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62" r:id="rId4"/>
    <p:sldId id="263" r:id="rId5"/>
    <p:sldId id="272" r:id="rId6"/>
    <p:sldId id="273" r:id="rId7"/>
    <p:sldId id="274" r:id="rId8"/>
    <p:sldId id="275" r:id="rId9"/>
    <p:sldId id="268" r:id="rId10"/>
    <p:sldId id="270" r:id="rId11"/>
    <p:sldId id="277" r:id="rId12"/>
    <p:sldId id="27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B9C4"/>
    <a:srgbClr val="F7A7B4"/>
    <a:srgbClr val="DC9CC2"/>
    <a:srgbClr val="F583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8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58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720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635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886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3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28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05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9935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798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843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617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FFCE7-B631-4F35-AEF8-13F48FDB6FD8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2AB5E-F2BF-451C-B4D9-8EAAEE610F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69352">
            <a:off x="284783" y="294043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1469036" y="1913500"/>
            <a:ext cx="10148340" cy="637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Eingang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1469036" y="2791910"/>
            <a:ext cx="10148340" cy="5955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430594" y="3621646"/>
            <a:ext cx="10148340" cy="66914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1420601" y="4525001"/>
            <a:ext cx="10148340" cy="6479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20" name="Gefaltete Ecke 19"/>
          <p:cNvSpPr/>
          <p:nvPr/>
        </p:nvSpPr>
        <p:spPr>
          <a:xfrm rot="345086">
            <a:off x="9499186" y="290504"/>
            <a:ext cx="1977744" cy="1935640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w</a:t>
            </a: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ieviele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KRs müssen erstellt werden ?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21054758">
            <a:off x="10096669" y="4806455"/>
            <a:ext cx="1236183" cy="1201351"/>
          </a:xfrm>
          <a:prstGeom prst="foldedCorner">
            <a:avLst/>
          </a:prstGeom>
          <a:solidFill>
            <a:schemeClr val="accent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= 4 Stück !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1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Abgerundetes Rechteck 4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606401" y="1983750"/>
            <a:ext cx="4188816" cy="818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21054758">
            <a:off x="10384687" y="183811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543201" y="1697661"/>
            <a:ext cx="507417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–  60 %           =  214,65 EUR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6516802" y="2066994"/>
            <a:ext cx="4137999" cy="7294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600" u="sng" dirty="0" smtClean="0">
              <a:solidFill>
                <a:schemeClr val="tx1"/>
              </a:solidFill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186032" y="2302054"/>
            <a:ext cx="346876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u="sng" dirty="0"/>
              <a:t>Bereits gezahlt</a:t>
            </a:r>
            <a:r>
              <a:rPr lang="de-DE" u="sng" dirty="0" smtClean="0"/>
              <a:t>: </a:t>
            </a:r>
            <a:r>
              <a:rPr lang="de-DE" dirty="0" smtClean="0"/>
              <a:t>= </a:t>
            </a:r>
            <a:r>
              <a:rPr lang="de-DE" dirty="0" smtClean="0"/>
              <a:t>80,00 </a:t>
            </a:r>
            <a:r>
              <a:rPr lang="de-DE" dirty="0" smtClean="0"/>
              <a:t>EUR</a:t>
            </a:r>
            <a:endParaRPr lang="de-DE" dirty="0"/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2543175" y="2315839"/>
            <a:ext cx="2241435" cy="3385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sz="1600" dirty="0" smtClean="0"/>
              <a:t>gezahlt =  </a:t>
            </a:r>
            <a:r>
              <a:rPr lang="de-DE" sz="1600" u="sng" dirty="0" smtClean="0"/>
              <a:t>609,00 </a:t>
            </a:r>
            <a:r>
              <a:rPr lang="de-DE" sz="1600" u="sng" dirty="0" smtClean="0"/>
              <a:t>EUR</a:t>
            </a:r>
            <a:endParaRPr lang="de-DE" sz="1600" u="sng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 -  40 %           =  143,10 EUR</a:t>
            </a:r>
            <a:endParaRPr lang="de-DE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606401" y="3462308"/>
            <a:ext cx="4751163" cy="423610"/>
            <a:chOff x="1190005" y="5503902"/>
            <a:chExt cx="4751163" cy="423610"/>
          </a:xfrm>
        </p:grpSpPr>
        <p:sp>
          <p:nvSpPr>
            <p:cNvPr id="4" name="Rechteck 3"/>
            <p:cNvSpPr/>
            <p:nvPr/>
          </p:nvSpPr>
          <p:spPr>
            <a:xfrm>
              <a:off x="1190005" y="5505840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1" name="Rectangle 1"/>
            <p:cNvSpPr>
              <a:spLocks noChangeArrowheads="1"/>
            </p:cNvSpPr>
            <p:nvPr/>
          </p:nvSpPr>
          <p:spPr bwMode="auto">
            <a:xfrm>
              <a:off x="4419349" y="550390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</a:t>
              </a:r>
              <a:r>
                <a:rPr lang="de-DE" dirty="0" smtClean="0"/>
                <a:t>465,90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905887" y="4601497"/>
            <a:ext cx="4767883" cy="442809"/>
            <a:chOff x="1190005" y="6361812"/>
            <a:chExt cx="4767883" cy="442809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err="1" smtClean="0">
                  <a:solidFill>
                    <a:schemeClr val="tx1"/>
                  </a:solidFill>
                </a:rPr>
                <a:t>zuviel</a:t>
              </a:r>
              <a:endParaRPr lang="de-DE" dirty="0" smtClean="0">
                <a:solidFill>
                  <a:schemeClr val="tx1"/>
                </a:solidFill>
              </a:endParaRP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36069" y="6435289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</a:t>
              </a:r>
              <a:r>
                <a:rPr lang="de-DE" dirty="0" smtClean="0"/>
                <a:t>331,25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6896661" y="3005827"/>
            <a:ext cx="4696361" cy="421672"/>
            <a:chOff x="1169906" y="6833232"/>
            <a:chExt cx="4696361" cy="421672"/>
          </a:xfrm>
        </p:grpSpPr>
        <p:sp>
          <p:nvSpPr>
            <p:cNvPr id="29" name="Rechteck 28"/>
            <p:cNvSpPr/>
            <p:nvPr/>
          </p:nvSpPr>
          <p:spPr>
            <a:xfrm>
              <a:off x="1169906" y="683323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0" name="Rectangle 1"/>
            <p:cNvSpPr>
              <a:spLocks noChangeArrowheads="1"/>
            </p:cNvSpPr>
            <p:nvPr/>
          </p:nvSpPr>
          <p:spPr bwMode="auto">
            <a:xfrm>
              <a:off x="4344448" y="6855436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</a:t>
              </a:r>
              <a:r>
                <a:rPr lang="de-DE" dirty="0" smtClean="0"/>
                <a:t>134,65</a:t>
              </a:r>
              <a:r>
                <a:rPr lang="de-DE" dirty="0" smtClean="0"/>
                <a:t>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6921010" y="3651420"/>
            <a:ext cx="4696360" cy="421672"/>
            <a:chOff x="1188655" y="5940140"/>
            <a:chExt cx="4696360" cy="421672"/>
          </a:xfrm>
        </p:grpSpPr>
        <p:sp>
          <p:nvSpPr>
            <p:cNvPr id="32" name="Rechteck 31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vom Kl. </a:t>
              </a:r>
            </a:p>
          </p:txBody>
        </p:sp>
        <p:sp>
          <p:nvSpPr>
            <p:cNvPr id="33" name="Rectangle 1"/>
            <p:cNvSpPr>
              <a:spLocks noChangeArrowheads="1"/>
            </p:cNvSpPr>
            <p:nvPr/>
          </p:nvSpPr>
          <p:spPr bwMode="auto">
            <a:xfrm>
              <a:off x="4363196" y="5962833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</a:t>
              </a:r>
              <a:r>
                <a:rPr lang="de-DE" dirty="0" smtClean="0"/>
                <a:t>134,65</a:t>
              </a:r>
              <a:r>
                <a:rPr lang="de-DE" dirty="0" smtClean="0"/>
                <a:t>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6921010" y="4114812"/>
            <a:ext cx="4696360" cy="421672"/>
            <a:chOff x="1190005" y="6361812"/>
            <a:chExt cx="4696360" cy="421672"/>
          </a:xfrm>
        </p:grpSpPr>
        <p:sp>
          <p:nvSpPr>
            <p:cNvPr id="35" name="Rechteck 3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6" name="Rectangle 1"/>
            <p:cNvSpPr>
              <a:spLocks noChangeArrowheads="1"/>
            </p:cNvSpPr>
            <p:nvPr/>
          </p:nvSpPr>
          <p:spPr bwMode="auto">
            <a:xfrm>
              <a:off x="4364546" y="638798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0,00 EUR</a:t>
              </a:r>
              <a:endParaRPr lang="de-DE" dirty="0"/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2803695" y="5173894"/>
            <a:ext cx="3961829" cy="1462051"/>
            <a:chOff x="7261995" y="4752502"/>
            <a:chExt cx="3961829" cy="1462051"/>
          </a:xfrm>
        </p:grpSpPr>
        <p:sp>
          <p:nvSpPr>
            <p:cNvPr id="38" name="Gleichschenkliges Dreieck 37"/>
            <p:cNvSpPr/>
            <p:nvPr/>
          </p:nvSpPr>
          <p:spPr>
            <a:xfrm rot="6549232">
              <a:off x="8559192" y="4827746"/>
              <a:ext cx="928038" cy="77754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Rechteck 36"/>
            <p:cNvSpPr/>
            <p:nvPr/>
          </p:nvSpPr>
          <p:spPr>
            <a:xfrm>
              <a:off x="7261995" y="5237188"/>
              <a:ext cx="3961829" cy="9773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000" b="1" i="1" dirty="0" smtClean="0">
                  <a:solidFill>
                    <a:srgbClr val="C00000"/>
                  </a:solidFill>
                </a:rPr>
                <a:t>Die mit Kost 18 </a:t>
              </a:r>
              <a:r>
                <a:rPr lang="de-DE" sz="2000" b="1" i="1" dirty="0" err="1" smtClean="0">
                  <a:solidFill>
                    <a:srgbClr val="C00000"/>
                  </a:solidFill>
                </a:rPr>
                <a:t>Bl</a:t>
              </a:r>
              <a:r>
                <a:rPr lang="de-DE" sz="2000" b="1" i="1" dirty="0" smtClean="0">
                  <a:solidFill>
                    <a:srgbClr val="C00000"/>
                  </a:solidFill>
                </a:rPr>
                <a:t>. … an den Kl. z. Hd. PV zu erstatten sind.</a:t>
              </a:r>
              <a:endParaRPr lang="de-DE" sz="2000" b="1" i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40" name="Gefaltete Ecke 39"/>
          <p:cNvSpPr/>
          <p:nvPr/>
        </p:nvSpPr>
        <p:spPr>
          <a:xfrm>
            <a:off x="4898378" y="209244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Entschei-dungsschuld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143,10 €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2" name="Gefaltete Ecke 41"/>
          <p:cNvSpPr/>
          <p:nvPr/>
        </p:nvSpPr>
        <p:spPr>
          <a:xfrm>
            <a:off x="10439219" y="4772867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Antragsschuld – Entscheidungs-schuld =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sz="1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Pfeil nach unten 15"/>
          <p:cNvSpPr/>
          <p:nvPr/>
        </p:nvSpPr>
        <p:spPr>
          <a:xfrm rot="15282710">
            <a:off x="5870123" y="3224566"/>
            <a:ext cx="380026" cy="1828424"/>
          </a:xfrm>
          <a:prstGeom prst="downArrow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Gefaltete Ecke 40"/>
          <p:cNvSpPr/>
          <p:nvPr/>
        </p:nvSpPr>
        <p:spPr>
          <a:xfrm rot="21335635">
            <a:off x="6926871" y="4732793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restl. </a:t>
            </a:r>
            <a:r>
              <a:rPr lang="de-DE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214,65 €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540605" y="126186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Antrags-schuld =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357,75 €…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26" name="Gruppieren 25"/>
          <p:cNvGrpSpPr/>
          <p:nvPr/>
        </p:nvGrpSpPr>
        <p:grpSpPr>
          <a:xfrm>
            <a:off x="890642" y="4070605"/>
            <a:ext cx="4752513" cy="421672"/>
            <a:chOff x="1188655" y="5940140"/>
            <a:chExt cx="4752513" cy="421672"/>
          </a:xfrm>
        </p:grpSpPr>
        <p:sp>
          <p:nvSpPr>
            <p:cNvPr id="24" name="Rechteck 23"/>
            <p:cNvSpPr/>
            <p:nvPr/>
          </p:nvSpPr>
          <p:spPr>
            <a:xfrm>
              <a:off x="1188655" y="5940140"/>
              <a:ext cx="4672012" cy="4216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Zu verrechnen auf Bekl. </a:t>
              </a:r>
            </a:p>
          </p:txBody>
        </p:sp>
        <p:sp>
          <p:nvSpPr>
            <p:cNvPr id="22" name="Rectangle 1"/>
            <p:cNvSpPr>
              <a:spLocks noChangeArrowheads="1"/>
            </p:cNvSpPr>
            <p:nvPr/>
          </p:nvSpPr>
          <p:spPr bwMode="auto">
            <a:xfrm>
              <a:off x="4419349" y="5972812"/>
              <a:ext cx="1521819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</a:t>
              </a:r>
              <a:r>
                <a:rPr lang="de-DE" dirty="0" smtClean="0"/>
                <a:t>134</a:t>
              </a:r>
              <a:r>
                <a:rPr lang="de-DE" dirty="0" smtClean="0"/>
                <a:t>,65 </a:t>
              </a:r>
              <a:r>
                <a:rPr lang="de-DE" dirty="0" smtClean="0"/>
                <a:t>EUR</a:t>
              </a:r>
              <a:endParaRPr lang="de-DE" dirty="0"/>
            </a:p>
          </p:txBody>
        </p:sp>
      </p:grpSp>
    </p:spTree>
    <p:extLst>
      <p:ext uri="{BB962C8B-B14F-4D97-AF65-F5344CB8AC3E}">
        <p14:creationId xmlns:p14="http://schemas.microsoft.com/office/powerpoint/2010/main" val="296060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2" grpId="0" animBg="1"/>
      <p:bldP spid="14" grpId="0" animBg="1"/>
      <p:bldP spid="20" grpId="0" animBg="1"/>
      <p:bldP spid="15" grpId="0" animBg="1"/>
      <p:bldP spid="40" grpId="0" animBg="1"/>
      <p:bldP spid="42" grpId="0" animBg="1"/>
      <p:bldP spid="16" grpId="0" animBg="1"/>
      <p:bldP spid="41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310077" y="170412"/>
            <a:ext cx="1605613" cy="1556275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endParaRPr lang="de-DE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Kläger</a:t>
            </a:r>
          </a:p>
          <a:p>
            <a:pPr algn="ctr"/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18" name="Gruppieren 17"/>
          <p:cNvGrpSpPr/>
          <p:nvPr/>
        </p:nvGrpSpPr>
        <p:grpSpPr>
          <a:xfrm>
            <a:off x="3768619" y="1541116"/>
            <a:ext cx="3966305" cy="3948610"/>
            <a:chOff x="3738639" y="1493248"/>
            <a:chExt cx="3966305" cy="3948610"/>
          </a:xfrm>
        </p:grpSpPr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738639" y="1493248"/>
              <a:ext cx="3966305" cy="3948610"/>
            </a:xfrm>
            <a:prstGeom prst="rect">
              <a:avLst/>
            </a:prstGeom>
          </p:spPr>
        </p:pic>
        <p:sp>
          <p:nvSpPr>
            <p:cNvPr id="17" name="Flussdiagramm: Grenzstelle 16"/>
            <p:cNvSpPr/>
            <p:nvPr/>
          </p:nvSpPr>
          <p:spPr>
            <a:xfrm>
              <a:off x="5092908" y="3165049"/>
              <a:ext cx="1847538" cy="565243"/>
            </a:xfrm>
            <a:prstGeom prst="flowChartTerminator">
              <a:avLst/>
            </a:prstGeom>
            <a:solidFill>
              <a:srgbClr val="F7A7B4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Mithaft</a:t>
              </a:r>
              <a:endParaRPr lang="de-DE" sz="32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</p:grpSp>
      <p:sp>
        <p:nvSpPr>
          <p:cNvPr id="26" name="Gebogener Pfeil 25"/>
          <p:cNvSpPr/>
          <p:nvPr/>
        </p:nvSpPr>
        <p:spPr>
          <a:xfrm>
            <a:off x="2714371" y="929219"/>
            <a:ext cx="3644017" cy="2885347"/>
          </a:xfrm>
          <a:prstGeom prst="circular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503204" y="2053890"/>
            <a:ext cx="1873302" cy="56624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357,75 €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9246354" y="2314289"/>
            <a:ext cx="1903750" cy="659567"/>
          </a:xfrm>
          <a:prstGeom prst="rect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143,10 €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8" name="Gebogener Pfeil 27"/>
          <p:cNvSpPr/>
          <p:nvPr/>
        </p:nvSpPr>
        <p:spPr>
          <a:xfrm>
            <a:off x="6046657" y="967391"/>
            <a:ext cx="3644017" cy="2885347"/>
          </a:xfrm>
          <a:prstGeom prst="circularArrow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9246354" y="2970121"/>
            <a:ext cx="2622095" cy="239061"/>
          </a:xfrm>
          <a:prstGeom prst="rect">
            <a:avLst/>
          </a:prstGeom>
          <a:solidFill>
            <a:srgbClr val="F5839E">
              <a:alpha val="6117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Entscheidungsschuld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1" name="Wolkenförmige Legende 30"/>
          <p:cNvSpPr/>
          <p:nvPr/>
        </p:nvSpPr>
        <p:spPr>
          <a:xfrm>
            <a:off x="470522" y="3926811"/>
            <a:ext cx="3938665" cy="2012509"/>
          </a:xfrm>
          <a:prstGeom prst="cloudCallout">
            <a:avLst>
              <a:gd name="adj1" fmla="val 53399"/>
              <a:gd name="adj2" fmla="val -56453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2">
                    <a:lumMod val="75000"/>
                  </a:schemeClr>
                </a:solidFill>
              </a:rPr>
              <a:t>Wieviel ist noch im  „Mithaft-Sparschwein ?“</a:t>
            </a:r>
            <a:endParaRPr lang="de-DE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3" name="Ovale Legende 32"/>
          <p:cNvSpPr/>
          <p:nvPr/>
        </p:nvSpPr>
        <p:spPr>
          <a:xfrm>
            <a:off x="5960521" y="4940343"/>
            <a:ext cx="3412136" cy="1551516"/>
          </a:xfrm>
          <a:prstGeom prst="wedgeEllipseCallout">
            <a:avLst>
              <a:gd name="adj1" fmla="val -67620"/>
              <a:gd name="adj2" fmla="val -107014"/>
            </a:avLst>
          </a:prstGeom>
          <a:solidFill>
            <a:srgbClr val="F9B9C4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 im Sparschwein = </a:t>
            </a:r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</a:t>
            </a:r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800" b="1" dirty="0" smtClean="0">
                <a:solidFill>
                  <a:schemeClr val="tx2">
                    <a:lumMod val="75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sz="2800" b="1" dirty="0">
              <a:solidFill>
                <a:schemeClr val="tx2">
                  <a:lumMod val="75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4" name="Gebogener Pfeil 33"/>
          <p:cNvSpPr/>
          <p:nvPr/>
        </p:nvSpPr>
        <p:spPr>
          <a:xfrm rot="1979369">
            <a:off x="5775729" y="1788827"/>
            <a:ext cx="3644017" cy="2885347"/>
          </a:xfrm>
          <a:prstGeom prst="circularArrow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35" name="Rechteck 34"/>
          <p:cNvSpPr/>
          <p:nvPr/>
        </p:nvSpPr>
        <p:spPr>
          <a:xfrm>
            <a:off x="8420782" y="3997374"/>
            <a:ext cx="1903750" cy="659567"/>
          </a:xfrm>
          <a:prstGeom prst="rect">
            <a:avLst/>
          </a:prstGeom>
          <a:solidFill>
            <a:srgbClr val="F5839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134</a:t>
            </a:r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,65 </a:t>
            </a:r>
            <a:r>
              <a:rPr lang="de-DE" sz="28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8420782" y="4642156"/>
            <a:ext cx="3387777" cy="229875"/>
          </a:xfrm>
          <a:prstGeom prst="rect">
            <a:avLst/>
          </a:prstGeom>
          <a:solidFill>
            <a:srgbClr val="F5839E">
              <a:alpha val="6117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Verrechnung auf Beklagten 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727854" y="2612959"/>
            <a:ext cx="2622095" cy="239061"/>
          </a:xfrm>
          <a:prstGeom prst="rect">
            <a:avLst/>
          </a:prstGeom>
          <a:solidFill>
            <a:schemeClr val="accent6">
              <a:lumMod val="40000"/>
              <a:lumOff val="60000"/>
              <a:alpha val="61176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Antragstellerschuld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03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6" grpId="0" animBg="1"/>
      <p:bldP spid="21" grpId="0" animBg="1"/>
      <p:bldP spid="27" grpId="0" animBg="1"/>
      <p:bldP spid="28" grpId="0" animBg="1"/>
      <p:bldP spid="29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3 Nr. 2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ist nunmehr eine neue Kostenrechnung die Schlusskostenrechnung, zu erstellen.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18526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sind beide Parteien gem. § 29 Nr. </a:t>
            </a:r>
            <a:r>
              <a:rPr lang="de-DE" dirty="0"/>
              <a:t>2</a:t>
            </a:r>
            <a:r>
              <a:rPr lang="de-DE" dirty="0" smtClean="0"/>
              <a:t>  GKG als Übernahmeschuldner (Auch Erstschuldner</a:t>
            </a:r>
          </a:p>
          <a:p>
            <a:r>
              <a:rPr lang="de-DE" dirty="0"/>
              <a:t> </a:t>
            </a:r>
            <a:r>
              <a:rPr lang="de-DE" dirty="0" smtClean="0"/>
              <a:t>    im Sinne von § 31 Abs. 2 S.1 GKG, es gibt allerdings keine offenen Restbeträge.)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0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</a:t>
            </a:r>
            <a:r>
              <a:rPr lang="de-DE" dirty="0"/>
              <a:t>Der von dem Kläger, als Antragsschuldner gem. § 22 I S.1 GKG, geleisteter Vorschuss ist auf die zu 	Kosten der Beklagten, im Rahmen der </a:t>
            </a:r>
            <a:r>
              <a:rPr lang="de-DE" dirty="0" err="1"/>
              <a:t>Mithaft</a:t>
            </a:r>
            <a:r>
              <a:rPr lang="de-DE" dirty="0"/>
              <a:t>, zu verrechnen. </a:t>
            </a:r>
          </a:p>
          <a:p>
            <a:r>
              <a:rPr lang="de-DE" dirty="0" smtClean="0"/>
              <a:t>	Die verbleibende Überzahlung wird gem.  § 29 Abs. 3 + 4 S.1 </a:t>
            </a:r>
            <a:r>
              <a:rPr lang="de-DE" dirty="0" err="1" smtClean="0"/>
              <a:t>KostVfg</a:t>
            </a:r>
            <a:r>
              <a:rPr lang="de-DE" dirty="0" smtClean="0"/>
              <a:t> über den 	Prozessbevollmächtigten mit Kost 18 an den Kläger erstattet.   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2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>
          <a:xfrm>
            <a:off x="9302720" y="1385169"/>
            <a:ext cx="2314651" cy="5027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Nebenrechnungen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862823" y="2097652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5.400</a:t>
            </a:r>
          </a:p>
        </p:txBody>
      </p: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Gefaltete Ecke 42"/>
          <p:cNvSpPr/>
          <p:nvPr/>
        </p:nvSpPr>
        <p:spPr>
          <a:xfrm>
            <a:off x="431797" y="1936865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VKR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4101918" y="1501044"/>
            <a:ext cx="177431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1-fache Gebühr</a:t>
            </a:r>
            <a:endParaRPr lang="de-DE" dirty="0"/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357438" y="1493634"/>
            <a:ext cx="1774318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3</a:t>
            </a:r>
            <a:r>
              <a:rPr lang="de-DE" dirty="0" smtClean="0"/>
              <a:t>-fache Gebühr</a:t>
            </a:r>
            <a:endParaRPr lang="de-DE" dirty="0"/>
          </a:p>
        </p:txBody>
      </p:sp>
      <p:sp>
        <p:nvSpPr>
          <p:cNvPr id="50" name="Gefaltete Ecke 49"/>
          <p:cNvSpPr/>
          <p:nvPr/>
        </p:nvSpPr>
        <p:spPr>
          <a:xfrm>
            <a:off x="431797" y="2939750"/>
            <a:ext cx="808018" cy="743247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KL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Erw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4617617" y="212828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182</a:t>
            </a:r>
          </a:p>
        </p:txBody>
      </p:sp>
      <p:sp>
        <p:nvSpPr>
          <p:cNvPr id="52" name="Rechteck 51"/>
          <p:cNvSpPr/>
          <p:nvPr/>
        </p:nvSpPr>
        <p:spPr>
          <a:xfrm>
            <a:off x="6873136" y="2149041"/>
            <a:ext cx="742919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546</a:t>
            </a:r>
          </a:p>
        </p:txBody>
      </p:sp>
      <p:sp>
        <p:nvSpPr>
          <p:cNvPr id="53" name="Rechteck 52"/>
          <p:cNvSpPr/>
          <p:nvPr/>
        </p:nvSpPr>
        <p:spPr>
          <a:xfrm>
            <a:off x="1862823" y="3099149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smtClean="0">
                <a:solidFill>
                  <a:schemeClr val="tx1"/>
                </a:solidFill>
              </a:rPr>
              <a:t> 840</a:t>
            </a:r>
          </a:p>
        </p:txBody>
      </p:sp>
      <p:cxnSp>
        <p:nvCxnSpPr>
          <p:cNvPr id="5" name="Gerader Verbinder 4"/>
          <p:cNvCxnSpPr/>
          <p:nvPr/>
        </p:nvCxnSpPr>
        <p:spPr>
          <a:xfrm flipV="1">
            <a:off x="1695796" y="389866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55"/>
          <p:cNvSpPr/>
          <p:nvPr/>
        </p:nvSpPr>
        <p:spPr>
          <a:xfrm>
            <a:off x="1862823" y="4100646"/>
            <a:ext cx="1179636" cy="4216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6.240</a:t>
            </a:r>
          </a:p>
        </p:txBody>
      </p:sp>
      <p:sp>
        <p:nvSpPr>
          <p:cNvPr id="57" name="Rectangle 1"/>
          <p:cNvSpPr>
            <a:spLocks noChangeArrowheads="1"/>
          </p:cNvSpPr>
          <p:nvPr/>
        </p:nvSpPr>
        <p:spPr bwMode="auto">
          <a:xfrm>
            <a:off x="159187" y="4107185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Gesamt</a:t>
            </a:r>
            <a:endParaRPr lang="de-DE" dirty="0"/>
          </a:p>
        </p:txBody>
      </p:sp>
      <p:sp>
        <p:nvSpPr>
          <p:cNvPr id="58" name="Rechteck 57"/>
          <p:cNvSpPr/>
          <p:nvPr/>
        </p:nvSpPr>
        <p:spPr>
          <a:xfrm>
            <a:off x="4617616" y="4107185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203 </a:t>
            </a:r>
          </a:p>
        </p:txBody>
      </p:sp>
      <p:sp>
        <p:nvSpPr>
          <p:cNvPr id="59" name="Rechteck 58"/>
          <p:cNvSpPr/>
          <p:nvPr/>
        </p:nvSpPr>
        <p:spPr>
          <a:xfrm>
            <a:off x="6708838" y="4107185"/>
            <a:ext cx="907218" cy="4216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 609 </a:t>
            </a:r>
          </a:p>
        </p:txBody>
      </p:sp>
      <p:cxnSp>
        <p:nvCxnSpPr>
          <p:cNvPr id="60" name="Gerader Verbinder 59"/>
          <p:cNvCxnSpPr/>
          <p:nvPr/>
        </p:nvCxnSpPr>
        <p:spPr>
          <a:xfrm flipV="1">
            <a:off x="1695796" y="4900166"/>
            <a:ext cx="6435960" cy="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1"/>
          <p:cNvSpPr>
            <a:spLocks noChangeArrowheads="1"/>
          </p:cNvSpPr>
          <p:nvPr/>
        </p:nvSpPr>
        <p:spPr bwMode="auto">
          <a:xfrm>
            <a:off x="200750" y="5093846"/>
            <a:ext cx="1237351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Vergl.Geb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>
          <a:xfrm>
            <a:off x="1862823" y="5089797"/>
            <a:ext cx="1179636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 </a:t>
            </a:r>
            <a:r>
              <a:rPr lang="de-DE" sz="2800" dirty="0">
                <a:solidFill>
                  <a:schemeClr val="tx1"/>
                </a:solidFill>
              </a:rPr>
              <a:t>2</a:t>
            </a:r>
            <a:r>
              <a:rPr lang="de-DE" sz="2800" dirty="0" smtClean="0">
                <a:solidFill>
                  <a:schemeClr val="tx1"/>
                </a:solidFill>
              </a:rPr>
              <a:t>.500</a:t>
            </a:r>
          </a:p>
        </p:txBody>
      </p:sp>
      <p:sp>
        <p:nvSpPr>
          <p:cNvPr id="63" name="Rechteck 62"/>
          <p:cNvSpPr/>
          <p:nvPr/>
        </p:nvSpPr>
        <p:spPr>
          <a:xfrm>
            <a:off x="3086928" y="5108830"/>
            <a:ext cx="1530687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tx1"/>
                </a:solidFill>
              </a:rPr>
              <a:t> 0,25 von 119</a:t>
            </a:r>
          </a:p>
        </p:txBody>
      </p:sp>
      <p:sp>
        <p:nvSpPr>
          <p:cNvPr id="64" name="Rechteck 63"/>
          <p:cNvSpPr/>
          <p:nvPr/>
        </p:nvSpPr>
        <p:spPr>
          <a:xfrm>
            <a:off x="4803307" y="5089797"/>
            <a:ext cx="1780373" cy="421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dirty="0" smtClean="0">
              <a:solidFill>
                <a:schemeClr val="tx1"/>
              </a:solidFill>
            </a:endParaRPr>
          </a:p>
          <a:p>
            <a:r>
              <a:rPr lang="de-DE" sz="2800" dirty="0" smtClean="0">
                <a:solidFill>
                  <a:schemeClr val="tx1"/>
                </a:solidFill>
              </a:rPr>
              <a:t>29,75+203 </a:t>
            </a:r>
            <a:endParaRPr lang="de-DE" sz="2800" dirty="0">
              <a:solidFill>
                <a:schemeClr val="tx1"/>
              </a:solidFill>
            </a:endParaRPr>
          </a:p>
          <a:p>
            <a:endParaRPr lang="de-DE" sz="2800" dirty="0" smtClean="0">
              <a:solidFill>
                <a:schemeClr val="tx1"/>
              </a:solidFill>
            </a:endParaRPr>
          </a:p>
        </p:txBody>
      </p:sp>
      <p:sp>
        <p:nvSpPr>
          <p:cNvPr id="66" name="Rechteck 65"/>
          <p:cNvSpPr/>
          <p:nvPr/>
        </p:nvSpPr>
        <p:spPr>
          <a:xfrm>
            <a:off x="6809992" y="5084142"/>
            <a:ext cx="1619385" cy="4216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=232,75 </a:t>
            </a:r>
          </a:p>
        </p:txBody>
      </p:sp>
      <p:cxnSp>
        <p:nvCxnSpPr>
          <p:cNvPr id="67" name="Gerader Verbinder 66"/>
          <p:cNvCxnSpPr/>
          <p:nvPr/>
        </p:nvCxnSpPr>
        <p:spPr>
          <a:xfrm flipV="1">
            <a:off x="1695796" y="5713959"/>
            <a:ext cx="2186248" cy="617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1"/>
          <p:cNvSpPr>
            <a:spLocks noChangeArrowheads="1"/>
          </p:cNvSpPr>
          <p:nvPr/>
        </p:nvSpPr>
        <p:spPr bwMode="auto">
          <a:xfrm>
            <a:off x="150872" y="5972007"/>
            <a:ext cx="1544923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err="1" smtClean="0"/>
              <a:t>Gesamt+Vergl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69" name="Rechteck 68"/>
          <p:cNvSpPr/>
          <p:nvPr/>
        </p:nvSpPr>
        <p:spPr>
          <a:xfrm>
            <a:off x="1862823" y="5922622"/>
            <a:ext cx="1179636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8.740</a:t>
            </a:r>
          </a:p>
        </p:txBody>
      </p:sp>
      <p:sp>
        <p:nvSpPr>
          <p:cNvPr id="70" name="Rechteck 69"/>
          <p:cNvSpPr/>
          <p:nvPr/>
        </p:nvSpPr>
        <p:spPr>
          <a:xfrm>
            <a:off x="4617616" y="5950909"/>
            <a:ext cx="742919" cy="421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>
                <a:solidFill>
                  <a:schemeClr val="tx1"/>
                </a:solidFill>
              </a:rPr>
              <a:t>245 </a:t>
            </a:r>
          </a:p>
        </p:txBody>
      </p:sp>
      <p:sp>
        <p:nvSpPr>
          <p:cNvPr id="71" name="Rectangle 1"/>
          <p:cNvSpPr>
            <a:spLocks noChangeArrowheads="1"/>
          </p:cNvSpPr>
          <p:nvPr/>
        </p:nvSpPr>
        <p:spPr bwMode="auto">
          <a:xfrm>
            <a:off x="9653691" y="1671656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b</a:t>
            </a:r>
            <a:r>
              <a:rPr lang="de-DE" dirty="0" smtClean="0"/>
              <a:t>ereits gezahlt:</a:t>
            </a:r>
            <a:endParaRPr lang="de-DE" dirty="0"/>
          </a:p>
        </p:txBody>
      </p:sp>
      <p:sp>
        <p:nvSpPr>
          <p:cNvPr id="16" name="Stern mit 5 Zacken 15"/>
          <p:cNvSpPr/>
          <p:nvPr/>
        </p:nvSpPr>
        <p:spPr>
          <a:xfrm>
            <a:off x="7950366" y="2187906"/>
            <a:ext cx="280567" cy="285610"/>
          </a:xfrm>
          <a:prstGeom prst="star5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9754775" y="2187906"/>
            <a:ext cx="1529174" cy="1019235"/>
            <a:chOff x="9754777" y="2402020"/>
            <a:chExt cx="1529174" cy="1019235"/>
          </a:xfrm>
        </p:grpSpPr>
        <p:sp>
          <p:nvSpPr>
            <p:cNvPr id="45" name="Gefaltete Ecke 44"/>
            <p:cNvSpPr/>
            <p:nvPr/>
          </p:nvSpPr>
          <p:spPr>
            <a:xfrm>
              <a:off x="9754777" y="2402020"/>
              <a:ext cx="1529174" cy="1019235"/>
            </a:xfrm>
            <a:prstGeom prst="foldedCorner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  <a:p>
              <a:r>
                <a:rPr lang="de-DE" b="1" dirty="0" err="1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Kl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:</a:t>
              </a:r>
            </a:p>
            <a:p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 </a:t>
              </a:r>
              <a:r>
                <a:rPr lang="de-DE" b="1" dirty="0" smtClean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609</a:t>
              </a:r>
              <a:endPara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endParaRPr>
            </a:p>
          </p:txBody>
        </p:sp>
        <p:sp>
          <p:nvSpPr>
            <p:cNvPr id="73" name="Stern mit 5 Zacken 72"/>
            <p:cNvSpPr/>
            <p:nvPr/>
          </p:nvSpPr>
          <p:spPr>
            <a:xfrm>
              <a:off x="10794446" y="2925625"/>
              <a:ext cx="280567" cy="285610"/>
            </a:xfrm>
            <a:prstGeom prst="star5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41" name="Gefaltete Ecke 40"/>
          <p:cNvSpPr/>
          <p:nvPr/>
        </p:nvSpPr>
        <p:spPr>
          <a:xfrm>
            <a:off x="9775146" y="3354059"/>
            <a:ext cx="1539002" cy="2617907"/>
          </a:xfrm>
          <a:prstGeom prst="foldedCorner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:</a:t>
            </a:r>
          </a:p>
          <a:p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  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Zeugen-vorschuss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     </a:t>
            </a:r>
          </a:p>
          <a:p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80</a:t>
            </a:r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   </a:t>
            </a:r>
          </a:p>
          <a:p>
            <a:r>
              <a:rPr lang="de-DE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     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grpSp>
        <p:nvGrpSpPr>
          <p:cNvPr id="78" name="Gruppieren 77"/>
          <p:cNvGrpSpPr/>
          <p:nvPr/>
        </p:nvGrpSpPr>
        <p:grpSpPr>
          <a:xfrm>
            <a:off x="7285958" y="5665473"/>
            <a:ext cx="2468817" cy="1156735"/>
            <a:chOff x="7128804" y="5680663"/>
            <a:chExt cx="1599559" cy="961870"/>
          </a:xfrm>
        </p:grpSpPr>
        <p:sp>
          <p:nvSpPr>
            <p:cNvPr id="76" name="Ovale Legende 75"/>
            <p:cNvSpPr/>
            <p:nvPr/>
          </p:nvSpPr>
          <p:spPr>
            <a:xfrm>
              <a:off x="7244594" y="5782740"/>
              <a:ext cx="1375703" cy="780817"/>
            </a:xfrm>
            <a:prstGeom prst="wedgeEllipseCallout">
              <a:avLst>
                <a:gd name="adj1" fmla="val -146506"/>
                <a:gd name="adj2" fmla="val -68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7" name="Ovale Legende 76"/>
            <p:cNvSpPr/>
            <p:nvPr/>
          </p:nvSpPr>
          <p:spPr>
            <a:xfrm>
              <a:off x="7128804" y="5680663"/>
              <a:ext cx="1599559" cy="961870"/>
            </a:xfrm>
            <a:prstGeom prst="wedgeEllipseCallout">
              <a:avLst>
                <a:gd name="adj1" fmla="val -53980"/>
                <a:gd name="adj2" fmla="val -6843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Der kleinere Wert wird berechnet!</a:t>
              </a:r>
              <a:endParaRPr lang="de-DE" dirty="0"/>
            </a:p>
          </p:txBody>
        </p:sp>
      </p:grpSp>
      <p:sp>
        <p:nvSpPr>
          <p:cNvPr id="2" name="Flussdiagramm: Verbinder 1"/>
          <p:cNvSpPr/>
          <p:nvPr/>
        </p:nvSpPr>
        <p:spPr>
          <a:xfrm>
            <a:off x="7950366" y="4192419"/>
            <a:ext cx="241563" cy="23700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Flussdiagramm: Verbinder 38"/>
          <p:cNvSpPr/>
          <p:nvPr/>
        </p:nvSpPr>
        <p:spPr>
          <a:xfrm>
            <a:off x="10833448" y="3654048"/>
            <a:ext cx="241563" cy="23700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16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5" grpId="0" animBg="1"/>
      <p:bldP spid="43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3" grpId="0" animBg="1"/>
      <p:bldP spid="64" grpId="0" animBg="1"/>
      <p:bldP spid="66" grpId="0" animBg="1"/>
      <p:bldP spid="68" grpId="0" animBg="1"/>
      <p:bldP spid="69" grpId="0" animBg="1"/>
      <p:bldP spid="70" grpId="0" animBg="1"/>
      <p:bldP spid="71" grpId="0" animBg="1"/>
      <p:bldP spid="16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VKR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113338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5.400,00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(546,00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    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8630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6392" y="16596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6392" y="111509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1</a:t>
            </a:r>
            <a:r>
              <a:rPr lang="de-DE" dirty="0" smtClean="0"/>
              <a:t> </a:t>
            </a:r>
            <a:r>
              <a:rPr lang="de-DE" dirty="0"/>
              <a:t>GKG </a:t>
            </a:r>
            <a:r>
              <a:rPr lang="de-DE" dirty="0" smtClean="0"/>
              <a:t> ist mit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eine 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anzufordern. Sie wird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 smtClean="0"/>
              <a:t> erfordert.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13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030147"/>
              </p:ext>
            </p:extLst>
          </p:nvPr>
        </p:nvGraphicFramePr>
        <p:xfrm>
          <a:off x="1466496" y="1411283"/>
          <a:ext cx="10150879" cy="4472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45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76955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63353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19081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944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Kläger/Beklagter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7103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9839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Summe: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gezahlt sind: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Rest: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37549" y="278906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6.240,00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229656" y="2725915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616804" y="2787152"/>
            <a:ext cx="3000571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(609,00 </a:t>
            </a: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€)/keine (0,00 €)</a:t>
            </a:r>
          </a:p>
        </p:txBody>
      </p:sp>
      <p:sp>
        <p:nvSpPr>
          <p:cNvPr id="14" name="Rechteck 13"/>
          <p:cNvSpPr/>
          <p:nvPr/>
        </p:nvSpPr>
        <p:spPr>
          <a:xfrm>
            <a:off x="1538352" y="2885702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02409" y="2812998"/>
            <a:ext cx="2304187" cy="10544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Allgemeinen/Verfahrens-gebühr betr.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treitiges Verfahren/Prozessverfahren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(3-fach)</a:t>
            </a:r>
          </a:p>
        </p:txBody>
      </p:sp>
      <p:sp>
        <p:nvSpPr>
          <p:cNvPr id="19" name="Rechteck 18"/>
          <p:cNvSpPr/>
          <p:nvPr/>
        </p:nvSpPr>
        <p:spPr>
          <a:xfrm>
            <a:off x="7229656" y="4367578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546,00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7349578" y="5074789"/>
            <a:ext cx="914400" cy="3519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7229656" y="4025255"/>
            <a:ext cx="914400" cy="2844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609,00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26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 animBg="1"/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522080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tritt gem. § 6 Abs. 1 S. 1 Nr. 1 GKG </a:t>
            </a:r>
            <a:r>
              <a:rPr lang="de-DE" u="sng" dirty="0" smtClean="0"/>
              <a:t>mit Eingang der Klageerweiterung </a:t>
            </a:r>
            <a:r>
              <a:rPr lang="de-DE" dirty="0" smtClean="0"/>
              <a:t>ein.</a:t>
            </a:r>
            <a:endParaRPr lang="de-DE" dirty="0"/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Klageerweiterung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645321">
            <a:off x="9871819" y="42507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</a:t>
            </a:r>
            <a:r>
              <a:rPr lang="de-DE" dirty="0" smtClean="0">
                <a:solidFill>
                  <a:srgbClr val="C00000"/>
                </a:solidFill>
              </a:rPr>
              <a:t>Kläger</a:t>
            </a:r>
            <a:r>
              <a:rPr lang="de-DE" dirty="0" smtClean="0"/>
              <a:t> gem. § 22 Abs. 1 Satz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4005559"/>
            <a:ext cx="1015097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Gem. § </a:t>
            </a:r>
            <a:r>
              <a:rPr lang="de-DE" dirty="0"/>
              <a:t>12 Abs. </a:t>
            </a:r>
            <a:r>
              <a:rPr lang="de-DE" dirty="0" smtClean="0"/>
              <a:t>1 </a:t>
            </a:r>
            <a:r>
              <a:rPr lang="de-DE" dirty="0"/>
              <a:t>S. </a:t>
            </a:r>
            <a:r>
              <a:rPr lang="de-DE" dirty="0" smtClean="0"/>
              <a:t>2 </a:t>
            </a:r>
            <a:r>
              <a:rPr lang="de-DE" dirty="0"/>
              <a:t>GKG </a:t>
            </a:r>
            <a:r>
              <a:rPr lang="de-DE" dirty="0" smtClean="0"/>
              <a:t> ist mit Kostennachricht gem. § 26 </a:t>
            </a:r>
            <a:r>
              <a:rPr lang="de-DE" dirty="0" err="1" smtClean="0"/>
              <a:t>KostVfg</a:t>
            </a:r>
            <a:r>
              <a:rPr lang="de-DE" dirty="0" smtClean="0"/>
              <a:t> eine weitere </a:t>
            </a:r>
          </a:p>
          <a:p>
            <a:r>
              <a:rPr lang="de-DE" dirty="0"/>
              <a:t> </a:t>
            </a:r>
            <a:r>
              <a:rPr lang="de-DE" dirty="0" smtClean="0"/>
              <a:t>   Vorauszahlung nachzufordern. Sie wird ebenfalls gem. §§ 4 Abs. 2, 15 Abs. 1 und 26 </a:t>
            </a:r>
          </a:p>
          <a:p>
            <a:r>
              <a:rPr lang="de-DE" dirty="0"/>
              <a:t> </a:t>
            </a:r>
            <a:r>
              <a:rPr lang="de-DE" dirty="0" smtClean="0"/>
              <a:t>   Abs. 1 + 6 </a:t>
            </a:r>
            <a:r>
              <a:rPr lang="de-DE" dirty="0" err="1" smtClean="0"/>
              <a:t>KostVfg</a:t>
            </a:r>
            <a:r>
              <a:rPr lang="de-DE" dirty="0" smtClean="0"/>
              <a:t> über den Prozessbevollmächtigten des </a:t>
            </a:r>
            <a:r>
              <a:rPr lang="de-DE" dirty="0" smtClean="0">
                <a:solidFill>
                  <a:srgbClr val="C00000"/>
                </a:solidFill>
              </a:rPr>
              <a:t>Klägers</a:t>
            </a:r>
            <a:r>
              <a:rPr lang="de-DE" dirty="0"/>
              <a:t> </a:t>
            </a:r>
            <a:r>
              <a:rPr lang="de-DE" dirty="0" smtClean="0"/>
              <a:t>erfordert.</a:t>
            </a:r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161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03854"/>
              </p:ext>
            </p:extLst>
          </p:nvPr>
        </p:nvGraphicFramePr>
        <p:xfrm>
          <a:off x="1469036" y="2051065"/>
          <a:ext cx="8785329" cy="2911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7486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670615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2018576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158652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3067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Kostentatbestand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(Gegenstand</a:t>
                      </a: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des Kostenansatzes)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Betrag/Auslagen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Kläger</a:t>
                      </a:r>
                      <a:r>
                        <a:rPr lang="de-DE" sz="20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16049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1526458" y="1136665"/>
            <a:ext cx="8727907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26458" y="3626128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2502088" y="3558813"/>
            <a:ext cx="2251062" cy="936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Vorschuss für den Zeugen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5786201" y="3501996"/>
            <a:ext cx="914400" cy="5305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8</a:t>
            </a:r>
            <a:r>
              <a:rPr lang="de-DE" b="1" dirty="0" smtClean="0">
                <a:solidFill>
                  <a:schemeClr val="tx1"/>
                </a:solidFill>
              </a:rPr>
              <a:t>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7311217" y="3547198"/>
            <a:ext cx="2222528" cy="47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voll 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/voll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2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Beweisbeschluss Zeuge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1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Fälligkeit der Zeugenauslagen tritt gem. § 9 Abs. 3 GKG mit Erlass einer Kostenentscheidung oder bei anderweitiger Verfahrensbeendigung ein.</a:t>
            </a:r>
            <a:endParaRPr lang="de-DE" dirty="0"/>
          </a:p>
        </p:txBody>
      </p:sp>
      <p:sp>
        <p:nvSpPr>
          <p:cNvPr id="9" name="Gefaltete Ecke 8"/>
          <p:cNvSpPr/>
          <p:nvPr/>
        </p:nvSpPr>
        <p:spPr>
          <a:xfrm rot="950263">
            <a:off x="10142742" y="60300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323764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der Beklagte gem. § 17 Abs. 1 S. 1 GKG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2" y="3867061"/>
            <a:ext cx="10150979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Einforderung erfolgt im Wege des Kostenvorschusses mittels Kostennachricht  </a:t>
            </a:r>
          </a:p>
          <a:p>
            <a:r>
              <a:rPr lang="de-DE" dirty="0" smtClean="0"/>
              <a:t>    gem. §§ 4 Abs. 2,15 Abs. 1 und 26 Abs. 1  </a:t>
            </a:r>
            <a:r>
              <a:rPr lang="de-DE" dirty="0" err="1" smtClean="0"/>
              <a:t>KostVfg</a:t>
            </a:r>
            <a:r>
              <a:rPr lang="de-DE" dirty="0" smtClean="0"/>
              <a:t> über den Beklagten. </a:t>
            </a:r>
          </a:p>
          <a:p>
            <a:r>
              <a:rPr lang="de-DE" b="1" dirty="0" smtClean="0"/>
              <a:t>	Der Beweisbeschluss enthält </a:t>
            </a:r>
            <a:r>
              <a:rPr lang="de-DE" b="1" u="sng" dirty="0" smtClean="0"/>
              <a:t>keine</a:t>
            </a:r>
            <a:r>
              <a:rPr lang="de-DE" b="1" dirty="0" smtClean="0"/>
              <a:t> Zahlungsfrist, so dass die Kostenrechnung gem. </a:t>
            </a:r>
          </a:p>
          <a:p>
            <a:r>
              <a:rPr lang="de-DE" b="1" dirty="0"/>
              <a:t> </a:t>
            </a:r>
            <a:r>
              <a:rPr lang="de-DE" b="1" dirty="0" smtClean="0"/>
              <a:t>   	§ 26 Abs. 3 </a:t>
            </a:r>
            <a:r>
              <a:rPr lang="de-DE" b="1" dirty="0" err="1" smtClean="0"/>
              <a:t>KostVfg</a:t>
            </a:r>
            <a:r>
              <a:rPr lang="de-DE" b="1" dirty="0" smtClean="0"/>
              <a:t> </a:t>
            </a:r>
            <a:r>
              <a:rPr lang="de-DE" b="1" u="sng" dirty="0" smtClean="0"/>
              <a:t>nicht</a:t>
            </a:r>
            <a:r>
              <a:rPr lang="de-DE" b="1" dirty="0" smtClean="0"/>
              <a:t> unterbleiben kann.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1042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577518"/>
              </p:ext>
            </p:extLst>
          </p:nvPr>
        </p:nvGraphicFramePr>
        <p:xfrm>
          <a:off x="1467765" y="1380484"/>
          <a:ext cx="10150879" cy="4418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486293" y="315589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1211/3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173984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 smtClean="0">
              <a:solidFill>
                <a:schemeClr val="tx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-fache </a:t>
            </a:r>
            <a:r>
              <a:rPr lang="de-DE" sz="1400" b="1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Gebühr)</a:t>
            </a:r>
            <a:endParaRPr lang="de-DE" sz="1400" dirty="0">
              <a:solidFill>
                <a:schemeClr val="tx1"/>
              </a:solidFill>
            </a:endParaRPr>
          </a:p>
          <a:p>
            <a:pPr algn="ctr"/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4828321" y="3169001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6.240,00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923288" y="3108549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203,00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8720387" y="316900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203,00 €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59234" y="315589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496899" y="3836683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1900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80783" y="4540360"/>
            <a:ext cx="1007498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86950" y="3769537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Vergleichsgebühr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4828320" y="3769537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.500,00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079039" y="3742290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29,75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8806750" y="3754670"/>
            <a:ext cx="1172758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</a:pPr>
            <a:r>
              <a:rPr lang="de-DE" b="1" dirty="0" smtClean="0">
                <a:solidFill>
                  <a:schemeClr val="tx1"/>
                </a:solidFill>
              </a:rPr>
              <a:t>29,75 €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10259233" y="378465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29,75 €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86950" y="4342524"/>
            <a:ext cx="1781284" cy="705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3" name="Rechteck 32"/>
          <p:cNvSpPr/>
          <p:nvPr/>
        </p:nvSpPr>
        <p:spPr>
          <a:xfrm>
            <a:off x="6923288" y="4404331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4" name="Rechteck 33"/>
          <p:cNvSpPr/>
          <p:nvPr/>
        </p:nvSpPr>
        <p:spPr>
          <a:xfrm>
            <a:off x="8772882" y="4434731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493791" y="581638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301683" y="5816389"/>
            <a:ext cx="20178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     357,75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3" name="Gefaltete Ecke 42"/>
          <p:cNvSpPr/>
          <p:nvPr/>
        </p:nvSpPr>
        <p:spPr>
          <a:xfrm rot="21116468">
            <a:off x="788258" y="5046351"/>
            <a:ext cx="1417283" cy="1362041"/>
          </a:xfrm>
          <a:prstGeom prst="foldedCorner">
            <a:avLst/>
          </a:prstGeom>
          <a:solidFill>
            <a:srgbClr val="DC9CC2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  <a:r>
              <a:rPr lang="de-DE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eim Vergleichs-wert § 36 III GKG beachten!!</a:t>
            </a:r>
            <a:endParaRPr lang="de-DE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44" name="Rechteck 43"/>
          <p:cNvSpPr/>
          <p:nvPr/>
        </p:nvSpPr>
        <p:spPr>
          <a:xfrm>
            <a:off x="10186346" y="4470588"/>
            <a:ext cx="103685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5" name="Abgerundetes Rechteck 44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zur Prüfungsvorbereitung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 animBg="1"/>
      <p:bldP spid="43" grpId="0" animBg="1"/>
      <p:bldP spid="44" grpId="0" animBg="1"/>
      <p:bldP spid="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Microsoft Office PowerPoint</Application>
  <PresentationFormat>Breitbild</PresentationFormat>
  <Paragraphs>266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73</cp:revision>
  <dcterms:created xsi:type="dcterms:W3CDTF">2023-07-21T13:04:44Z</dcterms:created>
  <dcterms:modified xsi:type="dcterms:W3CDTF">2024-08-21T08:01:25Z</dcterms:modified>
</cp:coreProperties>
</file>