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62" r:id="rId4"/>
    <p:sldId id="263" r:id="rId5"/>
    <p:sldId id="272" r:id="rId6"/>
    <p:sldId id="273" r:id="rId7"/>
    <p:sldId id="274" r:id="rId8"/>
    <p:sldId id="275" r:id="rId9"/>
    <p:sldId id="268" r:id="rId10"/>
    <p:sldId id="270" r:id="rId11"/>
    <p:sldId id="277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C4"/>
    <a:srgbClr val="F7A7B4"/>
    <a:srgbClr val="DC9CC2"/>
    <a:srgbClr val="F58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Eingang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30594" y="3621646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20601" y="4525001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ieviele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10096669" y="4806455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4 Stück 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818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 60 %           =  214,65 EUR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516802" y="2066994"/>
            <a:ext cx="4137999" cy="7294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u="sng" dirty="0" smtClean="0">
              <a:solidFill>
                <a:schemeClr val="tx1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186032" y="2302054"/>
            <a:ext cx="346876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/>
              <a:t>Bereits gezahlt</a:t>
            </a:r>
            <a:r>
              <a:rPr lang="de-DE" u="sng" dirty="0" smtClean="0"/>
              <a:t>: </a:t>
            </a:r>
            <a:r>
              <a:rPr lang="de-DE" dirty="0" smtClean="0"/>
              <a:t>= </a:t>
            </a:r>
            <a:r>
              <a:rPr lang="de-DE" dirty="0" smtClean="0"/>
              <a:t>80,00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543175" y="2315839"/>
            <a:ext cx="2241435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 smtClean="0"/>
              <a:t>gezahlt =  </a:t>
            </a:r>
            <a:r>
              <a:rPr lang="de-DE" sz="1600" u="sng" dirty="0" smtClean="0"/>
              <a:t>609,00 </a:t>
            </a:r>
            <a:r>
              <a:rPr lang="de-DE" sz="1600" u="sng" dirty="0" smtClean="0"/>
              <a:t>EUR</a:t>
            </a:r>
            <a:endParaRPr lang="de-DE" sz="1600" u="sng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-  40 %           =  143,10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06401" y="3462308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</a:t>
              </a:r>
              <a:r>
                <a:rPr lang="de-DE" dirty="0" smtClean="0"/>
                <a:t>465,90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905887" y="4601497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</a:t>
              </a:r>
              <a:r>
                <a:rPr lang="de-DE" dirty="0" smtClean="0"/>
                <a:t>331,25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896661" y="3005827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</a:t>
              </a:r>
              <a:r>
                <a:rPr lang="de-DE" dirty="0" smtClean="0"/>
                <a:t>134,65</a:t>
              </a:r>
              <a:r>
                <a:rPr lang="de-DE" dirty="0" smtClean="0"/>
                <a:t>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</a:t>
              </a:r>
              <a:r>
                <a:rPr lang="de-DE" dirty="0" smtClean="0"/>
                <a:t>134,65</a:t>
              </a:r>
              <a:r>
                <a:rPr lang="de-DE" dirty="0" smtClean="0"/>
                <a:t>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2803695" y="5173894"/>
            <a:ext cx="3961829" cy="1462051"/>
            <a:chOff x="7261995" y="4752502"/>
            <a:chExt cx="3961829" cy="1462051"/>
          </a:xfrm>
        </p:grpSpPr>
        <p:sp>
          <p:nvSpPr>
            <p:cNvPr id="38" name="Gleichschenkliges Dreieck 37"/>
            <p:cNvSpPr/>
            <p:nvPr/>
          </p:nvSpPr>
          <p:spPr>
            <a:xfrm rot="6549232">
              <a:off x="8559192" y="4827746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7261995" y="5237188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143,10 €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15282710">
            <a:off x="5870123" y="3224566"/>
            <a:ext cx="380026" cy="1828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926871" y="473279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214,65 €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357,75 €…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890642" y="40706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</a:t>
              </a:r>
              <a:r>
                <a:rPr lang="de-DE" dirty="0" smtClean="0"/>
                <a:t>134</a:t>
              </a:r>
              <a:r>
                <a:rPr lang="de-DE" dirty="0" smtClean="0"/>
                <a:t>,65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10077" y="170412"/>
            <a:ext cx="1605613" cy="155627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</a:p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3768619" y="1541116"/>
            <a:ext cx="3966305" cy="3948610"/>
            <a:chOff x="3738639" y="1493248"/>
            <a:chExt cx="3966305" cy="3948610"/>
          </a:xfrm>
        </p:grpSpPr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8639" y="1493248"/>
              <a:ext cx="3966305" cy="3948610"/>
            </a:xfrm>
            <a:prstGeom prst="rect">
              <a:avLst/>
            </a:prstGeom>
          </p:spPr>
        </p:pic>
        <p:sp>
          <p:nvSpPr>
            <p:cNvPr id="17" name="Flussdiagramm: Grenzstelle 16"/>
            <p:cNvSpPr/>
            <p:nvPr/>
          </p:nvSpPr>
          <p:spPr>
            <a:xfrm>
              <a:off x="5092908" y="3165049"/>
              <a:ext cx="1847538" cy="565243"/>
            </a:xfrm>
            <a:prstGeom prst="flowChartTerminator">
              <a:avLst/>
            </a:prstGeom>
            <a:solidFill>
              <a:srgbClr val="F7A7B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Mithaft</a:t>
              </a:r>
              <a:endParaRPr lang="de-DE" sz="32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6" name="Gebogener Pfeil 25"/>
          <p:cNvSpPr/>
          <p:nvPr/>
        </p:nvSpPr>
        <p:spPr>
          <a:xfrm>
            <a:off x="2714371" y="929219"/>
            <a:ext cx="3644017" cy="2885347"/>
          </a:xfrm>
          <a:prstGeom prst="circular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503204" y="2053890"/>
            <a:ext cx="1873302" cy="566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357,75 €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9246354" y="2314289"/>
            <a:ext cx="1903750" cy="659567"/>
          </a:xfrm>
          <a:prstGeom prst="rect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143,10 €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bogener Pfeil 27"/>
          <p:cNvSpPr/>
          <p:nvPr/>
        </p:nvSpPr>
        <p:spPr>
          <a:xfrm>
            <a:off x="6046657" y="967391"/>
            <a:ext cx="3644017" cy="2885347"/>
          </a:xfrm>
          <a:prstGeom prst="circularArrow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9246354" y="2970121"/>
            <a:ext cx="2622095" cy="239061"/>
          </a:xfrm>
          <a:prstGeom prst="rect">
            <a:avLst/>
          </a:prstGeom>
          <a:solidFill>
            <a:srgbClr val="F5839E">
              <a:alpha val="6117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Entscheidungsschuld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Wolkenförmige Legende 30"/>
          <p:cNvSpPr/>
          <p:nvPr/>
        </p:nvSpPr>
        <p:spPr>
          <a:xfrm>
            <a:off x="470522" y="3926811"/>
            <a:ext cx="3938665" cy="2012509"/>
          </a:xfrm>
          <a:prstGeom prst="cloudCallout">
            <a:avLst>
              <a:gd name="adj1" fmla="val 53399"/>
              <a:gd name="adj2" fmla="val -5645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2">
                    <a:lumMod val="75000"/>
                  </a:schemeClr>
                </a:solidFill>
              </a:rPr>
              <a:t>Wieviel ist noch im  „Mithaft-Sparschwein ?“</a:t>
            </a:r>
            <a:endParaRPr lang="de-DE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Ovale Legende 32"/>
          <p:cNvSpPr/>
          <p:nvPr/>
        </p:nvSpPr>
        <p:spPr>
          <a:xfrm>
            <a:off x="5960521" y="4940343"/>
            <a:ext cx="3412136" cy="1551516"/>
          </a:xfrm>
          <a:prstGeom prst="wedgeEllipseCallout">
            <a:avLst>
              <a:gd name="adj1" fmla="val -67620"/>
              <a:gd name="adj2" fmla="val -107014"/>
            </a:avLst>
          </a:prstGeom>
          <a:solidFill>
            <a:srgbClr val="F9B9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 im Sparschwein = 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Gebogener Pfeil 33"/>
          <p:cNvSpPr/>
          <p:nvPr/>
        </p:nvSpPr>
        <p:spPr>
          <a:xfrm rot="1979369">
            <a:off x="5775729" y="1788827"/>
            <a:ext cx="3644017" cy="2885347"/>
          </a:xfrm>
          <a:prstGeom prst="circularArrow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420782" y="3997374"/>
            <a:ext cx="1903750" cy="659567"/>
          </a:xfrm>
          <a:prstGeom prst="rect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134</a:t>
            </a:r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,65 </a:t>
            </a:r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8420782" y="4642156"/>
            <a:ext cx="3387777" cy="229875"/>
          </a:xfrm>
          <a:prstGeom prst="rect">
            <a:avLst/>
          </a:prstGeom>
          <a:solidFill>
            <a:srgbClr val="F5839E">
              <a:alpha val="6117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Verrechnung auf Beklagten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27854" y="2612959"/>
            <a:ext cx="2622095" cy="239061"/>
          </a:xfrm>
          <a:prstGeom prst="rect">
            <a:avLst/>
          </a:prstGeom>
          <a:solidFill>
            <a:schemeClr val="accent6">
              <a:lumMod val="40000"/>
              <a:lumOff val="60000"/>
              <a:alpha val="6117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Antragstellerschuld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gem. § 29 Nr. </a:t>
            </a:r>
            <a:r>
              <a:rPr lang="de-DE" dirty="0"/>
              <a:t>2</a:t>
            </a:r>
            <a:r>
              <a:rPr lang="de-DE" dirty="0" smtClean="0"/>
              <a:t>  GKG als Übernahmeschuldner (Auch Erstschuldner</a:t>
            </a:r>
          </a:p>
          <a:p>
            <a:r>
              <a:rPr lang="de-DE" dirty="0"/>
              <a:t> </a:t>
            </a:r>
            <a:r>
              <a:rPr lang="de-DE" dirty="0" smtClean="0"/>
              <a:t>    im Sinne von § 31 Abs. 2 S.1 GKG, es gibt allerdings keine offenen Restbeträge.)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0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Der von dem Kläger,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 smtClean="0"/>
              <a:t>	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	Prozessbevollmächtigten mit Kost 18 an den Kläger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02720" y="1385169"/>
            <a:ext cx="2314651" cy="502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5.400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Erw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182</a:t>
            </a:r>
          </a:p>
        </p:txBody>
      </p:sp>
      <p:sp>
        <p:nvSpPr>
          <p:cNvPr id="52" name="Rechteck 51"/>
          <p:cNvSpPr/>
          <p:nvPr/>
        </p:nvSpPr>
        <p:spPr>
          <a:xfrm>
            <a:off x="6873136" y="2149041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546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smtClean="0">
                <a:solidFill>
                  <a:schemeClr val="tx1"/>
                </a:solidFill>
              </a:rPr>
              <a:t> 840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6.240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203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708838" y="4107185"/>
            <a:ext cx="907218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609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2</a:t>
            </a:r>
            <a:r>
              <a:rPr lang="de-DE" sz="2800" dirty="0" smtClean="0">
                <a:solidFill>
                  <a:schemeClr val="tx1"/>
                </a:solidFill>
              </a:rPr>
              <a:t>.500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8" y="5108830"/>
            <a:ext cx="1530687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119</a:t>
            </a:r>
          </a:p>
        </p:txBody>
      </p:sp>
      <p:sp>
        <p:nvSpPr>
          <p:cNvPr id="64" name="Rechteck 63"/>
          <p:cNvSpPr/>
          <p:nvPr/>
        </p:nvSpPr>
        <p:spPr>
          <a:xfrm>
            <a:off x="4803307" y="5089797"/>
            <a:ext cx="1780373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29,75+203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=232,75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8.740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245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950366" y="218790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5" y="2187906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609</a:t>
              </a:r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1" name="Gefaltete Ecke 40"/>
          <p:cNvSpPr/>
          <p:nvPr/>
        </p:nvSpPr>
        <p:spPr>
          <a:xfrm>
            <a:off x="9775146" y="3354059"/>
            <a:ext cx="1539002" cy="261790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Zeugen-vorschuss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   </a:t>
            </a:r>
          </a:p>
          <a:p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 </a:t>
            </a:r>
          </a:p>
          <a:p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  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wird berechnet!</a:t>
              </a:r>
              <a:endParaRPr lang="de-DE" dirty="0"/>
            </a:p>
          </p:txBody>
        </p:sp>
      </p:grpSp>
      <p:sp>
        <p:nvSpPr>
          <p:cNvPr id="2" name="Flussdiagramm: Verbinder 1"/>
          <p:cNvSpPr/>
          <p:nvPr/>
        </p:nvSpPr>
        <p:spPr>
          <a:xfrm>
            <a:off x="7950366" y="4192419"/>
            <a:ext cx="241563" cy="2370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lussdiagramm: Verbinder 38"/>
          <p:cNvSpPr/>
          <p:nvPr/>
        </p:nvSpPr>
        <p:spPr>
          <a:xfrm>
            <a:off x="10833448" y="3654048"/>
            <a:ext cx="241563" cy="2370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6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VKR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13338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5.400,00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(546,00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  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6392" y="16596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6392" y="111509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1</a:t>
            </a:r>
            <a:r>
              <a:rPr lang="de-DE" dirty="0" smtClean="0"/>
              <a:t>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anzufordern. Sie wird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 smtClean="0"/>
              <a:t>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30147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6.240,00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(609,00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609,00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Klageerweiterung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weitere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nachzufordern.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/>
              <a:t> </a:t>
            </a:r>
            <a:r>
              <a:rPr lang="de-DE" dirty="0" smtClean="0"/>
              <a:t>erfordert.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6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03854"/>
              </p:ext>
            </p:extLst>
          </p:nvPr>
        </p:nvGraphicFramePr>
        <p:xfrm>
          <a:off x="1469036" y="2051065"/>
          <a:ext cx="8785329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Kostentatbestand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(Gegenstand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 Kostenansatzes)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Betrag/Auslagen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526458" y="1136665"/>
            <a:ext cx="8727907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für den Zeugen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86201" y="3501996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8</a:t>
            </a:r>
            <a:r>
              <a:rPr lang="de-DE" b="1" dirty="0" smtClean="0">
                <a:solidFill>
                  <a:schemeClr val="tx1"/>
                </a:solidFill>
              </a:rPr>
              <a:t>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311217" y="3547198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Zeugenauslagen tritt gem. § 9 Abs. 3 GKG mit Erlass einer Kostenentscheidung oder bei anderweitiger Verfahrensbeendigung ein.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Beklagte gem. § 17 Abs. 1 S.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Einforderung erfolgt im Wege des Kostenvorschusses mittels Kostennachricht  </a:t>
            </a:r>
          </a:p>
          <a:p>
            <a:r>
              <a:rPr lang="de-DE" dirty="0" smtClean="0"/>
              <a:t>    gem. §§ 4 Abs. 2,15 Abs. 1 und 26 Abs. 1  </a:t>
            </a:r>
            <a:r>
              <a:rPr lang="de-DE" dirty="0" err="1" smtClean="0"/>
              <a:t>KostVfg</a:t>
            </a:r>
            <a:r>
              <a:rPr lang="de-DE" dirty="0" smtClean="0"/>
              <a:t> über den Beklagten. </a:t>
            </a:r>
          </a:p>
          <a:p>
            <a:r>
              <a:rPr lang="de-DE" b="1" dirty="0" smtClean="0"/>
              <a:t>	Der Beweisbeschluss enthält </a:t>
            </a:r>
            <a:r>
              <a:rPr lang="de-DE" b="1" u="sng" dirty="0" smtClean="0"/>
              <a:t>keine</a:t>
            </a:r>
            <a:r>
              <a:rPr lang="de-DE" b="1" dirty="0" smtClean="0"/>
              <a:t> Zahlungsfrist, so dass die Kostenrechnung gem. </a:t>
            </a:r>
          </a:p>
          <a:p>
            <a:r>
              <a:rPr lang="de-DE" b="1" dirty="0"/>
              <a:t> </a:t>
            </a:r>
            <a:r>
              <a:rPr lang="de-DE" b="1" dirty="0" smtClean="0"/>
              <a:t>   	§ 26 Abs. 3 </a:t>
            </a:r>
            <a:r>
              <a:rPr lang="de-DE" b="1" dirty="0" err="1" smtClean="0"/>
              <a:t>KostVfg</a:t>
            </a:r>
            <a:r>
              <a:rPr lang="de-DE" b="1" dirty="0" smtClean="0"/>
              <a:t> </a:t>
            </a:r>
            <a:r>
              <a:rPr lang="de-DE" b="1" u="sng" dirty="0" smtClean="0"/>
              <a:t>nicht</a:t>
            </a:r>
            <a:r>
              <a:rPr lang="de-DE" b="1" dirty="0" smtClean="0"/>
              <a:t> unterbleiben kann.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104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77518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6293" y="31558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17398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28321" y="316900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6.240,00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3288" y="31085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203,00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20387" y="316900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59234" y="315589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96899" y="383668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80783" y="454036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86950" y="376953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28320" y="376953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79039" y="3742290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29,75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806750" y="3754670"/>
            <a:ext cx="1172758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de-DE" b="1" dirty="0" smtClean="0">
                <a:solidFill>
                  <a:schemeClr val="tx1"/>
                </a:solidFill>
              </a:rPr>
              <a:t>29,75 €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259233" y="378465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29,75 €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6950" y="4342524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23288" y="440433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72882" y="4434731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357,75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788258" y="5046351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0186346" y="4470588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43" grpId="0" animBg="1"/>
      <p:bldP spid="44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Breitbild</PresentationFormat>
  <Paragraphs>266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73</cp:revision>
  <dcterms:created xsi:type="dcterms:W3CDTF">2023-07-21T13:04:44Z</dcterms:created>
  <dcterms:modified xsi:type="dcterms:W3CDTF">2024-08-21T08:01:25Z</dcterms:modified>
</cp:coreProperties>
</file>