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84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63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28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28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57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075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17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86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88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57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2AE88-82C3-447C-A041-8DF402A42C81}" type="datetimeFigureOut">
              <a:rPr lang="de-DE" smtClean="0"/>
              <a:t>25.08.2023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AA1A0-14A2-4A79-8EC9-AF25302A0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72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Umgangsrecht</a:t>
            </a:r>
            <a:endParaRPr lang="de-DE" sz="2800" b="1" dirty="0"/>
          </a:p>
        </p:txBody>
      </p:sp>
      <p:sp>
        <p:nvSpPr>
          <p:cNvPr id="12" name="Rechteck 11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559205" y="1362005"/>
            <a:ext cx="9204885" cy="6393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Kind hat Anspruch auf Umgang mit beiden Elternteilen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954786" y="2200212"/>
            <a:ext cx="10413721" cy="63939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jeder Elternteil ist zum Umgang mit dem Kind berechtigt und verpflichtet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de-DE" sz="2000" dirty="0"/>
          </a:p>
        </p:txBody>
      </p:sp>
      <p:sp>
        <p:nvSpPr>
          <p:cNvPr id="15" name="Abgerundetes Rechteck 14"/>
          <p:cNvSpPr/>
          <p:nvPr/>
        </p:nvSpPr>
        <p:spPr>
          <a:xfrm>
            <a:off x="1914698" y="3038419"/>
            <a:ext cx="8392814" cy="63939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latin typeface="Arial" panose="020B0604020202020204" pitchFamily="34" charset="0"/>
                <a:ea typeface="Calibri" panose="020F0502020204030204" pitchFamily="34" charset="0"/>
              </a:rPr>
              <a:t>Umgangsrecht gilt auch für weitere Bezugspersonen 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954786" y="3928435"/>
            <a:ext cx="10413721" cy="85787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Gericht kann über den Umfang des Umgangsrecht entscheiden und seine Ausübung näher regeln 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125142" y="5036930"/>
            <a:ext cx="3971926" cy="6393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begleiteter Umgang</a:t>
            </a:r>
          </a:p>
        </p:txBody>
      </p:sp>
    </p:spTree>
    <p:extLst>
      <p:ext uri="{BB962C8B-B14F-4D97-AF65-F5344CB8AC3E}">
        <p14:creationId xmlns:p14="http://schemas.microsoft.com/office/powerpoint/2010/main" val="18313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032096" y="1102778"/>
            <a:ext cx="10093023" cy="130315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minderjähriges Kind hat einen Anspruch auf Umgang mit seinen Eltern und jedes Elternteils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das Kind braucht für eine ungestörte Entwicklung den Umgang mit beiden Eltern </a:t>
            </a:r>
            <a:br>
              <a:rPr lang="de-DE" sz="2000" dirty="0"/>
            </a:br>
            <a:r>
              <a:rPr lang="de-DE" sz="2000" dirty="0"/>
              <a:t>(§ 1626 III BGB)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Umgangsrecht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032095" y="2518379"/>
            <a:ext cx="10093023" cy="136988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jeder Elternteil ist zum Umgang mit dem Kind berechtigt und verpflichtet (§ 1684 I BGB) </a:t>
            </a:r>
          </a:p>
          <a:p>
            <a:pPr lvl="0"/>
            <a:r>
              <a:rPr lang="de-DE" sz="2000"/>
              <a:t>unabhängig davon, ob die Eltern verheiratet sind bzw. welchem Elternteil das Sorgerecht zusteht 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10687050" y="941422"/>
            <a:ext cx="1345700" cy="128620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1626 III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313120">
            <a:off x="10701486" y="2445078"/>
            <a:ext cx="1281579" cy="124568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1684 I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064593" y="4001777"/>
            <a:ext cx="10093023" cy="13698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die Eltern haben alles zu unterlassen, was das Verhältnis des Kindes zum jeweils anderen Elternteil beeinträchtigt oder die Erziehung erschwert (§ 1684 II S. 1 BGB)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064592" y="5485175"/>
            <a:ext cx="1009302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seit 05.07.2013 hat der leibliche Vater, der ernsthaftes Interesse an dem Kind hat, ein Recht auf Umgang mit dem Kind, wenn dies dem Kindeswohl dient (§ 1686a BGB)</a:t>
            </a:r>
          </a:p>
        </p:txBody>
      </p:sp>
      <p:sp>
        <p:nvSpPr>
          <p:cNvPr id="19" name="Gefaltete Ecke 18"/>
          <p:cNvSpPr/>
          <p:nvPr/>
        </p:nvSpPr>
        <p:spPr>
          <a:xfrm rot="465287">
            <a:off x="10648440" y="3946718"/>
            <a:ext cx="1177988" cy="11258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1684 II S.1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10687050" y="5215662"/>
            <a:ext cx="1236437" cy="12410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1686a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93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4" grpId="0" animBg="1"/>
      <p:bldP spid="18" grpId="0" animBg="1"/>
      <p:bldP spid="3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032096" y="1102778"/>
            <a:ext cx="10093023" cy="130315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Umgangsrecht gilt auch für weitere Bezugspersonen (Großeltern, Geschwister, Stief- und Pflegeeltern nach längerer häuslichen Gemeinschaft; § 1685 I BGB) 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782243" y="491651"/>
            <a:ext cx="4657725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Umgangsrecht</a:t>
            </a:r>
            <a:endParaRPr lang="de-DE" sz="28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032095" y="2518379"/>
            <a:ext cx="10093023" cy="136988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der Umgangsberechtigte muss eine enge Bezugsperson des Minderjährigen sein und tatsächliche Verantwortung tragen (§§ 1685 I + II, 1686 a BGB)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10687050" y="941422"/>
            <a:ext cx="1345700" cy="128620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1685 I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313120">
            <a:off x="10701486" y="2445078"/>
            <a:ext cx="1281579" cy="124568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+ § 1686a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032094" y="4017378"/>
            <a:ext cx="10093023" cy="13698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das Gericht kann über den Umfang des Umgangsrecht entscheiden und seine Ausübung näher regeln (§ 1684 III BGB) – z. B. Kind hält sich jedes zweite Wochenende bzw. die Hälfte der Schulferien beim nicht sorgeberechtigtem Elternteil auf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1064592" y="5485174"/>
            <a:ext cx="10093023" cy="12448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begleiteter Umgang: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Umgang </a:t>
            </a:r>
            <a:r>
              <a:rPr lang="de-DE" sz="2000" dirty="0"/>
              <a:t>unter Mitwirkung eines Dritten </a:t>
            </a:r>
            <a:r>
              <a:rPr lang="de-DE" sz="2000" dirty="0" smtClean="0"/>
              <a:t>(</a:t>
            </a:r>
            <a:r>
              <a:rPr lang="de-DE" sz="2000" dirty="0"/>
              <a:t>neutrale Person, z. B. JA oder </a:t>
            </a:r>
            <a:r>
              <a:rPr lang="de-DE" sz="2000" dirty="0" smtClean="0"/>
              <a:t>Verein, </a:t>
            </a:r>
            <a:endParaRPr lang="de-DE" sz="2000" dirty="0"/>
          </a:p>
          <a:p>
            <a:r>
              <a:rPr lang="de-DE" sz="2000" dirty="0" smtClean="0"/>
              <a:t>	§ </a:t>
            </a:r>
            <a:r>
              <a:rPr lang="de-DE" sz="2000" dirty="0"/>
              <a:t>1684 IV S. 3, 4 BGB)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das </a:t>
            </a:r>
            <a:r>
              <a:rPr lang="de-DE" sz="2000" dirty="0"/>
              <a:t>JA kann bei der Umsetzung von Umgangsregelungen Hilfe gewähren </a:t>
            </a:r>
          </a:p>
        </p:txBody>
      </p:sp>
      <p:sp>
        <p:nvSpPr>
          <p:cNvPr id="19" name="Gefaltete Ecke 18"/>
          <p:cNvSpPr/>
          <p:nvPr/>
        </p:nvSpPr>
        <p:spPr>
          <a:xfrm rot="465287">
            <a:off x="10648440" y="3946718"/>
            <a:ext cx="1177988" cy="112582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1684 III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10687050" y="5215662"/>
            <a:ext cx="1236437" cy="12410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1684 IV S.3,4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8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4" grpId="0" animBg="1"/>
      <p:bldP spid="18" grpId="0" animBg="1"/>
      <p:bldP spid="3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Breitbild</PresentationFormat>
  <Paragraphs>54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2023-08-24T13:25:24Z</dcterms:created>
  <dcterms:modified xsi:type="dcterms:W3CDTF">2023-08-25T08:48:34Z</dcterms:modified>
</cp:coreProperties>
</file>