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33" r:id="rId3"/>
    <p:sldId id="381" r:id="rId4"/>
    <p:sldId id="382" r:id="rId5"/>
    <p:sldId id="383" r:id="rId6"/>
    <p:sldId id="384" r:id="rId7"/>
    <p:sldId id="385" r:id="rId8"/>
    <p:sldId id="386" r:id="rId9"/>
    <p:sldId id="387" r:id="rId10"/>
    <p:sldId id="388" r:id="rId11"/>
    <p:sldId id="389" r:id="rId12"/>
    <p:sldId id="390" r:id="rId13"/>
    <p:sldId id="392" r:id="rId14"/>
    <p:sldId id="393" r:id="rId15"/>
    <p:sldId id="394" r:id="rId16"/>
    <p:sldId id="395" r:id="rId17"/>
    <p:sldId id="396" r:id="rId18"/>
    <p:sldId id="397" r:id="rId19"/>
    <p:sldId id="398" r:id="rId20"/>
    <p:sldId id="399" r:id="rId21"/>
    <p:sldId id="400" r:id="rId22"/>
    <p:sldId id="401" r:id="rId23"/>
    <p:sldId id="256" r:id="rId24"/>
    <p:sldId id="257" r:id="rId25"/>
    <p:sldId id="258" r:id="rId26"/>
    <p:sldId id="402" r:id="rId27"/>
    <p:sldId id="403" r:id="rId28"/>
    <p:sldId id="404" r:id="rId29"/>
    <p:sldId id="406" r:id="rId30"/>
    <p:sldId id="407" r:id="rId31"/>
    <p:sldId id="408" r:id="rId32"/>
    <p:sldId id="409" r:id="rId33"/>
    <p:sldId id="410" r:id="rId34"/>
    <p:sldId id="411" r:id="rId35"/>
    <p:sldId id="412" r:id="rId36"/>
    <p:sldId id="413" r:id="rId37"/>
    <p:sldId id="414" r:id="rId38"/>
    <p:sldId id="415" r:id="rId39"/>
    <p:sldId id="416" r:id="rId40"/>
    <p:sldId id="294" r:id="rId41"/>
    <p:sldId id="417" r:id="rId42"/>
    <p:sldId id="296" r:id="rId43"/>
    <p:sldId id="419" r:id="rId44"/>
    <p:sldId id="420" r:id="rId45"/>
    <p:sldId id="421" r:id="rId46"/>
    <p:sldId id="422" r:id="rId47"/>
    <p:sldId id="423" r:id="rId48"/>
    <p:sldId id="302" r:id="rId49"/>
    <p:sldId id="424" r:id="rId50"/>
    <p:sldId id="425" r:id="rId51"/>
    <p:sldId id="434" r:id="rId52"/>
    <p:sldId id="426" r:id="rId53"/>
    <p:sldId id="427" r:id="rId54"/>
    <p:sldId id="428" r:id="rId55"/>
    <p:sldId id="430" r:id="rId56"/>
    <p:sldId id="431" r:id="rId57"/>
    <p:sldId id="432" r:id="rId58"/>
    <p:sldId id="429" r:id="rId5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111" d="100"/>
          <a:sy n="111" d="100"/>
        </p:scale>
        <p:origin x="594"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3BF2A0-0552-470A-BE7A-EA6A913BE11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1436D821-2061-4223-B917-629AFEFD66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A1C5E4D9-7AA9-44C9-80C5-244FE615C404}"/>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5" name="Fußzeilenplatzhalter 4">
            <a:extLst>
              <a:ext uri="{FF2B5EF4-FFF2-40B4-BE49-F238E27FC236}">
                <a16:creationId xmlns:a16="http://schemas.microsoft.com/office/drawing/2014/main" id="{EDE368BB-5A69-4CB1-966B-84C04470A75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D4B5128-E7C0-4327-AB52-8FC6993E38A5}"/>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3790826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B29140-9B54-4957-88AF-14281331C99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5A09572-07E7-44DE-A347-8269F89453D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B417B73-58FD-4F07-84AB-84F5C14830A2}"/>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5" name="Fußzeilenplatzhalter 4">
            <a:extLst>
              <a:ext uri="{FF2B5EF4-FFF2-40B4-BE49-F238E27FC236}">
                <a16:creationId xmlns:a16="http://schemas.microsoft.com/office/drawing/2014/main" id="{3D9522B8-E972-4F13-ADA3-02EADEA290E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9DC0C68-AE50-494E-84D5-71AC1A4A7DC6}"/>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123880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95FF3E-4D72-4F48-9AC0-51A647929AA9}"/>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510EC08-D22A-484A-9B7A-1A7CAB0AB5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0F38C20-E7CB-4E55-935B-0ECACA654765}"/>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5" name="Fußzeilenplatzhalter 4">
            <a:extLst>
              <a:ext uri="{FF2B5EF4-FFF2-40B4-BE49-F238E27FC236}">
                <a16:creationId xmlns:a16="http://schemas.microsoft.com/office/drawing/2014/main" id="{E70B4E85-54D5-447F-9DDA-E7D984C9017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36305A3-22E1-4478-862E-8EFEFF6E81B2}"/>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4095819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E0371-0F85-4AFD-B3E4-E89EE4D1D39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1ED0165-2F03-4347-85C9-EEE9E16A030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3D1B530-FA30-4B85-8273-8C7C41F9A58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B52186F-0354-4EC0-8D8A-C67848ED4F61}"/>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6" name="Fußzeilenplatzhalter 5">
            <a:extLst>
              <a:ext uri="{FF2B5EF4-FFF2-40B4-BE49-F238E27FC236}">
                <a16:creationId xmlns:a16="http://schemas.microsoft.com/office/drawing/2014/main" id="{BC01BB5D-D348-4B96-8D3F-370A620B9A8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D1C70C4-03FD-422B-AACE-78F22D586808}"/>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2930466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D750D8-43F9-48AC-9549-5F24B255AAC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D2D87CB-57B8-437F-B9FF-865C1234D5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51D70EB-C644-415F-935F-E20040B45BE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9ED8D8C-8EC3-4252-925C-29F218138A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872CCBF-83E4-4899-A41A-F18D081BD90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AE46261B-18AE-4577-B9A2-CBFC95B88A03}"/>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8" name="Fußzeilenplatzhalter 7">
            <a:extLst>
              <a:ext uri="{FF2B5EF4-FFF2-40B4-BE49-F238E27FC236}">
                <a16:creationId xmlns:a16="http://schemas.microsoft.com/office/drawing/2014/main" id="{5674D311-4856-42DA-8F86-6C6A398BE1C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534A5F55-E02F-49DA-9916-E18E4ACEC843}"/>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2178005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5A6699-B742-4778-AEE7-27975BC640E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84EDC6C-EE3D-418E-B1C5-498A2312C8C5}"/>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4" name="Fußzeilenplatzhalter 3">
            <a:extLst>
              <a:ext uri="{FF2B5EF4-FFF2-40B4-BE49-F238E27FC236}">
                <a16:creationId xmlns:a16="http://schemas.microsoft.com/office/drawing/2014/main" id="{D1AFF3C1-9582-4754-A3E3-69CC04D0A8FF}"/>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C83750D4-B49F-480C-8087-B0E895F070BC}"/>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454163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44FF4E0-3367-42C3-875A-B7B3C91895D6}"/>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3" name="Fußzeilenplatzhalter 2">
            <a:extLst>
              <a:ext uri="{FF2B5EF4-FFF2-40B4-BE49-F238E27FC236}">
                <a16:creationId xmlns:a16="http://schemas.microsoft.com/office/drawing/2014/main" id="{5DF264CB-3454-424F-95D5-4A4FEBA1D9BB}"/>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C347005-A1EF-4B0D-934B-8F1061D66C96}"/>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2459781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11B1BD-D5DD-4E1F-801F-18B0ED83FC0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AC4B5C3-870C-4501-9A09-8F3362C0A9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13BACC2-85CD-48AF-AFA1-43D88E0390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CA9FFAC-89EA-4185-AE16-24F40E48E35C}"/>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6" name="Fußzeilenplatzhalter 5">
            <a:extLst>
              <a:ext uri="{FF2B5EF4-FFF2-40B4-BE49-F238E27FC236}">
                <a16:creationId xmlns:a16="http://schemas.microsoft.com/office/drawing/2014/main" id="{457D8EB7-E32F-4896-8128-6BB728223F5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EF2D225-8B47-4A72-8D19-49AB222F703A}"/>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2635376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6263B5-A3F5-4F0F-AF1F-FE64CE4ECBA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D38A38D-FA49-4BFD-9A47-73065DF496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D902A63-F2AC-4EB1-8B5E-666B2F8D17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B8363C5-1D0C-4741-B770-4DDAAB8E6B2D}"/>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6" name="Fußzeilenplatzhalter 5">
            <a:extLst>
              <a:ext uri="{FF2B5EF4-FFF2-40B4-BE49-F238E27FC236}">
                <a16:creationId xmlns:a16="http://schemas.microsoft.com/office/drawing/2014/main" id="{3D0A96DF-8803-4606-B8A6-3EA8A81256B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3BC40AC-859D-4431-9BF6-601FE2CC7B1D}"/>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1319366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8C79D-BE0A-4E3B-A7C3-1AC5C3955EB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DF7FDA0-0EAF-4945-A6B4-22B4F897439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B3E577F-9314-47AE-B3B0-FC3823E98F2A}"/>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5" name="Fußzeilenplatzhalter 4">
            <a:extLst>
              <a:ext uri="{FF2B5EF4-FFF2-40B4-BE49-F238E27FC236}">
                <a16:creationId xmlns:a16="http://schemas.microsoft.com/office/drawing/2014/main" id="{49EF33F0-F73D-4CEA-8549-9BA90C0248E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A4BA777-E487-4B43-BB96-A9FC8DBF7EA9}"/>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881934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5E46562-64DE-48A7-AE30-5BD8C6F1C4E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299F3EB-E566-4A93-B802-6E67159FA4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4105E6-7F27-42CC-83D9-57A3D0E119B2}"/>
              </a:ext>
            </a:extLst>
          </p:cNvPr>
          <p:cNvSpPr>
            <a:spLocks noGrp="1"/>
          </p:cNvSpPr>
          <p:nvPr>
            <p:ph type="dt" sz="half" idx="10"/>
          </p:nvPr>
        </p:nvSpPr>
        <p:spPr/>
        <p:txBody>
          <a:bodyPr/>
          <a:lstStyle/>
          <a:p>
            <a:fld id="{57F3C622-A8B9-43C7-AF67-8B9225B7B066}" type="datetimeFigureOut">
              <a:rPr lang="de-DE" smtClean="0"/>
              <a:t>08.10.2026</a:t>
            </a:fld>
            <a:endParaRPr lang="de-DE"/>
          </a:p>
        </p:txBody>
      </p:sp>
      <p:sp>
        <p:nvSpPr>
          <p:cNvPr id="5" name="Fußzeilenplatzhalter 4">
            <a:extLst>
              <a:ext uri="{FF2B5EF4-FFF2-40B4-BE49-F238E27FC236}">
                <a16:creationId xmlns:a16="http://schemas.microsoft.com/office/drawing/2014/main" id="{661840A8-CBA5-4D30-B7D6-1030C3B6CC7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758D53C-21F0-4EB3-ACA3-161E7699F6C2}"/>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618172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305058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589074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501666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634973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628627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1250294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506531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016015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514290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299859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850669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921FE78-3F0C-4B7D-82FB-EA7CD8C3B8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BD7341DF-747B-4E78-93E4-4FDFABEDE1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B48E4DA-5E92-443A-ACE0-3234F882A1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3C622-A8B9-43C7-AF67-8B9225B7B066}" type="datetimeFigureOut">
              <a:rPr lang="de-DE" smtClean="0"/>
              <a:t>08.10.2026</a:t>
            </a:fld>
            <a:endParaRPr lang="de-DE"/>
          </a:p>
        </p:txBody>
      </p:sp>
      <p:sp>
        <p:nvSpPr>
          <p:cNvPr id="5" name="Fußzeilenplatzhalter 4">
            <a:extLst>
              <a:ext uri="{FF2B5EF4-FFF2-40B4-BE49-F238E27FC236}">
                <a16:creationId xmlns:a16="http://schemas.microsoft.com/office/drawing/2014/main" id="{427C8B40-5C78-4186-97A9-BA163570AE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13A28F9-7184-402C-A7F2-627005EE5F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0C3B06-035E-4251-A00B-AC7F4146548F}" type="slidenum">
              <a:rPr lang="de-DE" smtClean="0"/>
              <a:t>‹Nr.›</a:t>
            </a:fld>
            <a:endParaRPr lang="de-DE"/>
          </a:p>
        </p:txBody>
      </p:sp>
    </p:spTree>
    <p:extLst>
      <p:ext uri="{BB962C8B-B14F-4D97-AF65-F5344CB8AC3E}">
        <p14:creationId xmlns:p14="http://schemas.microsoft.com/office/powerpoint/2010/main" val="196301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542548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2.sv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6.sv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jpeg"/><Relationship Id="rId7" Type="http://schemas.openxmlformats.org/officeDocument/2006/relationships/image" Target="../media/image21.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20.sv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jpeg"/><Relationship Id="rId7" Type="http://schemas.openxmlformats.org/officeDocument/2006/relationships/image" Target="../media/image30.pn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image" Target="../media/image32.jpeg"/></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18" Type="http://schemas.openxmlformats.org/officeDocument/2006/relationships/image" Target="../media/image47.png"/><Relationship Id="rId3" Type="http://schemas.openxmlformats.org/officeDocument/2006/relationships/image" Target="../media/image2.jpeg"/><Relationship Id="rId21" Type="http://schemas.openxmlformats.org/officeDocument/2006/relationships/image" Target="../media/image50.sv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5" Type="http://schemas.openxmlformats.org/officeDocument/2006/relationships/image" Target="../media/image54.svg"/><Relationship Id="rId2" Type="http://schemas.openxmlformats.org/officeDocument/2006/relationships/image" Target="../media/image4.jpeg"/><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18.xml"/><Relationship Id="rId6" Type="http://schemas.openxmlformats.org/officeDocument/2006/relationships/image" Target="../media/image35.png"/><Relationship Id="rId11" Type="http://schemas.openxmlformats.org/officeDocument/2006/relationships/image" Target="../media/image40.svg"/><Relationship Id="rId24" Type="http://schemas.openxmlformats.org/officeDocument/2006/relationships/image" Target="../media/image53.png"/><Relationship Id="rId5" Type="http://schemas.openxmlformats.org/officeDocument/2006/relationships/image" Target="../media/image34.svg"/><Relationship Id="rId15" Type="http://schemas.openxmlformats.org/officeDocument/2006/relationships/image" Target="../media/image44.svg"/><Relationship Id="rId23" Type="http://schemas.openxmlformats.org/officeDocument/2006/relationships/image" Target="../media/image52.svg"/><Relationship Id="rId10" Type="http://schemas.openxmlformats.org/officeDocument/2006/relationships/image" Target="../media/image39.png"/><Relationship Id="rId19" Type="http://schemas.openxmlformats.org/officeDocument/2006/relationships/image" Target="../media/image48.sv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 Id="rId22"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2.jpeg"/><Relationship Id="rId7" Type="http://schemas.openxmlformats.org/officeDocument/2006/relationships/image" Target="../media/image26.sv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59.svg"/><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jpeg"/></Relationships>
</file>

<file path=ppt/slides/_rels/slide2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5.jpeg"/><Relationship Id="rId7" Type="http://schemas.openxmlformats.org/officeDocument/2006/relationships/image" Target="../media/image73.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72.png"/><Relationship Id="rId5" Type="http://schemas.openxmlformats.org/officeDocument/2006/relationships/image" Target="../media/image71.svg"/><Relationship Id="rId4" Type="http://schemas.openxmlformats.org/officeDocument/2006/relationships/image" Target="../media/image70.png"/><Relationship Id="rId9" Type="http://schemas.openxmlformats.org/officeDocument/2006/relationships/image" Target="../media/image75.svg"/></Relationships>
</file>

<file path=ppt/slides/_rels/slide2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65.jpeg"/><Relationship Id="rId7" Type="http://schemas.openxmlformats.org/officeDocument/2006/relationships/image" Target="../media/image79.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78.png"/><Relationship Id="rId5" Type="http://schemas.openxmlformats.org/officeDocument/2006/relationships/image" Target="../media/image77.svg"/><Relationship Id="rId10" Type="http://schemas.openxmlformats.org/officeDocument/2006/relationships/image" Target="../media/image82.svg"/><Relationship Id="rId4" Type="http://schemas.openxmlformats.org/officeDocument/2006/relationships/image" Target="../media/image76.png"/><Relationship Id="rId9" Type="http://schemas.openxmlformats.org/officeDocument/2006/relationships/image" Target="../media/image81.png"/></Relationships>
</file>

<file path=ppt/slides/_rels/slide3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65.jpeg"/><Relationship Id="rId7" Type="http://schemas.openxmlformats.org/officeDocument/2006/relationships/image" Target="../media/image84.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83.png"/><Relationship Id="rId5" Type="http://schemas.openxmlformats.org/officeDocument/2006/relationships/image" Target="../media/image82.svg"/><Relationship Id="rId10" Type="http://schemas.openxmlformats.org/officeDocument/2006/relationships/image" Target="../media/image80.png"/><Relationship Id="rId4" Type="http://schemas.openxmlformats.org/officeDocument/2006/relationships/image" Target="../media/image81.png"/><Relationship Id="rId9" Type="http://schemas.openxmlformats.org/officeDocument/2006/relationships/image" Target="../media/image86.svg"/></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87.jpeg"/><Relationship Id="rId5" Type="http://schemas.openxmlformats.org/officeDocument/2006/relationships/image" Target="../media/image82.svg"/><Relationship Id="rId4" Type="http://schemas.openxmlformats.org/officeDocument/2006/relationships/image" Target="../media/image81.png"/></Relationships>
</file>

<file path=ppt/slides/_rels/slide32.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65.jpeg"/><Relationship Id="rId7" Type="http://schemas.openxmlformats.org/officeDocument/2006/relationships/image" Target="../media/image76.pn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0.svg"/><Relationship Id="rId5" Type="http://schemas.openxmlformats.org/officeDocument/2006/relationships/image" Target="../media/image89.png"/><Relationship Id="rId10" Type="http://schemas.openxmlformats.org/officeDocument/2006/relationships/image" Target="../media/image92.svg"/><Relationship Id="rId4" Type="http://schemas.openxmlformats.org/officeDocument/2006/relationships/image" Target="../media/image88.jpeg"/><Relationship Id="rId9" Type="http://schemas.openxmlformats.org/officeDocument/2006/relationships/image" Target="../media/image91.pn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87.jpeg"/></Relationships>
</file>

<file path=ppt/slides/_rels/slide3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93.jpeg"/></Relationships>
</file>

<file path=ppt/slides/_rels/slide35.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65.jpeg"/><Relationship Id="rId7" Type="http://schemas.openxmlformats.org/officeDocument/2006/relationships/image" Target="../media/image97.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6.png"/><Relationship Id="rId5" Type="http://schemas.openxmlformats.org/officeDocument/2006/relationships/image" Target="../media/image95.jpeg"/><Relationship Id="rId4" Type="http://schemas.openxmlformats.org/officeDocument/2006/relationships/image" Target="../media/image94.png"/></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99.png"/></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100.png"/></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102.svg"/><Relationship Id="rId5" Type="http://schemas.openxmlformats.org/officeDocument/2006/relationships/image" Target="../media/image101.png"/><Relationship Id="rId4" Type="http://schemas.openxmlformats.org/officeDocument/2006/relationships/image" Target="../media/image100.png"/></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104.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103.png"/><Relationship Id="rId5" Type="http://schemas.openxmlformats.org/officeDocument/2006/relationships/image" Target="../media/image92.svg"/><Relationship Id="rId4" Type="http://schemas.openxmlformats.org/officeDocument/2006/relationships/image" Target="../media/image91.png"/></Relationships>
</file>

<file path=ppt/slides/_rels/slide4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105.png"/></Relationships>
</file>

<file path=ppt/slides/_rels/slide4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106.jpeg"/></Relationships>
</file>

<file path=ppt/slides/_rels/slide43.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65.jpeg"/><Relationship Id="rId7" Type="http://schemas.openxmlformats.org/officeDocument/2006/relationships/image" Target="../media/image97.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6.png"/><Relationship Id="rId5" Type="http://schemas.openxmlformats.org/officeDocument/2006/relationships/image" Target="../media/image95.jpeg"/><Relationship Id="rId4" Type="http://schemas.openxmlformats.org/officeDocument/2006/relationships/image" Target="../media/image94.png"/></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5" Type="http://schemas.openxmlformats.org/officeDocument/2006/relationships/image" Target="../media/image107.jpeg"/><Relationship Id="rId4" Type="http://schemas.openxmlformats.org/officeDocument/2006/relationships/image" Target="../media/image95.jpeg"/></Relationships>
</file>

<file path=ppt/slides/_rels/slide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100.png"/></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102.svg"/><Relationship Id="rId5" Type="http://schemas.openxmlformats.org/officeDocument/2006/relationships/image" Target="../media/image101.png"/><Relationship Id="rId4" Type="http://schemas.openxmlformats.org/officeDocument/2006/relationships/image" Target="../media/image100.png"/></Relationships>
</file>

<file path=ppt/slides/_rels/slide4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5" Type="http://schemas.openxmlformats.org/officeDocument/2006/relationships/image" Target="../media/image109.svg"/><Relationship Id="rId4" Type="http://schemas.openxmlformats.org/officeDocument/2006/relationships/image" Target="../media/image108.png"/></Relationships>
</file>

<file path=ppt/slides/_rels/slide4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95.jpeg"/></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95.jpeg"/></Relationships>
</file>

<file path=ppt/slides/_rels/slide5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5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111.png"/></Relationships>
</file>

<file path=ppt/slides/_rels/slide5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5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5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1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grpSp>
        <p:nvGrpSpPr>
          <p:cNvPr id="5" name="Group 5"/>
          <p:cNvGrpSpPr/>
          <p:nvPr/>
        </p:nvGrpSpPr>
        <p:grpSpPr>
          <a:xfrm>
            <a:off x="6657432" y="1810422"/>
            <a:ext cx="4406585" cy="1281219"/>
            <a:chOff x="0" y="0"/>
            <a:chExt cx="5942650" cy="1727830"/>
          </a:xfrm>
        </p:grpSpPr>
        <p:sp>
          <p:nvSpPr>
            <p:cNvPr id="6" name="Freeform 6"/>
            <p:cNvSpPr/>
            <p:nvPr/>
          </p:nvSpPr>
          <p:spPr>
            <a:xfrm>
              <a:off x="1358" y="-1798"/>
              <a:ext cx="5944492" cy="1730626"/>
            </a:xfrm>
            <a:custGeom>
              <a:avLst/>
              <a:gdLst/>
              <a:ahLst/>
              <a:cxnLst/>
              <a:rect l="l" t="t" r="r" b="b"/>
              <a:pathLst>
                <a:path w="5944492" h="1730626">
                  <a:moveTo>
                    <a:pt x="4203200" y="1706833"/>
                  </a:moveTo>
                  <a:cubicBezTo>
                    <a:pt x="4168813" y="1709624"/>
                    <a:pt x="4142242" y="1713346"/>
                    <a:pt x="4115670" y="1714276"/>
                  </a:cubicBezTo>
                  <a:cubicBezTo>
                    <a:pt x="3965619" y="1717998"/>
                    <a:pt x="3817131" y="1721720"/>
                    <a:pt x="3667080" y="1724976"/>
                  </a:cubicBezTo>
                  <a:cubicBezTo>
                    <a:pt x="3590491" y="1726372"/>
                    <a:pt x="3513902" y="1727767"/>
                    <a:pt x="3437314" y="1728233"/>
                  </a:cubicBezTo>
                  <a:cubicBezTo>
                    <a:pt x="3354473" y="1729163"/>
                    <a:pt x="3271632" y="1732169"/>
                    <a:pt x="3190355" y="1729628"/>
                  </a:cubicBezTo>
                  <a:cubicBezTo>
                    <a:pt x="3112203" y="1729163"/>
                    <a:pt x="3034051" y="1727767"/>
                    <a:pt x="2959026" y="1723581"/>
                  </a:cubicBezTo>
                  <a:cubicBezTo>
                    <a:pt x="2862118" y="1718463"/>
                    <a:pt x="2763647" y="1718463"/>
                    <a:pt x="2668302" y="1713811"/>
                  </a:cubicBezTo>
                  <a:cubicBezTo>
                    <a:pt x="2419779" y="1701715"/>
                    <a:pt x="2166568" y="1704972"/>
                    <a:pt x="1916483" y="1699854"/>
                  </a:cubicBezTo>
                  <a:cubicBezTo>
                    <a:pt x="1775810" y="1697063"/>
                    <a:pt x="1635137" y="1690550"/>
                    <a:pt x="1494464" y="1684967"/>
                  </a:cubicBezTo>
                  <a:cubicBezTo>
                    <a:pt x="1335035" y="1678919"/>
                    <a:pt x="1175606" y="1671941"/>
                    <a:pt x="1014613" y="1665428"/>
                  </a:cubicBezTo>
                  <a:cubicBezTo>
                    <a:pt x="897386" y="1660776"/>
                    <a:pt x="778595" y="1656124"/>
                    <a:pt x="661368" y="1651471"/>
                  </a:cubicBezTo>
                  <a:cubicBezTo>
                    <a:pt x="658242" y="1651471"/>
                    <a:pt x="655116" y="1651006"/>
                    <a:pt x="651990" y="1651006"/>
                  </a:cubicBezTo>
                  <a:cubicBezTo>
                    <a:pt x="553519" y="1638445"/>
                    <a:pt x="448795" y="1628676"/>
                    <a:pt x="358140" y="1612393"/>
                  </a:cubicBezTo>
                  <a:cubicBezTo>
                    <a:pt x="204962" y="1584480"/>
                    <a:pt x="139315" y="1539818"/>
                    <a:pt x="133063" y="1487248"/>
                  </a:cubicBezTo>
                  <a:cubicBezTo>
                    <a:pt x="131500" y="1469105"/>
                    <a:pt x="123685" y="1451426"/>
                    <a:pt x="123685" y="1433283"/>
                  </a:cubicBezTo>
                  <a:cubicBezTo>
                    <a:pt x="125248" y="1408161"/>
                    <a:pt x="131500" y="1383504"/>
                    <a:pt x="136189" y="1358847"/>
                  </a:cubicBezTo>
                  <a:cubicBezTo>
                    <a:pt x="148693" y="1285342"/>
                    <a:pt x="154945" y="1211838"/>
                    <a:pt x="136189" y="1138333"/>
                  </a:cubicBezTo>
                  <a:cubicBezTo>
                    <a:pt x="118996" y="1072271"/>
                    <a:pt x="103365" y="1006675"/>
                    <a:pt x="86172" y="940614"/>
                  </a:cubicBezTo>
                  <a:cubicBezTo>
                    <a:pt x="75231" y="898279"/>
                    <a:pt x="61163" y="856409"/>
                    <a:pt x="51785" y="814074"/>
                  </a:cubicBezTo>
                  <a:cubicBezTo>
                    <a:pt x="45533" y="786160"/>
                    <a:pt x="47096" y="757782"/>
                    <a:pt x="40844" y="729869"/>
                  </a:cubicBezTo>
                  <a:cubicBezTo>
                    <a:pt x="37718" y="714051"/>
                    <a:pt x="20524" y="698699"/>
                    <a:pt x="18961" y="682881"/>
                  </a:cubicBezTo>
                  <a:cubicBezTo>
                    <a:pt x="12709" y="644733"/>
                    <a:pt x="11146" y="606120"/>
                    <a:pt x="8020" y="567507"/>
                  </a:cubicBezTo>
                  <a:cubicBezTo>
                    <a:pt x="6457" y="552620"/>
                    <a:pt x="-1358" y="537732"/>
                    <a:pt x="205" y="522845"/>
                  </a:cubicBezTo>
                  <a:cubicBezTo>
                    <a:pt x="1768" y="499584"/>
                    <a:pt x="11146" y="476323"/>
                    <a:pt x="12709" y="453062"/>
                  </a:cubicBezTo>
                  <a:cubicBezTo>
                    <a:pt x="14272" y="426079"/>
                    <a:pt x="4894" y="399097"/>
                    <a:pt x="8020" y="372579"/>
                  </a:cubicBezTo>
                  <a:cubicBezTo>
                    <a:pt x="8020" y="346992"/>
                    <a:pt x="18961" y="321870"/>
                    <a:pt x="29903" y="296283"/>
                  </a:cubicBezTo>
                  <a:cubicBezTo>
                    <a:pt x="33029" y="287444"/>
                    <a:pt x="54911" y="279535"/>
                    <a:pt x="61163" y="270696"/>
                  </a:cubicBezTo>
                  <a:cubicBezTo>
                    <a:pt x="87735" y="226965"/>
                    <a:pt x="115869" y="183234"/>
                    <a:pt x="184643" y="142760"/>
                  </a:cubicBezTo>
                  <a:cubicBezTo>
                    <a:pt x="200273" y="133921"/>
                    <a:pt x="225282" y="126012"/>
                    <a:pt x="248727" y="119034"/>
                  </a:cubicBezTo>
                  <a:cubicBezTo>
                    <a:pt x="256542" y="116708"/>
                    <a:pt x="275299" y="118103"/>
                    <a:pt x="279988" y="118103"/>
                  </a:cubicBezTo>
                  <a:cubicBezTo>
                    <a:pt x="290929" y="112055"/>
                    <a:pt x="297181" y="106007"/>
                    <a:pt x="309685" y="103216"/>
                  </a:cubicBezTo>
                  <a:cubicBezTo>
                    <a:pt x="376896" y="87864"/>
                    <a:pt x="447232" y="76699"/>
                    <a:pt x="534762" y="73907"/>
                  </a:cubicBezTo>
                  <a:cubicBezTo>
                    <a:pt x="600410" y="71581"/>
                    <a:pt x="664494" y="63207"/>
                    <a:pt x="730141" y="58555"/>
                  </a:cubicBezTo>
                  <a:cubicBezTo>
                    <a:pt x="809856" y="52972"/>
                    <a:pt x="889571" y="46459"/>
                    <a:pt x="972411" y="43203"/>
                  </a:cubicBezTo>
                  <a:cubicBezTo>
                    <a:pt x="1047437" y="40411"/>
                    <a:pt x="1119336" y="34363"/>
                    <a:pt x="1195925" y="32503"/>
                  </a:cubicBezTo>
                  <a:cubicBezTo>
                    <a:pt x="1274077" y="30642"/>
                    <a:pt x="1352228" y="25059"/>
                    <a:pt x="1431943" y="23198"/>
                  </a:cubicBezTo>
                  <a:cubicBezTo>
                    <a:pt x="1647641" y="18546"/>
                    <a:pt x="1864903" y="15289"/>
                    <a:pt x="2080601" y="11568"/>
                  </a:cubicBezTo>
                  <a:cubicBezTo>
                    <a:pt x="2133745" y="10637"/>
                    <a:pt x="2186888" y="11568"/>
                    <a:pt x="2240031" y="12033"/>
                  </a:cubicBezTo>
                  <a:cubicBezTo>
                    <a:pt x="2266602" y="12498"/>
                    <a:pt x="2293174" y="14359"/>
                    <a:pt x="2321309" y="15289"/>
                  </a:cubicBezTo>
                  <a:cubicBezTo>
                    <a:pt x="2333813" y="15755"/>
                    <a:pt x="2346317" y="14359"/>
                    <a:pt x="2358821" y="14359"/>
                  </a:cubicBezTo>
                  <a:cubicBezTo>
                    <a:pt x="2396334" y="14359"/>
                    <a:pt x="2435410" y="14359"/>
                    <a:pt x="2472923" y="13894"/>
                  </a:cubicBezTo>
                  <a:cubicBezTo>
                    <a:pt x="2544822" y="12963"/>
                    <a:pt x="2618285" y="10637"/>
                    <a:pt x="2690184" y="10637"/>
                  </a:cubicBezTo>
                  <a:cubicBezTo>
                    <a:pt x="2760521" y="10637"/>
                    <a:pt x="2830857" y="12033"/>
                    <a:pt x="2901194" y="12963"/>
                  </a:cubicBezTo>
                  <a:lnTo>
                    <a:pt x="2957463" y="12963"/>
                  </a:lnTo>
                  <a:cubicBezTo>
                    <a:pt x="3043430" y="12033"/>
                    <a:pt x="3127833" y="12033"/>
                    <a:pt x="3213800" y="10637"/>
                  </a:cubicBezTo>
                  <a:cubicBezTo>
                    <a:pt x="3296641" y="9242"/>
                    <a:pt x="3377919" y="5985"/>
                    <a:pt x="3460759" y="4589"/>
                  </a:cubicBezTo>
                  <a:cubicBezTo>
                    <a:pt x="3499835" y="3659"/>
                    <a:pt x="3540474" y="3659"/>
                    <a:pt x="3579550" y="5985"/>
                  </a:cubicBezTo>
                  <a:cubicBezTo>
                    <a:pt x="3638945" y="9242"/>
                    <a:pt x="3695214" y="11102"/>
                    <a:pt x="3754610" y="5985"/>
                  </a:cubicBezTo>
                  <a:cubicBezTo>
                    <a:pt x="3776492" y="4124"/>
                    <a:pt x="3804626" y="7381"/>
                    <a:pt x="3829635" y="8311"/>
                  </a:cubicBezTo>
                  <a:cubicBezTo>
                    <a:pt x="3840576" y="8776"/>
                    <a:pt x="3853080" y="9707"/>
                    <a:pt x="3859333" y="8311"/>
                  </a:cubicBezTo>
                  <a:cubicBezTo>
                    <a:pt x="3901534" y="-5822"/>
                    <a:pt x="3940610" y="528"/>
                    <a:pt x="3981249" y="9242"/>
                  </a:cubicBezTo>
                  <a:cubicBezTo>
                    <a:pt x="3985938" y="10172"/>
                    <a:pt x="3998442" y="7846"/>
                    <a:pt x="4007821" y="7846"/>
                  </a:cubicBezTo>
                  <a:cubicBezTo>
                    <a:pt x="4045333" y="7846"/>
                    <a:pt x="4082846" y="7846"/>
                    <a:pt x="4121922" y="8311"/>
                  </a:cubicBezTo>
                  <a:cubicBezTo>
                    <a:pt x="4150057" y="8776"/>
                    <a:pt x="4176628" y="11568"/>
                    <a:pt x="4204763" y="12498"/>
                  </a:cubicBezTo>
                  <a:cubicBezTo>
                    <a:pt x="4265721" y="14824"/>
                    <a:pt x="4328242" y="18546"/>
                    <a:pt x="4390764" y="18546"/>
                  </a:cubicBezTo>
                  <a:cubicBezTo>
                    <a:pt x="4507991" y="19011"/>
                    <a:pt x="4625219" y="20407"/>
                    <a:pt x="4740883" y="27850"/>
                  </a:cubicBezTo>
                  <a:cubicBezTo>
                    <a:pt x="4848732" y="34829"/>
                    <a:pt x="4959707" y="34829"/>
                    <a:pt x="5069120" y="40411"/>
                  </a:cubicBezTo>
                  <a:cubicBezTo>
                    <a:pt x="5134767" y="43668"/>
                    <a:pt x="5201977" y="49716"/>
                    <a:pt x="5258247" y="59485"/>
                  </a:cubicBezTo>
                  <a:cubicBezTo>
                    <a:pt x="5319205" y="69720"/>
                    <a:pt x="5366096" y="86468"/>
                    <a:pt x="5420802" y="100425"/>
                  </a:cubicBezTo>
                  <a:cubicBezTo>
                    <a:pt x="5441122" y="105542"/>
                    <a:pt x="5470819" y="109264"/>
                    <a:pt x="5484887" y="115777"/>
                  </a:cubicBezTo>
                  <a:cubicBezTo>
                    <a:pt x="5525526" y="133456"/>
                    <a:pt x="5561475" y="152064"/>
                    <a:pt x="5597425" y="170673"/>
                  </a:cubicBezTo>
                  <a:cubicBezTo>
                    <a:pt x="5623996" y="184165"/>
                    <a:pt x="5650568" y="198121"/>
                    <a:pt x="5670887" y="212078"/>
                  </a:cubicBezTo>
                  <a:cubicBezTo>
                    <a:pt x="5692770" y="228361"/>
                    <a:pt x="5709963" y="245109"/>
                    <a:pt x="5727157" y="262322"/>
                  </a:cubicBezTo>
                  <a:cubicBezTo>
                    <a:pt x="5753728" y="289305"/>
                    <a:pt x="5784989" y="316287"/>
                    <a:pt x="5802182" y="344201"/>
                  </a:cubicBezTo>
                  <a:cubicBezTo>
                    <a:pt x="5827190" y="383279"/>
                    <a:pt x="5839695" y="423288"/>
                    <a:pt x="5858451" y="462832"/>
                  </a:cubicBezTo>
                  <a:cubicBezTo>
                    <a:pt x="5864703" y="475858"/>
                    <a:pt x="5872518" y="488884"/>
                    <a:pt x="5875645" y="501910"/>
                  </a:cubicBezTo>
                  <a:cubicBezTo>
                    <a:pt x="5885023" y="539128"/>
                    <a:pt x="5891275" y="575881"/>
                    <a:pt x="5899090" y="613098"/>
                  </a:cubicBezTo>
                  <a:cubicBezTo>
                    <a:pt x="5910032" y="659155"/>
                    <a:pt x="5925662" y="704747"/>
                    <a:pt x="5933477" y="750804"/>
                  </a:cubicBezTo>
                  <a:cubicBezTo>
                    <a:pt x="5941292" y="795000"/>
                    <a:pt x="5946372" y="839661"/>
                    <a:pt x="5943832" y="884322"/>
                  </a:cubicBezTo>
                  <a:cubicBezTo>
                    <a:pt x="5939729" y="958757"/>
                    <a:pt x="5927225" y="1032728"/>
                    <a:pt x="5914720" y="1107163"/>
                  </a:cubicBezTo>
                  <a:cubicBezTo>
                    <a:pt x="5906905" y="1153220"/>
                    <a:pt x="5895964" y="1198811"/>
                    <a:pt x="5880334" y="1244403"/>
                  </a:cubicBezTo>
                  <a:cubicBezTo>
                    <a:pt x="5864703" y="1289995"/>
                    <a:pt x="5841258" y="1335121"/>
                    <a:pt x="5824065" y="1380713"/>
                  </a:cubicBezTo>
                  <a:cubicBezTo>
                    <a:pt x="5811560" y="1412348"/>
                    <a:pt x="5808435" y="1443983"/>
                    <a:pt x="5794367" y="1475153"/>
                  </a:cubicBezTo>
                  <a:cubicBezTo>
                    <a:pt x="5781863" y="1503531"/>
                    <a:pt x="5734972" y="1528653"/>
                    <a:pt x="5672450" y="1549588"/>
                  </a:cubicBezTo>
                  <a:cubicBezTo>
                    <a:pt x="5620871" y="1567266"/>
                    <a:pt x="5580232" y="1587271"/>
                    <a:pt x="5527089" y="1604484"/>
                  </a:cubicBezTo>
                  <a:cubicBezTo>
                    <a:pt x="5480198" y="1619836"/>
                    <a:pt x="5428617" y="1635189"/>
                    <a:pt x="5347340" y="1635654"/>
                  </a:cubicBezTo>
                  <a:cubicBezTo>
                    <a:pt x="5328583" y="1635654"/>
                    <a:pt x="5311390" y="1641236"/>
                    <a:pt x="5292634" y="1644028"/>
                  </a:cubicBezTo>
                  <a:cubicBezTo>
                    <a:pt x="5212919" y="1654263"/>
                    <a:pt x="5130078" y="1663102"/>
                    <a:pt x="5051926" y="1674267"/>
                  </a:cubicBezTo>
                  <a:cubicBezTo>
                    <a:pt x="4908128" y="1694737"/>
                    <a:pt x="4753387" y="1697993"/>
                    <a:pt x="4598647" y="1699854"/>
                  </a:cubicBezTo>
                  <a:cubicBezTo>
                    <a:pt x="4539252" y="1700785"/>
                    <a:pt x="4478294" y="1699389"/>
                    <a:pt x="4418898" y="1700785"/>
                  </a:cubicBezTo>
                  <a:cubicBezTo>
                    <a:pt x="4389200" y="1701250"/>
                    <a:pt x="4361066" y="1705437"/>
                    <a:pt x="4332931" y="1707298"/>
                  </a:cubicBezTo>
                  <a:cubicBezTo>
                    <a:pt x="4320427" y="1708228"/>
                    <a:pt x="4307923" y="1707763"/>
                    <a:pt x="4293855" y="1708228"/>
                  </a:cubicBezTo>
                  <a:cubicBezTo>
                    <a:pt x="4275099" y="1708693"/>
                    <a:pt x="4256343" y="1710089"/>
                    <a:pt x="4237587" y="1709624"/>
                  </a:cubicBezTo>
                  <a:cubicBezTo>
                    <a:pt x="4218830" y="1708693"/>
                    <a:pt x="4206326" y="1706833"/>
                    <a:pt x="4203200" y="1706833"/>
                  </a:cubicBezTo>
                  <a:close/>
                </a:path>
              </a:pathLst>
            </a:custGeom>
            <a:blipFill>
              <a:blip r:embed="rId4"/>
              <a:stretch>
                <a:fillRect t="-121744" b="-121744"/>
              </a:stretch>
            </a:blipFill>
          </p:spPr>
        </p:sp>
      </p:grpSp>
      <p:sp>
        <p:nvSpPr>
          <p:cNvPr id="7" name="TextBox 7"/>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Eingang der Klageschrift bei Gericht</a:t>
            </a:r>
          </a:p>
        </p:txBody>
      </p:sp>
      <p:sp>
        <p:nvSpPr>
          <p:cNvPr id="8" name="TextBox 8"/>
          <p:cNvSpPr txBox="1"/>
          <p:nvPr/>
        </p:nvSpPr>
        <p:spPr>
          <a:xfrm>
            <a:off x="719015" y="3612341"/>
            <a:ext cx="5405619"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elektronischer Rechtsverkehr </a:t>
            </a:r>
          </a:p>
        </p:txBody>
      </p:sp>
      <p:sp>
        <p:nvSpPr>
          <p:cNvPr id="9" name="TextBox 9"/>
          <p:cNvSpPr txBox="1"/>
          <p:nvPr/>
        </p:nvSpPr>
        <p:spPr>
          <a:xfrm>
            <a:off x="1618742" y="4975474"/>
            <a:ext cx="3606163"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Prüfvermerk</a:t>
            </a:r>
          </a:p>
        </p:txBody>
      </p:sp>
      <p:sp>
        <p:nvSpPr>
          <p:cNvPr id="10" name="TextBox 10"/>
          <p:cNvSpPr txBox="1"/>
          <p:nvPr/>
        </p:nvSpPr>
        <p:spPr>
          <a:xfrm>
            <a:off x="6773997" y="2134590"/>
            <a:ext cx="4321975"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sonstige Personen</a:t>
            </a:r>
          </a:p>
        </p:txBody>
      </p:sp>
      <p:sp>
        <p:nvSpPr>
          <p:cNvPr id="11" name="TextBox 11"/>
          <p:cNvSpPr txBox="1"/>
          <p:nvPr/>
        </p:nvSpPr>
        <p:spPr>
          <a:xfrm>
            <a:off x="6773997" y="3612341"/>
            <a:ext cx="4173454"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Post/Fax/</a:t>
            </a:r>
          </a:p>
          <a:p>
            <a:pPr algn="ctr" defTabSz="609630">
              <a:lnSpc>
                <a:spcPts val="3666"/>
              </a:lnSpc>
            </a:pPr>
            <a:r>
              <a:rPr lang="en-US" sz="3333">
                <a:solidFill>
                  <a:srgbClr val="000000"/>
                </a:solidFill>
                <a:latin typeface="Canva Sans"/>
                <a:ea typeface="Canva Sans"/>
                <a:cs typeface="Canva Sans"/>
                <a:sym typeface="Canva Sans"/>
              </a:rPr>
              <a:t>persönlich</a:t>
            </a:r>
          </a:p>
        </p:txBody>
      </p:sp>
      <p:sp>
        <p:nvSpPr>
          <p:cNvPr id="12" name="TextBox 12"/>
          <p:cNvSpPr txBox="1"/>
          <p:nvPr/>
        </p:nvSpPr>
        <p:spPr>
          <a:xfrm>
            <a:off x="6269698" y="5070724"/>
            <a:ext cx="5502949" cy="948978"/>
          </a:xfrm>
          <a:prstGeom prst="rect">
            <a:avLst/>
          </a:prstGeom>
        </p:spPr>
        <p:txBody>
          <a:bodyPr lIns="0" tIns="0" rIns="0" bIns="0" rtlCol="0" anchor="t">
            <a:spAutoFit/>
          </a:bodyPr>
          <a:lstStyle/>
          <a:p>
            <a:pPr algn="ctr" defTabSz="609630">
              <a:lnSpc>
                <a:spcPts val="3666"/>
              </a:lnSpc>
            </a:pPr>
            <a:r>
              <a:rPr lang="en-US" sz="3333" b="1">
                <a:solidFill>
                  <a:srgbClr val="000000"/>
                </a:solidFill>
                <a:latin typeface="Canva Sans Bold"/>
                <a:ea typeface="Canva Sans Bold"/>
                <a:cs typeface="Canva Sans Bold"/>
                <a:sym typeface="Canva Sans Bold"/>
              </a:rPr>
              <a:t>behördlicher Eingangsstempel </a:t>
            </a:r>
          </a:p>
        </p:txBody>
      </p:sp>
      <p:grpSp>
        <p:nvGrpSpPr>
          <p:cNvPr id="13" name="Group 13"/>
          <p:cNvGrpSpPr/>
          <p:nvPr/>
        </p:nvGrpSpPr>
        <p:grpSpPr>
          <a:xfrm>
            <a:off x="1218532" y="1810422"/>
            <a:ext cx="4406585" cy="1281219"/>
            <a:chOff x="0" y="0"/>
            <a:chExt cx="5942650" cy="1727830"/>
          </a:xfrm>
        </p:grpSpPr>
        <p:sp>
          <p:nvSpPr>
            <p:cNvPr id="14" name="Freeform 14"/>
            <p:cNvSpPr/>
            <p:nvPr/>
          </p:nvSpPr>
          <p:spPr>
            <a:xfrm>
              <a:off x="1358" y="-1798"/>
              <a:ext cx="5944492" cy="1730626"/>
            </a:xfrm>
            <a:custGeom>
              <a:avLst/>
              <a:gdLst/>
              <a:ahLst/>
              <a:cxnLst/>
              <a:rect l="l" t="t" r="r" b="b"/>
              <a:pathLst>
                <a:path w="5944492" h="1730626">
                  <a:moveTo>
                    <a:pt x="4203200" y="1706833"/>
                  </a:moveTo>
                  <a:cubicBezTo>
                    <a:pt x="4168813" y="1709624"/>
                    <a:pt x="4142242" y="1713346"/>
                    <a:pt x="4115670" y="1714276"/>
                  </a:cubicBezTo>
                  <a:cubicBezTo>
                    <a:pt x="3965619" y="1717998"/>
                    <a:pt x="3817131" y="1721720"/>
                    <a:pt x="3667080" y="1724976"/>
                  </a:cubicBezTo>
                  <a:cubicBezTo>
                    <a:pt x="3590491" y="1726372"/>
                    <a:pt x="3513902" y="1727767"/>
                    <a:pt x="3437314" y="1728233"/>
                  </a:cubicBezTo>
                  <a:cubicBezTo>
                    <a:pt x="3354473" y="1729163"/>
                    <a:pt x="3271632" y="1732169"/>
                    <a:pt x="3190355" y="1729628"/>
                  </a:cubicBezTo>
                  <a:cubicBezTo>
                    <a:pt x="3112203" y="1729163"/>
                    <a:pt x="3034051" y="1727767"/>
                    <a:pt x="2959026" y="1723581"/>
                  </a:cubicBezTo>
                  <a:cubicBezTo>
                    <a:pt x="2862118" y="1718463"/>
                    <a:pt x="2763647" y="1718463"/>
                    <a:pt x="2668302" y="1713811"/>
                  </a:cubicBezTo>
                  <a:cubicBezTo>
                    <a:pt x="2419779" y="1701715"/>
                    <a:pt x="2166568" y="1704972"/>
                    <a:pt x="1916483" y="1699854"/>
                  </a:cubicBezTo>
                  <a:cubicBezTo>
                    <a:pt x="1775810" y="1697063"/>
                    <a:pt x="1635137" y="1690550"/>
                    <a:pt x="1494464" y="1684967"/>
                  </a:cubicBezTo>
                  <a:cubicBezTo>
                    <a:pt x="1335035" y="1678919"/>
                    <a:pt x="1175606" y="1671941"/>
                    <a:pt x="1014613" y="1665428"/>
                  </a:cubicBezTo>
                  <a:cubicBezTo>
                    <a:pt x="897386" y="1660776"/>
                    <a:pt x="778595" y="1656124"/>
                    <a:pt x="661368" y="1651471"/>
                  </a:cubicBezTo>
                  <a:cubicBezTo>
                    <a:pt x="658242" y="1651471"/>
                    <a:pt x="655116" y="1651006"/>
                    <a:pt x="651990" y="1651006"/>
                  </a:cubicBezTo>
                  <a:cubicBezTo>
                    <a:pt x="553519" y="1638445"/>
                    <a:pt x="448795" y="1628676"/>
                    <a:pt x="358140" y="1612393"/>
                  </a:cubicBezTo>
                  <a:cubicBezTo>
                    <a:pt x="204962" y="1584480"/>
                    <a:pt x="139315" y="1539818"/>
                    <a:pt x="133063" y="1487248"/>
                  </a:cubicBezTo>
                  <a:cubicBezTo>
                    <a:pt x="131500" y="1469105"/>
                    <a:pt x="123685" y="1451426"/>
                    <a:pt x="123685" y="1433283"/>
                  </a:cubicBezTo>
                  <a:cubicBezTo>
                    <a:pt x="125248" y="1408161"/>
                    <a:pt x="131500" y="1383504"/>
                    <a:pt x="136189" y="1358847"/>
                  </a:cubicBezTo>
                  <a:cubicBezTo>
                    <a:pt x="148693" y="1285342"/>
                    <a:pt x="154945" y="1211838"/>
                    <a:pt x="136189" y="1138333"/>
                  </a:cubicBezTo>
                  <a:cubicBezTo>
                    <a:pt x="118996" y="1072271"/>
                    <a:pt x="103365" y="1006675"/>
                    <a:pt x="86172" y="940614"/>
                  </a:cubicBezTo>
                  <a:cubicBezTo>
                    <a:pt x="75231" y="898279"/>
                    <a:pt x="61163" y="856409"/>
                    <a:pt x="51785" y="814074"/>
                  </a:cubicBezTo>
                  <a:cubicBezTo>
                    <a:pt x="45533" y="786160"/>
                    <a:pt x="47096" y="757782"/>
                    <a:pt x="40844" y="729869"/>
                  </a:cubicBezTo>
                  <a:cubicBezTo>
                    <a:pt x="37718" y="714051"/>
                    <a:pt x="20524" y="698699"/>
                    <a:pt x="18961" y="682881"/>
                  </a:cubicBezTo>
                  <a:cubicBezTo>
                    <a:pt x="12709" y="644733"/>
                    <a:pt x="11146" y="606120"/>
                    <a:pt x="8020" y="567507"/>
                  </a:cubicBezTo>
                  <a:cubicBezTo>
                    <a:pt x="6457" y="552620"/>
                    <a:pt x="-1358" y="537732"/>
                    <a:pt x="205" y="522845"/>
                  </a:cubicBezTo>
                  <a:cubicBezTo>
                    <a:pt x="1768" y="499584"/>
                    <a:pt x="11146" y="476323"/>
                    <a:pt x="12709" y="453062"/>
                  </a:cubicBezTo>
                  <a:cubicBezTo>
                    <a:pt x="14272" y="426079"/>
                    <a:pt x="4894" y="399097"/>
                    <a:pt x="8020" y="372579"/>
                  </a:cubicBezTo>
                  <a:cubicBezTo>
                    <a:pt x="8020" y="346992"/>
                    <a:pt x="18961" y="321870"/>
                    <a:pt x="29903" y="296283"/>
                  </a:cubicBezTo>
                  <a:cubicBezTo>
                    <a:pt x="33029" y="287444"/>
                    <a:pt x="54911" y="279535"/>
                    <a:pt x="61163" y="270696"/>
                  </a:cubicBezTo>
                  <a:cubicBezTo>
                    <a:pt x="87735" y="226965"/>
                    <a:pt x="115869" y="183234"/>
                    <a:pt x="184643" y="142760"/>
                  </a:cubicBezTo>
                  <a:cubicBezTo>
                    <a:pt x="200273" y="133921"/>
                    <a:pt x="225282" y="126012"/>
                    <a:pt x="248727" y="119034"/>
                  </a:cubicBezTo>
                  <a:cubicBezTo>
                    <a:pt x="256542" y="116708"/>
                    <a:pt x="275299" y="118103"/>
                    <a:pt x="279988" y="118103"/>
                  </a:cubicBezTo>
                  <a:cubicBezTo>
                    <a:pt x="290929" y="112055"/>
                    <a:pt x="297181" y="106007"/>
                    <a:pt x="309685" y="103216"/>
                  </a:cubicBezTo>
                  <a:cubicBezTo>
                    <a:pt x="376896" y="87864"/>
                    <a:pt x="447232" y="76699"/>
                    <a:pt x="534762" y="73907"/>
                  </a:cubicBezTo>
                  <a:cubicBezTo>
                    <a:pt x="600410" y="71581"/>
                    <a:pt x="664494" y="63207"/>
                    <a:pt x="730141" y="58555"/>
                  </a:cubicBezTo>
                  <a:cubicBezTo>
                    <a:pt x="809856" y="52972"/>
                    <a:pt x="889571" y="46459"/>
                    <a:pt x="972411" y="43203"/>
                  </a:cubicBezTo>
                  <a:cubicBezTo>
                    <a:pt x="1047437" y="40411"/>
                    <a:pt x="1119336" y="34363"/>
                    <a:pt x="1195925" y="32503"/>
                  </a:cubicBezTo>
                  <a:cubicBezTo>
                    <a:pt x="1274077" y="30642"/>
                    <a:pt x="1352228" y="25059"/>
                    <a:pt x="1431943" y="23198"/>
                  </a:cubicBezTo>
                  <a:cubicBezTo>
                    <a:pt x="1647641" y="18546"/>
                    <a:pt x="1864903" y="15289"/>
                    <a:pt x="2080601" y="11568"/>
                  </a:cubicBezTo>
                  <a:cubicBezTo>
                    <a:pt x="2133745" y="10637"/>
                    <a:pt x="2186888" y="11568"/>
                    <a:pt x="2240031" y="12033"/>
                  </a:cubicBezTo>
                  <a:cubicBezTo>
                    <a:pt x="2266602" y="12498"/>
                    <a:pt x="2293174" y="14359"/>
                    <a:pt x="2321309" y="15289"/>
                  </a:cubicBezTo>
                  <a:cubicBezTo>
                    <a:pt x="2333813" y="15755"/>
                    <a:pt x="2346317" y="14359"/>
                    <a:pt x="2358821" y="14359"/>
                  </a:cubicBezTo>
                  <a:cubicBezTo>
                    <a:pt x="2396334" y="14359"/>
                    <a:pt x="2435410" y="14359"/>
                    <a:pt x="2472923" y="13894"/>
                  </a:cubicBezTo>
                  <a:cubicBezTo>
                    <a:pt x="2544822" y="12963"/>
                    <a:pt x="2618285" y="10637"/>
                    <a:pt x="2690184" y="10637"/>
                  </a:cubicBezTo>
                  <a:cubicBezTo>
                    <a:pt x="2760521" y="10637"/>
                    <a:pt x="2830857" y="12033"/>
                    <a:pt x="2901194" y="12963"/>
                  </a:cubicBezTo>
                  <a:lnTo>
                    <a:pt x="2957463" y="12963"/>
                  </a:lnTo>
                  <a:cubicBezTo>
                    <a:pt x="3043430" y="12033"/>
                    <a:pt x="3127833" y="12033"/>
                    <a:pt x="3213800" y="10637"/>
                  </a:cubicBezTo>
                  <a:cubicBezTo>
                    <a:pt x="3296641" y="9242"/>
                    <a:pt x="3377919" y="5985"/>
                    <a:pt x="3460759" y="4589"/>
                  </a:cubicBezTo>
                  <a:cubicBezTo>
                    <a:pt x="3499835" y="3659"/>
                    <a:pt x="3540474" y="3659"/>
                    <a:pt x="3579550" y="5985"/>
                  </a:cubicBezTo>
                  <a:cubicBezTo>
                    <a:pt x="3638945" y="9242"/>
                    <a:pt x="3695214" y="11102"/>
                    <a:pt x="3754610" y="5985"/>
                  </a:cubicBezTo>
                  <a:cubicBezTo>
                    <a:pt x="3776492" y="4124"/>
                    <a:pt x="3804626" y="7381"/>
                    <a:pt x="3829635" y="8311"/>
                  </a:cubicBezTo>
                  <a:cubicBezTo>
                    <a:pt x="3840576" y="8776"/>
                    <a:pt x="3853080" y="9707"/>
                    <a:pt x="3859333" y="8311"/>
                  </a:cubicBezTo>
                  <a:cubicBezTo>
                    <a:pt x="3901534" y="-5822"/>
                    <a:pt x="3940610" y="528"/>
                    <a:pt x="3981249" y="9242"/>
                  </a:cubicBezTo>
                  <a:cubicBezTo>
                    <a:pt x="3985938" y="10172"/>
                    <a:pt x="3998442" y="7846"/>
                    <a:pt x="4007821" y="7846"/>
                  </a:cubicBezTo>
                  <a:cubicBezTo>
                    <a:pt x="4045333" y="7846"/>
                    <a:pt x="4082846" y="7846"/>
                    <a:pt x="4121922" y="8311"/>
                  </a:cubicBezTo>
                  <a:cubicBezTo>
                    <a:pt x="4150057" y="8776"/>
                    <a:pt x="4176628" y="11568"/>
                    <a:pt x="4204763" y="12498"/>
                  </a:cubicBezTo>
                  <a:cubicBezTo>
                    <a:pt x="4265721" y="14824"/>
                    <a:pt x="4328242" y="18546"/>
                    <a:pt x="4390764" y="18546"/>
                  </a:cubicBezTo>
                  <a:cubicBezTo>
                    <a:pt x="4507991" y="19011"/>
                    <a:pt x="4625219" y="20407"/>
                    <a:pt x="4740883" y="27850"/>
                  </a:cubicBezTo>
                  <a:cubicBezTo>
                    <a:pt x="4848732" y="34829"/>
                    <a:pt x="4959707" y="34829"/>
                    <a:pt x="5069120" y="40411"/>
                  </a:cubicBezTo>
                  <a:cubicBezTo>
                    <a:pt x="5134767" y="43668"/>
                    <a:pt x="5201977" y="49716"/>
                    <a:pt x="5258247" y="59485"/>
                  </a:cubicBezTo>
                  <a:cubicBezTo>
                    <a:pt x="5319205" y="69720"/>
                    <a:pt x="5366096" y="86468"/>
                    <a:pt x="5420802" y="100425"/>
                  </a:cubicBezTo>
                  <a:cubicBezTo>
                    <a:pt x="5441122" y="105542"/>
                    <a:pt x="5470819" y="109264"/>
                    <a:pt x="5484887" y="115777"/>
                  </a:cubicBezTo>
                  <a:cubicBezTo>
                    <a:pt x="5525526" y="133456"/>
                    <a:pt x="5561475" y="152064"/>
                    <a:pt x="5597425" y="170673"/>
                  </a:cubicBezTo>
                  <a:cubicBezTo>
                    <a:pt x="5623996" y="184165"/>
                    <a:pt x="5650568" y="198121"/>
                    <a:pt x="5670887" y="212078"/>
                  </a:cubicBezTo>
                  <a:cubicBezTo>
                    <a:pt x="5692770" y="228361"/>
                    <a:pt x="5709963" y="245109"/>
                    <a:pt x="5727157" y="262322"/>
                  </a:cubicBezTo>
                  <a:cubicBezTo>
                    <a:pt x="5753728" y="289305"/>
                    <a:pt x="5784989" y="316287"/>
                    <a:pt x="5802182" y="344201"/>
                  </a:cubicBezTo>
                  <a:cubicBezTo>
                    <a:pt x="5827190" y="383279"/>
                    <a:pt x="5839695" y="423288"/>
                    <a:pt x="5858451" y="462832"/>
                  </a:cubicBezTo>
                  <a:cubicBezTo>
                    <a:pt x="5864703" y="475858"/>
                    <a:pt x="5872518" y="488884"/>
                    <a:pt x="5875645" y="501910"/>
                  </a:cubicBezTo>
                  <a:cubicBezTo>
                    <a:pt x="5885023" y="539128"/>
                    <a:pt x="5891275" y="575881"/>
                    <a:pt x="5899090" y="613098"/>
                  </a:cubicBezTo>
                  <a:cubicBezTo>
                    <a:pt x="5910032" y="659155"/>
                    <a:pt x="5925662" y="704747"/>
                    <a:pt x="5933477" y="750804"/>
                  </a:cubicBezTo>
                  <a:cubicBezTo>
                    <a:pt x="5941292" y="795000"/>
                    <a:pt x="5946372" y="839661"/>
                    <a:pt x="5943832" y="884322"/>
                  </a:cubicBezTo>
                  <a:cubicBezTo>
                    <a:pt x="5939729" y="958757"/>
                    <a:pt x="5927225" y="1032728"/>
                    <a:pt x="5914720" y="1107163"/>
                  </a:cubicBezTo>
                  <a:cubicBezTo>
                    <a:pt x="5906905" y="1153220"/>
                    <a:pt x="5895964" y="1198811"/>
                    <a:pt x="5880334" y="1244403"/>
                  </a:cubicBezTo>
                  <a:cubicBezTo>
                    <a:pt x="5864703" y="1289995"/>
                    <a:pt x="5841258" y="1335121"/>
                    <a:pt x="5824065" y="1380713"/>
                  </a:cubicBezTo>
                  <a:cubicBezTo>
                    <a:pt x="5811560" y="1412348"/>
                    <a:pt x="5808435" y="1443983"/>
                    <a:pt x="5794367" y="1475153"/>
                  </a:cubicBezTo>
                  <a:cubicBezTo>
                    <a:pt x="5781863" y="1503531"/>
                    <a:pt x="5734972" y="1528653"/>
                    <a:pt x="5672450" y="1549588"/>
                  </a:cubicBezTo>
                  <a:cubicBezTo>
                    <a:pt x="5620871" y="1567266"/>
                    <a:pt x="5580232" y="1587271"/>
                    <a:pt x="5527089" y="1604484"/>
                  </a:cubicBezTo>
                  <a:cubicBezTo>
                    <a:pt x="5480198" y="1619836"/>
                    <a:pt x="5428617" y="1635189"/>
                    <a:pt x="5347340" y="1635654"/>
                  </a:cubicBezTo>
                  <a:cubicBezTo>
                    <a:pt x="5328583" y="1635654"/>
                    <a:pt x="5311390" y="1641236"/>
                    <a:pt x="5292634" y="1644028"/>
                  </a:cubicBezTo>
                  <a:cubicBezTo>
                    <a:pt x="5212919" y="1654263"/>
                    <a:pt x="5130078" y="1663102"/>
                    <a:pt x="5051926" y="1674267"/>
                  </a:cubicBezTo>
                  <a:cubicBezTo>
                    <a:pt x="4908128" y="1694737"/>
                    <a:pt x="4753387" y="1697993"/>
                    <a:pt x="4598647" y="1699854"/>
                  </a:cubicBezTo>
                  <a:cubicBezTo>
                    <a:pt x="4539252" y="1700785"/>
                    <a:pt x="4478294" y="1699389"/>
                    <a:pt x="4418898" y="1700785"/>
                  </a:cubicBezTo>
                  <a:cubicBezTo>
                    <a:pt x="4389200" y="1701250"/>
                    <a:pt x="4361066" y="1705437"/>
                    <a:pt x="4332931" y="1707298"/>
                  </a:cubicBezTo>
                  <a:cubicBezTo>
                    <a:pt x="4320427" y="1708228"/>
                    <a:pt x="4307923" y="1707763"/>
                    <a:pt x="4293855" y="1708228"/>
                  </a:cubicBezTo>
                  <a:cubicBezTo>
                    <a:pt x="4275099" y="1708693"/>
                    <a:pt x="4256343" y="1710089"/>
                    <a:pt x="4237587" y="1709624"/>
                  </a:cubicBezTo>
                  <a:cubicBezTo>
                    <a:pt x="4218830" y="1708693"/>
                    <a:pt x="4206326" y="1706833"/>
                    <a:pt x="4203200" y="1706833"/>
                  </a:cubicBezTo>
                  <a:close/>
                </a:path>
              </a:pathLst>
            </a:custGeom>
            <a:blipFill>
              <a:blip r:embed="rId4"/>
              <a:stretch>
                <a:fillRect t="-121744" b="-121744"/>
              </a:stretch>
            </a:blipFill>
          </p:spPr>
        </p:sp>
      </p:grpSp>
      <p:sp>
        <p:nvSpPr>
          <p:cNvPr id="15" name="TextBox 15"/>
          <p:cNvSpPr txBox="1"/>
          <p:nvPr/>
        </p:nvSpPr>
        <p:spPr>
          <a:xfrm>
            <a:off x="1251210" y="2134590"/>
            <a:ext cx="4373907"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RA/Behörden</a:t>
            </a:r>
          </a:p>
        </p:txBody>
      </p:sp>
      <p:sp>
        <p:nvSpPr>
          <p:cNvPr id="16" name="AutoShape 16"/>
          <p:cNvSpPr/>
          <p:nvPr/>
        </p:nvSpPr>
        <p:spPr>
          <a:xfrm flipH="1">
            <a:off x="3421824" y="3087594"/>
            <a:ext cx="0" cy="492997"/>
          </a:xfrm>
          <a:prstGeom prst="line">
            <a:avLst/>
          </a:prstGeom>
          <a:ln w="95250" cap="flat">
            <a:solidFill>
              <a:srgbClr val="000000"/>
            </a:solidFill>
            <a:prstDash val="solid"/>
            <a:headEnd type="none" w="sm" len="sm"/>
            <a:tailEnd type="none" w="sm" len="sm"/>
          </a:ln>
        </p:spPr>
      </p:sp>
      <p:sp>
        <p:nvSpPr>
          <p:cNvPr id="17" name="AutoShape 17"/>
          <p:cNvSpPr/>
          <p:nvPr/>
        </p:nvSpPr>
        <p:spPr>
          <a:xfrm>
            <a:off x="3421824" y="4550024"/>
            <a:ext cx="0" cy="488950"/>
          </a:xfrm>
          <a:prstGeom prst="line">
            <a:avLst/>
          </a:prstGeom>
          <a:ln w="95250" cap="flat">
            <a:solidFill>
              <a:srgbClr val="000000"/>
            </a:solidFill>
            <a:prstDash val="solid"/>
            <a:headEnd type="none" w="sm" len="sm"/>
            <a:tailEnd type="none" w="sm" len="sm"/>
          </a:ln>
        </p:spPr>
      </p:sp>
      <p:sp>
        <p:nvSpPr>
          <p:cNvPr id="18" name="AutoShape 18"/>
          <p:cNvSpPr/>
          <p:nvPr/>
        </p:nvSpPr>
        <p:spPr>
          <a:xfrm>
            <a:off x="8860724" y="3087594"/>
            <a:ext cx="0" cy="492997"/>
          </a:xfrm>
          <a:prstGeom prst="line">
            <a:avLst/>
          </a:prstGeom>
          <a:ln w="95250" cap="flat">
            <a:solidFill>
              <a:srgbClr val="000000"/>
            </a:solidFill>
            <a:prstDash val="solid"/>
            <a:headEnd type="none" w="sm" len="sm"/>
            <a:tailEnd type="none" w="sm" len="sm"/>
          </a:ln>
        </p:spPr>
      </p:sp>
      <p:sp>
        <p:nvSpPr>
          <p:cNvPr id="19" name="AutoShape 19"/>
          <p:cNvSpPr/>
          <p:nvPr/>
        </p:nvSpPr>
        <p:spPr>
          <a:xfrm flipV="1">
            <a:off x="8860724" y="4550024"/>
            <a:ext cx="0" cy="488950"/>
          </a:xfrm>
          <a:prstGeom prst="line">
            <a:avLst/>
          </a:prstGeom>
          <a:ln w="95250" cap="flat">
            <a:solidFill>
              <a:srgbClr val="000000"/>
            </a:solidFill>
            <a:prstDash val="solid"/>
            <a:headEnd type="none" w="sm" len="sm"/>
            <a:tailEnd type="none" w="sm" len="sm"/>
          </a:ln>
        </p:spPr>
      </p:sp>
      <p:grpSp>
        <p:nvGrpSpPr>
          <p:cNvPr id="20" name="Group 20"/>
          <p:cNvGrpSpPr/>
          <p:nvPr/>
        </p:nvGrpSpPr>
        <p:grpSpPr>
          <a:xfrm>
            <a:off x="0" y="6264290"/>
            <a:ext cx="1840174" cy="597653"/>
            <a:chOff x="0" y="0"/>
            <a:chExt cx="427637" cy="138888"/>
          </a:xfrm>
        </p:grpSpPr>
        <p:sp>
          <p:nvSpPr>
            <p:cNvPr id="21" name="Freeform 21"/>
            <p:cNvSpPr/>
            <p:nvPr/>
          </p:nvSpPr>
          <p:spPr>
            <a:xfrm>
              <a:off x="0" y="0"/>
              <a:ext cx="427637" cy="138888"/>
            </a:xfrm>
            <a:custGeom>
              <a:avLst/>
              <a:gdLst/>
              <a:ahLst/>
              <a:cxnLst/>
              <a:rect l="l" t="t" r="r" b="b"/>
              <a:pathLst>
                <a:path w="427637" h="138888">
                  <a:moveTo>
                    <a:pt x="0" y="0"/>
                  </a:moveTo>
                  <a:lnTo>
                    <a:pt x="427637" y="0"/>
                  </a:lnTo>
                  <a:lnTo>
                    <a:pt x="427637" y="138888"/>
                  </a:lnTo>
                  <a:lnTo>
                    <a:pt x="0" y="138888"/>
                  </a:lnTo>
                  <a:close/>
                </a:path>
              </a:pathLst>
            </a:custGeom>
            <a:solidFill>
              <a:srgbClr val="E2E2E2"/>
            </a:solidFill>
          </p:spPr>
        </p:sp>
      </p:grpSp>
      <p:sp>
        <p:nvSpPr>
          <p:cNvPr id="22" name="TextBox 22"/>
          <p:cNvSpPr txBox="1"/>
          <p:nvPr/>
        </p:nvSpPr>
        <p:spPr>
          <a:xfrm>
            <a:off x="-528730" y="6348275"/>
            <a:ext cx="2872867" cy="385490"/>
          </a:xfrm>
          <a:prstGeom prst="rect">
            <a:avLst/>
          </a:prstGeom>
        </p:spPr>
        <p:txBody>
          <a:bodyPr lIns="0" tIns="0" rIns="0" bIns="0" rtlCol="0" anchor="t">
            <a:spAutoFit/>
          </a:bodyPr>
          <a:lstStyle/>
          <a:p>
            <a:pPr algn="ctr" defTabSz="609630">
              <a:lnSpc>
                <a:spcPts val="3266"/>
              </a:lnSpc>
            </a:pPr>
            <a:r>
              <a:rPr lang="en-US" sz="2333">
                <a:solidFill>
                  <a:srgbClr val="000000"/>
                </a:solidFill>
                <a:latin typeface="Canva Sans"/>
                <a:ea typeface="Canva Sans"/>
                <a:cs typeface="Canva Sans"/>
                <a:sym typeface="Canva Sans"/>
              </a:rPr>
              <a:t>§§ 6, 7 GOV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49520" y="3429000"/>
            <a:ext cx="4965154" cy="4305202"/>
          </a:xfrm>
          <a:custGeom>
            <a:avLst/>
            <a:gdLst/>
            <a:ahLst/>
            <a:cxnLst/>
            <a:rect l="l" t="t" r="r" b="b"/>
            <a:pathLst>
              <a:path w="7447731" h="6457803">
                <a:moveTo>
                  <a:pt x="0" y="0"/>
                </a:moveTo>
                <a:lnTo>
                  <a:pt x="7447731" y="0"/>
                </a:lnTo>
                <a:lnTo>
                  <a:pt x="7447731" y="6457803"/>
                </a:lnTo>
                <a:lnTo>
                  <a:pt x="0" y="6457803"/>
                </a:lnTo>
                <a:lnTo>
                  <a:pt x="0" y="0"/>
                </a:lnTo>
                <a:close/>
              </a:path>
            </a:pathLst>
          </a:custGeom>
          <a:blipFill>
            <a:blip r:embed="rId4"/>
            <a:stretch>
              <a:fillRect/>
            </a:stretch>
          </a:blipFill>
        </p:spPr>
      </p:sp>
      <p:grpSp>
        <p:nvGrpSpPr>
          <p:cNvPr id="6" name="Group 6"/>
          <p:cNvGrpSpPr/>
          <p:nvPr/>
        </p:nvGrpSpPr>
        <p:grpSpPr>
          <a:xfrm>
            <a:off x="744329" y="2493083"/>
            <a:ext cx="1626031" cy="162603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8" name="Group 8"/>
          <p:cNvGrpSpPr/>
          <p:nvPr/>
        </p:nvGrpSpPr>
        <p:grpSpPr>
          <a:xfrm>
            <a:off x="1164426" y="4546169"/>
            <a:ext cx="1626031" cy="162603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0" name="Group 10"/>
          <p:cNvGrpSpPr/>
          <p:nvPr/>
        </p:nvGrpSpPr>
        <p:grpSpPr>
          <a:xfrm>
            <a:off x="3147307" y="4119114"/>
            <a:ext cx="1626031" cy="162603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2" name="Group 12"/>
          <p:cNvGrpSpPr/>
          <p:nvPr/>
        </p:nvGrpSpPr>
        <p:grpSpPr>
          <a:xfrm>
            <a:off x="5401401" y="4679188"/>
            <a:ext cx="1626031" cy="1626031"/>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4" name="Group 14"/>
          <p:cNvGrpSpPr/>
          <p:nvPr/>
        </p:nvGrpSpPr>
        <p:grpSpPr>
          <a:xfrm>
            <a:off x="5967064" y="2856751"/>
            <a:ext cx="1626031" cy="162603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16" name="AutoShape 16"/>
          <p:cNvSpPr/>
          <p:nvPr/>
        </p:nvSpPr>
        <p:spPr>
          <a:xfrm>
            <a:off x="4237895" y="2493082"/>
            <a:ext cx="1820960" cy="768717"/>
          </a:xfrm>
          <a:prstGeom prst="line">
            <a:avLst/>
          </a:prstGeom>
          <a:ln w="66675" cap="rnd">
            <a:solidFill>
              <a:srgbClr val="000000"/>
            </a:solidFill>
            <a:prstDash val="sysDot"/>
            <a:headEnd type="none" w="sm" len="sm"/>
            <a:tailEnd type="none" w="sm" len="sm"/>
          </a:ln>
        </p:spPr>
      </p:sp>
      <p:sp>
        <p:nvSpPr>
          <p:cNvPr id="17" name="AutoShape 17"/>
          <p:cNvSpPr/>
          <p:nvPr/>
        </p:nvSpPr>
        <p:spPr>
          <a:xfrm>
            <a:off x="4237896" y="2493082"/>
            <a:ext cx="1533585" cy="2261811"/>
          </a:xfrm>
          <a:prstGeom prst="line">
            <a:avLst/>
          </a:prstGeom>
          <a:ln w="66675" cap="rnd">
            <a:solidFill>
              <a:srgbClr val="000000"/>
            </a:solidFill>
            <a:prstDash val="sysDot"/>
            <a:headEnd type="none" w="sm" len="sm"/>
            <a:tailEnd type="none" w="sm" len="sm"/>
          </a:ln>
        </p:spPr>
      </p:sp>
      <p:sp>
        <p:nvSpPr>
          <p:cNvPr id="18" name="AutoShape 18"/>
          <p:cNvSpPr/>
          <p:nvPr/>
        </p:nvSpPr>
        <p:spPr>
          <a:xfrm flipH="1">
            <a:off x="4047821" y="2493082"/>
            <a:ext cx="190075" cy="1578466"/>
          </a:xfrm>
          <a:prstGeom prst="line">
            <a:avLst/>
          </a:prstGeom>
          <a:ln w="66675" cap="rnd">
            <a:solidFill>
              <a:srgbClr val="000000"/>
            </a:solidFill>
            <a:prstDash val="sysDot"/>
            <a:headEnd type="none" w="sm" len="sm"/>
            <a:tailEnd type="none" w="sm" len="sm"/>
          </a:ln>
        </p:spPr>
      </p:sp>
      <p:sp>
        <p:nvSpPr>
          <p:cNvPr id="19" name="AutoShape 19"/>
          <p:cNvSpPr/>
          <p:nvPr/>
        </p:nvSpPr>
        <p:spPr>
          <a:xfrm flipH="1">
            <a:off x="2334359" y="2493082"/>
            <a:ext cx="1903537" cy="2129221"/>
          </a:xfrm>
          <a:prstGeom prst="line">
            <a:avLst/>
          </a:prstGeom>
          <a:ln w="66675" cap="rnd">
            <a:solidFill>
              <a:srgbClr val="000000"/>
            </a:solidFill>
            <a:prstDash val="sysDot"/>
            <a:headEnd type="none" w="sm" len="sm"/>
            <a:tailEnd type="none" w="sm" len="sm"/>
          </a:ln>
        </p:spPr>
      </p:sp>
      <p:sp>
        <p:nvSpPr>
          <p:cNvPr id="20" name="AutoShape 20"/>
          <p:cNvSpPr/>
          <p:nvPr/>
        </p:nvSpPr>
        <p:spPr>
          <a:xfrm flipH="1">
            <a:off x="2314982" y="2493083"/>
            <a:ext cx="1922913" cy="515243"/>
          </a:xfrm>
          <a:prstGeom prst="line">
            <a:avLst/>
          </a:prstGeom>
          <a:ln w="66675" cap="rnd">
            <a:solidFill>
              <a:srgbClr val="000000"/>
            </a:solidFill>
            <a:prstDash val="sysDot"/>
            <a:headEnd type="none" w="sm" len="sm"/>
            <a:tailEnd type="none" w="sm" len="sm"/>
          </a:ln>
        </p:spPr>
      </p:sp>
      <p:sp>
        <p:nvSpPr>
          <p:cNvPr id="21" name="Freeform 21"/>
          <p:cNvSpPr/>
          <p:nvPr/>
        </p:nvSpPr>
        <p:spPr>
          <a:xfrm>
            <a:off x="2642159" y="1663726"/>
            <a:ext cx="3405078" cy="798645"/>
          </a:xfrm>
          <a:custGeom>
            <a:avLst/>
            <a:gdLst/>
            <a:ahLst/>
            <a:cxnLst/>
            <a:rect l="l" t="t" r="r" b="b"/>
            <a:pathLst>
              <a:path w="5107617" h="1197968">
                <a:moveTo>
                  <a:pt x="0" y="0"/>
                </a:moveTo>
                <a:lnTo>
                  <a:pt x="5107617" y="0"/>
                </a:lnTo>
                <a:lnTo>
                  <a:pt x="5107617" y="1197968"/>
                </a:lnTo>
                <a:lnTo>
                  <a:pt x="0" y="11979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TextBox 22"/>
          <p:cNvSpPr txBox="1"/>
          <p:nvPr/>
        </p:nvSpPr>
        <p:spPr>
          <a:xfrm>
            <a:off x="7794256" y="4166340"/>
            <a:ext cx="4075681" cy="549381"/>
          </a:xfrm>
          <a:prstGeom prst="rect">
            <a:avLst/>
          </a:prstGeom>
        </p:spPr>
        <p:txBody>
          <a:bodyPr lIns="0" tIns="0" rIns="0" bIns="0" rtlCol="0" anchor="t">
            <a:spAutoFit/>
          </a:bodyPr>
          <a:lstStyle/>
          <a:p>
            <a:pPr algn="ctr">
              <a:lnSpc>
                <a:spcPts val="4666"/>
              </a:lnSpc>
            </a:pPr>
            <a:r>
              <a:rPr lang="en-US" sz="3333">
                <a:solidFill>
                  <a:srgbClr val="FFFFFF"/>
                </a:solidFill>
                <a:latin typeface="Canva Sans"/>
                <a:ea typeface="Canva Sans"/>
                <a:cs typeface="Canva Sans"/>
                <a:sym typeface="Canva Sans"/>
              </a:rPr>
              <a:t>Vorschriften</a:t>
            </a:r>
          </a:p>
        </p:txBody>
      </p:sp>
      <p:sp>
        <p:nvSpPr>
          <p:cNvPr id="23" name="TextBox 23"/>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Eingang der Klageschrift bei Gericht</a:t>
            </a:r>
          </a:p>
        </p:txBody>
      </p:sp>
      <p:sp>
        <p:nvSpPr>
          <p:cNvPr id="24" name="TextBox 24"/>
          <p:cNvSpPr txBox="1"/>
          <p:nvPr/>
        </p:nvSpPr>
        <p:spPr>
          <a:xfrm>
            <a:off x="438353" y="2793250"/>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1 </a:t>
            </a:r>
          </a:p>
        </p:txBody>
      </p:sp>
      <p:sp>
        <p:nvSpPr>
          <p:cNvPr id="25" name="TextBox 25"/>
          <p:cNvSpPr txBox="1"/>
          <p:nvPr/>
        </p:nvSpPr>
        <p:spPr>
          <a:xfrm>
            <a:off x="2544607" y="1746606"/>
            <a:ext cx="3600181"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 6 GOV</a:t>
            </a:r>
          </a:p>
        </p:txBody>
      </p:sp>
      <p:sp>
        <p:nvSpPr>
          <p:cNvPr id="26" name="TextBox 26"/>
          <p:cNvSpPr txBox="1"/>
          <p:nvPr/>
        </p:nvSpPr>
        <p:spPr>
          <a:xfrm>
            <a:off x="858450" y="4868629"/>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2 </a:t>
            </a:r>
          </a:p>
        </p:txBody>
      </p:sp>
      <p:sp>
        <p:nvSpPr>
          <p:cNvPr id="27" name="TextBox 27"/>
          <p:cNvSpPr txBox="1"/>
          <p:nvPr/>
        </p:nvSpPr>
        <p:spPr>
          <a:xfrm>
            <a:off x="2841332" y="4615688"/>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3 </a:t>
            </a:r>
          </a:p>
        </p:txBody>
      </p:sp>
      <p:sp>
        <p:nvSpPr>
          <p:cNvPr id="28" name="TextBox 28"/>
          <p:cNvSpPr txBox="1"/>
          <p:nvPr/>
        </p:nvSpPr>
        <p:spPr>
          <a:xfrm>
            <a:off x="5095426" y="5175762"/>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7 </a:t>
            </a:r>
          </a:p>
        </p:txBody>
      </p:sp>
      <p:sp>
        <p:nvSpPr>
          <p:cNvPr id="29" name="TextBox 29"/>
          <p:cNvSpPr txBox="1"/>
          <p:nvPr/>
        </p:nvSpPr>
        <p:spPr>
          <a:xfrm>
            <a:off x="5548038" y="3353324"/>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9 </a:t>
            </a:r>
          </a:p>
        </p:txBody>
      </p:sp>
      <p:sp>
        <p:nvSpPr>
          <p:cNvPr id="30" name="TextBox 30"/>
          <p:cNvSpPr txBox="1"/>
          <p:nvPr/>
        </p:nvSpPr>
        <p:spPr>
          <a:xfrm>
            <a:off x="438353" y="3248948"/>
            <a:ext cx="2237982" cy="433708"/>
          </a:xfrm>
          <a:prstGeom prst="rect">
            <a:avLst/>
          </a:prstGeom>
        </p:spPr>
        <p:txBody>
          <a:bodyPr lIns="0" tIns="0" rIns="0" bIns="0" rtlCol="0" anchor="t">
            <a:spAutoFit/>
          </a:bodyPr>
          <a:lstStyle/>
          <a:p>
            <a:pPr algn="ctr">
              <a:lnSpc>
                <a:spcPts val="3734"/>
              </a:lnSpc>
            </a:pPr>
            <a:r>
              <a:rPr lang="en-US" sz="2667">
                <a:solidFill>
                  <a:srgbClr val="000000"/>
                </a:solidFill>
                <a:latin typeface="Canva Sans"/>
                <a:ea typeface="Canva Sans"/>
                <a:cs typeface="Canva Sans"/>
                <a:sym typeface="Canva Sans"/>
              </a:rPr>
              <a:t>S. 1 - 6</a:t>
            </a:r>
          </a:p>
        </p:txBody>
      </p:sp>
      <p:sp>
        <p:nvSpPr>
          <p:cNvPr id="31" name="TextBox 31"/>
          <p:cNvSpPr txBox="1"/>
          <p:nvPr/>
        </p:nvSpPr>
        <p:spPr>
          <a:xfrm>
            <a:off x="858450" y="5323368"/>
            <a:ext cx="2237982" cy="433708"/>
          </a:xfrm>
          <a:prstGeom prst="rect">
            <a:avLst/>
          </a:prstGeom>
        </p:spPr>
        <p:txBody>
          <a:bodyPr lIns="0" tIns="0" rIns="0" bIns="0" rtlCol="0" anchor="t">
            <a:spAutoFit/>
          </a:bodyPr>
          <a:lstStyle/>
          <a:p>
            <a:pPr algn="ctr">
              <a:lnSpc>
                <a:spcPts val="3734"/>
              </a:lnSpc>
            </a:pPr>
            <a:r>
              <a:rPr lang="en-US" sz="2667">
                <a:solidFill>
                  <a:srgbClr val="000000"/>
                </a:solidFill>
                <a:latin typeface="Canva Sans"/>
                <a:ea typeface="Canva Sans"/>
                <a:cs typeface="Canva Sans"/>
                <a:sym typeface="Canva Sans"/>
              </a:rPr>
              <a:t>S.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rot="5400000">
            <a:off x="6700796" y="3854572"/>
            <a:ext cx="1135882" cy="809856"/>
          </a:xfrm>
          <a:custGeom>
            <a:avLst/>
            <a:gdLst/>
            <a:ahLst/>
            <a:cxnLst/>
            <a:rect l="l" t="t" r="r" b="b"/>
            <a:pathLst>
              <a:path w="1703823" h="1214784">
                <a:moveTo>
                  <a:pt x="0" y="0"/>
                </a:moveTo>
                <a:lnTo>
                  <a:pt x="1703823" y="0"/>
                </a:lnTo>
                <a:lnTo>
                  <a:pt x="1703823" y="1214783"/>
                </a:lnTo>
                <a:lnTo>
                  <a:pt x="0" y="12147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817926" y="2112091"/>
            <a:ext cx="3472421" cy="3329183"/>
          </a:xfrm>
          <a:custGeom>
            <a:avLst/>
            <a:gdLst/>
            <a:ahLst/>
            <a:cxnLst/>
            <a:rect l="l" t="t" r="r" b="b"/>
            <a:pathLst>
              <a:path w="5208632" h="4993775">
                <a:moveTo>
                  <a:pt x="0" y="0"/>
                </a:moveTo>
                <a:lnTo>
                  <a:pt x="5208632" y="0"/>
                </a:lnTo>
                <a:lnTo>
                  <a:pt x="5208632" y="4993775"/>
                </a:lnTo>
                <a:lnTo>
                  <a:pt x="0" y="49937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Registrierung der Klageschrift</a:t>
            </a:r>
          </a:p>
        </p:txBody>
      </p:sp>
      <p:sp>
        <p:nvSpPr>
          <p:cNvPr id="8" name="TextBox 8"/>
          <p:cNvSpPr txBox="1"/>
          <p:nvPr/>
        </p:nvSpPr>
        <p:spPr>
          <a:xfrm>
            <a:off x="4000195" y="2246922"/>
            <a:ext cx="6537083" cy="948978"/>
          </a:xfrm>
          <a:prstGeom prst="rect">
            <a:avLst/>
          </a:prstGeom>
        </p:spPr>
        <p:txBody>
          <a:bodyPr lIns="0" tIns="0" rIns="0" bIns="0" rtlCol="0" anchor="t">
            <a:spAutoFit/>
          </a:bodyPr>
          <a:lstStyle/>
          <a:p>
            <a:pPr algn="ctr">
              <a:lnSpc>
                <a:spcPts val="3666"/>
              </a:lnSpc>
            </a:pPr>
            <a:r>
              <a:rPr lang="en-US" sz="3333" b="1">
                <a:solidFill>
                  <a:srgbClr val="000000"/>
                </a:solidFill>
                <a:latin typeface="Canva Sans Bold"/>
                <a:ea typeface="Canva Sans Bold"/>
                <a:cs typeface="Canva Sans Bold"/>
                <a:sym typeface="Canva Sans Bold"/>
              </a:rPr>
              <a:t>alle Angelegenheiten der streitigen Gerichtsbarkeit </a:t>
            </a:r>
          </a:p>
        </p:txBody>
      </p:sp>
      <p:sp>
        <p:nvSpPr>
          <p:cNvPr id="9" name="TextBox 9"/>
          <p:cNvSpPr txBox="1"/>
          <p:nvPr/>
        </p:nvSpPr>
        <p:spPr>
          <a:xfrm>
            <a:off x="4025577" y="3130641"/>
            <a:ext cx="6486320" cy="433708"/>
          </a:xfrm>
          <a:prstGeom prst="rect">
            <a:avLst/>
          </a:prstGeom>
        </p:spPr>
        <p:txBody>
          <a:bodyPr lIns="0" tIns="0" rIns="0" bIns="0" rtlCol="0" anchor="t">
            <a:spAutoFit/>
          </a:bodyPr>
          <a:lstStyle/>
          <a:p>
            <a:pPr algn="ctr">
              <a:lnSpc>
                <a:spcPts val="3733"/>
              </a:lnSpc>
            </a:pPr>
            <a:r>
              <a:rPr lang="en-US" sz="2666">
                <a:solidFill>
                  <a:srgbClr val="000000"/>
                </a:solidFill>
                <a:latin typeface="Canva Sans"/>
                <a:ea typeface="Canva Sans"/>
                <a:cs typeface="Canva Sans"/>
                <a:sym typeface="Canva Sans"/>
              </a:rPr>
              <a:t>Ausnahme: Mahnverfahren</a:t>
            </a:r>
          </a:p>
        </p:txBody>
      </p:sp>
      <p:sp>
        <p:nvSpPr>
          <p:cNvPr id="10" name="TextBox 10"/>
          <p:cNvSpPr txBox="1"/>
          <p:nvPr/>
        </p:nvSpPr>
        <p:spPr>
          <a:xfrm>
            <a:off x="3958408" y="4871891"/>
            <a:ext cx="6553489" cy="549381"/>
          </a:xfrm>
          <a:prstGeom prst="rect">
            <a:avLst/>
          </a:prstGeom>
        </p:spPr>
        <p:txBody>
          <a:bodyPr lIns="0" tIns="0" rIns="0" bIns="0" rtlCol="0" anchor="t">
            <a:spAutoFit/>
          </a:bodyPr>
          <a:lstStyle/>
          <a:p>
            <a:pPr algn="ctr">
              <a:lnSpc>
                <a:spcPts val="4666"/>
              </a:lnSpc>
              <a:spcBef>
                <a:spcPct val="0"/>
              </a:spcBef>
            </a:pPr>
            <a:r>
              <a:rPr lang="en-US" sz="3333" b="1">
                <a:solidFill>
                  <a:srgbClr val="000000"/>
                </a:solidFill>
                <a:latin typeface="Canva Sans Bold"/>
                <a:ea typeface="Canva Sans Bold"/>
                <a:cs typeface="Canva Sans Bold"/>
                <a:sym typeface="Canva Sans Bold"/>
              </a:rPr>
              <a:t> Zivilprozessregister </a:t>
            </a:r>
          </a:p>
        </p:txBody>
      </p:sp>
      <p:sp>
        <p:nvSpPr>
          <p:cNvPr id="11" name="TextBox 13">
            <a:extLst>
              <a:ext uri="{FF2B5EF4-FFF2-40B4-BE49-F238E27FC236}">
                <a16:creationId xmlns:a16="http://schemas.microsoft.com/office/drawing/2014/main" id="{37E1D028-C4F8-8C6B-A0E2-D5844A6F250C}"/>
              </a:ext>
            </a:extLst>
          </p:cNvPr>
          <p:cNvSpPr txBox="1"/>
          <p:nvPr/>
        </p:nvSpPr>
        <p:spPr>
          <a:xfrm>
            <a:off x="-557561" y="6072549"/>
            <a:ext cx="3994690"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18 I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14055" y="1677089"/>
            <a:ext cx="3224980" cy="3046623"/>
          </a:xfrm>
          <a:custGeom>
            <a:avLst/>
            <a:gdLst/>
            <a:ahLst/>
            <a:cxnLst/>
            <a:rect l="l" t="t" r="r" b="b"/>
            <a:pathLst>
              <a:path w="4837470" h="4569935">
                <a:moveTo>
                  <a:pt x="0" y="0"/>
                </a:moveTo>
                <a:lnTo>
                  <a:pt x="4837470" y="0"/>
                </a:lnTo>
                <a:lnTo>
                  <a:pt x="4837470" y="4569936"/>
                </a:lnTo>
                <a:lnTo>
                  <a:pt x="0" y="4569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Registrierung der Klageschrift</a:t>
            </a:r>
          </a:p>
        </p:txBody>
      </p:sp>
      <p:sp>
        <p:nvSpPr>
          <p:cNvPr id="7" name="TextBox 7"/>
          <p:cNvSpPr txBox="1"/>
          <p:nvPr/>
        </p:nvSpPr>
        <p:spPr>
          <a:xfrm>
            <a:off x="685800" y="1609473"/>
            <a:ext cx="5998520" cy="491481"/>
          </a:xfrm>
          <a:prstGeom prst="rect">
            <a:avLst/>
          </a:prstGeom>
        </p:spPr>
        <p:txBody>
          <a:bodyPr lIns="0" tIns="0" rIns="0" bIns="0" rtlCol="0" anchor="t">
            <a:spAutoFit/>
          </a:bodyPr>
          <a:lstStyle/>
          <a:p>
            <a:pPr>
              <a:lnSpc>
                <a:spcPts val="4200"/>
              </a:lnSpc>
            </a:pPr>
            <a:r>
              <a:rPr lang="en-US" sz="3000" u="sng">
                <a:solidFill>
                  <a:srgbClr val="000000"/>
                </a:solidFill>
                <a:latin typeface="Canva Sans"/>
                <a:ea typeface="Canva Sans"/>
                <a:cs typeface="Canva Sans"/>
                <a:sym typeface="Canva Sans"/>
              </a:rPr>
              <a:t>Zivilprozessregister:</a:t>
            </a:r>
          </a:p>
        </p:txBody>
      </p:sp>
      <p:sp>
        <p:nvSpPr>
          <p:cNvPr id="8" name="TextBox 8"/>
          <p:cNvSpPr txBox="1"/>
          <p:nvPr/>
        </p:nvSpPr>
        <p:spPr>
          <a:xfrm>
            <a:off x="984855" y="2282573"/>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Aktenzeichen</a:t>
            </a:r>
          </a:p>
        </p:txBody>
      </p:sp>
      <p:sp>
        <p:nvSpPr>
          <p:cNvPr id="9" name="TextBox 9"/>
          <p:cNvSpPr txBox="1"/>
          <p:nvPr/>
        </p:nvSpPr>
        <p:spPr>
          <a:xfrm>
            <a:off x="984855" y="2914650"/>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Eingangsdatum</a:t>
            </a:r>
          </a:p>
        </p:txBody>
      </p:sp>
      <p:sp>
        <p:nvSpPr>
          <p:cNvPr id="10" name="TextBox 10"/>
          <p:cNvSpPr txBox="1"/>
          <p:nvPr/>
        </p:nvSpPr>
        <p:spPr>
          <a:xfrm>
            <a:off x="984855" y="3549650"/>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Parteibezeichnung</a:t>
            </a:r>
          </a:p>
        </p:txBody>
      </p:sp>
      <p:sp>
        <p:nvSpPr>
          <p:cNvPr id="11" name="TextBox 11"/>
          <p:cNvSpPr txBox="1"/>
          <p:nvPr/>
        </p:nvSpPr>
        <p:spPr>
          <a:xfrm>
            <a:off x="984855" y="4137702"/>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Datum und Art der Erledigung </a:t>
            </a:r>
          </a:p>
        </p:txBody>
      </p:sp>
      <p:sp>
        <p:nvSpPr>
          <p:cNvPr id="12" name="TextBox 12"/>
          <p:cNvSpPr txBox="1"/>
          <p:nvPr/>
        </p:nvSpPr>
        <p:spPr>
          <a:xfrm>
            <a:off x="984855" y="4772702"/>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Weglegungsjahr und Aufbewahrungsfrist</a:t>
            </a:r>
          </a:p>
        </p:txBody>
      </p:sp>
      <p:sp>
        <p:nvSpPr>
          <p:cNvPr id="13" name="TextBox 13"/>
          <p:cNvSpPr txBox="1"/>
          <p:nvPr/>
        </p:nvSpPr>
        <p:spPr>
          <a:xfrm>
            <a:off x="984855" y="5407702"/>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Bemerkungen</a:t>
            </a:r>
          </a:p>
        </p:txBody>
      </p:sp>
      <p:sp>
        <p:nvSpPr>
          <p:cNvPr id="14" name="TextBox 14"/>
          <p:cNvSpPr txBox="1"/>
          <p:nvPr/>
        </p:nvSpPr>
        <p:spPr>
          <a:xfrm>
            <a:off x="6920714" y="2480481"/>
            <a:ext cx="4011662" cy="549381"/>
          </a:xfrm>
          <a:prstGeom prst="rect">
            <a:avLst/>
          </a:prstGeom>
        </p:spPr>
        <p:txBody>
          <a:bodyPr lIns="0" tIns="0" rIns="0" bIns="0" rtlCol="0" anchor="t">
            <a:spAutoFit/>
          </a:bodyPr>
          <a:lstStyle/>
          <a:p>
            <a:pPr algn="ctr">
              <a:lnSpc>
                <a:spcPts val="4666"/>
              </a:lnSpc>
            </a:pPr>
            <a:r>
              <a:rPr lang="en-US" sz="3333">
                <a:solidFill>
                  <a:srgbClr val="FFFFFF"/>
                </a:solidFill>
                <a:latin typeface="Canva Sans"/>
                <a:ea typeface="Canva Sans"/>
                <a:cs typeface="Canva Sans"/>
                <a:sym typeface="Canva Sans"/>
              </a:rPr>
              <a:t>forumSTAR</a:t>
            </a:r>
          </a:p>
        </p:txBody>
      </p:sp>
      <p:sp>
        <p:nvSpPr>
          <p:cNvPr id="15" name="TextBox 17">
            <a:extLst>
              <a:ext uri="{FF2B5EF4-FFF2-40B4-BE49-F238E27FC236}">
                <a16:creationId xmlns:a16="http://schemas.microsoft.com/office/drawing/2014/main" id="{7E55BDFC-B599-DA7A-82A0-15AA5726DF77}"/>
              </a:ext>
            </a:extLst>
          </p:cNvPr>
          <p:cNvSpPr txBox="1"/>
          <p:nvPr/>
        </p:nvSpPr>
        <p:spPr>
          <a:xfrm>
            <a:off x="-156117" y="6172200"/>
            <a:ext cx="3060435"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18 II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49520" y="3429000"/>
            <a:ext cx="4965154" cy="4305202"/>
          </a:xfrm>
          <a:custGeom>
            <a:avLst/>
            <a:gdLst/>
            <a:ahLst/>
            <a:cxnLst/>
            <a:rect l="l" t="t" r="r" b="b"/>
            <a:pathLst>
              <a:path w="7447731" h="6457803">
                <a:moveTo>
                  <a:pt x="0" y="0"/>
                </a:moveTo>
                <a:lnTo>
                  <a:pt x="7447731" y="0"/>
                </a:lnTo>
                <a:lnTo>
                  <a:pt x="7447731" y="6457803"/>
                </a:lnTo>
                <a:lnTo>
                  <a:pt x="0" y="6457803"/>
                </a:lnTo>
                <a:lnTo>
                  <a:pt x="0" y="0"/>
                </a:lnTo>
                <a:close/>
              </a:path>
            </a:pathLst>
          </a:custGeom>
          <a:blipFill>
            <a:blip r:embed="rId4"/>
            <a:stretch>
              <a:fillRect/>
            </a:stretch>
          </a:blipFill>
        </p:spPr>
      </p:sp>
      <p:grpSp>
        <p:nvGrpSpPr>
          <p:cNvPr id="6" name="Group 6"/>
          <p:cNvGrpSpPr/>
          <p:nvPr/>
        </p:nvGrpSpPr>
        <p:grpSpPr>
          <a:xfrm>
            <a:off x="968948" y="3669767"/>
            <a:ext cx="1626031" cy="162603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8" name="Group 8"/>
          <p:cNvGrpSpPr/>
          <p:nvPr/>
        </p:nvGrpSpPr>
        <p:grpSpPr>
          <a:xfrm>
            <a:off x="3820529" y="4735724"/>
            <a:ext cx="1626031" cy="162603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0" name="Group 10"/>
          <p:cNvGrpSpPr/>
          <p:nvPr/>
        </p:nvGrpSpPr>
        <p:grpSpPr>
          <a:xfrm>
            <a:off x="5967064" y="2856751"/>
            <a:ext cx="1626031" cy="162603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12" name="AutoShape 12"/>
          <p:cNvSpPr/>
          <p:nvPr/>
        </p:nvSpPr>
        <p:spPr>
          <a:xfrm>
            <a:off x="4237895" y="2493082"/>
            <a:ext cx="1820960" cy="768717"/>
          </a:xfrm>
          <a:prstGeom prst="line">
            <a:avLst/>
          </a:prstGeom>
          <a:ln w="66675" cap="rnd">
            <a:solidFill>
              <a:srgbClr val="000000"/>
            </a:solidFill>
            <a:prstDash val="sysDot"/>
            <a:headEnd type="none" w="sm" len="sm"/>
            <a:tailEnd type="none" w="sm" len="sm"/>
          </a:ln>
        </p:spPr>
      </p:sp>
      <p:sp>
        <p:nvSpPr>
          <p:cNvPr id="13" name="AutoShape 13"/>
          <p:cNvSpPr/>
          <p:nvPr/>
        </p:nvSpPr>
        <p:spPr>
          <a:xfrm>
            <a:off x="4237896" y="2493082"/>
            <a:ext cx="395649" cy="2297410"/>
          </a:xfrm>
          <a:prstGeom prst="line">
            <a:avLst/>
          </a:prstGeom>
          <a:ln w="66675" cap="rnd">
            <a:solidFill>
              <a:srgbClr val="000000"/>
            </a:solidFill>
            <a:prstDash val="sysDot"/>
            <a:headEnd type="none" w="sm" len="sm"/>
            <a:tailEnd type="none" w="sm" len="sm"/>
          </a:ln>
        </p:spPr>
      </p:sp>
      <p:sp>
        <p:nvSpPr>
          <p:cNvPr id="14" name="AutoShape 14"/>
          <p:cNvSpPr/>
          <p:nvPr/>
        </p:nvSpPr>
        <p:spPr>
          <a:xfrm flipH="1">
            <a:off x="2350659" y="2493082"/>
            <a:ext cx="1887236" cy="1451625"/>
          </a:xfrm>
          <a:prstGeom prst="line">
            <a:avLst/>
          </a:prstGeom>
          <a:ln w="66675" cap="rnd">
            <a:solidFill>
              <a:srgbClr val="000000"/>
            </a:solidFill>
            <a:prstDash val="sysDot"/>
            <a:headEnd type="none" w="sm" len="sm"/>
            <a:tailEnd type="none" w="sm" len="sm"/>
          </a:ln>
        </p:spPr>
      </p:sp>
      <p:sp>
        <p:nvSpPr>
          <p:cNvPr id="15" name="Freeform 15"/>
          <p:cNvSpPr/>
          <p:nvPr/>
        </p:nvSpPr>
        <p:spPr>
          <a:xfrm>
            <a:off x="2642159" y="1663726"/>
            <a:ext cx="3405078" cy="798645"/>
          </a:xfrm>
          <a:custGeom>
            <a:avLst/>
            <a:gdLst/>
            <a:ahLst/>
            <a:cxnLst/>
            <a:rect l="l" t="t" r="r" b="b"/>
            <a:pathLst>
              <a:path w="5107617" h="1197968">
                <a:moveTo>
                  <a:pt x="0" y="0"/>
                </a:moveTo>
                <a:lnTo>
                  <a:pt x="5107617" y="0"/>
                </a:lnTo>
                <a:lnTo>
                  <a:pt x="5107617" y="1197968"/>
                </a:lnTo>
                <a:lnTo>
                  <a:pt x="0" y="11979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7872309" y="4166340"/>
            <a:ext cx="3919575" cy="549381"/>
          </a:xfrm>
          <a:prstGeom prst="rect">
            <a:avLst/>
          </a:prstGeom>
        </p:spPr>
        <p:txBody>
          <a:bodyPr lIns="0" tIns="0" rIns="0" bIns="0" rtlCol="0" anchor="t">
            <a:spAutoFit/>
          </a:bodyPr>
          <a:lstStyle/>
          <a:p>
            <a:pPr algn="ctr">
              <a:lnSpc>
                <a:spcPts val="4666"/>
              </a:lnSpc>
            </a:pPr>
            <a:r>
              <a:rPr lang="en-US" sz="3333">
                <a:solidFill>
                  <a:srgbClr val="FFFFFF"/>
                </a:solidFill>
                <a:latin typeface="Canva Sans"/>
                <a:ea typeface="Canva Sans"/>
                <a:cs typeface="Canva Sans"/>
                <a:sym typeface="Canva Sans"/>
              </a:rPr>
              <a:t>Vorschriften</a:t>
            </a:r>
          </a:p>
        </p:txBody>
      </p:sp>
      <p:sp>
        <p:nvSpPr>
          <p:cNvPr id="17" name="TextBox 17"/>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Registrierung der Klageschrift</a:t>
            </a:r>
          </a:p>
        </p:txBody>
      </p:sp>
      <p:sp>
        <p:nvSpPr>
          <p:cNvPr id="18" name="TextBox 18"/>
          <p:cNvSpPr txBox="1"/>
          <p:nvPr/>
        </p:nvSpPr>
        <p:spPr>
          <a:xfrm>
            <a:off x="2359017" y="1746606"/>
            <a:ext cx="3971361"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 18 AktO</a:t>
            </a:r>
          </a:p>
        </p:txBody>
      </p:sp>
      <p:sp>
        <p:nvSpPr>
          <p:cNvPr id="19" name="TextBox 19"/>
          <p:cNvSpPr txBox="1"/>
          <p:nvPr/>
        </p:nvSpPr>
        <p:spPr>
          <a:xfrm>
            <a:off x="572874" y="4166340"/>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1 </a:t>
            </a:r>
          </a:p>
        </p:txBody>
      </p:sp>
      <p:sp>
        <p:nvSpPr>
          <p:cNvPr id="20" name="TextBox 20"/>
          <p:cNvSpPr txBox="1"/>
          <p:nvPr/>
        </p:nvSpPr>
        <p:spPr>
          <a:xfrm>
            <a:off x="3514554" y="5232297"/>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2 </a:t>
            </a:r>
          </a:p>
        </p:txBody>
      </p:sp>
      <p:sp>
        <p:nvSpPr>
          <p:cNvPr id="21" name="TextBox 21"/>
          <p:cNvSpPr txBox="1"/>
          <p:nvPr/>
        </p:nvSpPr>
        <p:spPr>
          <a:xfrm>
            <a:off x="5661088" y="3353324"/>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3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rot="5400000">
            <a:off x="6798903" y="2501109"/>
            <a:ext cx="805799" cy="574515"/>
          </a:xfrm>
          <a:custGeom>
            <a:avLst/>
            <a:gdLst/>
            <a:ahLst/>
            <a:cxnLst/>
            <a:rect l="l" t="t" r="r" b="b"/>
            <a:pathLst>
              <a:path w="1208699" h="861773">
                <a:moveTo>
                  <a:pt x="0" y="0"/>
                </a:moveTo>
                <a:lnTo>
                  <a:pt x="1208700" y="0"/>
                </a:lnTo>
                <a:lnTo>
                  <a:pt x="1208700" y="861773"/>
                </a:lnTo>
                <a:lnTo>
                  <a:pt x="0" y="8617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434938" y="2490649"/>
            <a:ext cx="1951101" cy="2743200"/>
          </a:xfrm>
          <a:custGeom>
            <a:avLst/>
            <a:gdLst/>
            <a:ahLst/>
            <a:cxnLst/>
            <a:rect l="l" t="t" r="r" b="b"/>
            <a:pathLst>
              <a:path w="2926652" h="4114800">
                <a:moveTo>
                  <a:pt x="0" y="0"/>
                </a:moveTo>
                <a:lnTo>
                  <a:pt x="2926651" y="0"/>
                </a:lnTo>
                <a:lnTo>
                  <a:pt x="2926651"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Registrierung der Klageschrift</a:t>
            </a:r>
          </a:p>
        </p:txBody>
      </p:sp>
      <p:sp>
        <p:nvSpPr>
          <p:cNvPr id="8" name="TextBox 8"/>
          <p:cNvSpPr txBox="1"/>
          <p:nvPr/>
        </p:nvSpPr>
        <p:spPr>
          <a:xfrm>
            <a:off x="3141722" y="1733532"/>
            <a:ext cx="8120162" cy="549381"/>
          </a:xfrm>
          <a:prstGeom prst="rect">
            <a:avLst/>
          </a:prstGeom>
        </p:spPr>
        <p:txBody>
          <a:bodyPr lIns="0" tIns="0" rIns="0" bIns="0" rtlCol="0" anchor="t">
            <a:spAutoFit/>
          </a:bodyPr>
          <a:lstStyle/>
          <a:p>
            <a:pPr algn="ctr">
              <a:lnSpc>
                <a:spcPts val="4666"/>
              </a:lnSpc>
              <a:spcBef>
                <a:spcPct val="0"/>
              </a:spcBef>
            </a:pPr>
            <a:r>
              <a:rPr lang="en-US" sz="3333">
                <a:solidFill>
                  <a:srgbClr val="000000"/>
                </a:solidFill>
                <a:latin typeface="Canva Sans"/>
                <a:ea typeface="Canva Sans"/>
                <a:cs typeface="Canva Sans"/>
                <a:sym typeface="Canva Sans"/>
              </a:rPr>
              <a:t>Anträge - nach Rechtskraft</a:t>
            </a:r>
          </a:p>
        </p:txBody>
      </p:sp>
      <p:sp>
        <p:nvSpPr>
          <p:cNvPr id="9" name="TextBox 9"/>
          <p:cNvSpPr txBox="1"/>
          <p:nvPr/>
        </p:nvSpPr>
        <p:spPr>
          <a:xfrm>
            <a:off x="3994787" y="3210316"/>
            <a:ext cx="6414031" cy="1152110"/>
          </a:xfrm>
          <a:prstGeom prst="rect">
            <a:avLst/>
          </a:prstGeom>
        </p:spPr>
        <p:txBody>
          <a:bodyPr lIns="0" tIns="0" rIns="0" bIns="0" rtlCol="0" anchor="t">
            <a:spAutoFit/>
          </a:bodyPr>
          <a:lstStyle/>
          <a:p>
            <a:pPr algn="ctr">
              <a:lnSpc>
                <a:spcPts val="4666"/>
              </a:lnSpc>
              <a:spcBef>
                <a:spcPct val="0"/>
              </a:spcBef>
            </a:pPr>
            <a:r>
              <a:rPr lang="en-US" sz="2800" dirty="0" err="1">
                <a:solidFill>
                  <a:srgbClr val="000000"/>
                </a:solidFill>
                <a:latin typeface="Canva Sans"/>
                <a:ea typeface="Canva Sans"/>
                <a:cs typeface="Canva Sans"/>
                <a:sym typeface="Canva Sans"/>
              </a:rPr>
              <a:t>keine</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Neuerfassung</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sondern</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zu</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vorhandener</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Akte</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nehmen</a:t>
            </a:r>
            <a:endParaRPr lang="en-US" sz="2800" dirty="0">
              <a:solidFill>
                <a:srgbClr val="000000"/>
              </a:solidFill>
              <a:latin typeface="Canva Sans"/>
              <a:ea typeface="Canva Sans"/>
              <a:cs typeface="Canva Sans"/>
              <a:sym typeface="Canva Sans"/>
            </a:endParaRPr>
          </a:p>
        </p:txBody>
      </p:sp>
      <p:sp>
        <p:nvSpPr>
          <p:cNvPr id="10" name="TextBox 10"/>
          <p:cNvSpPr txBox="1"/>
          <p:nvPr/>
        </p:nvSpPr>
        <p:spPr>
          <a:xfrm>
            <a:off x="3694546" y="4568714"/>
            <a:ext cx="7014512" cy="908197"/>
          </a:xfrm>
          <a:prstGeom prst="rect">
            <a:avLst/>
          </a:prstGeom>
        </p:spPr>
        <p:txBody>
          <a:bodyPr lIns="0" tIns="0" rIns="0" bIns="0" rtlCol="0" anchor="t">
            <a:spAutoFit/>
          </a:bodyPr>
          <a:lstStyle/>
          <a:p>
            <a:pPr algn="ctr">
              <a:lnSpc>
                <a:spcPts val="3733"/>
              </a:lnSpc>
            </a:pPr>
            <a:r>
              <a:rPr lang="en-US" sz="2800" dirty="0" err="1">
                <a:solidFill>
                  <a:srgbClr val="000000"/>
                </a:solidFill>
                <a:latin typeface="Canva Sans"/>
                <a:ea typeface="Canva Sans"/>
                <a:cs typeface="Canva Sans"/>
                <a:sym typeface="Canva Sans"/>
              </a:rPr>
              <a:t>Bsp</a:t>
            </a:r>
            <a:r>
              <a:rPr lang="en-US" sz="2800" dirty="0">
                <a:solidFill>
                  <a:srgbClr val="000000"/>
                </a:solidFill>
                <a:latin typeface="Canva Sans"/>
                <a:ea typeface="Canva Sans"/>
                <a:cs typeface="Canva Sans"/>
                <a:sym typeface="Canva Sans"/>
              </a:rPr>
              <a:t>: KFA, </a:t>
            </a:r>
            <a:r>
              <a:rPr lang="en-US" sz="2800" dirty="0" err="1">
                <a:solidFill>
                  <a:srgbClr val="000000"/>
                </a:solidFill>
                <a:latin typeface="Canva Sans"/>
                <a:ea typeface="Canva Sans"/>
                <a:cs typeface="Canva Sans"/>
                <a:sym typeface="Canva Sans"/>
              </a:rPr>
              <a:t>Antrag</a:t>
            </a:r>
            <a:r>
              <a:rPr lang="en-US" sz="2800" dirty="0">
                <a:solidFill>
                  <a:srgbClr val="000000"/>
                </a:solidFill>
                <a:latin typeface="Canva Sans"/>
                <a:ea typeface="Canva Sans"/>
                <a:cs typeface="Canva Sans"/>
                <a:sym typeface="Canva Sans"/>
              </a:rPr>
              <a:t> auf </a:t>
            </a:r>
            <a:r>
              <a:rPr lang="en-US" sz="2800" dirty="0" err="1">
                <a:solidFill>
                  <a:srgbClr val="000000"/>
                </a:solidFill>
                <a:latin typeface="Canva Sans"/>
                <a:ea typeface="Canva Sans"/>
                <a:cs typeface="Canva Sans"/>
                <a:sym typeface="Canva Sans"/>
              </a:rPr>
              <a:t>Erteilung</a:t>
            </a:r>
            <a:r>
              <a:rPr lang="en-US" sz="2800" dirty="0">
                <a:solidFill>
                  <a:srgbClr val="000000"/>
                </a:solidFill>
                <a:latin typeface="Canva Sans"/>
                <a:ea typeface="Canva Sans"/>
                <a:cs typeface="Canva Sans"/>
                <a:sym typeface="Canva Sans"/>
              </a:rPr>
              <a:t> der </a:t>
            </a:r>
            <a:r>
              <a:rPr lang="en-US" sz="2800" dirty="0" err="1">
                <a:solidFill>
                  <a:srgbClr val="000000"/>
                </a:solidFill>
                <a:latin typeface="Canva Sans"/>
                <a:ea typeface="Canva Sans"/>
                <a:cs typeface="Canva Sans"/>
                <a:sym typeface="Canva Sans"/>
              </a:rPr>
              <a:t>vollstreckbaren</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Ausfertigung</a:t>
            </a:r>
            <a:endParaRPr lang="en-US" sz="2800" dirty="0">
              <a:solidFill>
                <a:srgbClr val="000000"/>
              </a:solidFill>
              <a:latin typeface="Canva Sans"/>
              <a:ea typeface="Canva Sans"/>
              <a:cs typeface="Canva Sans"/>
              <a:sym typeface="Canv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grpSp>
        <p:nvGrpSpPr>
          <p:cNvPr id="5" name="Group 5"/>
          <p:cNvGrpSpPr/>
          <p:nvPr/>
        </p:nvGrpSpPr>
        <p:grpSpPr>
          <a:xfrm>
            <a:off x="2841208" y="3256063"/>
            <a:ext cx="2207384" cy="2207384"/>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grpSp>
        <p:nvGrpSpPr>
          <p:cNvPr id="7" name="Group 7"/>
          <p:cNvGrpSpPr/>
          <p:nvPr/>
        </p:nvGrpSpPr>
        <p:grpSpPr>
          <a:xfrm>
            <a:off x="6867310" y="3256063"/>
            <a:ext cx="2207384" cy="220738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9" name="Freeform 9"/>
          <p:cNvSpPr/>
          <p:nvPr/>
        </p:nvSpPr>
        <p:spPr>
          <a:xfrm rot="-10800000">
            <a:off x="5172432" y="3004520"/>
            <a:ext cx="1571039" cy="1082053"/>
          </a:xfrm>
          <a:custGeom>
            <a:avLst/>
            <a:gdLst/>
            <a:ahLst/>
            <a:cxnLst/>
            <a:rect l="l" t="t" r="r" b="b"/>
            <a:pathLst>
              <a:path w="2356559" h="1623080">
                <a:moveTo>
                  <a:pt x="0" y="0"/>
                </a:moveTo>
                <a:lnTo>
                  <a:pt x="2356559" y="0"/>
                </a:lnTo>
                <a:lnTo>
                  <a:pt x="2356559" y="1623080"/>
                </a:lnTo>
                <a:lnTo>
                  <a:pt x="0" y="16230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TextBox 10"/>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Registrierung</a:t>
            </a:r>
          </a:p>
        </p:txBody>
      </p:sp>
      <p:sp>
        <p:nvSpPr>
          <p:cNvPr id="11" name="TextBox 11"/>
          <p:cNvSpPr txBox="1"/>
          <p:nvPr/>
        </p:nvSpPr>
        <p:spPr>
          <a:xfrm>
            <a:off x="2721385" y="1947116"/>
            <a:ext cx="6749230" cy="948978"/>
          </a:xfrm>
          <a:prstGeom prst="rect">
            <a:avLst/>
          </a:prstGeom>
        </p:spPr>
        <p:txBody>
          <a:bodyPr lIns="0" tIns="0" rIns="0" bIns="0" rtlCol="0" anchor="t">
            <a:spAutoFit/>
          </a:bodyPr>
          <a:lstStyle/>
          <a:p>
            <a:pPr algn="ctr">
              <a:lnSpc>
                <a:spcPts val="3666"/>
              </a:lnSpc>
            </a:pPr>
            <a:r>
              <a:rPr lang="en-US" sz="3333" b="1">
                <a:solidFill>
                  <a:srgbClr val="000000"/>
                </a:solidFill>
                <a:latin typeface="Canva Sans Bold"/>
                <a:ea typeface="Canva Sans Bold"/>
                <a:cs typeface="Canva Sans Bold"/>
                <a:sym typeface="Canva Sans Bold"/>
              </a:rPr>
              <a:t>Anträge außerhalb eines anhängigen Verfahrens </a:t>
            </a:r>
          </a:p>
        </p:txBody>
      </p:sp>
      <p:sp>
        <p:nvSpPr>
          <p:cNvPr id="12" name="TextBox 12"/>
          <p:cNvSpPr txBox="1"/>
          <p:nvPr/>
        </p:nvSpPr>
        <p:spPr>
          <a:xfrm>
            <a:off x="2302832" y="3810670"/>
            <a:ext cx="3284135" cy="1423467"/>
          </a:xfrm>
          <a:prstGeom prst="rect">
            <a:avLst/>
          </a:prstGeom>
        </p:spPr>
        <p:txBody>
          <a:bodyPr lIns="0" tIns="0" rIns="0" bIns="0" rtlCol="0" anchor="t">
            <a:spAutoFit/>
          </a:bodyPr>
          <a:lstStyle/>
          <a:p>
            <a:pPr algn="ctr">
              <a:lnSpc>
                <a:spcPts val="3666"/>
              </a:lnSpc>
            </a:pPr>
            <a:r>
              <a:rPr lang="en-US" sz="3333" dirty="0">
                <a:solidFill>
                  <a:srgbClr val="000000"/>
                </a:solidFill>
                <a:latin typeface="Canva Sans"/>
                <a:ea typeface="Canva Sans"/>
                <a:cs typeface="Canva Sans"/>
                <a:sym typeface="Canva Sans"/>
              </a:rPr>
              <a:t>Register-</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zeichen</a:t>
            </a:r>
            <a:r>
              <a:rPr lang="en-US" sz="3333" dirty="0">
                <a:solidFill>
                  <a:srgbClr val="000000"/>
                </a:solidFill>
                <a:latin typeface="Canva Sans"/>
                <a:ea typeface="Canva Sans"/>
                <a:cs typeface="Canva Sans"/>
                <a:sym typeface="Canva Sans"/>
              </a:rPr>
              <a:t> </a:t>
            </a:r>
            <a:br>
              <a:rPr lang="en-US" sz="3333" dirty="0">
                <a:solidFill>
                  <a:srgbClr val="000000"/>
                </a:solidFill>
                <a:latin typeface="Canva Sans"/>
                <a:ea typeface="Canva Sans"/>
                <a:cs typeface="Canva Sans"/>
                <a:sym typeface="Canva Sans"/>
              </a:rPr>
            </a:br>
            <a:r>
              <a:rPr lang="en-US" sz="3333" dirty="0">
                <a:solidFill>
                  <a:srgbClr val="000000"/>
                </a:solidFill>
                <a:latin typeface="Canva Sans"/>
                <a:ea typeface="Canva Sans"/>
                <a:cs typeface="Canva Sans"/>
                <a:sym typeface="Canva Sans"/>
              </a:rPr>
              <a:t>H </a:t>
            </a:r>
          </a:p>
        </p:txBody>
      </p:sp>
      <p:sp>
        <p:nvSpPr>
          <p:cNvPr id="13" name="TextBox 13"/>
          <p:cNvSpPr txBox="1"/>
          <p:nvPr/>
        </p:nvSpPr>
        <p:spPr>
          <a:xfrm>
            <a:off x="1773011" y="5712884"/>
            <a:ext cx="8369880" cy="433708"/>
          </a:xfrm>
          <a:prstGeom prst="rect">
            <a:avLst/>
          </a:prstGeom>
        </p:spPr>
        <p:txBody>
          <a:bodyPr lIns="0" tIns="0" rIns="0" bIns="0" rtlCol="0" anchor="t">
            <a:spAutoFit/>
          </a:bodyPr>
          <a:lstStyle/>
          <a:p>
            <a:pPr algn="ctr">
              <a:lnSpc>
                <a:spcPts val="3734"/>
              </a:lnSpc>
              <a:spcBef>
                <a:spcPct val="0"/>
              </a:spcBef>
            </a:pPr>
            <a:r>
              <a:rPr lang="en-US" sz="2667" dirty="0" err="1">
                <a:solidFill>
                  <a:srgbClr val="000000"/>
                </a:solidFill>
                <a:latin typeface="Canva Sans"/>
                <a:ea typeface="Canva Sans"/>
                <a:cs typeface="Canva Sans"/>
                <a:sym typeface="Canva Sans"/>
              </a:rPr>
              <a:t>Bsp</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selbstständiges</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Beweisverfahren</a:t>
            </a:r>
            <a:endParaRPr lang="en-US" sz="2667" dirty="0">
              <a:solidFill>
                <a:srgbClr val="000000"/>
              </a:solidFill>
              <a:latin typeface="Canva Sans"/>
              <a:ea typeface="Canva Sans"/>
              <a:cs typeface="Canva Sans"/>
              <a:sym typeface="Canva Sans"/>
            </a:endParaRPr>
          </a:p>
        </p:txBody>
      </p:sp>
      <p:sp>
        <p:nvSpPr>
          <p:cNvPr id="14" name="TextBox 14"/>
          <p:cNvSpPr txBox="1"/>
          <p:nvPr/>
        </p:nvSpPr>
        <p:spPr>
          <a:xfrm>
            <a:off x="6961283" y="3810670"/>
            <a:ext cx="2019437" cy="1423467"/>
          </a:xfrm>
          <a:prstGeom prst="rect">
            <a:avLst/>
          </a:prstGeom>
        </p:spPr>
        <p:txBody>
          <a:bodyPr lIns="0" tIns="0" rIns="0" bIns="0" rtlCol="0" anchor="t">
            <a:spAutoFit/>
          </a:bodyPr>
          <a:lstStyle/>
          <a:p>
            <a:pPr algn="ctr">
              <a:lnSpc>
                <a:spcPts val="3666"/>
              </a:lnSpc>
            </a:pPr>
            <a:r>
              <a:rPr lang="en-US" sz="3333" dirty="0">
                <a:solidFill>
                  <a:srgbClr val="000000"/>
                </a:solidFill>
                <a:latin typeface="Canva Sans"/>
                <a:ea typeface="Canva Sans"/>
                <a:cs typeface="Canva Sans"/>
                <a:sym typeface="Canva Sans"/>
              </a:rPr>
              <a:t>§ 18 I 1 Nr. 2 </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AktO</a:t>
            </a:r>
            <a:endParaRPr lang="en-US" sz="3333" dirty="0">
              <a:solidFill>
                <a:srgbClr val="000000"/>
              </a:solidFill>
              <a:latin typeface="Canva Sans"/>
              <a:ea typeface="Canva Sans"/>
              <a:cs typeface="Canva Sans"/>
              <a:sym typeface="Canva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1379344" y="1321059"/>
            <a:ext cx="2743200" cy="27432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6" name="Group 6"/>
          <p:cNvGrpSpPr/>
          <p:nvPr/>
        </p:nvGrpSpPr>
        <p:grpSpPr>
          <a:xfrm>
            <a:off x="9142893" y="4338484"/>
            <a:ext cx="1646429" cy="164642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sp>
      </p:grpSp>
      <p:sp>
        <p:nvSpPr>
          <p:cNvPr id="8" name="TextBox 8"/>
          <p:cNvSpPr txBox="1"/>
          <p:nvPr/>
        </p:nvSpPr>
        <p:spPr>
          <a:xfrm>
            <a:off x="3459818" y="2112143"/>
            <a:ext cx="7079865" cy="948978"/>
          </a:xfrm>
          <a:prstGeom prst="rect">
            <a:avLst/>
          </a:prstGeom>
        </p:spPr>
        <p:txBody>
          <a:bodyPr lIns="0" tIns="0" rIns="0" bIns="0" rtlCol="0" anchor="t">
            <a:spAutoFit/>
          </a:bodyPr>
          <a:lstStyle/>
          <a:p>
            <a:pPr algn="ctr">
              <a:lnSpc>
                <a:spcPts val="3666"/>
              </a:lnSpc>
            </a:pPr>
            <a:r>
              <a:rPr lang="en-US" sz="3333" b="1">
                <a:solidFill>
                  <a:srgbClr val="000000"/>
                </a:solidFill>
                <a:latin typeface="Canva Sans Bold"/>
                <a:ea typeface="Canva Sans Bold"/>
                <a:cs typeface="Canva Sans Bold"/>
                <a:sym typeface="Canva Sans Bold"/>
              </a:rPr>
              <a:t>jeder Geschäftsvorgang </a:t>
            </a:r>
          </a:p>
          <a:p>
            <a:pPr algn="ctr">
              <a:lnSpc>
                <a:spcPts val="3666"/>
              </a:lnSpc>
            </a:pPr>
            <a:r>
              <a:rPr lang="en-US" sz="3333" b="1">
                <a:solidFill>
                  <a:srgbClr val="000000"/>
                </a:solidFill>
                <a:latin typeface="Canva Sans Bold"/>
                <a:ea typeface="Canva Sans Bold"/>
                <a:cs typeface="Canva Sans Bold"/>
                <a:sym typeface="Canva Sans Bold"/>
              </a:rPr>
              <a:t>erhält ein Aktenzeichen</a:t>
            </a:r>
          </a:p>
        </p:txBody>
      </p:sp>
      <p:sp>
        <p:nvSpPr>
          <p:cNvPr id="9" name="TextBox 9"/>
          <p:cNvSpPr txBox="1"/>
          <p:nvPr/>
        </p:nvSpPr>
        <p:spPr>
          <a:xfrm>
            <a:off x="372638" y="4073525"/>
            <a:ext cx="6362489" cy="1487587"/>
          </a:xfrm>
          <a:prstGeom prst="rect">
            <a:avLst/>
          </a:prstGeom>
        </p:spPr>
        <p:txBody>
          <a:bodyPr lIns="0" tIns="0" rIns="0" bIns="0" rtlCol="0" anchor="t">
            <a:spAutoFit/>
          </a:bodyPr>
          <a:lstStyle/>
          <a:p>
            <a:pPr algn="ctr">
              <a:lnSpc>
                <a:spcPts val="2933"/>
              </a:lnSpc>
            </a:pPr>
            <a:r>
              <a:rPr lang="en-US" sz="2667">
                <a:solidFill>
                  <a:srgbClr val="000000"/>
                </a:solidFill>
                <a:latin typeface="Canva Sans"/>
                <a:ea typeface="Canva Sans"/>
                <a:cs typeface="Canva Sans"/>
                <a:sym typeface="Canva Sans"/>
              </a:rPr>
              <a:t>unter dem alle dazugehörigen Dokumente in Papier- oder elektronischer Form sowie </a:t>
            </a:r>
          </a:p>
          <a:p>
            <a:pPr algn="ctr">
              <a:lnSpc>
                <a:spcPts val="2933"/>
              </a:lnSpc>
            </a:pPr>
            <a:r>
              <a:rPr lang="en-US" sz="2667">
                <a:solidFill>
                  <a:srgbClr val="000000"/>
                </a:solidFill>
                <a:latin typeface="Canva Sans"/>
                <a:ea typeface="Canva Sans"/>
                <a:cs typeface="Canva Sans"/>
                <a:sym typeface="Canva Sans"/>
              </a:rPr>
              <a:t>sonstige Dateien und Unterlagen </a:t>
            </a:r>
          </a:p>
          <a:p>
            <a:pPr algn="ctr">
              <a:lnSpc>
                <a:spcPts val="2933"/>
              </a:lnSpc>
            </a:pPr>
            <a:r>
              <a:rPr lang="en-US" sz="2667">
                <a:solidFill>
                  <a:srgbClr val="000000"/>
                </a:solidFill>
                <a:latin typeface="Canva Sans"/>
                <a:ea typeface="Canva Sans"/>
                <a:cs typeface="Canva Sans"/>
                <a:sym typeface="Canva Sans"/>
              </a:rPr>
              <a:t>zu führen sind</a:t>
            </a:r>
          </a:p>
        </p:txBody>
      </p:sp>
      <p:sp>
        <p:nvSpPr>
          <p:cNvPr id="10" name="TextBox 10"/>
          <p:cNvSpPr txBox="1"/>
          <p:nvPr/>
        </p:nvSpPr>
        <p:spPr>
          <a:xfrm>
            <a:off x="5077642" y="4528809"/>
            <a:ext cx="9776931" cy="1089016"/>
          </a:xfrm>
          <a:prstGeom prst="rect">
            <a:avLst/>
          </a:prstGeom>
        </p:spPr>
        <p:txBody>
          <a:bodyPr lIns="0" tIns="0" rIns="0" bIns="0" rtlCol="0" anchor="t">
            <a:spAutoFit/>
          </a:bodyPr>
          <a:lstStyle/>
          <a:p>
            <a:pPr algn="ctr">
              <a:lnSpc>
                <a:spcPts val="9333"/>
              </a:lnSpc>
            </a:pPr>
            <a:r>
              <a:rPr lang="en-US" sz="6666">
                <a:solidFill>
                  <a:srgbClr val="000000"/>
                </a:solidFill>
                <a:latin typeface="Canva Sans"/>
                <a:ea typeface="Canva Sans"/>
                <a:cs typeface="Canva Sans"/>
                <a:sym typeface="Canva Sans"/>
              </a:rPr>
              <a:t>AZ</a:t>
            </a:r>
          </a:p>
        </p:txBody>
      </p:sp>
      <p:sp>
        <p:nvSpPr>
          <p:cNvPr id="11" name="AutoShape 11"/>
          <p:cNvSpPr/>
          <p:nvPr/>
        </p:nvSpPr>
        <p:spPr>
          <a:xfrm flipH="1" flipV="1">
            <a:off x="8224749" y="3049826"/>
            <a:ext cx="35331" cy="1942332"/>
          </a:xfrm>
          <a:prstGeom prst="line">
            <a:avLst/>
          </a:prstGeom>
          <a:ln w="95250" cap="flat">
            <a:solidFill>
              <a:srgbClr val="000000"/>
            </a:solidFill>
            <a:prstDash val="solid"/>
            <a:headEnd type="none" w="sm" len="sm"/>
            <a:tailEnd type="none" w="sm" len="sm"/>
          </a:ln>
        </p:spPr>
      </p:sp>
      <p:sp>
        <p:nvSpPr>
          <p:cNvPr id="12" name="AutoShape 12"/>
          <p:cNvSpPr/>
          <p:nvPr/>
        </p:nvSpPr>
        <p:spPr>
          <a:xfrm>
            <a:off x="7260190" y="4992159"/>
            <a:ext cx="1038153" cy="0"/>
          </a:xfrm>
          <a:prstGeom prst="line">
            <a:avLst/>
          </a:prstGeom>
          <a:ln w="95250" cap="flat">
            <a:solidFill>
              <a:srgbClr val="000000"/>
            </a:solidFill>
            <a:prstDash val="solid"/>
            <a:headEnd type="none" w="sm" len="sm"/>
            <a:tailEnd type="none" w="sm" len="sm"/>
          </a:ln>
        </p:spPr>
      </p:sp>
      <p:sp>
        <p:nvSpPr>
          <p:cNvPr id="13" name="Freeform 13"/>
          <p:cNvSpPr/>
          <p:nvPr/>
        </p:nvSpPr>
        <p:spPr>
          <a:xfrm rot="-10800000">
            <a:off x="6906213" y="4822619"/>
            <a:ext cx="475068" cy="339080"/>
          </a:xfrm>
          <a:custGeom>
            <a:avLst/>
            <a:gdLst/>
            <a:ahLst/>
            <a:cxnLst/>
            <a:rect l="l" t="t" r="r" b="b"/>
            <a:pathLst>
              <a:path w="712602" h="508620">
                <a:moveTo>
                  <a:pt x="0" y="0"/>
                </a:moveTo>
                <a:lnTo>
                  <a:pt x="712602" y="0"/>
                </a:lnTo>
                <a:lnTo>
                  <a:pt x="712602" y="508619"/>
                </a:lnTo>
                <a:lnTo>
                  <a:pt x="0" y="5086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Aktenzeichen - Definition</a:t>
            </a:r>
          </a:p>
        </p:txBody>
      </p:sp>
      <p:sp>
        <p:nvSpPr>
          <p:cNvPr id="15" name="AutoShape 15"/>
          <p:cNvSpPr/>
          <p:nvPr/>
        </p:nvSpPr>
        <p:spPr>
          <a:xfrm>
            <a:off x="9134558" y="3049826"/>
            <a:ext cx="501545" cy="1357470"/>
          </a:xfrm>
          <a:prstGeom prst="line">
            <a:avLst/>
          </a:prstGeom>
          <a:ln w="38100" cap="flat">
            <a:solidFill>
              <a:srgbClr val="000000"/>
            </a:solidFill>
            <a:prstDash val="solid"/>
            <a:headEnd type="none" w="sm" len="sm"/>
            <a:tailEnd type="none" w="sm" len="sm"/>
          </a:ln>
        </p:spPr>
      </p:sp>
      <p:sp>
        <p:nvSpPr>
          <p:cNvPr id="16" name="TextBox 18">
            <a:extLst>
              <a:ext uri="{FF2B5EF4-FFF2-40B4-BE49-F238E27FC236}">
                <a16:creationId xmlns:a16="http://schemas.microsoft.com/office/drawing/2014/main" id="{F225A8D4-81EF-4C82-B267-D30E486C4B3B}"/>
              </a:ext>
            </a:extLst>
          </p:cNvPr>
          <p:cNvSpPr txBox="1"/>
          <p:nvPr/>
        </p:nvSpPr>
        <p:spPr>
          <a:xfrm>
            <a:off x="5798" y="6284573"/>
            <a:ext cx="2747092"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2 I 1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grpSp>
        <p:nvGrpSpPr>
          <p:cNvPr id="5" name="Group 5"/>
          <p:cNvGrpSpPr/>
          <p:nvPr/>
        </p:nvGrpSpPr>
        <p:grpSpPr>
          <a:xfrm>
            <a:off x="685800" y="1786187"/>
            <a:ext cx="2321447" cy="232144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7" name="TextBox 7"/>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Aktenzeichen</a:t>
            </a:r>
          </a:p>
        </p:txBody>
      </p:sp>
      <p:sp>
        <p:nvSpPr>
          <p:cNvPr id="8" name="TextBox 8"/>
          <p:cNvSpPr txBox="1"/>
          <p:nvPr/>
        </p:nvSpPr>
        <p:spPr>
          <a:xfrm>
            <a:off x="-426013" y="2651635"/>
            <a:ext cx="4545073"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Abteilung</a:t>
            </a:r>
          </a:p>
        </p:txBody>
      </p:sp>
      <p:sp>
        <p:nvSpPr>
          <p:cNvPr id="9" name="TextBox 9"/>
          <p:cNvSpPr txBox="1"/>
          <p:nvPr/>
        </p:nvSpPr>
        <p:spPr>
          <a:xfrm>
            <a:off x="8482148" y="2328844"/>
            <a:ext cx="327025" cy="1089081"/>
          </a:xfrm>
          <a:prstGeom prst="rect">
            <a:avLst/>
          </a:prstGeom>
        </p:spPr>
        <p:txBody>
          <a:bodyPr lIns="0" tIns="0" rIns="0" bIns="0" rtlCol="0" anchor="t">
            <a:spAutoFit/>
          </a:bodyPr>
          <a:lstStyle/>
          <a:p>
            <a:pPr algn="ctr">
              <a:lnSpc>
                <a:spcPts val="9334"/>
              </a:lnSpc>
            </a:pPr>
            <a:r>
              <a:rPr lang="en-US" sz="6667">
                <a:solidFill>
                  <a:srgbClr val="000000"/>
                </a:solidFill>
                <a:latin typeface="Canva Sans"/>
                <a:ea typeface="Canva Sans"/>
                <a:cs typeface="Canva Sans"/>
                <a:sym typeface="Canva Sans"/>
              </a:rPr>
              <a:t>/</a:t>
            </a:r>
          </a:p>
        </p:txBody>
      </p:sp>
      <p:grpSp>
        <p:nvGrpSpPr>
          <p:cNvPr id="10" name="Group 10"/>
          <p:cNvGrpSpPr/>
          <p:nvPr/>
        </p:nvGrpSpPr>
        <p:grpSpPr>
          <a:xfrm>
            <a:off x="3235075" y="1786187"/>
            <a:ext cx="2321447" cy="232144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12" name="TextBox 12"/>
          <p:cNvSpPr txBox="1"/>
          <p:nvPr/>
        </p:nvSpPr>
        <p:spPr>
          <a:xfrm>
            <a:off x="2880052" y="2493944"/>
            <a:ext cx="3031492" cy="948978"/>
          </a:xfrm>
          <a:prstGeom prst="rect">
            <a:avLst/>
          </a:prstGeom>
        </p:spPr>
        <p:txBody>
          <a:bodyPr lIns="0" tIns="0" rIns="0" bIns="0" rtlCol="0" anchor="t">
            <a:spAutoFit/>
          </a:bodyPr>
          <a:lstStyle/>
          <a:p>
            <a:pPr algn="ctr">
              <a:lnSpc>
                <a:spcPts val="3666"/>
              </a:lnSpc>
            </a:pPr>
            <a:r>
              <a:rPr lang="en-US" sz="3333" dirty="0">
                <a:solidFill>
                  <a:srgbClr val="000000"/>
                </a:solidFill>
                <a:latin typeface="Canva Sans"/>
                <a:ea typeface="Canva Sans"/>
                <a:cs typeface="Canva Sans"/>
                <a:sym typeface="Canva Sans"/>
              </a:rPr>
              <a:t>Register-</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zeichen</a:t>
            </a:r>
            <a:endParaRPr lang="en-US" sz="3333" dirty="0">
              <a:solidFill>
                <a:srgbClr val="000000"/>
              </a:solidFill>
              <a:latin typeface="Canva Sans"/>
              <a:ea typeface="Canva Sans"/>
              <a:cs typeface="Canva Sans"/>
              <a:sym typeface="Canva Sans"/>
            </a:endParaRPr>
          </a:p>
        </p:txBody>
      </p:sp>
      <p:grpSp>
        <p:nvGrpSpPr>
          <p:cNvPr id="13" name="Group 13"/>
          <p:cNvGrpSpPr/>
          <p:nvPr/>
        </p:nvGrpSpPr>
        <p:grpSpPr>
          <a:xfrm>
            <a:off x="9184753" y="1786187"/>
            <a:ext cx="2321447" cy="232144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15" name="TextBox 15"/>
          <p:cNvSpPr txBox="1"/>
          <p:nvPr/>
        </p:nvSpPr>
        <p:spPr>
          <a:xfrm>
            <a:off x="8903623" y="2491317"/>
            <a:ext cx="2883707" cy="948978"/>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Jahres-</a:t>
            </a:r>
          </a:p>
          <a:p>
            <a:pPr algn="ctr">
              <a:lnSpc>
                <a:spcPts val="3666"/>
              </a:lnSpc>
            </a:pPr>
            <a:r>
              <a:rPr lang="en-US" sz="3333">
                <a:solidFill>
                  <a:srgbClr val="000000"/>
                </a:solidFill>
                <a:latin typeface="Canva Sans"/>
                <a:ea typeface="Canva Sans"/>
                <a:cs typeface="Canva Sans"/>
                <a:sym typeface="Canva Sans"/>
              </a:rPr>
              <a:t>zahl </a:t>
            </a:r>
          </a:p>
        </p:txBody>
      </p:sp>
      <p:grpSp>
        <p:nvGrpSpPr>
          <p:cNvPr id="16" name="Group 16"/>
          <p:cNvGrpSpPr/>
          <p:nvPr/>
        </p:nvGrpSpPr>
        <p:grpSpPr>
          <a:xfrm>
            <a:off x="5785121" y="1786187"/>
            <a:ext cx="2321447" cy="232144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18" name="TextBox 18"/>
          <p:cNvSpPr txBox="1"/>
          <p:nvPr/>
        </p:nvSpPr>
        <p:spPr>
          <a:xfrm>
            <a:off x="5371644" y="2515110"/>
            <a:ext cx="3148403" cy="948978"/>
          </a:xfrm>
          <a:prstGeom prst="rect">
            <a:avLst/>
          </a:prstGeom>
        </p:spPr>
        <p:txBody>
          <a:bodyPr lIns="0" tIns="0" rIns="0" bIns="0" rtlCol="0" anchor="t">
            <a:spAutoFit/>
          </a:bodyPr>
          <a:lstStyle/>
          <a:p>
            <a:pPr algn="ctr">
              <a:lnSpc>
                <a:spcPts val="3666"/>
              </a:lnSpc>
            </a:pPr>
            <a:r>
              <a:rPr lang="en-US" sz="3333" dirty="0" err="1">
                <a:solidFill>
                  <a:srgbClr val="000000"/>
                </a:solidFill>
                <a:latin typeface="Canva Sans"/>
                <a:ea typeface="Canva Sans"/>
                <a:cs typeface="Canva Sans"/>
                <a:sym typeface="Canva Sans"/>
              </a:rPr>
              <a:t>laufende</a:t>
            </a:r>
            <a:r>
              <a:rPr lang="en-US" sz="3333" dirty="0">
                <a:solidFill>
                  <a:srgbClr val="000000"/>
                </a:solidFill>
                <a:latin typeface="Canva Sans"/>
                <a:ea typeface="Canva Sans"/>
                <a:cs typeface="Canva Sans"/>
                <a:sym typeface="Canva Sans"/>
              </a:rPr>
              <a:t> </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Nummer</a:t>
            </a:r>
            <a:endParaRPr lang="en-US" sz="3333" dirty="0">
              <a:solidFill>
                <a:srgbClr val="000000"/>
              </a:solidFill>
              <a:latin typeface="Canva Sans"/>
              <a:ea typeface="Canva Sans"/>
              <a:cs typeface="Canva Sans"/>
              <a:sym typeface="Canva Sans"/>
            </a:endParaRPr>
          </a:p>
        </p:txBody>
      </p:sp>
      <p:sp>
        <p:nvSpPr>
          <p:cNvPr id="19" name="TextBox 19"/>
          <p:cNvSpPr txBox="1"/>
          <p:nvPr/>
        </p:nvSpPr>
        <p:spPr>
          <a:xfrm>
            <a:off x="1130985" y="4724568"/>
            <a:ext cx="1431079" cy="1089081"/>
          </a:xfrm>
          <a:prstGeom prst="rect">
            <a:avLst/>
          </a:prstGeom>
        </p:spPr>
        <p:txBody>
          <a:bodyPr lIns="0" tIns="0" rIns="0" bIns="0" rtlCol="0" anchor="t">
            <a:spAutoFit/>
          </a:bodyPr>
          <a:lstStyle/>
          <a:p>
            <a:pPr algn="ctr">
              <a:lnSpc>
                <a:spcPts val="9334"/>
              </a:lnSpc>
            </a:pPr>
            <a:r>
              <a:rPr lang="en-US" sz="6667">
                <a:solidFill>
                  <a:srgbClr val="000000"/>
                </a:solidFill>
                <a:latin typeface="Canva Sans"/>
                <a:ea typeface="Canva Sans"/>
                <a:cs typeface="Canva Sans"/>
                <a:sym typeface="Canva Sans"/>
              </a:rPr>
              <a:t>2</a:t>
            </a:r>
          </a:p>
        </p:txBody>
      </p:sp>
      <p:sp>
        <p:nvSpPr>
          <p:cNvPr id="20" name="TextBox 20"/>
          <p:cNvSpPr txBox="1"/>
          <p:nvPr/>
        </p:nvSpPr>
        <p:spPr>
          <a:xfrm>
            <a:off x="3667216" y="4724568"/>
            <a:ext cx="1457164" cy="1089081"/>
          </a:xfrm>
          <a:prstGeom prst="rect">
            <a:avLst/>
          </a:prstGeom>
        </p:spPr>
        <p:txBody>
          <a:bodyPr lIns="0" tIns="0" rIns="0" bIns="0" rtlCol="0" anchor="t">
            <a:spAutoFit/>
          </a:bodyPr>
          <a:lstStyle/>
          <a:p>
            <a:pPr algn="ctr">
              <a:lnSpc>
                <a:spcPts val="9334"/>
              </a:lnSpc>
            </a:pPr>
            <a:r>
              <a:rPr lang="en-US" sz="6667">
                <a:solidFill>
                  <a:srgbClr val="000000"/>
                </a:solidFill>
                <a:latin typeface="Canva Sans"/>
                <a:ea typeface="Canva Sans"/>
                <a:cs typeface="Canva Sans"/>
                <a:sym typeface="Canva Sans"/>
              </a:rPr>
              <a:t>C</a:t>
            </a:r>
          </a:p>
        </p:txBody>
      </p:sp>
      <p:sp>
        <p:nvSpPr>
          <p:cNvPr id="21" name="TextBox 21"/>
          <p:cNvSpPr txBox="1"/>
          <p:nvPr/>
        </p:nvSpPr>
        <p:spPr>
          <a:xfrm>
            <a:off x="5697477" y="4724568"/>
            <a:ext cx="2496735" cy="1089081"/>
          </a:xfrm>
          <a:prstGeom prst="rect">
            <a:avLst/>
          </a:prstGeom>
        </p:spPr>
        <p:txBody>
          <a:bodyPr lIns="0" tIns="0" rIns="0" bIns="0" rtlCol="0" anchor="t">
            <a:spAutoFit/>
          </a:bodyPr>
          <a:lstStyle/>
          <a:p>
            <a:pPr algn="ctr">
              <a:lnSpc>
                <a:spcPts val="9334"/>
              </a:lnSpc>
            </a:pPr>
            <a:r>
              <a:rPr lang="en-US" sz="6667">
                <a:solidFill>
                  <a:srgbClr val="000000"/>
                </a:solidFill>
                <a:latin typeface="Canva Sans"/>
                <a:ea typeface="Canva Sans"/>
                <a:cs typeface="Canva Sans"/>
                <a:sym typeface="Canva Sans"/>
              </a:rPr>
              <a:t>484</a:t>
            </a:r>
          </a:p>
        </p:txBody>
      </p:sp>
      <p:sp>
        <p:nvSpPr>
          <p:cNvPr id="22" name="TextBox 22"/>
          <p:cNvSpPr txBox="1"/>
          <p:nvPr/>
        </p:nvSpPr>
        <p:spPr>
          <a:xfrm>
            <a:off x="8482148" y="4724568"/>
            <a:ext cx="327025" cy="1089081"/>
          </a:xfrm>
          <a:prstGeom prst="rect">
            <a:avLst/>
          </a:prstGeom>
        </p:spPr>
        <p:txBody>
          <a:bodyPr lIns="0" tIns="0" rIns="0" bIns="0" rtlCol="0" anchor="t">
            <a:spAutoFit/>
          </a:bodyPr>
          <a:lstStyle/>
          <a:p>
            <a:pPr algn="ctr">
              <a:lnSpc>
                <a:spcPts val="9334"/>
              </a:lnSpc>
            </a:pPr>
            <a:r>
              <a:rPr lang="en-US" sz="6667">
                <a:solidFill>
                  <a:srgbClr val="000000"/>
                </a:solidFill>
                <a:latin typeface="Canva Sans"/>
                <a:ea typeface="Canva Sans"/>
                <a:cs typeface="Canva Sans"/>
                <a:sym typeface="Canva Sans"/>
              </a:rPr>
              <a:t>/</a:t>
            </a:r>
          </a:p>
        </p:txBody>
      </p:sp>
      <p:sp>
        <p:nvSpPr>
          <p:cNvPr id="23" name="TextBox 23"/>
          <p:cNvSpPr txBox="1"/>
          <p:nvPr/>
        </p:nvSpPr>
        <p:spPr>
          <a:xfrm>
            <a:off x="9478962" y="4724568"/>
            <a:ext cx="1733029" cy="1089081"/>
          </a:xfrm>
          <a:prstGeom prst="rect">
            <a:avLst/>
          </a:prstGeom>
        </p:spPr>
        <p:txBody>
          <a:bodyPr lIns="0" tIns="0" rIns="0" bIns="0" rtlCol="0" anchor="t">
            <a:spAutoFit/>
          </a:bodyPr>
          <a:lstStyle/>
          <a:p>
            <a:pPr algn="ctr">
              <a:lnSpc>
                <a:spcPts val="9334"/>
              </a:lnSpc>
            </a:pPr>
            <a:r>
              <a:rPr lang="en-US" sz="6667" dirty="0">
                <a:solidFill>
                  <a:srgbClr val="000000"/>
                </a:solidFill>
                <a:latin typeface="Canva Sans"/>
                <a:ea typeface="Canva Sans"/>
                <a:cs typeface="Canva Sans"/>
                <a:sym typeface="Canva Sans"/>
              </a:rPr>
              <a:t>26</a:t>
            </a:r>
          </a:p>
        </p:txBody>
      </p:sp>
      <p:sp>
        <p:nvSpPr>
          <p:cNvPr id="24" name="AutoShape 24"/>
          <p:cNvSpPr/>
          <p:nvPr/>
        </p:nvSpPr>
        <p:spPr>
          <a:xfrm>
            <a:off x="1846523" y="4107635"/>
            <a:ext cx="0" cy="750283"/>
          </a:xfrm>
          <a:prstGeom prst="line">
            <a:avLst/>
          </a:prstGeom>
          <a:ln w="38100" cap="flat">
            <a:solidFill>
              <a:srgbClr val="000000"/>
            </a:solidFill>
            <a:prstDash val="solid"/>
            <a:headEnd type="none" w="sm" len="sm"/>
            <a:tailEnd type="none" w="sm" len="sm"/>
          </a:ln>
        </p:spPr>
      </p:sp>
      <p:sp>
        <p:nvSpPr>
          <p:cNvPr id="25" name="AutoShape 25"/>
          <p:cNvSpPr/>
          <p:nvPr/>
        </p:nvSpPr>
        <p:spPr>
          <a:xfrm>
            <a:off x="4395798" y="4107635"/>
            <a:ext cx="0" cy="750283"/>
          </a:xfrm>
          <a:prstGeom prst="line">
            <a:avLst/>
          </a:prstGeom>
          <a:ln w="38100" cap="flat">
            <a:solidFill>
              <a:srgbClr val="000000"/>
            </a:solidFill>
            <a:prstDash val="solid"/>
            <a:headEnd type="none" w="sm" len="sm"/>
            <a:tailEnd type="none" w="sm" len="sm"/>
          </a:ln>
        </p:spPr>
      </p:sp>
      <p:sp>
        <p:nvSpPr>
          <p:cNvPr id="26" name="AutoShape 26"/>
          <p:cNvSpPr/>
          <p:nvPr/>
        </p:nvSpPr>
        <p:spPr>
          <a:xfrm flipH="1">
            <a:off x="6945845" y="4107635"/>
            <a:ext cx="0" cy="750283"/>
          </a:xfrm>
          <a:prstGeom prst="line">
            <a:avLst/>
          </a:prstGeom>
          <a:ln w="38100" cap="flat">
            <a:solidFill>
              <a:srgbClr val="000000"/>
            </a:solidFill>
            <a:prstDash val="solid"/>
            <a:headEnd type="none" w="sm" len="sm"/>
            <a:tailEnd type="none" w="sm" len="sm"/>
          </a:ln>
        </p:spPr>
      </p:sp>
      <p:sp>
        <p:nvSpPr>
          <p:cNvPr id="27" name="AutoShape 27"/>
          <p:cNvSpPr/>
          <p:nvPr/>
        </p:nvSpPr>
        <p:spPr>
          <a:xfrm>
            <a:off x="10345477" y="4107635"/>
            <a:ext cx="0" cy="750283"/>
          </a:xfrm>
          <a:prstGeom prst="line">
            <a:avLst/>
          </a:prstGeom>
          <a:ln w="38100" cap="flat">
            <a:solidFill>
              <a:srgbClr val="000000"/>
            </a:solidFill>
            <a:prstDash val="solid"/>
            <a:headEnd type="none" w="sm" len="sm"/>
            <a:tailEnd type="none" w="sm" len="sm"/>
          </a:ln>
        </p:spPr>
      </p:sp>
      <p:sp>
        <p:nvSpPr>
          <p:cNvPr id="28" name="TextBox 30">
            <a:extLst>
              <a:ext uri="{FF2B5EF4-FFF2-40B4-BE49-F238E27FC236}">
                <a16:creationId xmlns:a16="http://schemas.microsoft.com/office/drawing/2014/main" id="{2A91BEAA-0377-6E88-F1F2-5548FA0D5A5B}"/>
              </a:ext>
            </a:extLst>
          </p:cNvPr>
          <p:cNvSpPr txBox="1"/>
          <p:nvPr/>
        </p:nvSpPr>
        <p:spPr>
          <a:xfrm>
            <a:off x="64191" y="6185842"/>
            <a:ext cx="2801694"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2 II 1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TextBox 5"/>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Übersicht der Registerzeichen</a:t>
            </a:r>
          </a:p>
        </p:txBody>
      </p:sp>
      <p:grpSp>
        <p:nvGrpSpPr>
          <p:cNvPr id="6" name="Group 6"/>
          <p:cNvGrpSpPr>
            <a:grpSpLocks noChangeAspect="1"/>
          </p:cNvGrpSpPr>
          <p:nvPr/>
        </p:nvGrpSpPr>
        <p:grpSpPr>
          <a:xfrm>
            <a:off x="685800" y="1742222"/>
            <a:ext cx="5063027" cy="1133161"/>
            <a:chOff x="0" y="0"/>
            <a:chExt cx="3818890" cy="854710"/>
          </a:xfrm>
        </p:grpSpPr>
        <p:sp>
          <p:nvSpPr>
            <p:cNvPr id="7" name="Freeform 7"/>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8" name="Freeform 8"/>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9" name="TextBox 9"/>
          <p:cNvSpPr txBox="1"/>
          <p:nvPr/>
        </p:nvSpPr>
        <p:spPr>
          <a:xfrm>
            <a:off x="1805562" y="2032578"/>
            <a:ext cx="4744217"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Allgemeines Register</a:t>
            </a:r>
          </a:p>
        </p:txBody>
      </p:sp>
      <p:sp>
        <p:nvSpPr>
          <p:cNvPr id="10" name="TextBox 10"/>
          <p:cNvSpPr txBox="1"/>
          <p:nvPr/>
        </p:nvSpPr>
        <p:spPr>
          <a:xfrm>
            <a:off x="971283" y="1992361"/>
            <a:ext cx="1453000"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AR</a:t>
            </a:r>
          </a:p>
        </p:txBody>
      </p:sp>
      <p:grpSp>
        <p:nvGrpSpPr>
          <p:cNvPr id="11" name="Group 11"/>
          <p:cNvGrpSpPr>
            <a:grpSpLocks noChangeAspect="1"/>
          </p:cNvGrpSpPr>
          <p:nvPr/>
        </p:nvGrpSpPr>
        <p:grpSpPr>
          <a:xfrm>
            <a:off x="685800" y="4587767"/>
            <a:ext cx="5063027" cy="1133161"/>
            <a:chOff x="0" y="0"/>
            <a:chExt cx="3818890" cy="854710"/>
          </a:xfrm>
        </p:grpSpPr>
        <p:sp>
          <p:nvSpPr>
            <p:cNvPr id="12" name="Freeform 12"/>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13" name="Freeform 13"/>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grpSp>
        <p:nvGrpSpPr>
          <p:cNvPr id="14" name="Group 14"/>
          <p:cNvGrpSpPr>
            <a:grpSpLocks noChangeAspect="1"/>
          </p:cNvGrpSpPr>
          <p:nvPr/>
        </p:nvGrpSpPr>
        <p:grpSpPr>
          <a:xfrm>
            <a:off x="6443173" y="1742222"/>
            <a:ext cx="5063027" cy="1133161"/>
            <a:chOff x="0" y="0"/>
            <a:chExt cx="3818890" cy="854710"/>
          </a:xfrm>
        </p:grpSpPr>
        <p:sp>
          <p:nvSpPr>
            <p:cNvPr id="15" name="Freeform 15"/>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16" name="Freeform 16"/>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17" name="TextBox 17"/>
          <p:cNvSpPr txBox="1"/>
          <p:nvPr/>
        </p:nvSpPr>
        <p:spPr>
          <a:xfrm>
            <a:off x="7680720" y="2005061"/>
            <a:ext cx="3606811"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LG - Berufung</a:t>
            </a:r>
          </a:p>
        </p:txBody>
      </p:sp>
      <p:sp>
        <p:nvSpPr>
          <p:cNvPr id="18" name="TextBox 18"/>
          <p:cNvSpPr txBox="1"/>
          <p:nvPr/>
        </p:nvSpPr>
        <p:spPr>
          <a:xfrm>
            <a:off x="6877343" y="1992361"/>
            <a:ext cx="905909"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S</a:t>
            </a:r>
          </a:p>
        </p:txBody>
      </p:sp>
      <p:grpSp>
        <p:nvGrpSpPr>
          <p:cNvPr id="19" name="Group 19"/>
          <p:cNvGrpSpPr>
            <a:grpSpLocks noChangeAspect="1"/>
          </p:cNvGrpSpPr>
          <p:nvPr/>
        </p:nvGrpSpPr>
        <p:grpSpPr>
          <a:xfrm>
            <a:off x="685800" y="3164994"/>
            <a:ext cx="5063027" cy="1133161"/>
            <a:chOff x="0" y="0"/>
            <a:chExt cx="3818890" cy="854710"/>
          </a:xfrm>
        </p:grpSpPr>
        <p:sp>
          <p:nvSpPr>
            <p:cNvPr id="20" name="Freeform 20"/>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21" name="Freeform 21"/>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22" name="TextBox 22"/>
          <p:cNvSpPr txBox="1"/>
          <p:nvPr/>
        </p:nvSpPr>
        <p:spPr>
          <a:xfrm>
            <a:off x="1964024" y="3455350"/>
            <a:ext cx="3983753"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AG I. Instanz</a:t>
            </a:r>
          </a:p>
        </p:txBody>
      </p:sp>
      <p:sp>
        <p:nvSpPr>
          <p:cNvPr id="23" name="TextBox 23"/>
          <p:cNvSpPr txBox="1"/>
          <p:nvPr/>
        </p:nvSpPr>
        <p:spPr>
          <a:xfrm>
            <a:off x="1111653" y="3417623"/>
            <a:ext cx="1401851"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C</a:t>
            </a:r>
          </a:p>
        </p:txBody>
      </p:sp>
      <p:sp>
        <p:nvSpPr>
          <p:cNvPr id="24" name="TextBox 24"/>
          <p:cNvSpPr txBox="1"/>
          <p:nvPr/>
        </p:nvSpPr>
        <p:spPr>
          <a:xfrm>
            <a:off x="1964025" y="4850606"/>
            <a:ext cx="3265195"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LG - I. Instanz </a:t>
            </a:r>
          </a:p>
        </p:txBody>
      </p:sp>
      <p:sp>
        <p:nvSpPr>
          <p:cNvPr id="25" name="TextBox 25"/>
          <p:cNvSpPr txBox="1"/>
          <p:nvPr/>
        </p:nvSpPr>
        <p:spPr>
          <a:xfrm>
            <a:off x="1095208" y="4842884"/>
            <a:ext cx="1179641"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O</a:t>
            </a:r>
          </a:p>
        </p:txBody>
      </p:sp>
      <p:grpSp>
        <p:nvGrpSpPr>
          <p:cNvPr id="26" name="Group 26"/>
          <p:cNvGrpSpPr>
            <a:grpSpLocks noChangeAspect="1"/>
          </p:cNvGrpSpPr>
          <p:nvPr/>
        </p:nvGrpSpPr>
        <p:grpSpPr>
          <a:xfrm>
            <a:off x="6443173" y="4587767"/>
            <a:ext cx="5063027" cy="1133161"/>
            <a:chOff x="0" y="0"/>
            <a:chExt cx="3818890" cy="854710"/>
          </a:xfrm>
        </p:grpSpPr>
        <p:sp>
          <p:nvSpPr>
            <p:cNvPr id="27" name="Freeform 27"/>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28" name="Freeform 28"/>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grpSp>
        <p:nvGrpSpPr>
          <p:cNvPr id="29" name="Group 29"/>
          <p:cNvGrpSpPr>
            <a:grpSpLocks noChangeAspect="1"/>
          </p:cNvGrpSpPr>
          <p:nvPr/>
        </p:nvGrpSpPr>
        <p:grpSpPr>
          <a:xfrm>
            <a:off x="6443173" y="3167484"/>
            <a:ext cx="5063027" cy="1133161"/>
            <a:chOff x="0" y="0"/>
            <a:chExt cx="3818890" cy="854710"/>
          </a:xfrm>
        </p:grpSpPr>
        <p:sp>
          <p:nvSpPr>
            <p:cNvPr id="30" name="Freeform 30"/>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31" name="Freeform 31"/>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32" name="TextBox 32"/>
          <p:cNvSpPr txBox="1"/>
          <p:nvPr/>
        </p:nvSpPr>
        <p:spPr>
          <a:xfrm>
            <a:off x="7723251" y="3457839"/>
            <a:ext cx="3650823"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LG - Beschwerde</a:t>
            </a:r>
          </a:p>
        </p:txBody>
      </p:sp>
      <p:sp>
        <p:nvSpPr>
          <p:cNvPr id="33" name="TextBox 33"/>
          <p:cNvSpPr txBox="1"/>
          <p:nvPr/>
        </p:nvSpPr>
        <p:spPr>
          <a:xfrm>
            <a:off x="6886471" y="3417623"/>
            <a:ext cx="1160385"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T</a:t>
            </a:r>
          </a:p>
        </p:txBody>
      </p:sp>
      <p:sp>
        <p:nvSpPr>
          <p:cNvPr id="34" name="TextBox 34"/>
          <p:cNvSpPr txBox="1"/>
          <p:nvPr/>
        </p:nvSpPr>
        <p:spPr>
          <a:xfrm>
            <a:off x="6846957" y="4837906"/>
            <a:ext cx="1199899"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U</a:t>
            </a:r>
          </a:p>
        </p:txBody>
      </p:sp>
      <p:sp>
        <p:nvSpPr>
          <p:cNvPr id="35" name="TextBox 35"/>
          <p:cNvSpPr txBox="1"/>
          <p:nvPr/>
        </p:nvSpPr>
        <p:spPr>
          <a:xfrm>
            <a:off x="7707134" y="4884845"/>
            <a:ext cx="4140030"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OLG/KG - Berufung</a:t>
            </a:r>
          </a:p>
        </p:txBody>
      </p:sp>
      <p:sp>
        <p:nvSpPr>
          <p:cNvPr id="36" name="TextBox 38">
            <a:extLst>
              <a:ext uri="{FF2B5EF4-FFF2-40B4-BE49-F238E27FC236}">
                <a16:creationId xmlns:a16="http://schemas.microsoft.com/office/drawing/2014/main" id="{F1A45843-4D13-E5CB-63EA-CAE5EE525592}"/>
              </a:ext>
            </a:extLst>
          </p:cNvPr>
          <p:cNvSpPr txBox="1"/>
          <p:nvPr/>
        </p:nvSpPr>
        <p:spPr>
          <a:xfrm>
            <a:off x="66881" y="6188122"/>
            <a:ext cx="7059481"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2 II 1 Nr. 2 </a:t>
            </a:r>
            <a:r>
              <a:rPr lang="en-US" sz="3500" dirty="0" err="1">
                <a:solidFill>
                  <a:srgbClr val="000000"/>
                </a:solidFill>
                <a:latin typeface="Canva Sans"/>
                <a:ea typeface="Canva Sans"/>
                <a:cs typeface="Canva Sans"/>
                <a:sym typeface="Canva Sans"/>
              </a:rPr>
              <a:t>i</a:t>
            </a:r>
            <a:r>
              <a:rPr lang="en-US" sz="3500" dirty="0">
                <a:solidFill>
                  <a:srgbClr val="000000"/>
                </a:solidFill>
                <a:latin typeface="Canva Sans"/>
                <a:ea typeface="Canva Sans"/>
                <a:cs typeface="Canva Sans"/>
                <a:sym typeface="Canva Sans"/>
              </a:rPr>
              <a:t>. V. m. Anlage I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TextBox 5"/>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Übersicht der Registerzeichen</a:t>
            </a:r>
          </a:p>
        </p:txBody>
      </p:sp>
      <p:grpSp>
        <p:nvGrpSpPr>
          <p:cNvPr id="6" name="Group 6"/>
          <p:cNvGrpSpPr>
            <a:grpSpLocks noChangeAspect="1"/>
          </p:cNvGrpSpPr>
          <p:nvPr/>
        </p:nvGrpSpPr>
        <p:grpSpPr>
          <a:xfrm>
            <a:off x="685800" y="1742222"/>
            <a:ext cx="5063027" cy="1133161"/>
            <a:chOff x="0" y="0"/>
            <a:chExt cx="3818890" cy="854710"/>
          </a:xfrm>
        </p:grpSpPr>
        <p:sp>
          <p:nvSpPr>
            <p:cNvPr id="7" name="Freeform 7"/>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8" name="Freeform 8"/>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9" name="TextBox 9"/>
          <p:cNvSpPr txBox="1"/>
          <p:nvPr/>
        </p:nvSpPr>
        <p:spPr>
          <a:xfrm>
            <a:off x="1884438" y="2045913"/>
            <a:ext cx="4131976" cy="456792"/>
          </a:xfrm>
          <a:prstGeom prst="rect">
            <a:avLst/>
          </a:prstGeom>
        </p:spPr>
        <p:txBody>
          <a:bodyPr lIns="0" tIns="0" rIns="0" bIns="0" rtlCol="0" anchor="t">
            <a:spAutoFit/>
          </a:bodyPr>
          <a:lstStyle/>
          <a:p>
            <a:pPr>
              <a:lnSpc>
                <a:spcPts val="3920"/>
              </a:lnSpc>
            </a:pPr>
            <a:r>
              <a:rPr lang="en-US" sz="2799">
                <a:solidFill>
                  <a:srgbClr val="000000"/>
                </a:solidFill>
                <a:latin typeface="Canva Sans"/>
                <a:ea typeface="Canva Sans"/>
                <a:cs typeface="Canva Sans"/>
                <a:sym typeface="Canva Sans"/>
              </a:rPr>
              <a:t>OLG/KG - Beschwerde</a:t>
            </a:r>
          </a:p>
        </p:txBody>
      </p:sp>
      <p:sp>
        <p:nvSpPr>
          <p:cNvPr id="10" name="TextBox 10"/>
          <p:cNvSpPr txBox="1"/>
          <p:nvPr/>
        </p:nvSpPr>
        <p:spPr>
          <a:xfrm>
            <a:off x="1062044" y="1992361"/>
            <a:ext cx="822394"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W</a:t>
            </a:r>
          </a:p>
        </p:txBody>
      </p:sp>
      <p:grpSp>
        <p:nvGrpSpPr>
          <p:cNvPr id="11" name="Group 11"/>
          <p:cNvGrpSpPr>
            <a:grpSpLocks noChangeAspect="1"/>
          </p:cNvGrpSpPr>
          <p:nvPr/>
        </p:nvGrpSpPr>
        <p:grpSpPr>
          <a:xfrm>
            <a:off x="685800" y="4587767"/>
            <a:ext cx="5063027" cy="1133161"/>
            <a:chOff x="0" y="0"/>
            <a:chExt cx="3818890" cy="854710"/>
          </a:xfrm>
        </p:grpSpPr>
        <p:sp>
          <p:nvSpPr>
            <p:cNvPr id="12" name="Freeform 12"/>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13" name="Freeform 13"/>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grpSp>
        <p:nvGrpSpPr>
          <p:cNvPr id="14" name="Group 14"/>
          <p:cNvGrpSpPr>
            <a:grpSpLocks noChangeAspect="1"/>
          </p:cNvGrpSpPr>
          <p:nvPr/>
        </p:nvGrpSpPr>
        <p:grpSpPr>
          <a:xfrm>
            <a:off x="5912661" y="1742222"/>
            <a:ext cx="5593539" cy="1251896"/>
            <a:chOff x="0" y="0"/>
            <a:chExt cx="3818890" cy="854710"/>
          </a:xfrm>
        </p:grpSpPr>
        <p:sp>
          <p:nvSpPr>
            <p:cNvPr id="15" name="Freeform 15"/>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16" name="Freeform 16"/>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17" name="TextBox 17"/>
          <p:cNvSpPr txBox="1"/>
          <p:nvPr/>
        </p:nvSpPr>
        <p:spPr>
          <a:xfrm>
            <a:off x="6280191" y="2051728"/>
            <a:ext cx="1324318"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SH</a:t>
            </a:r>
          </a:p>
        </p:txBody>
      </p:sp>
      <p:grpSp>
        <p:nvGrpSpPr>
          <p:cNvPr id="18" name="Group 18"/>
          <p:cNvGrpSpPr>
            <a:grpSpLocks noChangeAspect="1"/>
          </p:cNvGrpSpPr>
          <p:nvPr/>
        </p:nvGrpSpPr>
        <p:grpSpPr>
          <a:xfrm>
            <a:off x="685800" y="3164994"/>
            <a:ext cx="5063027" cy="1133161"/>
            <a:chOff x="0" y="0"/>
            <a:chExt cx="3818890" cy="854710"/>
          </a:xfrm>
        </p:grpSpPr>
        <p:sp>
          <p:nvSpPr>
            <p:cNvPr id="19" name="Freeform 19"/>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20" name="Freeform 20"/>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21" name="TextBox 21"/>
          <p:cNvSpPr txBox="1"/>
          <p:nvPr/>
        </p:nvSpPr>
        <p:spPr>
          <a:xfrm>
            <a:off x="1259861" y="3497684"/>
            <a:ext cx="4794676" cy="564257"/>
          </a:xfrm>
          <a:prstGeom prst="rect">
            <a:avLst/>
          </a:prstGeom>
        </p:spPr>
        <p:txBody>
          <a:bodyPr lIns="0" tIns="0" rIns="0" bIns="0" rtlCol="0" anchor="t">
            <a:spAutoFit/>
          </a:bodyPr>
          <a:lstStyle/>
          <a:p>
            <a:pPr algn="ctr">
              <a:lnSpc>
                <a:spcPts val="2200"/>
              </a:lnSpc>
            </a:pPr>
            <a:r>
              <a:rPr lang="en-US" sz="2000" dirty="0">
                <a:solidFill>
                  <a:srgbClr val="000000"/>
                </a:solidFill>
                <a:latin typeface="Canva Sans"/>
                <a:ea typeface="Canva Sans"/>
                <a:cs typeface="Canva Sans"/>
                <a:sym typeface="Canva Sans"/>
              </a:rPr>
              <a:t>AG - </a:t>
            </a:r>
            <a:r>
              <a:rPr lang="en-US" sz="2000" dirty="0" err="1">
                <a:solidFill>
                  <a:srgbClr val="000000"/>
                </a:solidFill>
                <a:latin typeface="Canva Sans"/>
                <a:ea typeface="Canva Sans"/>
                <a:cs typeface="Canva Sans"/>
                <a:sym typeface="Canva Sans"/>
              </a:rPr>
              <a:t>Anträge</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außerhalb</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eines</a:t>
            </a:r>
            <a:r>
              <a:rPr lang="en-US" sz="2000" dirty="0">
                <a:solidFill>
                  <a:srgbClr val="000000"/>
                </a:solidFill>
                <a:latin typeface="Canva Sans"/>
                <a:ea typeface="Canva Sans"/>
                <a:cs typeface="Canva Sans"/>
                <a:sym typeface="Canva Sans"/>
              </a:rPr>
              <a:t> </a:t>
            </a:r>
            <a:br>
              <a:rPr lang="en-US" sz="2000" dirty="0">
                <a:solidFill>
                  <a:srgbClr val="000000"/>
                </a:solidFill>
                <a:latin typeface="Canva Sans"/>
                <a:ea typeface="Canva Sans"/>
                <a:cs typeface="Canva Sans"/>
                <a:sym typeface="Canva Sans"/>
              </a:rPr>
            </a:br>
            <a:r>
              <a:rPr lang="en-US" sz="2000" dirty="0" err="1">
                <a:solidFill>
                  <a:srgbClr val="000000"/>
                </a:solidFill>
                <a:latin typeface="Canva Sans"/>
                <a:ea typeface="Canva Sans"/>
                <a:cs typeface="Canva Sans"/>
                <a:sym typeface="Canva Sans"/>
              </a:rPr>
              <a:t>anhängigen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Verfahrens</a:t>
            </a:r>
            <a:endParaRPr lang="en-US" sz="2000" dirty="0">
              <a:solidFill>
                <a:srgbClr val="000000"/>
              </a:solidFill>
              <a:latin typeface="Canva Sans"/>
              <a:ea typeface="Canva Sans"/>
              <a:cs typeface="Canva Sans"/>
              <a:sym typeface="Canva Sans"/>
            </a:endParaRPr>
          </a:p>
        </p:txBody>
      </p:sp>
      <p:sp>
        <p:nvSpPr>
          <p:cNvPr id="22" name="TextBox 22"/>
          <p:cNvSpPr txBox="1"/>
          <p:nvPr/>
        </p:nvSpPr>
        <p:spPr>
          <a:xfrm>
            <a:off x="1093149" y="3417623"/>
            <a:ext cx="1175255"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H</a:t>
            </a:r>
          </a:p>
        </p:txBody>
      </p:sp>
      <p:sp>
        <p:nvSpPr>
          <p:cNvPr id="23" name="TextBox 23"/>
          <p:cNvSpPr txBox="1"/>
          <p:nvPr/>
        </p:nvSpPr>
        <p:spPr>
          <a:xfrm>
            <a:off x="928520" y="4842884"/>
            <a:ext cx="1479003"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OH</a:t>
            </a:r>
          </a:p>
        </p:txBody>
      </p:sp>
      <p:sp>
        <p:nvSpPr>
          <p:cNvPr id="24" name="TextBox 24"/>
          <p:cNvSpPr txBox="1"/>
          <p:nvPr/>
        </p:nvSpPr>
        <p:spPr>
          <a:xfrm>
            <a:off x="1259861" y="4888020"/>
            <a:ext cx="4794676" cy="564257"/>
          </a:xfrm>
          <a:prstGeom prst="rect">
            <a:avLst/>
          </a:prstGeom>
        </p:spPr>
        <p:txBody>
          <a:bodyPr lIns="0" tIns="0" rIns="0" bIns="0" rtlCol="0" anchor="t">
            <a:spAutoFit/>
          </a:bodyPr>
          <a:lstStyle/>
          <a:p>
            <a:pPr algn="ctr">
              <a:lnSpc>
                <a:spcPts val="2200"/>
              </a:lnSpc>
            </a:pPr>
            <a:r>
              <a:rPr lang="en-US" sz="2000" dirty="0">
                <a:solidFill>
                  <a:srgbClr val="000000"/>
                </a:solidFill>
                <a:latin typeface="Canva Sans"/>
                <a:ea typeface="Canva Sans"/>
                <a:cs typeface="Canva Sans"/>
                <a:sym typeface="Canva Sans"/>
              </a:rPr>
              <a:t>LG - </a:t>
            </a:r>
            <a:r>
              <a:rPr lang="en-US" sz="2000" dirty="0" err="1">
                <a:solidFill>
                  <a:srgbClr val="000000"/>
                </a:solidFill>
                <a:latin typeface="Canva Sans"/>
                <a:ea typeface="Canva Sans"/>
                <a:cs typeface="Canva Sans"/>
                <a:sym typeface="Canva Sans"/>
              </a:rPr>
              <a:t>Anträge</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außerhalb</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eines</a:t>
            </a:r>
            <a:r>
              <a:rPr lang="en-US" sz="2000" dirty="0">
                <a:solidFill>
                  <a:srgbClr val="000000"/>
                </a:solidFill>
                <a:latin typeface="Canva Sans"/>
                <a:ea typeface="Canva Sans"/>
                <a:cs typeface="Canva Sans"/>
                <a:sym typeface="Canva Sans"/>
              </a:rPr>
              <a:t> </a:t>
            </a:r>
            <a:br>
              <a:rPr lang="en-US" sz="2000" dirty="0">
                <a:solidFill>
                  <a:srgbClr val="000000"/>
                </a:solidFill>
                <a:latin typeface="Canva Sans"/>
                <a:ea typeface="Canva Sans"/>
                <a:cs typeface="Canva Sans"/>
                <a:sym typeface="Canva Sans"/>
              </a:rPr>
            </a:br>
            <a:r>
              <a:rPr lang="en-US" sz="2000" dirty="0" err="1">
                <a:solidFill>
                  <a:srgbClr val="000000"/>
                </a:solidFill>
                <a:latin typeface="Canva Sans"/>
                <a:ea typeface="Canva Sans"/>
                <a:cs typeface="Canva Sans"/>
                <a:sym typeface="Canva Sans"/>
              </a:rPr>
              <a:t>anhängigen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Verfahrens</a:t>
            </a:r>
            <a:endParaRPr lang="en-US" sz="2000" dirty="0">
              <a:solidFill>
                <a:srgbClr val="000000"/>
              </a:solidFill>
              <a:latin typeface="Canva Sans"/>
              <a:ea typeface="Canva Sans"/>
              <a:cs typeface="Canva Sans"/>
              <a:sym typeface="Canva Sans"/>
            </a:endParaRPr>
          </a:p>
        </p:txBody>
      </p:sp>
      <p:sp>
        <p:nvSpPr>
          <p:cNvPr id="25" name="TextBox 25"/>
          <p:cNvSpPr txBox="1"/>
          <p:nvPr/>
        </p:nvSpPr>
        <p:spPr>
          <a:xfrm>
            <a:off x="7136998" y="2074911"/>
            <a:ext cx="4237076" cy="538609"/>
          </a:xfrm>
          <a:prstGeom prst="rect">
            <a:avLst/>
          </a:prstGeom>
        </p:spPr>
        <p:txBody>
          <a:bodyPr lIns="0" tIns="0" rIns="0" bIns="0" rtlCol="0" anchor="t">
            <a:spAutoFit/>
          </a:bodyPr>
          <a:lstStyle/>
          <a:p>
            <a:pPr algn="ctr">
              <a:lnSpc>
                <a:spcPts val="2053"/>
              </a:lnSpc>
            </a:pPr>
            <a:r>
              <a:rPr lang="en-US" sz="1867">
                <a:solidFill>
                  <a:srgbClr val="000000"/>
                </a:solidFill>
                <a:latin typeface="Canva Sans"/>
                <a:ea typeface="Canva Sans"/>
                <a:cs typeface="Canva Sans"/>
                <a:sym typeface="Canva Sans"/>
              </a:rPr>
              <a:t>LG - Anträge außerhalb eines anhängigen Berufungsverfahrens</a:t>
            </a:r>
          </a:p>
        </p:txBody>
      </p:sp>
      <p:grpSp>
        <p:nvGrpSpPr>
          <p:cNvPr id="26" name="Group 26"/>
          <p:cNvGrpSpPr>
            <a:grpSpLocks noChangeAspect="1"/>
          </p:cNvGrpSpPr>
          <p:nvPr/>
        </p:nvGrpSpPr>
        <p:grpSpPr>
          <a:xfrm>
            <a:off x="5912661" y="3164994"/>
            <a:ext cx="5593539" cy="1251896"/>
            <a:chOff x="0" y="0"/>
            <a:chExt cx="3818890" cy="854710"/>
          </a:xfrm>
        </p:grpSpPr>
        <p:sp>
          <p:nvSpPr>
            <p:cNvPr id="27" name="Freeform 27"/>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28" name="Freeform 28"/>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29" name="TextBox 29"/>
          <p:cNvSpPr txBox="1"/>
          <p:nvPr/>
        </p:nvSpPr>
        <p:spPr>
          <a:xfrm>
            <a:off x="6638290" y="3536842"/>
            <a:ext cx="4794676" cy="564257"/>
          </a:xfrm>
          <a:prstGeom prst="rect">
            <a:avLst/>
          </a:prstGeom>
        </p:spPr>
        <p:txBody>
          <a:bodyPr wrap="square" lIns="0" tIns="0" rIns="0" bIns="0" rtlCol="0" anchor="t">
            <a:spAutoFit/>
          </a:bodyPr>
          <a:lstStyle/>
          <a:p>
            <a:pPr algn="ctr">
              <a:lnSpc>
                <a:spcPts val="2200"/>
              </a:lnSpc>
            </a:pPr>
            <a:r>
              <a:rPr lang="en-US" sz="2000" dirty="0">
                <a:solidFill>
                  <a:srgbClr val="000000"/>
                </a:solidFill>
                <a:latin typeface="Canva Sans"/>
                <a:ea typeface="Canva Sans"/>
                <a:cs typeface="Canva Sans"/>
                <a:sym typeface="Canva Sans"/>
              </a:rPr>
              <a:t>OLG/KG - </a:t>
            </a:r>
            <a:r>
              <a:rPr lang="en-US" sz="2000" dirty="0" err="1">
                <a:solidFill>
                  <a:srgbClr val="000000"/>
                </a:solidFill>
                <a:latin typeface="Canva Sans"/>
                <a:ea typeface="Canva Sans"/>
                <a:cs typeface="Canva Sans"/>
                <a:sym typeface="Canva Sans"/>
              </a:rPr>
              <a:t>Anträge</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außerhalb</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eines</a:t>
            </a:r>
            <a:br>
              <a:rPr lang="en-US" sz="2000" dirty="0">
                <a:solidFill>
                  <a:srgbClr val="000000"/>
                </a:solidFill>
                <a:latin typeface="Canva Sans"/>
                <a:ea typeface="Canva Sans"/>
                <a:cs typeface="Canva Sans"/>
                <a:sym typeface="Canva Sans"/>
              </a:rPr>
            </a:br>
            <a:r>
              <a:rPr lang="en-US" sz="2000" dirty="0" err="1">
                <a:solidFill>
                  <a:srgbClr val="000000"/>
                </a:solidFill>
                <a:latin typeface="Canva Sans"/>
                <a:ea typeface="Canva Sans"/>
                <a:cs typeface="Canva Sans"/>
                <a:sym typeface="Canva Sans"/>
              </a:rPr>
              <a:t>anhängigen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Berufungsverfahrens</a:t>
            </a:r>
            <a:endParaRPr lang="en-US" sz="2000" dirty="0">
              <a:solidFill>
                <a:srgbClr val="000000"/>
              </a:solidFill>
              <a:latin typeface="Canva Sans"/>
              <a:ea typeface="Canva Sans"/>
              <a:cs typeface="Canva Sans"/>
              <a:sym typeface="Canva Sans"/>
            </a:endParaRPr>
          </a:p>
        </p:txBody>
      </p:sp>
      <p:sp>
        <p:nvSpPr>
          <p:cNvPr id="30" name="TextBox 30"/>
          <p:cNvSpPr txBox="1"/>
          <p:nvPr/>
        </p:nvSpPr>
        <p:spPr>
          <a:xfrm>
            <a:off x="6249805" y="3454292"/>
            <a:ext cx="1648693"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UH</a:t>
            </a:r>
          </a:p>
        </p:txBody>
      </p:sp>
      <p:sp>
        <p:nvSpPr>
          <p:cNvPr id="31" name="TextBox 38">
            <a:extLst>
              <a:ext uri="{FF2B5EF4-FFF2-40B4-BE49-F238E27FC236}">
                <a16:creationId xmlns:a16="http://schemas.microsoft.com/office/drawing/2014/main" id="{42E986F3-C0D0-83AA-AFFF-976C38B617F6}"/>
              </a:ext>
            </a:extLst>
          </p:cNvPr>
          <p:cNvSpPr txBox="1"/>
          <p:nvPr/>
        </p:nvSpPr>
        <p:spPr>
          <a:xfrm>
            <a:off x="-43552" y="6260773"/>
            <a:ext cx="6985902"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2 II 1 Nr. 2 </a:t>
            </a:r>
            <a:r>
              <a:rPr lang="en-US" sz="3500" dirty="0" err="1">
                <a:solidFill>
                  <a:srgbClr val="000000"/>
                </a:solidFill>
                <a:latin typeface="Canva Sans"/>
                <a:ea typeface="Canva Sans"/>
                <a:cs typeface="Canva Sans"/>
                <a:sym typeface="Canva Sans"/>
              </a:rPr>
              <a:t>i</a:t>
            </a:r>
            <a:r>
              <a:rPr lang="en-US" sz="3500" dirty="0">
                <a:solidFill>
                  <a:srgbClr val="000000"/>
                </a:solidFill>
                <a:latin typeface="Canva Sans"/>
                <a:ea typeface="Canva Sans"/>
                <a:cs typeface="Canva Sans"/>
                <a:sym typeface="Canva Sans"/>
              </a:rPr>
              <a:t>. V. m. Anlage I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AutoShape 6"/>
          <p:cNvSpPr/>
          <p:nvPr/>
        </p:nvSpPr>
        <p:spPr>
          <a:xfrm flipH="1">
            <a:off x="3001416" y="2756958"/>
            <a:ext cx="0" cy="974281"/>
          </a:xfrm>
          <a:prstGeom prst="line">
            <a:avLst/>
          </a:prstGeom>
          <a:ln w="114300" cap="flat">
            <a:solidFill>
              <a:srgbClr val="000000"/>
            </a:solidFill>
            <a:prstDash val="solid"/>
            <a:headEnd type="none" w="sm" len="sm"/>
            <a:tailEnd type="none" w="sm" len="sm"/>
          </a:ln>
        </p:spPr>
      </p:sp>
      <p:sp>
        <p:nvSpPr>
          <p:cNvPr id="7" name="Freeform 7"/>
          <p:cNvSpPr/>
          <p:nvPr/>
        </p:nvSpPr>
        <p:spPr>
          <a:xfrm rot="5400000">
            <a:off x="2704658" y="3747192"/>
            <a:ext cx="593517" cy="517102"/>
          </a:xfrm>
          <a:custGeom>
            <a:avLst/>
            <a:gdLst/>
            <a:ahLst/>
            <a:cxnLst/>
            <a:rect l="l" t="t" r="r" b="b"/>
            <a:pathLst>
              <a:path w="890276" h="775653">
                <a:moveTo>
                  <a:pt x="0" y="0"/>
                </a:moveTo>
                <a:lnTo>
                  <a:pt x="890276" y="0"/>
                </a:lnTo>
                <a:lnTo>
                  <a:pt x="890276" y="775653"/>
                </a:lnTo>
                <a:lnTo>
                  <a:pt x="0" y="7756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922609" y="2215937"/>
            <a:ext cx="4157614" cy="526234"/>
          </a:xfrm>
          <a:prstGeom prst="rect">
            <a:avLst/>
          </a:prstGeom>
        </p:spPr>
        <p:txBody>
          <a:bodyPr lIns="0" tIns="0" rIns="0" bIns="0" rtlCol="0" anchor="t">
            <a:spAutoFit/>
          </a:bodyPr>
          <a:lstStyle/>
          <a:p>
            <a:pPr algn="ctr" defTabSz="609630">
              <a:lnSpc>
                <a:spcPts val="4480"/>
              </a:lnSpc>
            </a:pPr>
            <a:r>
              <a:rPr lang="en-US" sz="3200" b="1">
                <a:solidFill>
                  <a:srgbClr val="000000"/>
                </a:solidFill>
                <a:latin typeface="Canva Sans Bold"/>
                <a:ea typeface="Canva Sans Bold"/>
                <a:cs typeface="Canva Sans Bold"/>
                <a:sym typeface="Canva Sans Bold"/>
              </a:rPr>
              <a:t>Aktenbock</a:t>
            </a:r>
          </a:p>
        </p:txBody>
      </p:sp>
      <p:sp>
        <p:nvSpPr>
          <p:cNvPr id="9" name="TextBox 9"/>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Anmeldung bei eIP</a:t>
            </a:r>
          </a:p>
        </p:txBody>
      </p:sp>
      <p:sp>
        <p:nvSpPr>
          <p:cNvPr id="10" name="TextBox 10"/>
          <p:cNvSpPr txBox="1"/>
          <p:nvPr/>
        </p:nvSpPr>
        <p:spPr>
          <a:xfrm>
            <a:off x="1257770" y="4334252"/>
            <a:ext cx="3487292"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Aufgabe mit Doppelklick öffnen </a:t>
            </a:r>
          </a:p>
        </p:txBody>
      </p:sp>
      <p:sp>
        <p:nvSpPr>
          <p:cNvPr id="11" name="TextBox 11"/>
          <p:cNvSpPr txBox="1"/>
          <p:nvPr/>
        </p:nvSpPr>
        <p:spPr>
          <a:xfrm>
            <a:off x="7205255" y="2072186"/>
            <a:ext cx="2179268"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1/26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810831" y="3269943"/>
            <a:ext cx="1930503" cy="1982545"/>
          </a:xfrm>
          <a:custGeom>
            <a:avLst/>
            <a:gdLst/>
            <a:ahLst/>
            <a:cxnLst/>
            <a:rect l="l" t="t" r="r" b="b"/>
            <a:pathLst>
              <a:path w="2895755" h="2973817">
                <a:moveTo>
                  <a:pt x="0" y="0"/>
                </a:moveTo>
                <a:lnTo>
                  <a:pt x="2895754" y="0"/>
                </a:lnTo>
                <a:lnTo>
                  <a:pt x="2895754" y="2973818"/>
                </a:lnTo>
                <a:lnTo>
                  <a:pt x="0" y="29738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832878" y="3269943"/>
            <a:ext cx="1846245" cy="1982545"/>
          </a:xfrm>
          <a:custGeom>
            <a:avLst/>
            <a:gdLst/>
            <a:ahLst/>
            <a:cxnLst/>
            <a:rect l="l" t="t" r="r" b="b"/>
            <a:pathLst>
              <a:path w="2769367" h="2973817">
                <a:moveTo>
                  <a:pt x="0" y="0"/>
                </a:moveTo>
                <a:lnTo>
                  <a:pt x="2769367" y="0"/>
                </a:lnTo>
                <a:lnTo>
                  <a:pt x="2769367" y="2973818"/>
                </a:lnTo>
                <a:lnTo>
                  <a:pt x="0" y="2973818"/>
                </a:lnTo>
                <a:lnTo>
                  <a:pt x="0" y="0"/>
                </a:lnTo>
                <a:close/>
              </a:path>
            </a:pathLst>
          </a:custGeom>
          <a:blipFill>
            <a:blip r:embed="rId6"/>
            <a:stretch>
              <a:fillRect/>
            </a:stretch>
          </a:blipFill>
        </p:spPr>
      </p:sp>
      <p:sp>
        <p:nvSpPr>
          <p:cNvPr id="7" name="Freeform 7"/>
          <p:cNvSpPr/>
          <p:nvPr/>
        </p:nvSpPr>
        <p:spPr>
          <a:xfrm>
            <a:off x="7169744" y="3269943"/>
            <a:ext cx="1589797" cy="1982545"/>
          </a:xfrm>
          <a:custGeom>
            <a:avLst/>
            <a:gdLst/>
            <a:ahLst/>
            <a:cxnLst/>
            <a:rect l="l" t="t" r="r" b="b"/>
            <a:pathLst>
              <a:path w="2384696" h="2973817">
                <a:moveTo>
                  <a:pt x="0" y="0"/>
                </a:moveTo>
                <a:lnTo>
                  <a:pt x="2384696" y="0"/>
                </a:lnTo>
                <a:lnTo>
                  <a:pt x="2384696" y="2973818"/>
                </a:lnTo>
                <a:lnTo>
                  <a:pt x="0" y="297381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10083003" y="3269943"/>
            <a:ext cx="1423197" cy="1982545"/>
          </a:xfrm>
          <a:custGeom>
            <a:avLst/>
            <a:gdLst/>
            <a:ahLst/>
            <a:cxnLst/>
            <a:rect l="l" t="t" r="r" b="b"/>
            <a:pathLst>
              <a:path w="2134796" h="2973817">
                <a:moveTo>
                  <a:pt x="0" y="0"/>
                </a:moveTo>
                <a:lnTo>
                  <a:pt x="2134796" y="0"/>
                </a:lnTo>
                <a:lnTo>
                  <a:pt x="2134796" y="2973818"/>
                </a:lnTo>
                <a:lnTo>
                  <a:pt x="0" y="2973818"/>
                </a:lnTo>
                <a:lnTo>
                  <a:pt x="0" y="0"/>
                </a:lnTo>
                <a:close/>
              </a:path>
            </a:pathLst>
          </a:custGeom>
          <a:blipFill>
            <a:blip r:embed="rId9"/>
            <a:stretch>
              <a:fillRect l="-35118" t="-6403" r="-33545" b="-14674"/>
            </a:stretch>
          </a:blipFill>
        </p:spPr>
      </p:sp>
      <p:sp>
        <p:nvSpPr>
          <p:cNvPr id="9" name="TextBox 9"/>
          <p:cNvSpPr txBox="1"/>
          <p:nvPr/>
        </p:nvSpPr>
        <p:spPr>
          <a:xfrm>
            <a:off x="950052"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e-Akte - allgemeine Informationen</a:t>
            </a:r>
          </a:p>
        </p:txBody>
      </p:sp>
      <p:sp>
        <p:nvSpPr>
          <p:cNvPr id="10" name="TextBox 10"/>
          <p:cNvSpPr txBox="1"/>
          <p:nvPr/>
        </p:nvSpPr>
        <p:spPr>
          <a:xfrm>
            <a:off x="196858" y="1842535"/>
            <a:ext cx="11798285" cy="948978"/>
          </a:xfrm>
          <a:prstGeom prst="rect">
            <a:avLst/>
          </a:prstGeom>
        </p:spPr>
        <p:txBody>
          <a:bodyPr lIns="0" tIns="0" rIns="0" bIns="0" rtlCol="0" anchor="t">
            <a:spAutoFit/>
          </a:bodyPr>
          <a:lstStyle/>
          <a:p>
            <a:pPr algn="ctr" defTabSz="609630">
              <a:lnSpc>
                <a:spcPts val="3666"/>
              </a:lnSpc>
            </a:pPr>
            <a:r>
              <a:rPr lang="en-US" sz="3333" b="1">
                <a:solidFill>
                  <a:srgbClr val="000000"/>
                </a:solidFill>
                <a:latin typeface="Canva Sans Bold"/>
                <a:ea typeface="Canva Sans Bold"/>
                <a:cs typeface="Canva Sans Bold"/>
                <a:sym typeface="Canva Sans Bold"/>
              </a:rPr>
              <a:t>Akte</a:t>
            </a:r>
            <a:r>
              <a:rPr lang="en-US" sz="3333">
                <a:solidFill>
                  <a:srgbClr val="000000"/>
                </a:solidFill>
                <a:latin typeface="Canva Sans"/>
                <a:ea typeface="Canva Sans"/>
                <a:cs typeface="Canva Sans"/>
                <a:sym typeface="Canva Sans"/>
              </a:rPr>
              <a:t> = Dokumente, die zum selben Geschäftsvorgang gehören, sind zu einer Akte zusammenzufassen</a:t>
            </a:r>
          </a:p>
        </p:txBody>
      </p:sp>
      <p:sp>
        <p:nvSpPr>
          <p:cNvPr id="11" name="TextBox 11"/>
          <p:cNvSpPr txBox="1"/>
          <p:nvPr/>
        </p:nvSpPr>
        <p:spPr>
          <a:xfrm>
            <a:off x="396687" y="5420784"/>
            <a:ext cx="2758791" cy="743793"/>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Zeitpunkt </a:t>
            </a:r>
          </a:p>
          <a:p>
            <a:pPr algn="ctr" defTabSz="609630">
              <a:lnSpc>
                <a:spcPts val="2933"/>
              </a:lnSpc>
            </a:pPr>
            <a:r>
              <a:rPr lang="en-US" sz="2667">
                <a:solidFill>
                  <a:srgbClr val="000000"/>
                </a:solidFill>
                <a:latin typeface="Canva Sans"/>
                <a:ea typeface="Canva Sans"/>
                <a:cs typeface="Canva Sans"/>
                <a:sym typeface="Canva Sans"/>
              </a:rPr>
              <a:t>des Eingangs</a:t>
            </a:r>
          </a:p>
        </p:txBody>
      </p:sp>
      <p:sp>
        <p:nvSpPr>
          <p:cNvPr id="12" name="TextBox 12"/>
          <p:cNvSpPr txBox="1"/>
          <p:nvPr/>
        </p:nvSpPr>
        <p:spPr>
          <a:xfrm>
            <a:off x="3665718" y="5420784"/>
            <a:ext cx="2180564" cy="743793"/>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Dokument zuordnen</a:t>
            </a:r>
          </a:p>
        </p:txBody>
      </p:sp>
      <p:sp>
        <p:nvSpPr>
          <p:cNvPr id="13" name="TextBox 13"/>
          <p:cNvSpPr txBox="1"/>
          <p:nvPr/>
        </p:nvSpPr>
        <p:spPr>
          <a:xfrm>
            <a:off x="6874361" y="5420784"/>
            <a:ext cx="2180564" cy="743793"/>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Dokument zuordnen</a:t>
            </a:r>
          </a:p>
        </p:txBody>
      </p:sp>
      <p:sp>
        <p:nvSpPr>
          <p:cNvPr id="14" name="TextBox 14"/>
          <p:cNvSpPr txBox="1"/>
          <p:nvPr/>
        </p:nvSpPr>
        <p:spPr>
          <a:xfrm>
            <a:off x="7169744" y="4053410"/>
            <a:ext cx="1589797" cy="666849"/>
          </a:xfrm>
          <a:prstGeom prst="rect">
            <a:avLst/>
          </a:prstGeom>
        </p:spPr>
        <p:txBody>
          <a:bodyPr lIns="0" tIns="0" rIns="0" bIns="0" rtlCol="0" anchor="t">
            <a:spAutoFit/>
          </a:bodyPr>
          <a:lstStyle/>
          <a:p>
            <a:pPr algn="ctr" defTabSz="609630">
              <a:lnSpc>
                <a:spcPts val="2566"/>
              </a:lnSpc>
            </a:pPr>
            <a:r>
              <a:rPr lang="en-US" sz="2333" b="1">
                <a:solidFill>
                  <a:srgbClr val="000000"/>
                </a:solidFill>
                <a:latin typeface="Canva Sans Bold"/>
                <a:ea typeface="Canva Sans Bold"/>
                <a:cs typeface="Canva Sans Bold"/>
                <a:sym typeface="Canva Sans Bold"/>
              </a:rPr>
              <a:t>Prüf-protokoll</a:t>
            </a:r>
          </a:p>
        </p:txBody>
      </p:sp>
      <p:sp>
        <p:nvSpPr>
          <p:cNvPr id="15" name="TextBox 15"/>
          <p:cNvSpPr txBox="1"/>
          <p:nvPr/>
        </p:nvSpPr>
        <p:spPr>
          <a:xfrm>
            <a:off x="9704319" y="5420784"/>
            <a:ext cx="2180564" cy="743793"/>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Dokument zuordnen</a:t>
            </a:r>
          </a:p>
        </p:txBody>
      </p:sp>
      <p:sp>
        <p:nvSpPr>
          <p:cNvPr id="16" name="TextBox 18">
            <a:extLst>
              <a:ext uri="{FF2B5EF4-FFF2-40B4-BE49-F238E27FC236}">
                <a16:creationId xmlns:a16="http://schemas.microsoft.com/office/drawing/2014/main" id="{1B7E3E41-9F6F-D65C-7176-1797BFFCF54D}"/>
              </a:ext>
            </a:extLst>
          </p:cNvPr>
          <p:cNvSpPr txBox="1"/>
          <p:nvPr/>
        </p:nvSpPr>
        <p:spPr>
          <a:xfrm>
            <a:off x="181819" y="6237075"/>
            <a:ext cx="2973659"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3 I 1, III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685800" y="2102667"/>
            <a:ext cx="653864" cy="631796"/>
          </a:xfrm>
          <a:custGeom>
            <a:avLst/>
            <a:gdLst/>
            <a:ahLst/>
            <a:cxnLst/>
            <a:rect l="l" t="t" r="r" b="b"/>
            <a:pathLst>
              <a:path w="980796" h="947694">
                <a:moveTo>
                  <a:pt x="0" y="0"/>
                </a:moveTo>
                <a:lnTo>
                  <a:pt x="980796" y="0"/>
                </a:lnTo>
                <a:lnTo>
                  <a:pt x="980796" y="947694"/>
                </a:lnTo>
                <a:lnTo>
                  <a:pt x="0" y="9476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685800" y="3554701"/>
            <a:ext cx="653864" cy="631796"/>
          </a:xfrm>
          <a:custGeom>
            <a:avLst/>
            <a:gdLst/>
            <a:ahLst/>
            <a:cxnLst/>
            <a:rect l="l" t="t" r="r" b="b"/>
            <a:pathLst>
              <a:path w="980796" h="947694">
                <a:moveTo>
                  <a:pt x="0" y="0"/>
                </a:moveTo>
                <a:lnTo>
                  <a:pt x="980796" y="0"/>
                </a:lnTo>
                <a:lnTo>
                  <a:pt x="980796" y="947694"/>
                </a:lnTo>
                <a:lnTo>
                  <a:pt x="0" y="9476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685800" y="4774959"/>
            <a:ext cx="653864" cy="631796"/>
          </a:xfrm>
          <a:custGeom>
            <a:avLst/>
            <a:gdLst/>
            <a:ahLst/>
            <a:cxnLst/>
            <a:rect l="l" t="t" r="r" b="b"/>
            <a:pathLst>
              <a:path w="980796" h="947694">
                <a:moveTo>
                  <a:pt x="0" y="0"/>
                </a:moveTo>
                <a:lnTo>
                  <a:pt x="980796" y="0"/>
                </a:lnTo>
                <a:lnTo>
                  <a:pt x="980796" y="947694"/>
                </a:lnTo>
                <a:lnTo>
                  <a:pt x="0" y="9476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215790" y="5849854"/>
            <a:ext cx="216851" cy="644693"/>
          </a:xfrm>
          <a:custGeom>
            <a:avLst/>
            <a:gdLst/>
            <a:ahLst/>
            <a:cxnLst/>
            <a:rect l="l" t="t" r="r" b="b"/>
            <a:pathLst>
              <a:path w="325277" h="967040">
                <a:moveTo>
                  <a:pt x="0" y="0"/>
                </a:moveTo>
                <a:lnTo>
                  <a:pt x="325278" y="0"/>
                </a:lnTo>
                <a:lnTo>
                  <a:pt x="325278" y="967040"/>
                </a:lnTo>
                <a:lnTo>
                  <a:pt x="0" y="9670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685800" y="5849854"/>
            <a:ext cx="539198" cy="644693"/>
          </a:xfrm>
          <a:custGeom>
            <a:avLst/>
            <a:gdLst/>
            <a:ahLst/>
            <a:cxnLst/>
            <a:rect l="l" t="t" r="r" b="b"/>
            <a:pathLst>
              <a:path w="808797" h="967040">
                <a:moveTo>
                  <a:pt x="0" y="0"/>
                </a:moveTo>
                <a:lnTo>
                  <a:pt x="808797" y="0"/>
                </a:lnTo>
                <a:lnTo>
                  <a:pt x="808797" y="967040"/>
                </a:lnTo>
                <a:lnTo>
                  <a:pt x="0" y="9670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1478999" y="5860690"/>
            <a:ext cx="443699" cy="633857"/>
          </a:xfrm>
          <a:custGeom>
            <a:avLst/>
            <a:gdLst/>
            <a:ahLst/>
            <a:cxnLst/>
            <a:rect l="l" t="t" r="r" b="b"/>
            <a:pathLst>
              <a:path w="665549" h="950785">
                <a:moveTo>
                  <a:pt x="0" y="0"/>
                </a:moveTo>
                <a:lnTo>
                  <a:pt x="665550" y="0"/>
                </a:lnTo>
                <a:lnTo>
                  <a:pt x="665550" y="950785"/>
                </a:lnTo>
                <a:lnTo>
                  <a:pt x="0" y="95078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2176698" y="5860690"/>
            <a:ext cx="459834" cy="633857"/>
          </a:xfrm>
          <a:custGeom>
            <a:avLst/>
            <a:gdLst/>
            <a:ahLst/>
            <a:cxnLst/>
            <a:rect l="l" t="t" r="r" b="b"/>
            <a:pathLst>
              <a:path w="689751" h="950785">
                <a:moveTo>
                  <a:pt x="0" y="0"/>
                </a:moveTo>
                <a:lnTo>
                  <a:pt x="689751" y="0"/>
                </a:lnTo>
                <a:lnTo>
                  <a:pt x="689751" y="950785"/>
                </a:lnTo>
                <a:lnTo>
                  <a:pt x="0" y="95078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2890532" y="5860690"/>
            <a:ext cx="543873" cy="650283"/>
          </a:xfrm>
          <a:custGeom>
            <a:avLst/>
            <a:gdLst/>
            <a:ahLst/>
            <a:cxnLst/>
            <a:rect l="l" t="t" r="r" b="b"/>
            <a:pathLst>
              <a:path w="815809" h="975424">
                <a:moveTo>
                  <a:pt x="0" y="0"/>
                </a:moveTo>
                <a:lnTo>
                  <a:pt x="815809" y="0"/>
                </a:lnTo>
                <a:lnTo>
                  <a:pt x="815809" y="975424"/>
                </a:lnTo>
                <a:lnTo>
                  <a:pt x="0" y="97542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3688405" y="5860690"/>
            <a:ext cx="470568" cy="650283"/>
          </a:xfrm>
          <a:custGeom>
            <a:avLst/>
            <a:gdLst/>
            <a:ahLst/>
            <a:cxnLst/>
            <a:rect l="l" t="t" r="r" b="b"/>
            <a:pathLst>
              <a:path w="705852" h="975424">
                <a:moveTo>
                  <a:pt x="0" y="0"/>
                </a:moveTo>
                <a:lnTo>
                  <a:pt x="705852" y="0"/>
                </a:lnTo>
                <a:lnTo>
                  <a:pt x="705852" y="975424"/>
                </a:lnTo>
                <a:lnTo>
                  <a:pt x="0" y="97542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4" name="Freeform 14"/>
          <p:cNvSpPr/>
          <p:nvPr/>
        </p:nvSpPr>
        <p:spPr>
          <a:xfrm>
            <a:off x="4412973" y="5860690"/>
            <a:ext cx="464657" cy="650283"/>
          </a:xfrm>
          <a:custGeom>
            <a:avLst/>
            <a:gdLst/>
            <a:ahLst/>
            <a:cxnLst/>
            <a:rect l="l" t="t" r="r" b="b"/>
            <a:pathLst>
              <a:path w="696985" h="975424">
                <a:moveTo>
                  <a:pt x="0" y="0"/>
                </a:moveTo>
                <a:lnTo>
                  <a:pt x="696985" y="0"/>
                </a:lnTo>
                <a:lnTo>
                  <a:pt x="696985" y="975424"/>
                </a:lnTo>
                <a:lnTo>
                  <a:pt x="0" y="97542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5" name="Freeform 15"/>
          <p:cNvSpPr/>
          <p:nvPr/>
        </p:nvSpPr>
        <p:spPr>
          <a:xfrm>
            <a:off x="5131630" y="5860690"/>
            <a:ext cx="388987" cy="650283"/>
          </a:xfrm>
          <a:custGeom>
            <a:avLst/>
            <a:gdLst/>
            <a:ahLst/>
            <a:cxnLst/>
            <a:rect l="l" t="t" r="r" b="b"/>
            <a:pathLst>
              <a:path w="583481" h="975424">
                <a:moveTo>
                  <a:pt x="0" y="0"/>
                </a:moveTo>
                <a:lnTo>
                  <a:pt x="583481" y="0"/>
                </a:lnTo>
                <a:lnTo>
                  <a:pt x="583481" y="975424"/>
                </a:lnTo>
                <a:lnTo>
                  <a:pt x="0" y="975424"/>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6" name="Freeform 16"/>
          <p:cNvSpPr/>
          <p:nvPr/>
        </p:nvSpPr>
        <p:spPr>
          <a:xfrm>
            <a:off x="5774617" y="5849854"/>
            <a:ext cx="488795" cy="644693"/>
          </a:xfrm>
          <a:custGeom>
            <a:avLst/>
            <a:gdLst/>
            <a:ahLst/>
            <a:cxnLst/>
            <a:rect l="l" t="t" r="r" b="b"/>
            <a:pathLst>
              <a:path w="733192" h="967040">
                <a:moveTo>
                  <a:pt x="0" y="0"/>
                </a:moveTo>
                <a:lnTo>
                  <a:pt x="733192" y="0"/>
                </a:lnTo>
                <a:lnTo>
                  <a:pt x="733192" y="967040"/>
                </a:lnTo>
                <a:lnTo>
                  <a:pt x="0" y="967040"/>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17" name="Freeform 17"/>
          <p:cNvSpPr/>
          <p:nvPr/>
        </p:nvSpPr>
        <p:spPr>
          <a:xfrm>
            <a:off x="6517412" y="5849854"/>
            <a:ext cx="527477" cy="644693"/>
          </a:xfrm>
          <a:custGeom>
            <a:avLst/>
            <a:gdLst/>
            <a:ahLst/>
            <a:cxnLst/>
            <a:rect l="l" t="t" r="r" b="b"/>
            <a:pathLst>
              <a:path w="791215" h="967040">
                <a:moveTo>
                  <a:pt x="0" y="0"/>
                </a:moveTo>
                <a:lnTo>
                  <a:pt x="791215" y="0"/>
                </a:lnTo>
                <a:lnTo>
                  <a:pt x="791215" y="967040"/>
                </a:lnTo>
                <a:lnTo>
                  <a:pt x="0" y="967040"/>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sp>
      <p:sp>
        <p:nvSpPr>
          <p:cNvPr id="18" name="TextBox 18"/>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e-Akte - allgemeine Informationen</a:t>
            </a:r>
          </a:p>
        </p:txBody>
      </p:sp>
      <p:sp>
        <p:nvSpPr>
          <p:cNvPr id="19" name="TextBox 19"/>
          <p:cNvSpPr txBox="1"/>
          <p:nvPr/>
        </p:nvSpPr>
        <p:spPr>
          <a:xfrm>
            <a:off x="1589347" y="1965599"/>
            <a:ext cx="9784727" cy="948978"/>
          </a:xfrm>
          <a:prstGeom prst="rect">
            <a:avLst/>
          </a:prstGeom>
        </p:spPr>
        <p:txBody>
          <a:bodyPr lIns="0" tIns="0" rIns="0" bIns="0" rtlCol="0" anchor="t">
            <a:spAutoFit/>
          </a:bodyPr>
          <a:lstStyle/>
          <a:p>
            <a:pPr defTabSz="609630">
              <a:lnSpc>
                <a:spcPts val="3666"/>
              </a:lnSpc>
            </a:pPr>
            <a:r>
              <a:rPr lang="en-US" sz="3333" dirty="0">
                <a:solidFill>
                  <a:srgbClr val="000000"/>
                </a:solidFill>
                <a:latin typeface="Canva Sans"/>
                <a:ea typeface="Canva Sans"/>
                <a:cs typeface="Canva Sans"/>
                <a:sym typeface="Canva Sans"/>
              </a:rPr>
              <a:t>die </a:t>
            </a:r>
            <a:r>
              <a:rPr lang="en-US" sz="3333" dirty="0" err="1">
                <a:solidFill>
                  <a:srgbClr val="000000"/>
                </a:solidFill>
                <a:latin typeface="Canva Sans"/>
                <a:ea typeface="Canva Sans"/>
                <a:cs typeface="Canva Sans"/>
                <a:sym typeface="Canva Sans"/>
              </a:rPr>
              <a:t>Angaben</a:t>
            </a:r>
            <a:r>
              <a:rPr lang="en-US" sz="3333" dirty="0">
                <a:solidFill>
                  <a:srgbClr val="000000"/>
                </a:solidFill>
                <a:latin typeface="Canva Sans"/>
                <a:ea typeface="Canva Sans"/>
                <a:cs typeface="Canva Sans"/>
                <a:sym typeface="Canva Sans"/>
              </a:rPr>
              <a:t> des </a:t>
            </a:r>
            <a:r>
              <a:rPr lang="en-US" sz="3333" dirty="0" err="1">
                <a:solidFill>
                  <a:srgbClr val="000000"/>
                </a:solidFill>
                <a:latin typeface="Canva Sans"/>
                <a:ea typeface="Canva Sans"/>
                <a:cs typeface="Canva Sans"/>
                <a:sym typeface="Canva Sans"/>
              </a:rPr>
              <a:t>Aktenumschlags</a:t>
            </a:r>
            <a:r>
              <a:rPr lang="en-US" sz="3333" dirty="0">
                <a:solidFill>
                  <a:srgbClr val="000000"/>
                </a:solidFill>
                <a:latin typeface="Canva Sans"/>
                <a:ea typeface="Canva Sans"/>
                <a:cs typeface="Canva Sans"/>
                <a:sym typeface="Canva Sans"/>
              </a:rPr>
              <a:t>/</a:t>
            </a:r>
            <a:r>
              <a:rPr lang="en-US" sz="3333" dirty="0" err="1">
                <a:solidFill>
                  <a:srgbClr val="000000"/>
                </a:solidFill>
                <a:latin typeface="Canva Sans"/>
                <a:ea typeface="Canva Sans"/>
                <a:cs typeface="Canva Sans"/>
                <a:sym typeface="Canva Sans"/>
              </a:rPr>
              <a:t>Aktenvorblatts</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müssen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ebenfalls</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deutlich</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erkennbar</a:t>
            </a:r>
            <a:r>
              <a:rPr lang="en-US" sz="3333" dirty="0">
                <a:solidFill>
                  <a:srgbClr val="000000"/>
                </a:solidFill>
                <a:latin typeface="Canva Sans"/>
                <a:ea typeface="Canva Sans"/>
                <a:cs typeface="Canva Sans"/>
                <a:sym typeface="Canva Sans"/>
              </a:rPr>
              <a:t> sein</a:t>
            </a:r>
          </a:p>
        </p:txBody>
      </p:sp>
      <p:sp>
        <p:nvSpPr>
          <p:cNvPr id="20" name="TextBox 20"/>
          <p:cNvSpPr txBox="1"/>
          <p:nvPr/>
        </p:nvSpPr>
        <p:spPr>
          <a:xfrm>
            <a:off x="1589346" y="3417632"/>
            <a:ext cx="10267432" cy="948978"/>
          </a:xfrm>
          <a:prstGeom prst="rect">
            <a:avLst/>
          </a:prstGeom>
        </p:spPr>
        <p:txBody>
          <a:bodyPr wrap="square"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Angaben</a:t>
            </a:r>
            <a:r>
              <a:rPr lang="en-US" sz="3333" dirty="0">
                <a:solidFill>
                  <a:srgbClr val="000000"/>
                </a:solidFill>
                <a:latin typeface="Canva Sans"/>
                <a:ea typeface="Canva Sans"/>
                <a:cs typeface="Canva Sans"/>
                <a:sym typeface="Canva Sans"/>
              </a:rPr>
              <a:t> und </a:t>
            </a:r>
            <a:r>
              <a:rPr lang="en-US" sz="3333" dirty="0" err="1">
                <a:solidFill>
                  <a:srgbClr val="000000"/>
                </a:solidFill>
                <a:latin typeface="Canva Sans"/>
                <a:ea typeface="Canva Sans"/>
                <a:cs typeface="Canva Sans"/>
                <a:sym typeface="Canva Sans"/>
              </a:rPr>
              <a:t>Vermerke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sind</a:t>
            </a:r>
            <a:r>
              <a:rPr lang="en-US" sz="3333" dirty="0">
                <a:solidFill>
                  <a:srgbClr val="000000"/>
                </a:solidFill>
                <a:latin typeface="Canva Sans"/>
                <a:ea typeface="Canva Sans"/>
                <a:cs typeface="Canva Sans"/>
                <a:sym typeface="Canva Sans"/>
              </a:rPr>
              <a:t> auf dem </a:t>
            </a:r>
            <a:r>
              <a:rPr lang="en-US" sz="3333" dirty="0" err="1">
                <a:solidFill>
                  <a:srgbClr val="000000"/>
                </a:solidFill>
                <a:latin typeface="Canva Sans"/>
                <a:ea typeface="Canva Sans"/>
                <a:cs typeface="Canva Sans"/>
                <a:sym typeface="Canva Sans"/>
              </a:rPr>
              <a:t>aktuellen</a:t>
            </a:r>
            <a:r>
              <a:rPr lang="en-US" sz="3333" dirty="0">
                <a:solidFill>
                  <a:srgbClr val="000000"/>
                </a:solidFill>
                <a:latin typeface="Canva Sans"/>
                <a:ea typeface="Canva Sans"/>
                <a:cs typeface="Canva Sans"/>
                <a:sym typeface="Canva Sans"/>
              </a:rPr>
              <a:t> Stand </a:t>
            </a:r>
            <a:r>
              <a:rPr lang="en-US" sz="3333" dirty="0" err="1">
                <a:solidFill>
                  <a:srgbClr val="000000"/>
                </a:solidFill>
                <a:latin typeface="Canva Sans"/>
                <a:ea typeface="Canva Sans"/>
                <a:cs typeface="Canva Sans"/>
                <a:sym typeface="Canva Sans"/>
              </a:rPr>
              <a:t>zu</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halten</a:t>
            </a:r>
            <a:endParaRPr lang="en-US" sz="3333" dirty="0">
              <a:solidFill>
                <a:srgbClr val="000000"/>
              </a:solidFill>
              <a:latin typeface="Canva Sans"/>
              <a:ea typeface="Canva Sans"/>
              <a:cs typeface="Canva Sans"/>
              <a:sym typeface="Canva Sans"/>
            </a:endParaRPr>
          </a:p>
        </p:txBody>
      </p:sp>
      <p:sp>
        <p:nvSpPr>
          <p:cNvPr id="21" name="TextBox 21"/>
          <p:cNvSpPr txBox="1"/>
          <p:nvPr/>
        </p:nvSpPr>
        <p:spPr>
          <a:xfrm>
            <a:off x="1589346" y="4774416"/>
            <a:ext cx="8100417" cy="549381"/>
          </a:xfrm>
          <a:prstGeom prst="rect">
            <a:avLst/>
          </a:prstGeom>
        </p:spPr>
        <p:txBody>
          <a:bodyPr lIns="0" tIns="0" rIns="0" bIns="0" rtlCol="0" anchor="t">
            <a:spAutoFit/>
          </a:bodyPr>
          <a:lstStyle/>
          <a:p>
            <a:pPr defTabSz="609630">
              <a:lnSpc>
                <a:spcPts val="4666"/>
              </a:lnSpc>
              <a:spcBef>
                <a:spcPct val="0"/>
              </a:spcBef>
            </a:pPr>
            <a:r>
              <a:rPr lang="en-US" sz="3333">
                <a:solidFill>
                  <a:srgbClr val="000000"/>
                </a:solidFill>
                <a:latin typeface="Canva Sans"/>
                <a:ea typeface="Canva Sans"/>
                <a:cs typeface="Canva Sans"/>
                <a:sym typeface="Canva Sans"/>
              </a:rPr>
              <a:t>Seiten sind fortlaufend zu nummerieren</a:t>
            </a:r>
          </a:p>
        </p:txBody>
      </p:sp>
      <p:sp>
        <p:nvSpPr>
          <p:cNvPr id="22" name="Freeform 22"/>
          <p:cNvSpPr/>
          <p:nvPr/>
        </p:nvSpPr>
        <p:spPr>
          <a:xfrm>
            <a:off x="7298889" y="5849854"/>
            <a:ext cx="216851" cy="644693"/>
          </a:xfrm>
          <a:custGeom>
            <a:avLst/>
            <a:gdLst/>
            <a:ahLst/>
            <a:cxnLst/>
            <a:rect l="l" t="t" r="r" b="b"/>
            <a:pathLst>
              <a:path w="325277" h="967040">
                <a:moveTo>
                  <a:pt x="0" y="0"/>
                </a:moveTo>
                <a:lnTo>
                  <a:pt x="325277" y="0"/>
                </a:lnTo>
                <a:lnTo>
                  <a:pt x="325277" y="967040"/>
                </a:lnTo>
                <a:lnTo>
                  <a:pt x="0" y="9670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3" name="Freeform 23"/>
          <p:cNvSpPr/>
          <p:nvPr/>
        </p:nvSpPr>
        <p:spPr>
          <a:xfrm>
            <a:off x="7566715" y="5849854"/>
            <a:ext cx="216851" cy="644693"/>
          </a:xfrm>
          <a:custGeom>
            <a:avLst/>
            <a:gdLst/>
            <a:ahLst/>
            <a:cxnLst/>
            <a:rect l="l" t="t" r="r" b="b"/>
            <a:pathLst>
              <a:path w="325277" h="967040">
                <a:moveTo>
                  <a:pt x="0" y="0"/>
                </a:moveTo>
                <a:lnTo>
                  <a:pt x="325278" y="0"/>
                </a:lnTo>
                <a:lnTo>
                  <a:pt x="325278" y="967040"/>
                </a:lnTo>
                <a:lnTo>
                  <a:pt x="0" y="9670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4" name="Freeform 24"/>
          <p:cNvSpPr/>
          <p:nvPr/>
        </p:nvSpPr>
        <p:spPr>
          <a:xfrm>
            <a:off x="8037567" y="5860690"/>
            <a:ext cx="216851" cy="644693"/>
          </a:xfrm>
          <a:custGeom>
            <a:avLst/>
            <a:gdLst/>
            <a:ahLst/>
            <a:cxnLst/>
            <a:rect l="l" t="t" r="r" b="b"/>
            <a:pathLst>
              <a:path w="325277" h="967040">
                <a:moveTo>
                  <a:pt x="0" y="0"/>
                </a:moveTo>
                <a:lnTo>
                  <a:pt x="325277" y="0"/>
                </a:lnTo>
                <a:lnTo>
                  <a:pt x="325277" y="967041"/>
                </a:lnTo>
                <a:lnTo>
                  <a:pt x="0" y="9670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Freeform 25"/>
          <p:cNvSpPr/>
          <p:nvPr/>
        </p:nvSpPr>
        <p:spPr>
          <a:xfrm>
            <a:off x="8305218" y="5849854"/>
            <a:ext cx="539198" cy="644693"/>
          </a:xfrm>
          <a:custGeom>
            <a:avLst/>
            <a:gdLst/>
            <a:ahLst/>
            <a:cxnLst/>
            <a:rect l="l" t="t" r="r" b="b"/>
            <a:pathLst>
              <a:path w="808797" h="967040">
                <a:moveTo>
                  <a:pt x="0" y="0"/>
                </a:moveTo>
                <a:lnTo>
                  <a:pt x="808797" y="0"/>
                </a:lnTo>
                <a:lnTo>
                  <a:pt x="808797" y="967040"/>
                </a:lnTo>
                <a:lnTo>
                  <a:pt x="0" y="9670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Freeform 26"/>
          <p:cNvSpPr/>
          <p:nvPr/>
        </p:nvSpPr>
        <p:spPr>
          <a:xfrm>
            <a:off x="9098417" y="5849854"/>
            <a:ext cx="216851" cy="644693"/>
          </a:xfrm>
          <a:custGeom>
            <a:avLst/>
            <a:gdLst/>
            <a:ahLst/>
            <a:cxnLst/>
            <a:rect l="l" t="t" r="r" b="b"/>
            <a:pathLst>
              <a:path w="325277" h="967040">
                <a:moveTo>
                  <a:pt x="0" y="0"/>
                </a:moveTo>
                <a:lnTo>
                  <a:pt x="325278" y="0"/>
                </a:lnTo>
                <a:lnTo>
                  <a:pt x="325278" y="967040"/>
                </a:lnTo>
                <a:lnTo>
                  <a:pt x="0" y="9670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7" name="Freeform 27"/>
          <p:cNvSpPr/>
          <p:nvPr/>
        </p:nvSpPr>
        <p:spPr>
          <a:xfrm>
            <a:off x="9366069" y="5849854"/>
            <a:ext cx="443699" cy="633857"/>
          </a:xfrm>
          <a:custGeom>
            <a:avLst/>
            <a:gdLst/>
            <a:ahLst/>
            <a:cxnLst/>
            <a:rect l="l" t="t" r="r" b="b"/>
            <a:pathLst>
              <a:path w="665549" h="950785">
                <a:moveTo>
                  <a:pt x="0" y="0"/>
                </a:moveTo>
                <a:lnTo>
                  <a:pt x="665549" y="0"/>
                </a:lnTo>
                <a:lnTo>
                  <a:pt x="665549" y="950785"/>
                </a:lnTo>
                <a:lnTo>
                  <a:pt x="0" y="95078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8" name="Freeform 28"/>
          <p:cNvSpPr/>
          <p:nvPr/>
        </p:nvSpPr>
        <p:spPr>
          <a:xfrm>
            <a:off x="10063768" y="5866280"/>
            <a:ext cx="216851" cy="644693"/>
          </a:xfrm>
          <a:custGeom>
            <a:avLst/>
            <a:gdLst/>
            <a:ahLst/>
            <a:cxnLst/>
            <a:rect l="l" t="t" r="r" b="b"/>
            <a:pathLst>
              <a:path w="325277" h="967040">
                <a:moveTo>
                  <a:pt x="0" y="0"/>
                </a:moveTo>
                <a:lnTo>
                  <a:pt x="325277" y="0"/>
                </a:lnTo>
                <a:lnTo>
                  <a:pt x="325277" y="967040"/>
                </a:lnTo>
                <a:lnTo>
                  <a:pt x="0" y="9670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9" name="Freeform 29"/>
          <p:cNvSpPr/>
          <p:nvPr/>
        </p:nvSpPr>
        <p:spPr>
          <a:xfrm>
            <a:off x="10331419" y="5855272"/>
            <a:ext cx="459834" cy="633857"/>
          </a:xfrm>
          <a:custGeom>
            <a:avLst/>
            <a:gdLst/>
            <a:ahLst/>
            <a:cxnLst/>
            <a:rect l="l" t="t" r="r" b="b"/>
            <a:pathLst>
              <a:path w="689751" h="950785">
                <a:moveTo>
                  <a:pt x="0" y="0"/>
                </a:moveTo>
                <a:lnTo>
                  <a:pt x="689752" y="0"/>
                </a:lnTo>
                <a:lnTo>
                  <a:pt x="689752" y="950784"/>
                </a:lnTo>
                <a:lnTo>
                  <a:pt x="0" y="95078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0" name="Freeform 30"/>
          <p:cNvSpPr/>
          <p:nvPr/>
        </p:nvSpPr>
        <p:spPr>
          <a:xfrm>
            <a:off x="11045254" y="5839016"/>
            <a:ext cx="216851" cy="644693"/>
          </a:xfrm>
          <a:custGeom>
            <a:avLst/>
            <a:gdLst/>
            <a:ahLst/>
            <a:cxnLst/>
            <a:rect l="l" t="t" r="r" b="b"/>
            <a:pathLst>
              <a:path w="325277" h="967040">
                <a:moveTo>
                  <a:pt x="0" y="0"/>
                </a:moveTo>
                <a:lnTo>
                  <a:pt x="325277" y="0"/>
                </a:lnTo>
                <a:lnTo>
                  <a:pt x="325277" y="967041"/>
                </a:lnTo>
                <a:lnTo>
                  <a:pt x="0" y="9670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1" name="Freeform 31"/>
          <p:cNvSpPr/>
          <p:nvPr/>
        </p:nvSpPr>
        <p:spPr>
          <a:xfrm>
            <a:off x="11312905" y="5844264"/>
            <a:ext cx="543873" cy="650283"/>
          </a:xfrm>
          <a:custGeom>
            <a:avLst/>
            <a:gdLst/>
            <a:ahLst/>
            <a:cxnLst/>
            <a:rect l="l" t="t" r="r" b="b"/>
            <a:pathLst>
              <a:path w="815809" h="975424">
                <a:moveTo>
                  <a:pt x="0" y="0"/>
                </a:moveTo>
                <a:lnTo>
                  <a:pt x="815809" y="0"/>
                </a:lnTo>
                <a:lnTo>
                  <a:pt x="815809" y="975424"/>
                </a:lnTo>
                <a:lnTo>
                  <a:pt x="0" y="97542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2" name="TextBox 30">
            <a:extLst>
              <a:ext uri="{FF2B5EF4-FFF2-40B4-BE49-F238E27FC236}">
                <a16:creationId xmlns:a16="http://schemas.microsoft.com/office/drawing/2014/main" id="{DAE934CD-AA14-9D03-75F4-E1DB95F2E357}"/>
              </a:ext>
            </a:extLst>
          </p:cNvPr>
          <p:cNvSpPr txBox="1"/>
          <p:nvPr/>
        </p:nvSpPr>
        <p:spPr>
          <a:xfrm rot="1543145">
            <a:off x="8174886" y="4701465"/>
            <a:ext cx="3707373" cy="573427"/>
          </a:xfrm>
          <a:prstGeom prst="rect">
            <a:avLst/>
          </a:prstGeom>
          <a:solidFill>
            <a:schemeClr val="accent6">
              <a:lumMod val="40000"/>
              <a:lumOff val="60000"/>
            </a:schemeClr>
          </a:solidFill>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3 II 3, IV 1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49520" y="3429000"/>
            <a:ext cx="4965154" cy="4305202"/>
          </a:xfrm>
          <a:custGeom>
            <a:avLst/>
            <a:gdLst/>
            <a:ahLst/>
            <a:cxnLst/>
            <a:rect l="l" t="t" r="r" b="b"/>
            <a:pathLst>
              <a:path w="7447731" h="6457803">
                <a:moveTo>
                  <a:pt x="0" y="0"/>
                </a:moveTo>
                <a:lnTo>
                  <a:pt x="7447731" y="0"/>
                </a:lnTo>
                <a:lnTo>
                  <a:pt x="7447731" y="6457803"/>
                </a:lnTo>
                <a:lnTo>
                  <a:pt x="0" y="6457803"/>
                </a:lnTo>
                <a:lnTo>
                  <a:pt x="0" y="0"/>
                </a:lnTo>
                <a:close/>
              </a:path>
            </a:pathLst>
          </a:custGeom>
          <a:blipFill>
            <a:blip r:embed="rId4"/>
            <a:stretch>
              <a:fillRect/>
            </a:stretch>
          </a:blipFill>
        </p:spPr>
      </p:sp>
      <p:grpSp>
        <p:nvGrpSpPr>
          <p:cNvPr id="6" name="Group 6"/>
          <p:cNvGrpSpPr/>
          <p:nvPr/>
        </p:nvGrpSpPr>
        <p:grpSpPr>
          <a:xfrm>
            <a:off x="968948" y="3669767"/>
            <a:ext cx="1626031" cy="162603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8" name="Group 8"/>
          <p:cNvGrpSpPr/>
          <p:nvPr/>
        </p:nvGrpSpPr>
        <p:grpSpPr>
          <a:xfrm>
            <a:off x="2718667" y="4735724"/>
            <a:ext cx="1626031" cy="162603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0" name="Group 10"/>
          <p:cNvGrpSpPr/>
          <p:nvPr/>
        </p:nvGrpSpPr>
        <p:grpSpPr>
          <a:xfrm>
            <a:off x="6276705" y="2462371"/>
            <a:ext cx="1626031" cy="162603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12" name="AutoShape 12"/>
          <p:cNvSpPr/>
          <p:nvPr/>
        </p:nvSpPr>
        <p:spPr>
          <a:xfrm>
            <a:off x="4237896" y="2493082"/>
            <a:ext cx="2144057" cy="381941"/>
          </a:xfrm>
          <a:prstGeom prst="line">
            <a:avLst/>
          </a:prstGeom>
          <a:ln w="66675" cap="rnd">
            <a:solidFill>
              <a:srgbClr val="000000"/>
            </a:solidFill>
            <a:prstDash val="sysDot"/>
            <a:headEnd type="none" w="sm" len="sm"/>
            <a:tailEnd type="none" w="sm" len="sm"/>
          </a:ln>
        </p:spPr>
      </p:sp>
      <p:sp>
        <p:nvSpPr>
          <p:cNvPr id="13" name="AutoShape 13"/>
          <p:cNvSpPr/>
          <p:nvPr/>
        </p:nvSpPr>
        <p:spPr>
          <a:xfrm flipH="1">
            <a:off x="3531682" y="2493082"/>
            <a:ext cx="706213" cy="2242641"/>
          </a:xfrm>
          <a:prstGeom prst="line">
            <a:avLst/>
          </a:prstGeom>
          <a:ln w="66675" cap="rnd">
            <a:solidFill>
              <a:srgbClr val="000000"/>
            </a:solidFill>
            <a:prstDash val="sysDot"/>
            <a:headEnd type="none" w="sm" len="sm"/>
            <a:tailEnd type="none" w="sm" len="sm"/>
          </a:ln>
        </p:spPr>
      </p:sp>
      <p:sp>
        <p:nvSpPr>
          <p:cNvPr id="14" name="AutoShape 14"/>
          <p:cNvSpPr/>
          <p:nvPr/>
        </p:nvSpPr>
        <p:spPr>
          <a:xfrm flipH="1">
            <a:off x="2350659" y="2493082"/>
            <a:ext cx="1887236" cy="1451625"/>
          </a:xfrm>
          <a:prstGeom prst="line">
            <a:avLst/>
          </a:prstGeom>
          <a:ln w="66675" cap="rnd">
            <a:solidFill>
              <a:srgbClr val="000000"/>
            </a:solidFill>
            <a:prstDash val="sysDot"/>
            <a:headEnd type="none" w="sm" len="sm"/>
            <a:tailEnd type="none" w="sm" len="sm"/>
          </a:ln>
        </p:spPr>
      </p:sp>
      <p:sp>
        <p:nvSpPr>
          <p:cNvPr id="15" name="Freeform 15"/>
          <p:cNvSpPr/>
          <p:nvPr/>
        </p:nvSpPr>
        <p:spPr>
          <a:xfrm>
            <a:off x="2642159" y="1663726"/>
            <a:ext cx="3405078" cy="798645"/>
          </a:xfrm>
          <a:custGeom>
            <a:avLst/>
            <a:gdLst/>
            <a:ahLst/>
            <a:cxnLst/>
            <a:rect l="l" t="t" r="r" b="b"/>
            <a:pathLst>
              <a:path w="5107617" h="1197968">
                <a:moveTo>
                  <a:pt x="0" y="0"/>
                </a:moveTo>
                <a:lnTo>
                  <a:pt x="5107617" y="0"/>
                </a:lnTo>
                <a:lnTo>
                  <a:pt x="5107617" y="1197968"/>
                </a:lnTo>
                <a:lnTo>
                  <a:pt x="0" y="11979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8067886" y="4166340"/>
            <a:ext cx="3528422" cy="549381"/>
          </a:xfrm>
          <a:prstGeom prst="rect">
            <a:avLst/>
          </a:prstGeom>
        </p:spPr>
        <p:txBody>
          <a:bodyPr lIns="0" tIns="0" rIns="0" bIns="0" rtlCol="0" anchor="t">
            <a:spAutoFit/>
          </a:bodyPr>
          <a:lstStyle/>
          <a:p>
            <a:pPr algn="ctr" defTabSz="609630">
              <a:lnSpc>
                <a:spcPts val="4666"/>
              </a:lnSpc>
            </a:pPr>
            <a:r>
              <a:rPr lang="en-US" sz="3333">
                <a:solidFill>
                  <a:srgbClr val="FFFFFF"/>
                </a:solidFill>
                <a:latin typeface="Canva Sans"/>
                <a:ea typeface="Canva Sans"/>
                <a:cs typeface="Canva Sans"/>
                <a:sym typeface="Canva Sans"/>
              </a:rPr>
              <a:t>Vorschriften</a:t>
            </a:r>
          </a:p>
        </p:txBody>
      </p:sp>
      <p:sp>
        <p:nvSpPr>
          <p:cNvPr id="17" name="TextBox 17"/>
          <p:cNvSpPr txBox="1"/>
          <p:nvPr/>
        </p:nvSpPr>
        <p:spPr>
          <a:xfrm>
            <a:off x="2594979" y="1746606"/>
            <a:ext cx="3452645"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 3 AktO</a:t>
            </a:r>
          </a:p>
        </p:txBody>
      </p:sp>
      <p:sp>
        <p:nvSpPr>
          <p:cNvPr id="18" name="TextBox 18"/>
          <p:cNvSpPr txBox="1"/>
          <p:nvPr/>
        </p:nvSpPr>
        <p:spPr>
          <a:xfrm>
            <a:off x="572874" y="4166340"/>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1 </a:t>
            </a:r>
          </a:p>
        </p:txBody>
      </p:sp>
      <p:sp>
        <p:nvSpPr>
          <p:cNvPr id="19" name="TextBox 19"/>
          <p:cNvSpPr txBox="1"/>
          <p:nvPr/>
        </p:nvSpPr>
        <p:spPr>
          <a:xfrm>
            <a:off x="2412692" y="5232297"/>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2 </a:t>
            </a:r>
          </a:p>
        </p:txBody>
      </p:sp>
      <p:sp>
        <p:nvSpPr>
          <p:cNvPr id="20" name="TextBox 20"/>
          <p:cNvSpPr txBox="1"/>
          <p:nvPr/>
        </p:nvSpPr>
        <p:spPr>
          <a:xfrm>
            <a:off x="817926" y="789542"/>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e-Akte - allgemeine Informationen</a:t>
            </a:r>
          </a:p>
        </p:txBody>
      </p:sp>
      <p:grpSp>
        <p:nvGrpSpPr>
          <p:cNvPr id="21" name="Group 21"/>
          <p:cNvGrpSpPr/>
          <p:nvPr/>
        </p:nvGrpSpPr>
        <p:grpSpPr>
          <a:xfrm>
            <a:off x="4650673" y="4138608"/>
            <a:ext cx="1626031" cy="1626031"/>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23" name="TextBox 23"/>
          <p:cNvSpPr txBox="1"/>
          <p:nvPr/>
        </p:nvSpPr>
        <p:spPr>
          <a:xfrm>
            <a:off x="4344698" y="4672224"/>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3 </a:t>
            </a:r>
          </a:p>
        </p:txBody>
      </p:sp>
      <p:sp>
        <p:nvSpPr>
          <p:cNvPr id="24" name="AutoShape 24"/>
          <p:cNvSpPr/>
          <p:nvPr/>
        </p:nvSpPr>
        <p:spPr>
          <a:xfrm>
            <a:off x="4216270" y="2567299"/>
            <a:ext cx="1089053" cy="1586723"/>
          </a:xfrm>
          <a:prstGeom prst="line">
            <a:avLst/>
          </a:prstGeom>
          <a:ln w="66675" cap="rnd">
            <a:solidFill>
              <a:srgbClr val="000000"/>
            </a:solidFill>
            <a:prstDash val="sysDot"/>
            <a:headEnd type="none" w="sm" len="sm"/>
            <a:tailEnd type="none" w="sm" len="sm"/>
          </a:ln>
        </p:spPr>
      </p:sp>
      <p:sp>
        <p:nvSpPr>
          <p:cNvPr id="25" name="TextBox 25"/>
          <p:cNvSpPr txBox="1"/>
          <p:nvPr/>
        </p:nvSpPr>
        <p:spPr>
          <a:xfrm>
            <a:off x="5970729" y="2958945"/>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4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grpSp>
        <p:nvGrpSpPr>
          <p:cNvPr id="5" name="Group 5"/>
          <p:cNvGrpSpPr/>
          <p:nvPr/>
        </p:nvGrpSpPr>
        <p:grpSpPr>
          <a:xfrm>
            <a:off x="685800" y="1652827"/>
            <a:ext cx="5701938" cy="4519373"/>
            <a:chOff x="0" y="0"/>
            <a:chExt cx="1325069" cy="1050254"/>
          </a:xfrm>
        </p:grpSpPr>
        <p:sp>
          <p:nvSpPr>
            <p:cNvPr id="6" name="Freeform 6"/>
            <p:cNvSpPr/>
            <p:nvPr/>
          </p:nvSpPr>
          <p:spPr>
            <a:xfrm>
              <a:off x="0" y="0"/>
              <a:ext cx="1325069" cy="1050254"/>
            </a:xfrm>
            <a:custGeom>
              <a:avLst/>
              <a:gdLst/>
              <a:ahLst/>
              <a:cxnLst/>
              <a:rect l="l" t="t" r="r" b="b"/>
              <a:pathLst>
                <a:path w="1325069" h="1050254">
                  <a:moveTo>
                    <a:pt x="0" y="0"/>
                  </a:moveTo>
                  <a:lnTo>
                    <a:pt x="1325069" y="0"/>
                  </a:lnTo>
                  <a:lnTo>
                    <a:pt x="1325069" y="1050254"/>
                  </a:lnTo>
                  <a:lnTo>
                    <a:pt x="0" y="1050254"/>
                  </a:lnTo>
                  <a:close/>
                </a:path>
              </a:pathLst>
            </a:custGeom>
            <a:blipFill>
              <a:blip r:embed="rId4"/>
              <a:stretch>
                <a:fillRect b="-44867"/>
              </a:stretch>
            </a:blipFill>
          </p:spPr>
        </p:sp>
      </p:grpSp>
      <p:sp>
        <p:nvSpPr>
          <p:cNvPr id="7" name="Freeform 7"/>
          <p:cNvSpPr/>
          <p:nvPr/>
        </p:nvSpPr>
        <p:spPr>
          <a:xfrm>
            <a:off x="2795993" y="3523761"/>
            <a:ext cx="988983" cy="611371"/>
          </a:xfrm>
          <a:custGeom>
            <a:avLst/>
            <a:gdLst/>
            <a:ahLst/>
            <a:cxnLst/>
            <a:rect l="l" t="t" r="r" b="b"/>
            <a:pathLst>
              <a:path w="1483474" h="917057">
                <a:moveTo>
                  <a:pt x="0" y="0"/>
                </a:moveTo>
                <a:lnTo>
                  <a:pt x="1483474" y="0"/>
                </a:lnTo>
                <a:lnTo>
                  <a:pt x="1483474" y="917056"/>
                </a:lnTo>
                <a:lnTo>
                  <a:pt x="0" y="9170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8" name="Group 8"/>
          <p:cNvGrpSpPr/>
          <p:nvPr/>
        </p:nvGrpSpPr>
        <p:grpSpPr>
          <a:xfrm>
            <a:off x="7573926" y="4451384"/>
            <a:ext cx="3300641" cy="955329"/>
            <a:chOff x="0" y="0"/>
            <a:chExt cx="1138014" cy="329384"/>
          </a:xfrm>
        </p:grpSpPr>
        <p:sp>
          <p:nvSpPr>
            <p:cNvPr id="9" name="Freeform 9"/>
            <p:cNvSpPr/>
            <p:nvPr/>
          </p:nvSpPr>
          <p:spPr>
            <a:xfrm>
              <a:off x="0" y="0"/>
              <a:ext cx="1138014" cy="329384"/>
            </a:xfrm>
            <a:custGeom>
              <a:avLst/>
              <a:gdLst/>
              <a:ahLst/>
              <a:cxnLst/>
              <a:rect l="l" t="t" r="r" b="b"/>
              <a:pathLst>
                <a:path w="1138014" h="329384">
                  <a:moveTo>
                    <a:pt x="569007" y="0"/>
                  </a:moveTo>
                  <a:cubicBezTo>
                    <a:pt x="254753" y="0"/>
                    <a:pt x="0" y="73735"/>
                    <a:pt x="0" y="164692"/>
                  </a:cubicBezTo>
                  <a:cubicBezTo>
                    <a:pt x="0" y="255649"/>
                    <a:pt x="254753" y="329384"/>
                    <a:pt x="569007" y="329384"/>
                  </a:cubicBezTo>
                  <a:cubicBezTo>
                    <a:pt x="883261" y="329384"/>
                    <a:pt x="1138014" y="255649"/>
                    <a:pt x="1138014" y="164692"/>
                  </a:cubicBezTo>
                  <a:cubicBezTo>
                    <a:pt x="1138014" y="73735"/>
                    <a:pt x="883261" y="0"/>
                    <a:pt x="569007" y="0"/>
                  </a:cubicBezTo>
                  <a:close/>
                </a:path>
              </a:pathLst>
            </a:custGeom>
            <a:blipFill>
              <a:blip r:embed="rId7"/>
              <a:stretch>
                <a:fillRect t="-122748" b="-122748"/>
              </a:stretch>
            </a:blipFill>
          </p:spPr>
        </p:sp>
      </p:grpSp>
      <p:sp>
        <p:nvSpPr>
          <p:cNvPr id="10" name="TextBox 10"/>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Eingang der Klageschrift bei Gericht</a:t>
            </a:r>
          </a:p>
        </p:txBody>
      </p:sp>
      <p:sp>
        <p:nvSpPr>
          <p:cNvPr id="11" name="TextBox 11"/>
          <p:cNvSpPr txBox="1"/>
          <p:nvPr/>
        </p:nvSpPr>
        <p:spPr>
          <a:xfrm>
            <a:off x="2880636" y="3596613"/>
            <a:ext cx="1534151" cy="221664"/>
          </a:xfrm>
          <a:prstGeom prst="rect">
            <a:avLst/>
          </a:prstGeom>
        </p:spPr>
        <p:txBody>
          <a:bodyPr lIns="0" tIns="0" rIns="0" bIns="0" rtlCol="0" anchor="t">
            <a:spAutoFit/>
          </a:bodyPr>
          <a:lstStyle/>
          <a:p>
            <a:pPr defTabSz="609630">
              <a:lnSpc>
                <a:spcPts val="1867"/>
              </a:lnSpc>
            </a:pPr>
            <a:r>
              <a:rPr lang="en-US" sz="1333">
                <a:solidFill>
                  <a:srgbClr val="FF3131"/>
                </a:solidFill>
                <a:latin typeface="Canva Sans"/>
                <a:ea typeface="Canva Sans"/>
                <a:cs typeface="Canva Sans"/>
                <a:sym typeface="Canva Sans"/>
              </a:rPr>
              <a:t>xx.xx.20xx</a:t>
            </a:r>
          </a:p>
        </p:txBody>
      </p:sp>
      <p:sp>
        <p:nvSpPr>
          <p:cNvPr id="12" name="TextBox 12"/>
          <p:cNvSpPr txBox="1"/>
          <p:nvPr/>
        </p:nvSpPr>
        <p:spPr>
          <a:xfrm>
            <a:off x="2880636" y="3780222"/>
            <a:ext cx="1176925" cy="221664"/>
          </a:xfrm>
          <a:prstGeom prst="rect">
            <a:avLst/>
          </a:prstGeom>
        </p:spPr>
        <p:txBody>
          <a:bodyPr lIns="0" tIns="0" rIns="0" bIns="0" rtlCol="0" anchor="t">
            <a:spAutoFit/>
          </a:bodyPr>
          <a:lstStyle/>
          <a:p>
            <a:pPr defTabSz="609630">
              <a:lnSpc>
                <a:spcPts val="1867"/>
              </a:lnSpc>
            </a:pPr>
            <a:r>
              <a:rPr lang="en-US" sz="1333">
                <a:solidFill>
                  <a:srgbClr val="FF3131"/>
                </a:solidFill>
                <a:latin typeface="Canva Sans"/>
                <a:ea typeface="Canva Sans"/>
                <a:cs typeface="Canva Sans"/>
                <a:sym typeface="Canva Sans"/>
              </a:rPr>
              <a:t>Sch</a:t>
            </a:r>
          </a:p>
        </p:txBody>
      </p:sp>
      <p:sp>
        <p:nvSpPr>
          <p:cNvPr id="13" name="TextBox 13"/>
          <p:cNvSpPr txBox="1"/>
          <p:nvPr/>
        </p:nvSpPr>
        <p:spPr>
          <a:xfrm>
            <a:off x="6942293" y="2122527"/>
            <a:ext cx="4563907" cy="1423467"/>
          </a:xfrm>
          <a:prstGeom prst="rect">
            <a:avLst/>
          </a:prstGeom>
        </p:spPr>
        <p:txBody>
          <a:bodyPr lIns="0" tIns="0" rIns="0" bIns="0" rtlCol="0" anchor="t">
            <a:spAutoFit/>
          </a:bodyPr>
          <a:lstStyle/>
          <a:p>
            <a:pPr algn="ctr" defTabSz="609630">
              <a:lnSpc>
                <a:spcPts val="3666"/>
              </a:lnSpc>
            </a:pPr>
            <a:r>
              <a:rPr lang="en-US" sz="3333" b="1">
                <a:solidFill>
                  <a:srgbClr val="000000"/>
                </a:solidFill>
                <a:latin typeface="Canva Sans Bold"/>
                <a:ea typeface="Canva Sans Bold"/>
                <a:cs typeface="Canva Sans Bold"/>
                <a:sym typeface="Canva Sans Bold"/>
              </a:rPr>
              <a:t>jedes Schriftstück muss beim Eingang registriert werden</a:t>
            </a:r>
          </a:p>
        </p:txBody>
      </p:sp>
      <p:sp>
        <p:nvSpPr>
          <p:cNvPr id="14" name="TextBox 14"/>
          <p:cNvSpPr txBox="1"/>
          <p:nvPr/>
        </p:nvSpPr>
        <p:spPr>
          <a:xfrm>
            <a:off x="7541610" y="4612606"/>
            <a:ext cx="3365273" cy="549381"/>
          </a:xfrm>
          <a:prstGeom prst="rect">
            <a:avLst/>
          </a:prstGeom>
        </p:spPr>
        <p:txBody>
          <a:bodyPr lIns="0" tIns="0" rIns="0" bIns="0" rtlCol="0" anchor="t">
            <a:spAutoFit/>
          </a:bodyPr>
          <a:lstStyle/>
          <a:p>
            <a:pPr algn="ctr" defTabSz="609630">
              <a:lnSpc>
                <a:spcPts val="4666"/>
              </a:lnSpc>
              <a:spcBef>
                <a:spcPct val="0"/>
              </a:spcBef>
            </a:pPr>
            <a:r>
              <a:rPr lang="en-US" sz="3333">
                <a:solidFill>
                  <a:srgbClr val="000000"/>
                </a:solidFill>
                <a:latin typeface="Canva Sans"/>
                <a:ea typeface="Canva Sans"/>
                <a:cs typeface="Canva Sans"/>
                <a:sym typeface="Canva Sans"/>
              </a:rPr>
              <a:t>§ 6 I 7 GOV</a:t>
            </a:r>
          </a:p>
        </p:txBody>
      </p:sp>
      <p:sp>
        <p:nvSpPr>
          <p:cNvPr id="15" name="AutoShape 15"/>
          <p:cNvSpPr/>
          <p:nvPr/>
        </p:nvSpPr>
        <p:spPr>
          <a:xfrm flipH="1">
            <a:off x="9203314" y="3523760"/>
            <a:ext cx="20932" cy="848475"/>
          </a:xfrm>
          <a:prstGeom prst="line">
            <a:avLst/>
          </a:prstGeom>
          <a:ln w="95250" cap="flat">
            <a:solidFill>
              <a:srgbClr val="000000"/>
            </a:solidFill>
            <a:prstDash val="solid"/>
            <a:headEnd type="none" w="sm" len="sm"/>
            <a:tailEnd type="none" w="sm" len="sm"/>
          </a:ln>
        </p:spPr>
      </p:sp>
      <p:sp>
        <p:nvSpPr>
          <p:cNvPr id="16" name="AutoShape 16"/>
          <p:cNvSpPr/>
          <p:nvPr/>
        </p:nvSpPr>
        <p:spPr>
          <a:xfrm flipV="1">
            <a:off x="3784975" y="2807268"/>
            <a:ext cx="3354256" cy="1004704"/>
          </a:xfrm>
          <a:prstGeom prst="line">
            <a:avLst/>
          </a:prstGeom>
          <a:ln w="38100" cap="flat">
            <a:solidFill>
              <a:srgbClr val="FF3131"/>
            </a:solidFill>
            <a:prstDash val="solid"/>
            <a:headEnd type="none" w="sm" len="sm"/>
            <a:tailEnd type="none" w="sm" len="sm"/>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7462541" y="2097696"/>
            <a:ext cx="1473491"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1/26</a:t>
            </a:r>
          </a:p>
        </p:txBody>
      </p:sp>
      <p:sp>
        <p:nvSpPr>
          <p:cNvPr id="8" name="TextBox 8"/>
          <p:cNvSpPr txBox="1"/>
          <p:nvPr/>
        </p:nvSpPr>
        <p:spPr>
          <a:xfrm>
            <a:off x="685800" y="2097696"/>
            <a:ext cx="6704245"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Klageschrift präsentieren</a:t>
            </a:r>
          </a:p>
        </p:txBody>
      </p:sp>
      <p:sp>
        <p:nvSpPr>
          <p:cNvPr id="9" name="TextBox 9"/>
          <p:cNvSpPr txBox="1"/>
          <p:nvPr/>
        </p:nvSpPr>
        <p:spPr>
          <a:xfrm>
            <a:off x="685800" y="3054889"/>
            <a:ext cx="4786086" cy="948978"/>
          </a:xfrm>
          <a:prstGeom prst="rect">
            <a:avLst/>
          </a:prstGeom>
        </p:spPr>
        <p:txBody>
          <a:bodyPr wrap="square"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Beteiligte</a:t>
            </a:r>
            <a:r>
              <a:rPr lang="en-US" sz="3333" dirty="0">
                <a:solidFill>
                  <a:srgbClr val="000000"/>
                </a:solidFill>
                <a:latin typeface="Canva Sans"/>
                <a:ea typeface="Canva Sans"/>
                <a:cs typeface="Canva Sans"/>
                <a:sym typeface="Canva Sans"/>
              </a:rPr>
              <a:t> in </a:t>
            </a:r>
            <a:r>
              <a:rPr lang="en-US" sz="3333" dirty="0" err="1">
                <a:solidFill>
                  <a:srgbClr val="000000"/>
                </a:solidFill>
                <a:latin typeface="Canva Sans"/>
                <a:ea typeface="Canva Sans"/>
                <a:cs typeface="Canva Sans"/>
                <a:sym typeface="Canva Sans"/>
              </a:rPr>
              <a:t>forumSTAR</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eintragen</a:t>
            </a:r>
            <a:endParaRPr lang="en-US" sz="3333" dirty="0">
              <a:solidFill>
                <a:srgbClr val="000000"/>
              </a:solidFill>
              <a:latin typeface="Canva Sans"/>
              <a:ea typeface="Canva Sans"/>
              <a:cs typeface="Canva Sans"/>
              <a:sym typeface="Canva Sans"/>
            </a:endParaRPr>
          </a:p>
        </p:txBody>
      </p:sp>
      <p:sp>
        <p:nvSpPr>
          <p:cNvPr id="10" name="TextBox 10"/>
          <p:cNvSpPr txBox="1"/>
          <p:nvPr/>
        </p:nvSpPr>
        <p:spPr>
          <a:xfrm>
            <a:off x="685800" y="4379922"/>
            <a:ext cx="4240816" cy="1423467"/>
          </a:xfrm>
          <a:prstGeom prst="rect">
            <a:avLst/>
          </a:prstGeom>
        </p:spPr>
        <p:txBody>
          <a:bodyPr lIns="0" tIns="0" rIns="0" bIns="0" rtlCol="0" anchor="t">
            <a:spAutoFit/>
          </a:bodyPr>
          <a:lstStyle/>
          <a:p>
            <a:pPr defTabSz="609630">
              <a:lnSpc>
                <a:spcPts val="3666"/>
              </a:lnSpc>
            </a:pPr>
            <a:r>
              <a:rPr lang="en-US" sz="3333" dirty="0">
                <a:solidFill>
                  <a:srgbClr val="000000"/>
                </a:solidFill>
                <a:latin typeface="Canva Sans"/>
                <a:ea typeface="Canva Sans"/>
                <a:cs typeface="Canva Sans"/>
                <a:sym typeface="Canva Sans"/>
              </a:rPr>
              <a:t>e-</a:t>
            </a:r>
            <a:r>
              <a:rPr lang="en-US" sz="3333" dirty="0" err="1">
                <a:solidFill>
                  <a:srgbClr val="000000"/>
                </a:solidFill>
                <a:latin typeface="Canva Sans"/>
                <a:ea typeface="Canva Sans"/>
                <a:cs typeface="Canva Sans"/>
                <a:sym typeface="Canva Sans"/>
              </a:rPr>
              <a:t>Aktendeckel</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herstellen</a:t>
            </a:r>
            <a:r>
              <a:rPr lang="en-US" sz="3333" dirty="0">
                <a:solidFill>
                  <a:srgbClr val="000000"/>
                </a:solidFill>
                <a:latin typeface="Canva Sans"/>
                <a:ea typeface="Canva Sans"/>
                <a:cs typeface="Canva Sans"/>
                <a:sym typeface="Canva Sans"/>
              </a:rPr>
              <a:t> (Text: 1815) und </a:t>
            </a:r>
            <a:r>
              <a:rPr lang="en-US" sz="3333" dirty="0" err="1">
                <a:solidFill>
                  <a:srgbClr val="000000"/>
                </a:solidFill>
                <a:latin typeface="Canva Sans"/>
                <a:ea typeface="Canva Sans"/>
                <a:cs typeface="Canva Sans"/>
                <a:sym typeface="Canva Sans"/>
              </a:rPr>
              <a:t>verakten</a:t>
            </a:r>
            <a:endParaRPr lang="en-US" sz="3333" dirty="0">
              <a:solidFill>
                <a:srgbClr val="000000"/>
              </a:solidFill>
              <a:latin typeface="Canva Sans"/>
              <a:ea typeface="Canva Sans"/>
              <a:cs typeface="Canva Sans"/>
              <a:sym typeface="Canva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AutoShape 5"/>
          <p:cNvSpPr/>
          <p:nvPr/>
        </p:nvSpPr>
        <p:spPr>
          <a:xfrm flipH="1">
            <a:off x="2161881" y="1831307"/>
            <a:ext cx="2632230" cy="0"/>
          </a:xfrm>
          <a:prstGeom prst="line">
            <a:avLst/>
          </a:prstGeom>
          <a:ln w="38100" cap="flat">
            <a:solidFill>
              <a:srgbClr val="000000"/>
            </a:solidFill>
            <a:prstDash val="solid"/>
            <a:headEnd type="none" w="sm" len="sm"/>
            <a:tailEnd type="none" w="sm" len="sm"/>
          </a:ln>
        </p:spPr>
      </p:sp>
      <p:grpSp>
        <p:nvGrpSpPr>
          <p:cNvPr id="6" name="Group 6"/>
          <p:cNvGrpSpPr/>
          <p:nvPr/>
        </p:nvGrpSpPr>
        <p:grpSpPr>
          <a:xfrm>
            <a:off x="3390016" y="2771245"/>
            <a:ext cx="2782789" cy="2000464"/>
            <a:chOff x="0" y="0"/>
            <a:chExt cx="646690" cy="464886"/>
          </a:xfrm>
        </p:grpSpPr>
        <p:sp>
          <p:nvSpPr>
            <p:cNvPr id="7" name="Freeform 7"/>
            <p:cNvSpPr/>
            <p:nvPr/>
          </p:nvSpPr>
          <p:spPr>
            <a:xfrm>
              <a:off x="0" y="0"/>
              <a:ext cx="646690" cy="464886"/>
            </a:xfrm>
            <a:custGeom>
              <a:avLst/>
              <a:gdLst/>
              <a:ahLst/>
              <a:cxnLst/>
              <a:rect l="l" t="t" r="r" b="b"/>
              <a:pathLst>
                <a:path w="646690" h="464886">
                  <a:moveTo>
                    <a:pt x="0" y="0"/>
                  </a:moveTo>
                  <a:lnTo>
                    <a:pt x="646690" y="0"/>
                  </a:lnTo>
                  <a:lnTo>
                    <a:pt x="646690" y="464886"/>
                  </a:lnTo>
                  <a:lnTo>
                    <a:pt x="0" y="464886"/>
                  </a:lnTo>
                  <a:close/>
                </a:path>
              </a:pathLst>
            </a:custGeom>
            <a:blipFill>
              <a:blip r:embed="rId2"/>
              <a:stretch>
                <a:fillRect l="-3948" r="-3948"/>
              </a:stretch>
            </a:blipFill>
            <a:ln w="28575" cap="sq">
              <a:solidFill>
                <a:srgbClr val="000000"/>
              </a:solidFill>
              <a:prstDash val="solid"/>
              <a:miter/>
            </a:ln>
          </p:spPr>
        </p:sp>
      </p:grpSp>
      <p:sp>
        <p:nvSpPr>
          <p:cNvPr id="8" name="AutoShape 8"/>
          <p:cNvSpPr/>
          <p:nvPr/>
        </p:nvSpPr>
        <p:spPr>
          <a:xfrm>
            <a:off x="4781411" y="1831307"/>
            <a:ext cx="0" cy="939938"/>
          </a:xfrm>
          <a:prstGeom prst="line">
            <a:avLst/>
          </a:prstGeom>
          <a:ln w="38100" cap="flat">
            <a:solidFill>
              <a:srgbClr val="000000"/>
            </a:solidFill>
            <a:prstDash val="solid"/>
            <a:headEnd type="none" w="sm" len="sm"/>
            <a:tailEnd type="none" w="sm" len="sm"/>
          </a:ln>
        </p:spPr>
      </p:sp>
      <p:sp>
        <p:nvSpPr>
          <p:cNvPr id="9" name="Freeform 9"/>
          <p:cNvSpPr/>
          <p:nvPr/>
        </p:nvSpPr>
        <p:spPr>
          <a:xfrm>
            <a:off x="685800" y="2626933"/>
            <a:ext cx="457058" cy="442931"/>
          </a:xfrm>
          <a:custGeom>
            <a:avLst/>
            <a:gdLst/>
            <a:ahLst/>
            <a:cxnLst/>
            <a:rect l="l" t="t" r="r" b="b"/>
            <a:pathLst>
              <a:path w="685587" h="664396">
                <a:moveTo>
                  <a:pt x="0" y="0"/>
                </a:moveTo>
                <a:lnTo>
                  <a:pt x="685587" y="0"/>
                </a:lnTo>
                <a:lnTo>
                  <a:pt x="685587" y="664396"/>
                </a:lnTo>
                <a:lnTo>
                  <a:pt x="0" y="6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685800" y="3384235"/>
            <a:ext cx="457058" cy="442931"/>
          </a:xfrm>
          <a:custGeom>
            <a:avLst/>
            <a:gdLst/>
            <a:ahLst/>
            <a:cxnLst/>
            <a:rect l="l" t="t" r="r" b="b"/>
            <a:pathLst>
              <a:path w="685587" h="664396">
                <a:moveTo>
                  <a:pt x="0" y="0"/>
                </a:moveTo>
                <a:lnTo>
                  <a:pt x="685587" y="0"/>
                </a:lnTo>
                <a:lnTo>
                  <a:pt x="685587" y="664396"/>
                </a:lnTo>
                <a:lnTo>
                  <a:pt x="0" y="6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685800" y="4092763"/>
            <a:ext cx="457058" cy="442931"/>
          </a:xfrm>
          <a:custGeom>
            <a:avLst/>
            <a:gdLst/>
            <a:ahLst/>
            <a:cxnLst/>
            <a:rect l="l" t="t" r="r" b="b"/>
            <a:pathLst>
              <a:path w="685587" h="664396">
                <a:moveTo>
                  <a:pt x="0" y="0"/>
                </a:moveTo>
                <a:lnTo>
                  <a:pt x="685587" y="0"/>
                </a:lnTo>
                <a:lnTo>
                  <a:pt x="685587" y="664396"/>
                </a:lnTo>
                <a:lnTo>
                  <a:pt x="0" y="6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AutoShape 13"/>
          <p:cNvSpPr/>
          <p:nvPr/>
        </p:nvSpPr>
        <p:spPr>
          <a:xfrm flipH="1">
            <a:off x="2185568" y="1831307"/>
            <a:ext cx="0" cy="394633"/>
          </a:xfrm>
          <a:prstGeom prst="line">
            <a:avLst/>
          </a:prstGeom>
          <a:ln w="38100" cap="flat">
            <a:solidFill>
              <a:srgbClr val="000000"/>
            </a:solidFill>
            <a:prstDash val="solid"/>
            <a:headEnd type="none" w="sm" len="sm"/>
            <a:tailEnd type="none" w="sm" len="sm"/>
          </a:ln>
        </p:spPr>
      </p:sp>
      <p:sp>
        <p:nvSpPr>
          <p:cNvPr id="14" name="Freeform 14"/>
          <p:cNvSpPr/>
          <p:nvPr/>
        </p:nvSpPr>
        <p:spPr>
          <a:xfrm rot="5400000">
            <a:off x="2020207" y="2241754"/>
            <a:ext cx="330722" cy="288142"/>
          </a:xfrm>
          <a:custGeom>
            <a:avLst/>
            <a:gdLst/>
            <a:ahLst/>
            <a:cxnLst/>
            <a:rect l="l" t="t" r="r" b="b"/>
            <a:pathLst>
              <a:path w="496083" h="432213">
                <a:moveTo>
                  <a:pt x="0" y="0"/>
                </a:moveTo>
                <a:lnTo>
                  <a:pt x="496083" y="0"/>
                </a:lnTo>
                <a:lnTo>
                  <a:pt x="496083" y="432213"/>
                </a:lnTo>
                <a:lnTo>
                  <a:pt x="0" y="4322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3225358" y="3038170"/>
            <a:ext cx="3162904" cy="1423467"/>
          </a:xfrm>
          <a:prstGeom prst="rect">
            <a:avLst/>
          </a:prstGeom>
        </p:spPr>
        <p:txBody>
          <a:bodyPr lIns="0" tIns="0" rIns="0" bIns="0" rtlCol="0" anchor="t">
            <a:spAutoFit/>
          </a:bodyPr>
          <a:lstStyle/>
          <a:p>
            <a:pPr algn="ctr" defTabSz="609630">
              <a:lnSpc>
                <a:spcPts val="3666"/>
              </a:lnSpc>
            </a:pPr>
            <a:r>
              <a:rPr lang="en-US" sz="3333" b="1" dirty="0" err="1">
                <a:solidFill>
                  <a:srgbClr val="000000"/>
                </a:solidFill>
                <a:latin typeface="Canva Sans Bold"/>
                <a:ea typeface="Canva Sans Bold"/>
                <a:cs typeface="Canva Sans Bold"/>
                <a:sym typeface="Canva Sans Bold"/>
              </a:rPr>
              <a:t>Vorschuss-kosten</a:t>
            </a:r>
            <a:r>
              <a:rPr lang="en-US" sz="3333" b="1" dirty="0">
                <a:solidFill>
                  <a:srgbClr val="000000"/>
                </a:solidFill>
                <a:latin typeface="Canva Sans Bold"/>
                <a:ea typeface="Canva Sans Bold"/>
                <a:cs typeface="Canva Sans Bold"/>
                <a:sym typeface="Canva Sans Bold"/>
              </a:rPr>
              <a:t>-</a:t>
            </a:r>
            <a:br>
              <a:rPr lang="en-US" sz="3333" b="1" dirty="0">
                <a:solidFill>
                  <a:srgbClr val="000000"/>
                </a:solidFill>
                <a:latin typeface="Canva Sans Bold"/>
                <a:ea typeface="Canva Sans Bold"/>
                <a:cs typeface="Canva Sans Bold"/>
                <a:sym typeface="Canva Sans Bold"/>
              </a:rPr>
            </a:br>
            <a:r>
              <a:rPr lang="en-US" sz="3333" b="1" dirty="0" err="1">
                <a:solidFill>
                  <a:srgbClr val="000000"/>
                </a:solidFill>
                <a:latin typeface="Canva Sans Bold"/>
                <a:ea typeface="Canva Sans Bold"/>
                <a:cs typeface="Canva Sans Bold"/>
                <a:sym typeface="Canva Sans Bold"/>
              </a:rPr>
              <a:t>pflichtig</a:t>
            </a:r>
            <a:endParaRPr lang="en-US" sz="3333" b="1" dirty="0">
              <a:solidFill>
                <a:srgbClr val="000000"/>
              </a:solidFill>
              <a:latin typeface="Canva Sans Bold"/>
              <a:ea typeface="Canva Sans Bold"/>
              <a:cs typeface="Canva Sans Bold"/>
              <a:sym typeface="Canva Sans Bold"/>
            </a:endParaRPr>
          </a:p>
        </p:txBody>
      </p:sp>
      <p:sp>
        <p:nvSpPr>
          <p:cNvPr id="16" name="TextBox 1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Prüfung des Vorschusses</a:t>
            </a:r>
          </a:p>
        </p:txBody>
      </p:sp>
      <p:sp>
        <p:nvSpPr>
          <p:cNvPr id="17" name="TextBox 17"/>
          <p:cNvSpPr txBox="1"/>
          <p:nvPr/>
        </p:nvSpPr>
        <p:spPr>
          <a:xfrm>
            <a:off x="1318075" y="2591012"/>
            <a:ext cx="2338013" cy="445250"/>
          </a:xfrm>
          <a:prstGeom prst="rect">
            <a:avLst/>
          </a:prstGeom>
        </p:spPr>
        <p:txBody>
          <a:bodyPr lIns="0" tIns="0" rIns="0" bIns="0" rtlCol="0" anchor="t">
            <a:spAutoFit/>
          </a:bodyPr>
          <a:lstStyle/>
          <a:p>
            <a:pPr defTabSz="609630">
              <a:lnSpc>
                <a:spcPts val="3826"/>
              </a:lnSpc>
            </a:pPr>
            <a:r>
              <a:rPr lang="en-US" sz="2733">
                <a:solidFill>
                  <a:srgbClr val="000000"/>
                </a:solidFill>
                <a:latin typeface="Canva Sans"/>
                <a:ea typeface="Canva Sans"/>
                <a:cs typeface="Canva Sans"/>
                <a:sym typeface="Canva Sans"/>
              </a:rPr>
              <a:t>Scheck</a:t>
            </a:r>
          </a:p>
        </p:txBody>
      </p:sp>
      <p:sp>
        <p:nvSpPr>
          <p:cNvPr id="18" name="TextBox 18"/>
          <p:cNvSpPr txBox="1"/>
          <p:nvPr/>
        </p:nvSpPr>
        <p:spPr>
          <a:xfrm>
            <a:off x="1318075" y="3341929"/>
            <a:ext cx="2680071" cy="433708"/>
          </a:xfrm>
          <a:prstGeom prst="rect">
            <a:avLst/>
          </a:prstGeom>
        </p:spPr>
        <p:txBody>
          <a:bodyPr lIns="0" tIns="0" rIns="0" bIns="0" rtlCol="0" anchor="t">
            <a:spAutoFit/>
          </a:bodyPr>
          <a:lstStyle/>
          <a:p>
            <a:pPr defTabSz="609630">
              <a:lnSpc>
                <a:spcPts val="3733"/>
              </a:lnSpc>
            </a:pPr>
            <a:r>
              <a:rPr lang="en-US" sz="2666" dirty="0" err="1">
                <a:solidFill>
                  <a:srgbClr val="000000"/>
                </a:solidFill>
                <a:latin typeface="Canva Sans"/>
                <a:ea typeface="Canva Sans"/>
                <a:cs typeface="Canva Sans"/>
                <a:sym typeface="Canva Sans"/>
              </a:rPr>
              <a:t>Barzahlung</a:t>
            </a:r>
            <a:endParaRPr lang="en-US" sz="2666" dirty="0">
              <a:solidFill>
                <a:srgbClr val="000000"/>
              </a:solidFill>
              <a:latin typeface="Canva Sans"/>
              <a:ea typeface="Canva Sans"/>
              <a:cs typeface="Canva Sans"/>
              <a:sym typeface="Canva Sans"/>
            </a:endParaRPr>
          </a:p>
        </p:txBody>
      </p:sp>
      <p:sp>
        <p:nvSpPr>
          <p:cNvPr id="20" name="TextBox 20"/>
          <p:cNvSpPr txBox="1"/>
          <p:nvPr/>
        </p:nvSpPr>
        <p:spPr>
          <a:xfrm>
            <a:off x="1329066" y="4057209"/>
            <a:ext cx="1000573" cy="433708"/>
          </a:xfrm>
          <a:prstGeom prst="rect">
            <a:avLst/>
          </a:prstGeom>
        </p:spPr>
        <p:txBody>
          <a:bodyPr wrap="square" lIns="0" tIns="0" rIns="0" bIns="0" rtlCol="0" anchor="t">
            <a:spAutoFit/>
          </a:bodyPr>
          <a:lstStyle/>
          <a:p>
            <a:pPr algn="ctr" defTabSz="609630">
              <a:lnSpc>
                <a:spcPts val="3733"/>
              </a:lnSpc>
            </a:pPr>
            <a:r>
              <a:rPr lang="en-US" sz="2666" dirty="0">
                <a:solidFill>
                  <a:srgbClr val="000000"/>
                </a:solidFill>
                <a:latin typeface="Canva Sans"/>
                <a:ea typeface="Canva Sans"/>
                <a:cs typeface="Canva Sans"/>
                <a:sym typeface="Canva Sans"/>
              </a:rPr>
              <a:t>SEPA</a:t>
            </a:r>
          </a:p>
        </p:txBody>
      </p:sp>
      <p:sp>
        <p:nvSpPr>
          <p:cNvPr id="21" name="TextBox 21"/>
          <p:cNvSpPr txBox="1"/>
          <p:nvPr/>
        </p:nvSpPr>
        <p:spPr>
          <a:xfrm>
            <a:off x="7255676" y="5698067"/>
            <a:ext cx="4250525" cy="474489"/>
          </a:xfrm>
          <a:prstGeom prst="rect">
            <a:avLst/>
          </a:prstGeom>
        </p:spPr>
        <p:txBody>
          <a:bodyPr lIns="0" tIns="0" rIns="0" bIns="0" rtlCol="0" anchor="t">
            <a:spAutoFit/>
          </a:bodyPr>
          <a:lstStyle/>
          <a:p>
            <a:pPr algn="r" defTabSz="609630">
              <a:lnSpc>
                <a:spcPts val="3666"/>
              </a:lnSpc>
            </a:pPr>
            <a:r>
              <a:rPr lang="en-US" sz="3333" b="1">
                <a:solidFill>
                  <a:srgbClr val="000000"/>
                </a:solidFill>
                <a:latin typeface="Canva Sans Bold"/>
                <a:ea typeface="Canva Sans Bold"/>
                <a:cs typeface="Canva Sans Bold"/>
                <a:sym typeface="Canva Sans Bold"/>
              </a:rPr>
              <a:t>Vorlage an Richter</a:t>
            </a:r>
          </a:p>
        </p:txBody>
      </p:sp>
      <p:grpSp>
        <p:nvGrpSpPr>
          <p:cNvPr id="22" name="Group 22"/>
          <p:cNvGrpSpPr/>
          <p:nvPr/>
        </p:nvGrpSpPr>
        <p:grpSpPr>
          <a:xfrm>
            <a:off x="6849155" y="3856749"/>
            <a:ext cx="3010044" cy="914960"/>
            <a:chOff x="0" y="0"/>
            <a:chExt cx="699502" cy="212627"/>
          </a:xfrm>
        </p:grpSpPr>
        <p:sp>
          <p:nvSpPr>
            <p:cNvPr id="23" name="Freeform 23"/>
            <p:cNvSpPr/>
            <p:nvPr/>
          </p:nvSpPr>
          <p:spPr>
            <a:xfrm>
              <a:off x="0" y="0"/>
              <a:ext cx="699502" cy="212627"/>
            </a:xfrm>
            <a:custGeom>
              <a:avLst/>
              <a:gdLst/>
              <a:ahLst/>
              <a:cxnLst/>
              <a:rect l="l" t="t" r="r" b="b"/>
              <a:pathLst>
                <a:path w="699502" h="212627">
                  <a:moveTo>
                    <a:pt x="0" y="0"/>
                  </a:moveTo>
                  <a:lnTo>
                    <a:pt x="699502" y="0"/>
                  </a:lnTo>
                  <a:lnTo>
                    <a:pt x="699502" y="212627"/>
                  </a:lnTo>
                  <a:lnTo>
                    <a:pt x="0" y="212627"/>
                  </a:lnTo>
                  <a:close/>
                </a:path>
              </a:pathLst>
            </a:custGeom>
            <a:blipFill>
              <a:blip r:embed="rId8">
                <a:alphaModFix amt="50000"/>
              </a:blip>
              <a:stretch>
                <a:fillRect t="-114490" b="-114490"/>
              </a:stretch>
            </a:blipFill>
          </p:spPr>
        </p:sp>
      </p:grpSp>
      <p:sp>
        <p:nvSpPr>
          <p:cNvPr id="24" name="TextBox 24"/>
          <p:cNvSpPr txBox="1"/>
          <p:nvPr/>
        </p:nvSpPr>
        <p:spPr>
          <a:xfrm>
            <a:off x="6469385" y="4062345"/>
            <a:ext cx="3645420" cy="433708"/>
          </a:xfrm>
          <a:prstGeom prst="rect">
            <a:avLst/>
          </a:prstGeom>
        </p:spPr>
        <p:txBody>
          <a:bodyPr lIns="0" tIns="0" rIns="0" bIns="0" rtlCol="0" anchor="t">
            <a:spAutoFit/>
          </a:bodyPr>
          <a:lstStyle/>
          <a:p>
            <a:pPr algn="ctr" defTabSz="609630">
              <a:lnSpc>
                <a:spcPts val="3733"/>
              </a:lnSpc>
            </a:pPr>
            <a:r>
              <a:rPr lang="en-US" sz="2666" dirty="0">
                <a:solidFill>
                  <a:srgbClr val="000000"/>
                </a:solidFill>
                <a:latin typeface="Canva Sans"/>
                <a:ea typeface="Canva Sans"/>
                <a:cs typeface="Canva Sans"/>
                <a:sym typeface="Canva Sans"/>
              </a:rPr>
              <a:t>PKH-</a:t>
            </a:r>
            <a:r>
              <a:rPr lang="en-US" sz="2666" dirty="0" err="1">
                <a:solidFill>
                  <a:srgbClr val="000000"/>
                </a:solidFill>
                <a:latin typeface="Canva Sans"/>
                <a:ea typeface="Canva Sans"/>
                <a:cs typeface="Canva Sans"/>
                <a:sym typeface="Canva Sans"/>
              </a:rPr>
              <a:t>Antrag</a:t>
            </a:r>
            <a:endParaRPr lang="en-US" sz="2666" dirty="0">
              <a:solidFill>
                <a:srgbClr val="000000"/>
              </a:solidFill>
              <a:latin typeface="Canva Sans"/>
              <a:ea typeface="Canva Sans"/>
              <a:cs typeface="Canva Sans"/>
              <a:sym typeface="Canva Sans"/>
            </a:endParaRPr>
          </a:p>
        </p:txBody>
      </p:sp>
      <p:grpSp>
        <p:nvGrpSpPr>
          <p:cNvPr id="25" name="Group 25"/>
          <p:cNvGrpSpPr/>
          <p:nvPr/>
        </p:nvGrpSpPr>
        <p:grpSpPr>
          <a:xfrm>
            <a:off x="6864335" y="2771245"/>
            <a:ext cx="3010044" cy="914960"/>
            <a:chOff x="0" y="0"/>
            <a:chExt cx="699502" cy="212627"/>
          </a:xfrm>
        </p:grpSpPr>
        <p:sp>
          <p:nvSpPr>
            <p:cNvPr id="26" name="Freeform 26"/>
            <p:cNvSpPr/>
            <p:nvPr/>
          </p:nvSpPr>
          <p:spPr>
            <a:xfrm>
              <a:off x="0" y="0"/>
              <a:ext cx="699502" cy="212627"/>
            </a:xfrm>
            <a:custGeom>
              <a:avLst/>
              <a:gdLst/>
              <a:ahLst/>
              <a:cxnLst/>
              <a:rect l="l" t="t" r="r" b="b"/>
              <a:pathLst>
                <a:path w="699502" h="212627">
                  <a:moveTo>
                    <a:pt x="0" y="0"/>
                  </a:moveTo>
                  <a:lnTo>
                    <a:pt x="699502" y="0"/>
                  </a:lnTo>
                  <a:lnTo>
                    <a:pt x="699502" y="212627"/>
                  </a:lnTo>
                  <a:lnTo>
                    <a:pt x="0" y="212627"/>
                  </a:lnTo>
                  <a:close/>
                </a:path>
              </a:pathLst>
            </a:custGeom>
            <a:blipFill>
              <a:blip r:embed="rId8">
                <a:alphaModFix amt="50000"/>
              </a:blip>
              <a:stretch>
                <a:fillRect t="-114490" b="-114490"/>
              </a:stretch>
            </a:blipFill>
          </p:spPr>
        </p:sp>
      </p:grpSp>
      <p:sp>
        <p:nvSpPr>
          <p:cNvPr id="27" name="TextBox 27"/>
          <p:cNvSpPr txBox="1"/>
          <p:nvPr/>
        </p:nvSpPr>
        <p:spPr>
          <a:xfrm>
            <a:off x="6879515" y="2867449"/>
            <a:ext cx="2979684" cy="743793"/>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Vorschuss-kostenrechnung</a:t>
            </a:r>
          </a:p>
        </p:txBody>
      </p:sp>
      <p:sp>
        <p:nvSpPr>
          <p:cNvPr id="28" name="AutoShape 28"/>
          <p:cNvSpPr/>
          <p:nvPr/>
        </p:nvSpPr>
        <p:spPr>
          <a:xfrm flipH="1">
            <a:off x="6214861" y="3228725"/>
            <a:ext cx="649475" cy="0"/>
          </a:xfrm>
          <a:prstGeom prst="line">
            <a:avLst/>
          </a:prstGeom>
          <a:ln w="38100" cap="flat">
            <a:solidFill>
              <a:srgbClr val="000000"/>
            </a:solidFill>
            <a:prstDash val="solid"/>
            <a:headEnd type="none" w="sm" len="sm"/>
            <a:tailEnd type="none" w="sm" len="sm"/>
          </a:ln>
        </p:spPr>
      </p:sp>
      <p:sp>
        <p:nvSpPr>
          <p:cNvPr id="29" name="AutoShape 29"/>
          <p:cNvSpPr/>
          <p:nvPr/>
        </p:nvSpPr>
        <p:spPr>
          <a:xfrm>
            <a:off x="6145519" y="4314229"/>
            <a:ext cx="703636" cy="0"/>
          </a:xfrm>
          <a:prstGeom prst="line">
            <a:avLst/>
          </a:prstGeom>
          <a:ln w="38100" cap="flat">
            <a:solidFill>
              <a:srgbClr val="000000"/>
            </a:solidFill>
            <a:prstDash val="solid"/>
            <a:headEnd type="none" w="sm" len="sm"/>
            <a:tailEnd type="none" w="sm" len="sm"/>
          </a:ln>
        </p:spPr>
      </p:sp>
      <p:sp>
        <p:nvSpPr>
          <p:cNvPr id="30" name="AutoShape 30"/>
          <p:cNvSpPr/>
          <p:nvPr/>
        </p:nvSpPr>
        <p:spPr>
          <a:xfrm flipH="1">
            <a:off x="9859200" y="3233631"/>
            <a:ext cx="930219" cy="0"/>
          </a:xfrm>
          <a:prstGeom prst="line">
            <a:avLst/>
          </a:prstGeom>
          <a:ln w="38100" cap="flat">
            <a:solidFill>
              <a:srgbClr val="000000"/>
            </a:solidFill>
            <a:prstDash val="solid"/>
            <a:headEnd type="none" w="sm" len="sm"/>
            <a:tailEnd type="none" w="sm" len="sm"/>
          </a:ln>
        </p:spPr>
      </p:sp>
      <p:sp>
        <p:nvSpPr>
          <p:cNvPr id="31" name="AutoShape 31"/>
          <p:cNvSpPr/>
          <p:nvPr/>
        </p:nvSpPr>
        <p:spPr>
          <a:xfrm>
            <a:off x="9859200" y="4314229"/>
            <a:ext cx="930219" cy="0"/>
          </a:xfrm>
          <a:prstGeom prst="line">
            <a:avLst/>
          </a:prstGeom>
          <a:ln w="38100" cap="flat">
            <a:solidFill>
              <a:srgbClr val="000000"/>
            </a:solidFill>
            <a:prstDash val="solid"/>
            <a:headEnd type="none" w="sm" len="sm"/>
            <a:tailEnd type="none" w="sm" len="sm"/>
          </a:ln>
        </p:spPr>
      </p:sp>
      <p:sp>
        <p:nvSpPr>
          <p:cNvPr id="32" name="AutoShape 32"/>
          <p:cNvSpPr/>
          <p:nvPr/>
        </p:nvSpPr>
        <p:spPr>
          <a:xfrm flipH="1" flipV="1">
            <a:off x="10789419" y="3263657"/>
            <a:ext cx="0" cy="2133339"/>
          </a:xfrm>
          <a:prstGeom prst="line">
            <a:avLst/>
          </a:prstGeom>
          <a:ln w="38100" cap="flat">
            <a:solidFill>
              <a:srgbClr val="000000"/>
            </a:solidFill>
            <a:prstDash val="solid"/>
            <a:headEnd type="none" w="sm" len="sm"/>
            <a:tailEnd type="none" w="sm" len="sm"/>
          </a:ln>
        </p:spPr>
      </p:sp>
      <p:sp>
        <p:nvSpPr>
          <p:cNvPr id="33" name="Freeform 33"/>
          <p:cNvSpPr/>
          <p:nvPr/>
        </p:nvSpPr>
        <p:spPr>
          <a:xfrm rot="5400000">
            <a:off x="10624058" y="5418286"/>
            <a:ext cx="330722" cy="288142"/>
          </a:xfrm>
          <a:custGeom>
            <a:avLst/>
            <a:gdLst/>
            <a:ahLst/>
            <a:cxnLst/>
            <a:rect l="l" t="t" r="r" b="b"/>
            <a:pathLst>
              <a:path w="496083" h="432213">
                <a:moveTo>
                  <a:pt x="0" y="0"/>
                </a:moveTo>
                <a:lnTo>
                  <a:pt x="496084" y="0"/>
                </a:lnTo>
                <a:lnTo>
                  <a:pt x="496084" y="432213"/>
                </a:lnTo>
                <a:lnTo>
                  <a:pt x="0" y="4322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4" name="AutoShape 34"/>
          <p:cNvSpPr/>
          <p:nvPr/>
        </p:nvSpPr>
        <p:spPr>
          <a:xfrm flipH="1" flipV="1">
            <a:off x="2161881" y="5919259"/>
            <a:ext cx="5093795" cy="0"/>
          </a:xfrm>
          <a:prstGeom prst="line">
            <a:avLst/>
          </a:prstGeom>
          <a:ln w="38100" cap="flat">
            <a:solidFill>
              <a:srgbClr val="000000"/>
            </a:solidFill>
            <a:prstDash val="solid"/>
            <a:headEnd type="none" w="sm" len="sm"/>
            <a:tailEnd type="none" w="sm" len="sm"/>
          </a:ln>
        </p:spPr>
      </p:sp>
      <p:sp>
        <p:nvSpPr>
          <p:cNvPr id="35" name="AutoShape 35"/>
          <p:cNvSpPr/>
          <p:nvPr/>
        </p:nvSpPr>
        <p:spPr>
          <a:xfrm flipV="1">
            <a:off x="2172868" y="5464226"/>
            <a:ext cx="0" cy="455033"/>
          </a:xfrm>
          <a:prstGeom prst="line">
            <a:avLst/>
          </a:prstGeom>
          <a:ln w="38100" cap="flat">
            <a:solidFill>
              <a:srgbClr val="000000"/>
            </a:solidFill>
            <a:prstDash val="solid"/>
            <a:headEnd type="none" w="sm" len="sm"/>
            <a:tailEnd type="none" w="sm" len="sm"/>
          </a:ln>
        </p:spPr>
      </p:sp>
      <p:sp>
        <p:nvSpPr>
          <p:cNvPr id="36" name="Freeform 36"/>
          <p:cNvSpPr/>
          <p:nvPr/>
        </p:nvSpPr>
        <p:spPr>
          <a:xfrm>
            <a:off x="7255676" y="5775188"/>
            <a:ext cx="330722" cy="288142"/>
          </a:xfrm>
          <a:custGeom>
            <a:avLst/>
            <a:gdLst/>
            <a:ahLst/>
            <a:cxnLst/>
            <a:rect l="l" t="t" r="r" b="b"/>
            <a:pathLst>
              <a:path w="496083" h="432213">
                <a:moveTo>
                  <a:pt x="0" y="0"/>
                </a:moveTo>
                <a:lnTo>
                  <a:pt x="496083" y="0"/>
                </a:lnTo>
                <a:lnTo>
                  <a:pt x="496083" y="432213"/>
                </a:lnTo>
                <a:lnTo>
                  <a:pt x="0" y="4322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7283971" y="2098156"/>
            <a:ext cx="1771107"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1/26</a:t>
            </a:r>
          </a:p>
        </p:txBody>
      </p:sp>
      <p:sp>
        <p:nvSpPr>
          <p:cNvPr id="8" name="TextBox 8"/>
          <p:cNvSpPr txBox="1"/>
          <p:nvPr/>
        </p:nvSpPr>
        <p:spPr>
          <a:xfrm>
            <a:off x="685800" y="2098156"/>
            <a:ext cx="3948113"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VKR erstellen</a:t>
            </a:r>
          </a:p>
        </p:txBody>
      </p:sp>
      <p:sp>
        <p:nvSpPr>
          <p:cNvPr id="9" name="TextBox 9"/>
          <p:cNvSpPr txBox="1"/>
          <p:nvPr/>
        </p:nvSpPr>
        <p:spPr>
          <a:xfrm>
            <a:off x="685800" y="3054889"/>
            <a:ext cx="4471161" cy="474489"/>
          </a:xfrm>
          <a:prstGeom prst="rect">
            <a:avLst/>
          </a:prstGeom>
        </p:spPr>
        <p:txBody>
          <a:bodyPr lIns="0" tIns="0" rIns="0" bIns="0" rtlCol="0" anchor="t">
            <a:spAutoFit/>
          </a:bodyPr>
          <a:lstStyle/>
          <a:p>
            <a:pPr defTabSz="609630">
              <a:lnSpc>
                <a:spcPts val="3666"/>
              </a:lnSpc>
            </a:pPr>
            <a:r>
              <a:rPr lang="en-US" sz="3333">
                <a:solidFill>
                  <a:srgbClr val="000000"/>
                </a:solidFill>
                <a:latin typeface="Canva Sans"/>
                <a:ea typeface="Canva Sans"/>
                <a:cs typeface="Canva Sans"/>
                <a:sym typeface="Canva Sans"/>
              </a:rPr>
              <a:t>Frist setzen</a:t>
            </a:r>
          </a:p>
        </p:txBody>
      </p:sp>
      <p:sp>
        <p:nvSpPr>
          <p:cNvPr id="10" name="TextBox 10"/>
          <p:cNvSpPr txBox="1"/>
          <p:nvPr/>
        </p:nvSpPr>
        <p:spPr>
          <a:xfrm>
            <a:off x="685800" y="3916372"/>
            <a:ext cx="4240816" cy="1423467"/>
          </a:xfrm>
          <a:prstGeom prst="rect">
            <a:avLst/>
          </a:prstGeom>
        </p:spPr>
        <p:txBody>
          <a:bodyPr lIns="0" tIns="0" rIns="0" bIns="0" rtlCol="0" anchor="t">
            <a:spAutoFit/>
          </a:bodyPr>
          <a:lstStyle/>
          <a:p>
            <a:pPr defTabSz="609630">
              <a:lnSpc>
                <a:spcPts val="3666"/>
              </a:lnSpc>
            </a:pPr>
            <a:r>
              <a:rPr lang="en-US" sz="3333">
                <a:solidFill>
                  <a:srgbClr val="000000"/>
                </a:solidFill>
                <a:latin typeface="Canva Sans"/>
                <a:ea typeface="Canva Sans"/>
                <a:cs typeface="Canva Sans"/>
                <a:sym typeface="Canva Sans"/>
              </a:rPr>
              <a:t>Aufgabe im Akten-bock löschen und Verfahren schließen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7460060" y="2080690"/>
            <a:ext cx="1435935"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2/26</a:t>
            </a:r>
          </a:p>
        </p:txBody>
      </p:sp>
      <p:sp>
        <p:nvSpPr>
          <p:cNvPr id="8" name="TextBox 8"/>
          <p:cNvSpPr txBox="1"/>
          <p:nvPr/>
        </p:nvSpPr>
        <p:spPr>
          <a:xfrm>
            <a:off x="685800" y="2560693"/>
            <a:ext cx="4643467" cy="1897955"/>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Durchführung aller bisher bekannten Arbeitsschritte bei Eingang der Klageschrift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7683628" y="2063683"/>
            <a:ext cx="1116350"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1/26</a:t>
            </a:r>
          </a:p>
        </p:txBody>
      </p:sp>
      <p:sp>
        <p:nvSpPr>
          <p:cNvPr id="8" name="TextBox 8"/>
          <p:cNvSpPr txBox="1"/>
          <p:nvPr/>
        </p:nvSpPr>
        <p:spPr>
          <a:xfrm>
            <a:off x="877679" y="2428756"/>
            <a:ext cx="4262395"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ZA bearbeiten</a:t>
            </a:r>
          </a:p>
        </p:txBody>
      </p:sp>
      <p:sp>
        <p:nvSpPr>
          <p:cNvPr id="9" name="TextBox 9"/>
          <p:cNvSpPr txBox="1"/>
          <p:nvPr/>
        </p:nvSpPr>
        <p:spPr>
          <a:xfrm>
            <a:off x="685800" y="4433762"/>
            <a:ext cx="464615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Vorlage an Richter</a:t>
            </a:r>
          </a:p>
        </p:txBody>
      </p:sp>
      <p:sp>
        <p:nvSpPr>
          <p:cNvPr id="10" name="Freeform 10"/>
          <p:cNvSpPr/>
          <p:nvPr/>
        </p:nvSpPr>
        <p:spPr>
          <a:xfrm rot="5400000">
            <a:off x="2843516" y="4187830"/>
            <a:ext cx="330722" cy="288142"/>
          </a:xfrm>
          <a:custGeom>
            <a:avLst/>
            <a:gdLst/>
            <a:ahLst/>
            <a:cxnLst/>
            <a:rect l="l" t="t" r="r" b="b"/>
            <a:pathLst>
              <a:path w="496083" h="432213">
                <a:moveTo>
                  <a:pt x="0" y="0"/>
                </a:moveTo>
                <a:lnTo>
                  <a:pt x="496083" y="0"/>
                </a:lnTo>
                <a:lnTo>
                  <a:pt x="496083" y="432213"/>
                </a:lnTo>
                <a:lnTo>
                  <a:pt x="0" y="4322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AutoShape 11"/>
          <p:cNvSpPr/>
          <p:nvPr/>
        </p:nvSpPr>
        <p:spPr>
          <a:xfrm flipV="1">
            <a:off x="3008876" y="3136738"/>
            <a:ext cx="0" cy="1029802"/>
          </a:xfrm>
          <a:prstGeom prst="line">
            <a:avLst/>
          </a:prstGeom>
          <a:ln w="38100" cap="flat">
            <a:solidFill>
              <a:srgbClr val="050606"/>
            </a:solidFill>
            <a:prstDash val="solid"/>
            <a:headEnd type="none" w="sm" len="sm"/>
            <a:tailEnd type="none" w="sm" len="sm"/>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8" name="Objekt 7">
            <a:extLst>
              <a:ext uri="{FF2B5EF4-FFF2-40B4-BE49-F238E27FC236}">
                <a16:creationId xmlns:a16="http://schemas.microsoft.com/office/drawing/2014/main" id="{0A3E4419-F9DE-4E52-AF02-84D3F7687C15}"/>
              </a:ext>
            </a:extLst>
          </p:cNvPr>
          <p:cNvGraphicFramePr>
            <a:graphicFrameLocks noChangeAspect="1"/>
          </p:cNvGraphicFramePr>
          <p:nvPr/>
        </p:nvGraphicFramePr>
        <p:xfrm>
          <a:off x="159658" y="191354"/>
          <a:ext cx="4499428" cy="6366729"/>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8" name="Objekt 7">
                        <a:extLst>
                          <a:ext uri="{FF2B5EF4-FFF2-40B4-BE49-F238E27FC236}">
                            <a16:creationId xmlns:a16="http://schemas.microsoft.com/office/drawing/2014/main" id="{0A3E4419-F9DE-4E52-AF02-84D3F7687C15}"/>
                          </a:ext>
                        </a:extLst>
                      </p:cNvPr>
                      <p:cNvPicPr/>
                      <p:nvPr/>
                    </p:nvPicPr>
                    <p:blipFill>
                      <a:blip r:embed="rId3"/>
                      <a:stretch>
                        <a:fillRect/>
                      </a:stretch>
                    </p:blipFill>
                    <p:spPr>
                      <a:xfrm>
                        <a:off x="159658" y="191354"/>
                        <a:ext cx="4499428" cy="6366729"/>
                      </a:xfrm>
                      <a:prstGeom prst="rect">
                        <a:avLst/>
                      </a:prstGeom>
                    </p:spPr>
                  </p:pic>
                </p:oleObj>
              </mc:Fallback>
            </mc:AlternateContent>
          </a:graphicData>
        </a:graphic>
      </p:graphicFrame>
      <p:sp>
        <p:nvSpPr>
          <p:cNvPr id="9" name="Ellipse 8">
            <a:extLst>
              <a:ext uri="{FF2B5EF4-FFF2-40B4-BE49-F238E27FC236}">
                <a16:creationId xmlns:a16="http://schemas.microsoft.com/office/drawing/2014/main" id="{11B7B150-C1E0-42E3-B0F9-9BDD6FF9D7F2}"/>
              </a:ext>
            </a:extLst>
          </p:cNvPr>
          <p:cNvSpPr/>
          <p:nvPr/>
        </p:nvSpPr>
        <p:spPr>
          <a:xfrm>
            <a:off x="5704114" y="537029"/>
            <a:ext cx="5631543" cy="396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Reicht eine Partei eine Zahlung per Scheck ein, so hat d. </a:t>
            </a:r>
            <a:r>
              <a:rPr kumimoji="0" lang="de-DE" sz="2000" b="0" i="0" u="none"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UdG</a:t>
            </a:r>
            <a:r>
              <a:rPr kumimoji="0" lang="de-DE"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den Scheck mit dem hiesigen Aktenzeichen zu versehen und an die Zahlstelle des Gerichts zu schicken. Dies wird auch auf dem Schriftsatz, mit dem der Scheck eingereicht wurde, vermerkt.</a:t>
            </a:r>
          </a:p>
        </p:txBody>
      </p:sp>
      <p:sp>
        <p:nvSpPr>
          <p:cNvPr id="10" name="Pfeil: nach unten 9">
            <a:extLst>
              <a:ext uri="{FF2B5EF4-FFF2-40B4-BE49-F238E27FC236}">
                <a16:creationId xmlns:a16="http://schemas.microsoft.com/office/drawing/2014/main" id="{D1723B83-7374-42F6-ACBF-13AB49B6EBBE}"/>
              </a:ext>
            </a:extLst>
          </p:cNvPr>
          <p:cNvSpPr/>
          <p:nvPr/>
        </p:nvSpPr>
        <p:spPr>
          <a:xfrm rot="5400000">
            <a:off x="4484915" y="1574947"/>
            <a:ext cx="1045029" cy="25545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1945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54C9C12A-9A07-4198-9812-BC699DDAF853}"/>
              </a:ext>
            </a:extLst>
          </p:cNvPr>
          <p:cNvPicPr>
            <a:picLocks noChangeAspect="1"/>
          </p:cNvPicPr>
          <p:nvPr/>
        </p:nvPicPr>
        <p:blipFill>
          <a:blip r:embed="rId2"/>
          <a:stretch>
            <a:fillRect/>
          </a:stretch>
        </p:blipFill>
        <p:spPr>
          <a:xfrm>
            <a:off x="185273" y="141514"/>
            <a:ext cx="5489813" cy="6574972"/>
          </a:xfrm>
          <a:prstGeom prst="rect">
            <a:avLst/>
          </a:prstGeom>
        </p:spPr>
      </p:pic>
      <p:sp>
        <p:nvSpPr>
          <p:cNvPr id="3" name="Ellipse 2">
            <a:extLst>
              <a:ext uri="{FF2B5EF4-FFF2-40B4-BE49-F238E27FC236}">
                <a16:creationId xmlns:a16="http://schemas.microsoft.com/office/drawing/2014/main" id="{E0006162-516D-4663-B6A7-3BC21453C73C}"/>
              </a:ext>
            </a:extLst>
          </p:cNvPr>
          <p:cNvSpPr/>
          <p:nvPr/>
        </p:nvSpPr>
        <p:spPr>
          <a:xfrm>
            <a:off x="6516914" y="417285"/>
            <a:ext cx="5489813" cy="60234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Von der Zahlstelle geht eine Zahlungsanzeige zurück an die Geschäftsstelle mit dem Vermerk „Scheckzahlung, Gutschrift vorbehalten“. Dieser Vorbehalt wird angebracht für den Fall, dass der Scheck „platzt“, nicht verbucht werden kann und die ZA von der Zahlstelle zurückgefordert wird. Dann hätten wir also keine Zahlung in dem Verfahren. Daher bei „Scheck-ZA“ 2-Wochen-Frist und erst dann KR und Ri-Vorlage:</a:t>
            </a:r>
          </a:p>
        </p:txBody>
      </p:sp>
      <p:sp>
        <p:nvSpPr>
          <p:cNvPr id="4" name="Pfeil: nach unten 3">
            <a:extLst>
              <a:ext uri="{FF2B5EF4-FFF2-40B4-BE49-F238E27FC236}">
                <a16:creationId xmlns:a16="http://schemas.microsoft.com/office/drawing/2014/main" id="{EDDDE8EE-726B-4FFB-AE66-5F879CCAE85A}"/>
              </a:ext>
            </a:extLst>
          </p:cNvPr>
          <p:cNvSpPr/>
          <p:nvPr/>
        </p:nvSpPr>
        <p:spPr>
          <a:xfrm rot="7194908">
            <a:off x="5566767" y="1058309"/>
            <a:ext cx="861056" cy="26656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2681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14CAF62D-4BA8-4E99-ABE6-55528089B353}"/>
              </a:ext>
            </a:extLst>
          </p:cNvPr>
          <p:cNvPicPr>
            <a:picLocks noChangeAspect="1"/>
          </p:cNvPicPr>
          <p:nvPr/>
        </p:nvPicPr>
        <p:blipFill>
          <a:blip r:embed="rId2"/>
          <a:stretch>
            <a:fillRect/>
          </a:stretch>
        </p:blipFill>
        <p:spPr>
          <a:xfrm>
            <a:off x="304568" y="185057"/>
            <a:ext cx="5791432" cy="6487885"/>
          </a:xfrm>
          <a:prstGeom prst="rect">
            <a:avLst/>
          </a:prstGeom>
        </p:spPr>
      </p:pic>
      <p:sp>
        <p:nvSpPr>
          <p:cNvPr id="3" name="Ellipse 2">
            <a:extLst>
              <a:ext uri="{FF2B5EF4-FFF2-40B4-BE49-F238E27FC236}">
                <a16:creationId xmlns:a16="http://schemas.microsoft.com/office/drawing/2014/main" id="{CA269165-C5DD-458C-BC87-58E379FC3E32}"/>
              </a:ext>
            </a:extLst>
          </p:cNvPr>
          <p:cNvSpPr/>
          <p:nvPr/>
        </p:nvSpPr>
        <p:spPr>
          <a:xfrm>
            <a:off x="6633029" y="1186542"/>
            <a:ext cx="4992914" cy="44849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Nun kann eine</a:t>
            </a:r>
            <a:br>
              <a:rPr kumimoji="0" lang="de-DE"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de-DE"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V-KR erstellt werden, aus der sich die Zahlung ergibt und somit keine Nachforderung besteht. Die Richtervorlage kann erfolgen.</a:t>
            </a:r>
          </a:p>
        </p:txBody>
      </p:sp>
      <p:sp>
        <p:nvSpPr>
          <p:cNvPr id="4" name="Pfeil: nach unten 3">
            <a:extLst>
              <a:ext uri="{FF2B5EF4-FFF2-40B4-BE49-F238E27FC236}">
                <a16:creationId xmlns:a16="http://schemas.microsoft.com/office/drawing/2014/main" id="{A9179686-2260-4AF3-87B3-9DE09D6D5DE6}"/>
              </a:ext>
            </a:extLst>
          </p:cNvPr>
          <p:cNvSpPr/>
          <p:nvPr/>
        </p:nvSpPr>
        <p:spPr>
          <a:xfrm rot="4967196">
            <a:off x="4723290" y="2554782"/>
            <a:ext cx="391886" cy="45719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158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7657703" y="2072186"/>
            <a:ext cx="1274371"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2/26</a:t>
            </a:r>
          </a:p>
        </p:txBody>
      </p:sp>
      <p:sp>
        <p:nvSpPr>
          <p:cNvPr id="8" name="TextBox 8"/>
          <p:cNvSpPr txBox="1"/>
          <p:nvPr/>
        </p:nvSpPr>
        <p:spPr>
          <a:xfrm>
            <a:off x="685800" y="2792468"/>
            <a:ext cx="4643467" cy="1897955"/>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Durchführung aller bisher bekannten Arbeitsschritte bei Eingang der ZA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49520" y="3429000"/>
            <a:ext cx="4965154" cy="4305202"/>
          </a:xfrm>
          <a:custGeom>
            <a:avLst/>
            <a:gdLst/>
            <a:ahLst/>
            <a:cxnLst/>
            <a:rect l="l" t="t" r="r" b="b"/>
            <a:pathLst>
              <a:path w="7447731" h="6457803">
                <a:moveTo>
                  <a:pt x="0" y="0"/>
                </a:moveTo>
                <a:lnTo>
                  <a:pt x="7447731" y="0"/>
                </a:lnTo>
                <a:lnTo>
                  <a:pt x="7447731" y="6457803"/>
                </a:lnTo>
                <a:lnTo>
                  <a:pt x="0" y="6457803"/>
                </a:lnTo>
                <a:lnTo>
                  <a:pt x="0" y="0"/>
                </a:lnTo>
                <a:close/>
              </a:path>
            </a:pathLst>
          </a:custGeom>
          <a:blipFill>
            <a:blip r:embed="rId4"/>
            <a:stretch>
              <a:fillRect/>
            </a:stretch>
          </a:blipFill>
        </p:spPr>
      </p:sp>
      <p:grpSp>
        <p:nvGrpSpPr>
          <p:cNvPr id="6" name="Group 6"/>
          <p:cNvGrpSpPr/>
          <p:nvPr/>
        </p:nvGrpSpPr>
        <p:grpSpPr>
          <a:xfrm>
            <a:off x="411253" y="3022445"/>
            <a:ext cx="1626031" cy="162603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8" name="Group 8"/>
          <p:cNvGrpSpPr/>
          <p:nvPr/>
        </p:nvGrpSpPr>
        <p:grpSpPr>
          <a:xfrm>
            <a:off x="1001812" y="4934226"/>
            <a:ext cx="1626031" cy="162603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0" name="Group 10"/>
          <p:cNvGrpSpPr/>
          <p:nvPr/>
        </p:nvGrpSpPr>
        <p:grpSpPr>
          <a:xfrm>
            <a:off x="5393201" y="4482782"/>
            <a:ext cx="1626031" cy="162603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12" name="AutoShape 12"/>
          <p:cNvSpPr/>
          <p:nvPr/>
        </p:nvSpPr>
        <p:spPr>
          <a:xfrm>
            <a:off x="4237896" y="2462371"/>
            <a:ext cx="1582901" cy="2117394"/>
          </a:xfrm>
          <a:prstGeom prst="line">
            <a:avLst/>
          </a:prstGeom>
          <a:ln w="66675" cap="rnd">
            <a:solidFill>
              <a:srgbClr val="000000"/>
            </a:solidFill>
            <a:prstDash val="sysDot"/>
            <a:headEnd type="none" w="sm" len="sm"/>
            <a:tailEnd type="none" w="sm" len="sm"/>
          </a:ln>
        </p:spPr>
      </p:sp>
      <p:sp>
        <p:nvSpPr>
          <p:cNvPr id="13" name="AutoShape 13"/>
          <p:cNvSpPr/>
          <p:nvPr/>
        </p:nvSpPr>
        <p:spPr>
          <a:xfrm flipH="1">
            <a:off x="2220671" y="2462371"/>
            <a:ext cx="2017225" cy="2580238"/>
          </a:xfrm>
          <a:prstGeom prst="line">
            <a:avLst/>
          </a:prstGeom>
          <a:ln w="66675" cap="rnd">
            <a:solidFill>
              <a:srgbClr val="000000"/>
            </a:solidFill>
            <a:prstDash val="sysDot"/>
            <a:headEnd type="none" w="sm" len="sm"/>
            <a:tailEnd type="none" w="sm" len="sm"/>
          </a:ln>
        </p:spPr>
      </p:sp>
      <p:sp>
        <p:nvSpPr>
          <p:cNvPr id="14" name="AutoShape 14"/>
          <p:cNvSpPr/>
          <p:nvPr/>
        </p:nvSpPr>
        <p:spPr>
          <a:xfrm flipH="1">
            <a:off x="1814827" y="2479714"/>
            <a:ext cx="2423068" cy="796965"/>
          </a:xfrm>
          <a:prstGeom prst="line">
            <a:avLst/>
          </a:prstGeom>
          <a:ln w="66675" cap="rnd">
            <a:solidFill>
              <a:srgbClr val="000000"/>
            </a:solidFill>
            <a:prstDash val="sysDot"/>
            <a:headEnd type="none" w="sm" len="sm"/>
            <a:tailEnd type="none" w="sm" len="sm"/>
          </a:ln>
        </p:spPr>
      </p:sp>
      <p:sp>
        <p:nvSpPr>
          <p:cNvPr id="15" name="Freeform 15"/>
          <p:cNvSpPr/>
          <p:nvPr/>
        </p:nvSpPr>
        <p:spPr>
          <a:xfrm>
            <a:off x="2642159" y="1663726"/>
            <a:ext cx="3405078" cy="798645"/>
          </a:xfrm>
          <a:custGeom>
            <a:avLst/>
            <a:gdLst/>
            <a:ahLst/>
            <a:cxnLst/>
            <a:rect l="l" t="t" r="r" b="b"/>
            <a:pathLst>
              <a:path w="5107617" h="1197968">
                <a:moveTo>
                  <a:pt x="0" y="0"/>
                </a:moveTo>
                <a:lnTo>
                  <a:pt x="5107617" y="0"/>
                </a:lnTo>
                <a:lnTo>
                  <a:pt x="5107617" y="1197968"/>
                </a:lnTo>
                <a:lnTo>
                  <a:pt x="0" y="11979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7654232" y="4166340"/>
            <a:ext cx="4319233" cy="549381"/>
          </a:xfrm>
          <a:prstGeom prst="rect">
            <a:avLst/>
          </a:prstGeom>
        </p:spPr>
        <p:txBody>
          <a:bodyPr lIns="0" tIns="0" rIns="0" bIns="0" rtlCol="0" anchor="t">
            <a:spAutoFit/>
          </a:bodyPr>
          <a:lstStyle/>
          <a:p>
            <a:pPr algn="ctr" defTabSz="609630">
              <a:lnSpc>
                <a:spcPts val="4666"/>
              </a:lnSpc>
            </a:pPr>
            <a:r>
              <a:rPr lang="en-US" sz="3333">
                <a:solidFill>
                  <a:srgbClr val="FFFFFF"/>
                </a:solidFill>
                <a:latin typeface="Canva Sans"/>
                <a:ea typeface="Canva Sans"/>
                <a:cs typeface="Canva Sans"/>
                <a:sym typeface="Canva Sans"/>
              </a:rPr>
              <a:t>Vorschriften</a:t>
            </a:r>
          </a:p>
        </p:txBody>
      </p:sp>
      <p:sp>
        <p:nvSpPr>
          <p:cNvPr id="17" name="TextBox 17"/>
          <p:cNvSpPr txBox="1"/>
          <p:nvPr/>
        </p:nvSpPr>
        <p:spPr>
          <a:xfrm>
            <a:off x="2980366" y="1746606"/>
            <a:ext cx="2728665"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 8 GOV</a:t>
            </a:r>
          </a:p>
        </p:txBody>
      </p:sp>
      <p:sp>
        <p:nvSpPr>
          <p:cNvPr id="18" name="TextBox 18"/>
          <p:cNvSpPr txBox="1"/>
          <p:nvPr/>
        </p:nvSpPr>
        <p:spPr>
          <a:xfrm>
            <a:off x="105277" y="3519018"/>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1 </a:t>
            </a:r>
          </a:p>
        </p:txBody>
      </p:sp>
      <p:sp>
        <p:nvSpPr>
          <p:cNvPr id="19" name="TextBox 19"/>
          <p:cNvSpPr txBox="1"/>
          <p:nvPr/>
        </p:nvSpPr>
        <p:spPr>
          <a:xfrm>
            <a:off x="695836" y="5448197"/>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2 </a:t>
            </a:r>
          </a:p>
        </p:txBody>
      </p:sp>
      <p:sp>
        <p:nvSpPr>
          <p:cNvPr id="20" name="TextBox 20"/>
          <p:cNvSpPr txBox="1"/>
          <p:nvPr/>
        </p:nvSpPr>
        <p:spPr>
          <a:xfrm>
            <a:off x="817926" y="789542"/>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Vorlage von Schriftstücken</a:t>
            </a:r>
          </a:p>
        </p:txBody>
      </p:sp>
      <p:grpSp>
        <p:nvGrpSpPr>
          <p:cNvPr id="21" name="Group 21"/>
          <p:cNvGrpSpPr/>
          <p:nvPr/>
        </p:nvGrpSpPr>
        <p:grpSpPr>
          <a:xfrm>
            <a:off x="3130907" y="4546169"/>
            <a:ext cx="1626031" cy="1626031"/>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23" name="TextBox 23"/>
          <p:cNvSpPr txBox="1"/>
          <p:nvPr/>
        </p:nvSpPr>
        <p:spPr>
          <a:xfrm>
            <a:off x="2824932" y="5042743"/>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3 </a:t>
            </a:r>
          </a:p>
        </p:txBody>
      </p:sp>
      <p:sp>
        <p:nvSpPr>
          <p:cNvPr id="24" name="AutoShape 24"/>
          <p:cNvSpPr/>
          <p:nvPr/>
        </p:nvSpPr>
        <p:spPr>
          <a:xfrm flipH="1">
            <a:off x="4086977" y="2449003"/>
            <a:ext cx="129293" cy="2109711"/>
          </a:xfrm>
          <a:prstGeom prst="line">
            <a:avLst/>
          </a:prstGeom>
          <a:ln w="66675" cap="rnd">
            <a:solidFill>
              <a:srgbClr val="000000"/>
            </a:solidFill>
            <a:prstDash val="sysDot"/>
            <a:headEnd type="none" w="sm" len="sm"/>
            <a:tailEnd type="none" w="sm" len="sm"/>
          </a:ln>
        </p:spPr>
      </p:sp>
      <p:sp>
        <p:nvSpPr>
          <p:cNvPr id="25" name="TextBox 25"/>
          <p:cNvSpPr txBox="1"/>
          <p:nvPr/>
        </p:nvSpPr>
        <p:spPr>
          <a:xfrm>
            <a:off x="5087226" y="4942314"/>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4 </a:t>
            </a:r>
          </a:p>
        </p:txBody>
      </p:sp>
      <p:grpSp>
        <p:nvGrpSpPr>
          <p:cNvPr id="26" name="Group 26"/>
          <p:cNvGrpSpPr/>
          <p:nvPr/>
        </p:nvGrpSpPr>
        <p:grpSpPr>
          <a:xfrm>
            <a:off x="6206217" y="2615985"/>
            <a:ext cx="1626031" cy="1626031"/>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28" name="AutoShape 28"/>
          <p:cNvSpPr/>
          <p:nvPr/>
        </p:nvSpPr>
        <p:spPr>
          <a:xfrm>
            <a:off x="4216270" y="2446329"/>
            <a:ext cx="2055280" cy="662817"/>
          </a:xfrm>
          <a:prstGeom prst="line">
            <a:avLst/>
          </a:prstGeom>
          <a:ln w="66675" cap="rnd">
            <a:solidFill>
              <a:srgbClr val="000000"/>
            </a:solidFill>
            <a:prstDash val="sysDot"/>
            <a:headEnd type="none" w="sm" len="sm"/>
            <a:tailEnd type="none" w="sm" len="sm"/>
          </a:ln>
        </p:spPr>
      </p:sp>
      <p:sp>
        <p:nvSpPr>
          <p:cNvPr id="29" name="TextBox 29"/>
          <p:cNvSpPr txBox="1"/>
          <p:nvPr/>
        </p:nvSpPr>
        <p:spPr>
          <a:xfrm>
            <a:off x="5900241" y="3112558"/>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5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grpSp>
        <p:nvGrpSpPr>
          <p:cNvPr id="5" name="Group 5"/>
          <p:cNvGrpSpPr/>
          <p:nvPr/>
        </p:nvGrpSpPr>
        <p:grpSpPr>
          <a:xfrm>
            <a:off x="685800" y="1830654"/>
            <a:ext cx="2136505" cy="213650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7" name="TextBox 7"/>
          <p:cNvSpPr txBox="1"/>
          <p:nvPr/>
        </p:nvSpPr>
        <p:spPr>
          <a:xfrm>
            <a:off x="-806358" y="2522587"/>
            <a:ext cx="512082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Anspruch </a:t>
            </a:r>
          </a:p>
        </p:txBody>
      </p:sp>
      <p:sp>
        <p:nvSpPr>
          <p:cNvPr id="8" name="Freeform 8"/>
          <p:cNvSpPr/>
          <p:nvPr/>
        </p:nvSpPr>
        <p:spPr>
          <a:xfrm>
            <a:off x="4552508" y="4914956"/>
            <a:ext cx="3086984" cy="1257244"/>
          </a:xfrm>
          <a:custGeom>
            <a:avLst/>
            <a:gdLst/>
            <a:ahLst/>
            <a:cxnLst/>
            <a:rect l="l" t="t" r="r" b="b"/>
            <a:pathLst>
              <a:path w="4630476" h="1885866">
                <a:moveTo>
                  <a:pt x="0" y="0"/>
                </a:moveTo>
                <a:lnTo>
                  <a:pt x="4630476" y="0"/>
                </a:lnTo>
                <a:lnTo>
                  <a:pt x="4630476" y="1885866"/>
                </a:lnTo>
                <a:lnTo>
                  <a:pt x="0" y="18858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TextBox 9"/>
          <p:cNvSpPr txBox="1"/>
          <p:nvPr/>
        </p:nvSpPr>
        <p:spPr>
          <a:xfrm>
            <a:off x="3416608" y="5193766"/>
            <a:ext cx="5358785"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schneller</a:t>
            </a:r>
          </a:p>
        </p:txBody>
      </p:sp>
      <p:sp>
        <p:nvSpPr>
          <p:cNvPr id="10" name="Freeform 10"/>
          <p:cNvSpPr/>
          <p:nvPr/>
        </p:nvSpPr>
        <p:spPr>
          <a:xfrm>
            <a:off x="8419216" y="4881585"/>
            <a:ext cx="3086984" cy="1257244"/>
          </a:xfrm>
          <a:custGeom>
            <a:avLst/>
            <a:gdLst/>
            <a:ahLst/>
            <a:cxnLst/>
            <a:rect l="l" t="t" r="r" b="b"/>
            <a:pathLst>
              <a:path w="4630476" h="1885866">
                <a:moveTo>
                  <a:pt x="0" y="0"/>
                </a:moveTo>
                <a:lnTo>
                  <a:pt x="4630476" y="0"/>
                </a:lnTo>
                <a:lnTo>
                  <a:pt x="4630476" y="1885867"/>
                </a:lnTo>
                <a:lnTo>
                  <a:pt x="0" y="18858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Freeform 11"/>
          <p:cNvSpPr/>
          <p:nvPr/>
        </p:nvSpPr>
        <p:spPr>
          <a:xfrm>
            <a:off x="920055" y="4914956"/>
            <a:ext cx="3086984" cy="1257244"/>
          </a:xfrm>
          <a:custGeom>
            <a:avLst/>
            <a:gdLst/>
            <a:ahLst/>
            <a:cxnLst/>
            <a:rect l="l" t="t" r="r" b="b"/>
            <a:pathLst>
              <a:path w="4630476" h="1885866">
                <a:moveTo>
                  <a:pt x="0" y="0"/>
                </a:moveTo>
                <a:lnTo>
                  <a:pt x="4630476" y="0"/>
                </a:lnTo>
                <a:lnTo>
                  <a:pt x="4630476" y="1885866"/>
                </a:lnTo>
                <a:lnTo>
                  <a:pt x="0" y="18858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AutoShape 12"/>
          <p:cNvSpPr/>
          <p:nvPr/>
        </p:nvSpPr>
        <p:spPr>
          <a:xfrm flipV="1">
            <a:off x="2851227" y="2409346"/>
            <a:ext cx="1350233" cy="361794"/>
          </a:xfrm>
          <a:prstGeom prst="line">
            <a:avLst/>
          </a:prstGeom>
          <a:ln w="38100" cap="flat">
            <a:solidFill>
              <a:srgbClr val="000000"/>
            </a:solidFill>
            <a:prstDash val="solid"/>
            <a:headEnd type="none" w="sm" len="sm"/>
            <a:tailEnd type="none" w="sm" len="sm"/>
          </a:ln>
        </p:spPr>
      </p:sp>
      <p:sp>
        <p:nvSpPr>
          <p:cNvPr id="13" name="AutoShape 13"/>
          <p:cNvSpPr/>
          <p:nvPr/>
        </p:nvSpPr>
        <p:spPr>
          <a:xfrm>
            <a:off x="2836766" y="2812846"/>
            <a:ext cx="1379154" cy="446005"/>
          </a:xfrm>
          <a:prstGeom prst="line">
            <a:avLst/>
          </a:prstGeom>
          <a:ln w="95250" cap="flat">
            <a:solidFill>
              <a:srgbClr val="000000"/>
            </a:solidFill>
            <a:prstDash val="solid"/>
            <a:headEnd type="none" w="sm" len="sm"/>
            <a:tailEnd type="none" w="sm" len="sm"/>
          </a:ln>
        </p:spPr>
      </p:sp>
      <p:sp>
        <p:nvSpPr>
          <p:cNvPr id="14" name="AutoShape 14"/>
          <p:cNvSpPr/>
          <p:nvPr/>
        </p:nvSpPr>
        <p:spPr>
          <a:xfrm flipH="1">
            <a:off x="6096000" y="3732750"/>
            <a:ext cx="0" cy="1012085"/>
          </a:xfrm>
          <a:prstGeom prst="line">
            <a:avLst/>
          </a:prstGeom>
          <a:ln w="95250" cap="flat">
            <a:solidFill>
              <a:srgbClr val="000000"/>
            </a:solidFill>
            <a:prstDash val="solid"/>
            <a:headEnd type="none" w="sm" len="sm"/>
            <a:tailEnd type="none" w="sm" len="sm"/>
          </a:ln>
        </p:spPr>
      </p:sp>
      <p:sp>
        <p:nvSpPr>
          <p:cNvPr id="15" name="AutoShape 15"/>
          <p:cNvSpPr/>
          <p:nvPr/>
        </p:nvSpPr>
        <p:spPr>
          <a:xfrm>
            <a:off x="6096000" y="3732750"/>
            <a:ext cx="3866708" cy="1012085"/>
          </a:xfrm>
          <a:prstGeom prst="line">
            <a:avLst/>
          </a:prstGeom>
          <a:ln w="95250" cap="flat">
            <a:solidFill>
              <a:srgbClr val="000000"/>
            </a:solidFill>
            <a:prstDash val="solid"/>
            <a:headEnd type="none" w="sm" len="sm"/>
            <a:tailEnd type="none" w="sm" len="sm"/>
          </a:ln>
        </p:spPr>
      </p:sp>
      <p:sp>
        <p:nvSpPr>
          <p:cNvPr id="16" name="AutoShape 16"/>
          <p:cNvSpPr/>
          <p:nvPr/>
        </p:nvSpPr>
        <p:spPr>
          <a:xfrm flipH="1">
            <a:off x="2463548" y="3732750"/>
            <a:ext cx="3632453" cy="1012085"/>
          </a:xfrm>
          <a:prstGeom prst="line">
            <a:avLst/>
          </a:prstGeom>
          <a:ln w="95250" cap="flat">
            <a:solidFill>
              <a:srgbClr val="000000"/>
            </a:solidFill>
            <a:prstDash val="solid"/>
            <a:headEnd type="none" w="sm" len="sm"/>
            <a:tailEnd type="none" w="sm" len="sm"/>
          </a:ln>
        </p:spPr>
      </p:sp>
      <p:sp>
        <p:nvSpPr>
          <p:cNvPr id="17" name="Freeform 17"/>
          <p:cNvSpPr/>
          <p:nvPr/>
        </p:nvSpPr>
        <p:spPr>
          <a:xfrm>
            <a:off x="8143398" y="1685005"/>
            <a:ext cx="3362802" cy="2308049"/>
          </a:xfrm>
          <a:custGeom>
            <a:avLst/>
            <a:gdLst/>
            <a:ahLst/>
            <a:cxnLst/>
            <a:rect l="l" t="t" r="r" b="b"/>
            <a:pathLst>
              <a:path w="5044203" h="3462073">
                <a:moveTo>
                  <a:pt x="0" y="0"/>
                </a:moveTo>
                <a:lnTo>
                  <a:pt x="5044203" y="0"/>
                </a:lnTo>
                <a:lnTo>
                  <a:pt x="5044203" y="3462072"/>
                </a:lnTo>
                <a:lnTo>
                  <a:pt x="0" y="3462072"/>
                </a:lnTo>
                <a:lnTo>
                  <a:pt x="0" y="0"/>
                </a:lnTo>
                <a:close/>
              </a:path>
            </a:pathLst>
          </a:custGeom>
          <a:blipFill>
            <a:blip r:embed="rId7"/>
            <a:stretch>
              <a:fillRect/>
            </a:stretch>
          </a:blipFill>
        </p:spPr>
      </p:sp>
      <p:sp>
        <p:nvSpPr>
          <p:cNvPr id="18" name="TextBox 18"/>
          <p:cNvSpPr txBox="1"/>
          <p:nvPr/>
        </p:nvSpPr>
        <p:spPr>
          <a:xfrm>
            <a:off x="4279774" y="2510966"/>
            <a:ext cx="3019288" cy="1152110"/>
          </a:xfrm>
          <a:prstGeom prst="rect">
            <a:avLst/>
          </a:prstGeom>
        </p:spPr>
        <p:txBody>
          <a:bodyPr wrap="square" lIns="0" tIns="0" rIns="0" bIns="0" rtlCol="0" anchor="t">
            <a:spAutoFit/>
          </a:bodyPr>
          <a:lstStyle/>
          <a:p>
            <a:pPr defTabSz="609630">
              <a:lnSpc>
                <a:spcPts val="4666"/>
              </a:lnSpc>
            </a:pPr>
            <a:r>
              <a:rPr lang="en-US" sz="2800" b="1" u="sng" dirty="0" err="1">
                <a:solidFill>
                  <a:srgbClr val="000000"/>
                </a:solidFill>
                <a:latin typeface="Canva Sans Bold"/>
                <a:ea typeface="Canva Sans Bold"/>
                <a:cs typeface="Canva Sans Bold"/>
                <a:sym typeface="Canva Sans Bold"/>
              </a:rPr>
              <a:t>Mahnverfahren</a:t>
            </a:r>
            <a:r>
              <a:rPr lang="en-US" sz="2800" b="1" u="sng" dirty="0">
                <a:solidFill>
                  <a:srgbClr val="000000"/>
                </a:solidFill>
                <a:latin typeface="Canva Sans Bold"/>
                <a:ea typeface="Canva Sans Bold"/>
                <a:cs typeface="Canva Sans Bold"/>
                <a:sym typeface="Canva Sans Bold"/>
              </a:rPr>
              <a:t>, </a:t>
            </a:r>
            <a:br>
              <a:rPr lang="en-US" sz="2800" b="1" u="sng" dirty="0">
                <a:solidFill>
                  <a:srgbClr val="000000"/>
                </a:solidFill>
                <a:latin typeface="Canva Sans Bold"/>
                <a:ea typeface="Canva Sans Bold"/>
                <a:cs typeface="Canva Sans Bold"/>
                <a:sym typeface="Canva Sans Bold"/>
              </a:rPr>
            </a:br>
            <a:r>
              <a:rPr lang="en-US" sz="2800" b="1" u="sng" dirty="0">
                <a:solidFill>
                  <a:srgbClr val="000000"/>
                </a:solidFill>
                <a:latin typeface="Canva Sans Bold"/>
                <a:ea typeface="Canva Sans Bold"/>
                <a:cs typeface="Canva Sans Bold"/>
                <a:sym typeface="Canva Sans Bold"/>
              </a:rPr>
              <a:t>§§ 688 ff. ZPO</a:t>
            </a:r>
          </a:p>
        </p:txBody>
      </p:sp>
      <p:sp>
        <p:nvSpPr>
          <p:cNvPr id="19" name="TextBox 19"/>
          <p:cNvSpPr txBox="1"/>
          <p:nvPr/>
        </p:nvSpPr>
        <p:spPr>
          <a:xfrm>
            <a:off x="4279774" y="2009598"/>
            <a:ext cx="3019287" cy="385490"/>
          </a:xfrm>
          <a:prstGeom prst="rect">
            <a:avLst/>
          </a:prstGeom>
        </p:spPr>
        <p:txBody>
          <a:bodyPr lIns="0" tIns="0" rIns="0" bIns="0" rtlCol="0" anchor="t">
            <a:spAutoFit/>
          </a:bodyPr>
          <a:lstStyle/>
          <a:p>
            <a:pPr defTabSz="609630">
              <a:lnSpc>
                <a:spcPts val="3266"/>
              </a:lnSpc>
            </a:pPr>
            <a:r>
              <a:rPr lang="en-US" sz="2333" dirty="0" err="1">
                <a:solidFill>
                  <a:srgbClr val="000000"/>
                </a:solidFill>
                <a:latin typeface="Canva Sans"/>
                <a:ea typeface="Canva Sans"/>
                <a:cs typeface="Canva Sans"/>
                <a:sym typeface="Canva Sans"/>
              </a:rPr>
              <a:t>Klageverfahren</a:t>
            </a:r>
            <a:endParaRPr lang="en-US" sz="2333" dirty="0">
              <a:solidFill>
                <a:srgbClr val="000000"/>
              </a:solidFill>
              <a:latin typeface="Canva Sans"/>
              <a:ea typeface="Canva Sans"/>
              <a:cs typeface="Canva Sans"/>
              <a:sym typeface="Canva Sans"/>
            </a:endParaRPr>
          </a:p>
        </p:txBody>
      </p:sp>
      <p:sp>
        <p:nvSpPr>
          <p:cNvPr id="20" name="TextBox 20"/>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Mahnverfahren</a:t>
            </a:r>
          </a:p>
        </p:txBody>
      </p:sp>
      <p:sp>
        <p:nvSpPr>
          <p:cNvPr id="21" name="TextBox 21"/>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Allgemeines</a:t>
            </a:r>
          </a:p>
        </p:txBody>
      </p:sp>
      <p:sp>
        <p:nvSpPr>
          <p:cNvPr id="22" name="TextBox 22"/>
          <p:cNvSpPr txBox="1"/>
          <p:nvPr/>
        </p:nvSpPr>
        <p:spPr>
          <a:xfrm>
            <a:off x="7877947" y="5193766"/>
            <a:ext cx="416952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billiger</a:t>
            </a:r>
          </a:p>
        </p:txBody>
      </p:sp>
      <p:sp>
        <p:nvSpPr>
          <p:cNvPr id="23" name="TextBox 23"/>
          <p:cNvSpPr txBox="1"/>
          <p:nvPr/>
        </p:nvSpPr>
        <p:spPr>
          <a:xfrm>
            <a:off x="672121" y="5193766"/>
            <a:ext cx="358285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einfacher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99770" y="1824199"/>
            <a:ext cx="3415783" cy="2386779"/>
          </a:xfrm>
          <a:custGeom>
            <a:avLst/>
            <a:gdLst/>
            <a:ahLst/>
            <a:cxnLst/>
            <a:rect l="l" t="t" r="r" b="b"/>
            <a:pathLst>
              <a:path w="5123675" h="3580168">
                <a:moveTo>
                  <a:pt x="0" y="0"/>
                </a:moveTo>
                <a:lnTo>
                  <a:pt x="5123675" y="0"/>
                </a:lnTo>
                <a:lnTo>
                  <a:pt x="5123675" y="3580168"/>
                </a:lnTo>
                <a:lnTo>
                  <a:pt x="0" y="35801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409639" y="2383659"/>
            <a:ext cx="3996045" cy="1423467"/>
          </a:xfrm>
          <a:prstGeom prst="rect">
            <a:avLst/>
          </a:prstGeom>
        </p:spPr>
        <p:txBody>
          <a:bodyPr lIns="0" tIns="0" rIns="0" bIns="0" rtlCol="0" anchor="t">
            <a:spAutoFit/>
          </a:bodyPr>
          <a:lstStyle/>
          <a:p>
            <a:pPr algn="ctr" defTabSz="609630">
              <a:lnSpc>
                <a:spcPts val="3666"/>
              </a:lnSpc>
            </a:pPr>
            <a:r>
              <a:rPr lang="en-US" sz="3333" b="1" dirty="0" err="1">
                <a:solidFill>
                  <a:srgbClr val="000000"/>
                </a:solidFill>
                <a:latin typeface="Canva Sans Bold"/>
                <a:ea typeface="Canva Sans Bold"/>
                <a:cs typeface="Canva Sans Bold"/>
                <a:sym typeface="Canva Sans Bold"/>
              </a:rPr>
              <a:t>bestimmte</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Geldsumme</a:t>
            </a:r>
            <a:r>
              <a:rPr lang="en-US" sz="3333" b="1" dirty="0">
                <a:solidFill>
                  <a:srgbClr val="000000"/>
                </a:solidFill>
                <a:latin typeface="Canva Sans Bold"/>
                <a:ea typeface="Canva Sans Bold"/>
                <a:cs typeface="Canva Sans Bold"/>
                <a:sym typeface="Canva Sans Bold"/>
              </a:rPr>
              <a:t> </a:t>
            </a:r>
          </a:p>
          <a:p>
            <a:pPr algn="ctr" defTabSz="609630">
              <a:lnSpc>
                <a:spcPts val="3666"/>
              </a:lnSpc>
            </a:pPr>
            <a:r>
              <a:rPr lang="en-US" sz="3333" b="1" dirty="0">
                <a:solidFill>
                  <a:srgbClr val="000000"/>
                </a:solidFill>
                <a:latin typeface="Canva Sans Bold"/>
                <a:ea typeface="Canva Sans Bold"/>
                <a:cs typeface="Canva Sans Bold"/>
                <a:sym typeface="Canva Sans Bold"/>
              </a:rPr>
              <a:t>in Euro</a:t>
            </a:r>
          </a:p>
        </p:txBody>
      </p:sp>
      <p:sp>
        <p:nvSpPr>
          <p:cNvPr id="7" name="Freeform 7"/>
          <p:cNvSpPr/>
          <p:nvPr/>
        </p:nvSpPr>
        <p:spPr>
          <a:xfrm>
            <a:off x="4405684" y="2591503"/>
            <a:ext cx="3415783" cy="2386779"/>
          </a:xfrm>
          <a:custGeom>
            <a:avLst/>
            <a:gdLst/>
            <a:ahLst/>
            <a:cxnLst/>
            <a:rect l="l" t="t" r="r" b="b"/>
            <a:pathLst>
              <a:path w="5123675" h="3580168">
                <a:moveTo>
                  <a:pt x="0" y="0"/>
                </a:moveTo>
                <a:lnTo>
                  <a:pt x="5123675" y="0"/>
                </a:lnTo>
                <a:lnTo>
                  <a:pt x="5123675" y="3580168"/>
                </a:lnTo>
                <a:lnTo>
                  <a:pt x="0" y="35801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3383610" y="3147775"/>
            <a:ext cx="5459931" cy="1333698"/>
          </a:xfrm>
          <a:prstGeom prst="rect">
            <a:avLst/>
          </a:prstGeom>
        </p:spPr>
        <p:txBody>
          <a:bodyPr lIns="0" tIns="0" rIns="0" bIns="0" rtlCol="0" anchor="t">
            <a:spAutoFit/>
          </a:bodyPr>
          <a:lstStyle/>
          <a:p>
            <a:pPr algn="ctr" defTabSz="609630">
              <a:lnSpc>
                <a:spcPts val="2566"/>
              </a:lnSpc>
            </a:pPr>
            <a:r>
              <a:rPr lang="en-US" sz="2333" dirty="0" err="1">
                <a:solidFill>
                  <a:srgbClr val="000000"/>
                </a:solidFill>
                <a:latin typeface="Canva Sans"/>
                <a:ea typeface="Canva Sans"/>
                <a:cs typeface="Canva Sans"/>
                <a:sym typeface="Canva Sans"/>
              </a:rPr>
              <a:t>Wohnsitz</a:t>
            </a:r>
            <a:r>
              <a:rPr lang="en-US" sz="2333" dirty="0">
                <a:solidFill>
                  <a:srgbClr val="000000"/>
                </a:solidFill>
                <a:latin typeface="Canva Sans"/>
                <a:ea typeface="Canva Sans"/>
                <a:cs typeface="Canva Sans"/>
                <a:sym typeface="Canva Sans"/>
              </a:rPr>
              <a:t> des </a:t>
            </a:r>
          </a:p>
          <a:p>
            <a:pPr algn="ctr" defTabSz="609630">
              <a:lnSpc>
                <a:spcPts val="2566"/>
              </a:lnSpc>
            </a:pPr>
            <a:r>
              <a:rPr lang="en-US" sz="2333" dirty="0" err="1">
                <a:solidFill>
                  <a:srgbClr val="000000"/>
                </a:solidFill>
                <a:latin typeface="Canva Sans"/>
                <a:ea typeface="Canva Sans"/>
                <a:cs typeface="Canva Sans"/>
                <a:sym typeface="Canva Sans"/>
              </a:rPr>
              <a:t>Antragsgegners</a:t>
            </a:r>
            <a:r>
              <a:rPr lang="en-US" sz="2333" dirty="0">
                <a:solidFill>
                  <a:srgbClr val="000000"/>
                </a:solidFill>
                <a:latin typeface="Canva Sans"/>
                <a:ea typeface="Canva Sans"/>
                <a:cs typeface="Canva Sans"/>
                <a:sym typeface="Canva Sans"/>
              </a:rPr>
              <a:t> muss </a:t>
            </a:r>
          </a:p>
          <a:p>
            <a:pPr algn="ctr" defTabSz="609630">
              <a:lnSpc>
                <a:spcPts val="2566"/>
              </a:lnSpc>
            </a:pPr>
            <a:r>
              <a:rPr lang="en-US" sz="2333" dirty="0" err="1">
                <a:solidFill>
                  <a:srgbClr val="000000"/>
                </a:solidFill>
                <a:latin typeface="Canva Sans"/>
                <a:ea typeface="Canva Sans"/>
                <a:cs typeface="Canva Sans"/>
                <a:sym typeface="Canva Sans"/>
              </a:rPr>
              <a:t>bekannt</a:t>
            </a:r>
            <a:r>
              <a:rPr lang="en-US" sz="2333" dirty="0">
                <a:solidFill>
                  <a:srgbClr val="000000"/>
                </a:solidFill>
                <a:latin typeface="Canva Sans"/>
                <a:ea typeface="Canva Sans"/>
                <a:cs typeface="Canva Sans"/>
                <a:sym typeface="Canva Sans"/>
              </a:rPr>
              <a:t> und </a:t>
            </a:r>
          </a:p>
          <a:p>
            <a:pPr algn="ctr" defTabSz="609630">
              <a:lnSpc>
                <a:spcPts val="2566"/>
              </a:lnSpc>
            </a:pPr>
            <a:r>
              <a:rPr lang="en-US" sz="2333" dirty="0" err="1">
                <a:solidFill>
                  <a:srgbClr val="000000"/>
                </a:solidFill>
                <a:latin typeface="Canva Sans"/>
                <a:ea typeface="Canva Sans"/>
                <a:cs typeface="Canva Sans"/>
                <a:sym typeface="Canva Sans"/>
              </a:rPr>
              <a:t>im</a:t>
            </a:r>
            <a:r>
              <a:rPr lang="en-US" sz="2333" dirty="0">
                <a:solidFill>
                  <a:srgbClr val="000000"/>
                </a:solidFill>
                <a:latin typeface="Canva Sans"/>
                <a:ea typeface="Canva Sans"/>
                <a:cs typeface="Canva Sans"/>
                <a:sym typeface="Canva Sans"/>
              </a:rPr>
              <a:t> Inland sein</a:t>
            </a:r>
          </a:p>
        </p:txBody>
      </p:sp>
      <p:sp>
        <p:nvSpPr>
          <p:cNvPr id="9" name="Freeform 9"/>
          <p:cNvSpPr/>
          <p:nvPr/>
        </p:nvSpPr>
        <p:spPr>
          <a:xfrm>
            <a:off x="8090417" y="3785421"/>
            <a:ext cx="3415783" cy="2386779"/>
          </a:xfrm>
          <a:custGeom>
            <a:avLst/>
            <a:gdLst/>
            <a:ahLst/>
            <a:cxnLst/>
            <a:rect l="l" t="t" r="r" b="b"/>
            <a:pathLst>
              <a:path w="5123675" h="3580168">
                <a:moveTo>
                  <a:pt x="0" y="0"/>
                </a:moveTo>
                <a:lnTo>
                  <a:pt x="5123675" y="0"/>
                </a:lnTo>
                <a:lnTo>
                  <a:pt x="5123675" y="3580168"/>
                </a:lnTo>
                <a:lnTo>
                  <a:pt x="0" y="35801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699770" y="4786448"/>
            <a:ext cx="2602351" cy="1385752"/>
          </a:xfrm>
          <a:custGeom>
            <a:avLst/>
            <a:gdLst/>
            <a:ahLst/>
            <a:cxnLst/>
            <a:rect l="l" t="t" r="r" b="b"/>
            <a:pathLst>
              <a:path w="3903527" h="2078628">
                <a:moveTo>
                  <a:pt x="0" y="0"/>
                </a:moveTo>
                <a:lnTo>
                  <a:pt x="3903527" y="0"/>
                </a:lnTo>
                <a:lnTo>
                  <a:pt x="3903527" y="2078628"/>
                </a:lnTo>
                <a:lnTo>
                  <a:pt x="0" y="20786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1106486" y="4640144"/>
            <a:ext cx="2602351" cy="1385752"/>
          </a:xfrm>
          <a:custGeom>
            <a:avLst/>
            <a:gdLst/>
            <a:ahLst/>
            <a:cxnLst/>
            <a:rect l="l" t="t" r="r" b="b"/>
            <a:pathLst>
              <a:path w="3903527" h="2078628">
                <a:moveTo>
                  <a:pt x="0" y="0"/>
                </a:moveTo>
                <a:lnTo>
                  <a:pt x="3903527" y="0"/>
                </a:lnTo>
                <a:lnTo>
                  <a:pt x="3903527" y="2078628"/>
                </a:lnTo>
                <a:lnTo>
                  <a:pt x="0" y="20786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a:off x="1513202" y="4528691"/>
            <a:ext cx="2602351" cy="1385752"/>
          </a:xfrm>
          <a:custGeom>
            <a:avLst/>
            <a:gdLst/>
            <a:ahLst/>
            <a:cxnLst/>
            <a:rect l="l" t="t" r="r" b="b"/>
            <a:pathLst>
              <a:path w="3903527" h="2078628">
                <a:moveTo>
                  <a:pt x="0" y="0"/>
                </a:moveTo>
                <a:lnTo>
                  <a:pt x="3903527" y="0"/>
                </a:lnTo>
                <a:lnTo>
                  <a:pt x="3903527" y="2078628"/>
                </a:lnTo>
                <a:lnTo>
                  <a:pt x="0" y="20786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8663499" y="1714336"/>
            <a:ext cx="2269620" cy="1807185"/>
          </a:xfrm>
          <a:custGeom>
            <a:avLst/>
            <a:gdLst/>
            <a:ahLst/>
            <a:cxnLst/>
            <a:rect l="l" t="t" r="r" b="b"/>
            <a:pathLst>
              <a:path w="3404430" h="2710777">
                <a:moveTo>
                  <a:pt x="0" y="0"/>
                </a:moveTo>
                <a:lnTo>
                  <a:pt x="3404429" y="0"/>
                </a:lnTo>
                <a:lnTo>
                  <a:pt x="3404429" y="2710777"/>
                </a:lnTo>
                <a:lnTo>
                  <a:pt x="0" y="271077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TextBox 14"/>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Mahnverfahren</a:t>
            </a:r>
          </a:p>
        </p:txBody>
      </p:sp>
      <p:sp>
        <p:nvSpPr>
          <p:cNvPr id="15" name="TextBox 15"/>
          <p:cNvSpPr txBox="1"/>
          <p:nvPr/>
        </p:nvSpPr>
        <p:spPr>
          <a:xfrm>
            <a:off x="3707835" y="762683"/>
            <a:ext cx="7601298" cy="533800"/>
          </a:xfrm>
          <a:prstGeom prst="rect">
            <a:avLst/>
          </a:prstGeom>
        </p:spPr>
        <p:txBody>
          <a:bodyPr lIns="0" tIns="0" rIns="0" bIns="0" rtlCol="0" anchor="t">
            <a:spAutoFit/>
          </a:bodyPr>
          <a:lstStyle/>
          <a:p>
            <a:pPr algn="r" defTabSz="609630">
              <a:lnSpc>
                <a:spcPts val="4666"/>
              </a:lnSpc>
            </a:pPr>
            <a:r>
              <a:rPr lang="en-US" sz="2400" dirty="0" err="1">
                <a:solidFill>
                  <a:srgbClr val="FFFFFF"/>
                </a:solidFill>
                <a:latin typeface="Canva Sans"/>
                <a:ea typeface="Canva Sans"/>
                <a:cs typeface="Canva Sans"/>
                <a:sym typeface="Canva Sans"/>
              </a:rPr>
              <a:t>Zulässigkeitsvoraussetzungen</a:t>
            </a:r>
            <a:r>
              <a:rPr lang="en-US" sz="2400" dirty="0">
                <a:solidFill>
                  <a:srgbClr val="FFFFFF"/>
                </a:solidFill>
                <a:latin typeface="Canva Sans"/>
                <a:ea typeface="Canva Sans"/>
                <a:cs typeface="Canva Sans"/>
                <a:sym typeface="Canva Sans"/>
              </a:rPr>
              <a:t>, § 688 I, II ZPO</a:t>
            </a:r>
          </a:p>
        </p:txBody>
      </p:sp>
      <p:sp>
        <p:nvSpPr>
          <p:cNvPr id="16" name="TextBox 16"/>
          <p:cNvSpPr txBox="1"/>
          <p:nvPr/>
        </p:nvSpPr>
        <p:spPr>
          <a:xfrm>
            <a:off x="6655944" y="4665544"/>
            <a:ext cx="6284729" cy="666849"/>
          </a:xfrm>
          <a:prstGeom prst="rect">
            <a:avLst/>
          </a:prstGeom>
        </p:spPr>
        <p:txBody>
          <a:bodyPr lIns="0" tIns="0" rIns="0" bIns="0" rtlCol="0" anchor="t">
            <a:spAutoFit/>
          </a:bodyPr>
          <a:lstStyle/>
          <a:p>
            <a:pPr algn="ctr" defTabSz="609630">
              <a:lnSpc>
                <a:spcPts val="2566"/>
              </a:lnSpc>
            </a:pPr>
            <a:r>
              <a:rPr lang="en-US" sz="2333">
                <a:solidFill>
                  <a:srgbClr val="000000"/>
                </a:solidFill>
                <a:latin typeface="Canva Sans"/>
                <a:ea typeface="Canva Sans"/>
                <a:cs typeface="Canva Sans"/>
                <a:sym typeface="Canva Sans"/>
              </a:rPr>
              <a:t>Gegenleistung </a:t>
            </a:r>
          </a:p>
          <a:p>
            <a:pPr algn="ctr" defTabSz="609630">
              <a:lnSpc>
                <a:spcPts val="2566"/>
              </a:lnSpc>
            </a:pPr>
            <a:r>
              <a:rPr lang="en-US" sz="2333">
                <a:solidFill>
                  <a:srgbClr val="000000"/>
                </a:solidFill>
                <a:latin typeface="Canva Sans"/>
                <a:ea typeface="Canva Sans"/>
                <a:cs typeface="Canva Sans"/>
                <a:sym typeface="Canva Sans"/>
              </a:rPr>
              <a:t>muss erbracht sein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85801" y="4216700"/>
            <a:ext cx="2710051" cy="1920749"/>
          </a:xfrm>
          <a:custGeom>
            <a:avLst/>
            <a:gdLst/>
            <a:ahLst/>
            <a:cxnLst/>
            <a:rect l="l" t="t" r="r" b="b"/>
            <a:pathLst>
              <a:path w="4065077" h="2881123">
                <a:moveTo>
                  <a:pt x="0" y="0"/>
                </a:moveTo>
                <a:lnTo>
                  <a:pt x="4065077" y="0"/>
                </a:lnTo>
                <a:lnTo>
                  <a:pt x="4065077" y="2881123"/>
                </a:lnTo>
                <a:lnTo>
                  <a:pt x="0" y="28811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679084" y="3429000"/>
            <a:ext cx="4833833" cy="2743200"/>
          </a:xfrm>
          <a:custGeom>
            <a:avLst/>
            <a:gdLst/>
            <a:ahLst/>
            <a:cxnLst/>
            <a:rect l="l" t="t" r="r" b="b"/>
            <a:pathLst>
              <a:path w="7250749" h="4114800">
                <a:moveTo>
                  <a:pt x="0" y="0"/>
                </a:moveTo>
                <a:lnTo>
                  <a:pt x="7250748" y="0"/>
                </a:lnTo>
                <a:lnTo>
                  <a:pt x="7250748"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9071817" y="3934884"/>
            <a:ext cx="2237317" cy="2237317"/>
          </a:xfrm>
          <a:custGeom>
            <a:avLst/>
            <a:gdLst/>
            <a:ahLst/>
            <a:cxnLst/>
            <a:rect l="l" t="t" r="r" b="b"/>
            <a:pathLst>
              <a:path w="3355975" h="3355975">
                <a:moveTo>
                  <a:pt x="0" y="0"/>
                </a:moveTo>
                <a:lnTo>
                  <a:pt x="3355974" y="0"/>
                </a:lnTo>
                <a:lnTo>
                  <a:pt x="3355974" y="3355975"/>
                </a:lnTo>
                <a:lnTo>
                  <a:pt x="0" y="3355975"/>
                </a:lnTo>
                <a:lnTo>
                  <a:pt x="0" y="0"/>
                </a:lnTo>
                <a:close/>
              </a:path>
            </a:pathLst>
          </a:custGeom>
          <a:blipFill>
            <a:blip r:embed="rId8"/>
            <a:stretch>
              <a:fillRect/>
            </a:stretch>
          </a:blipFill>
        </p:spPr>
      </p:sp>
      <p:sp>
        <p:nvSpPr>
          <p:cNvPr id="8" name="Freeform 8"/>
          <p:cNvSpPr/>
          <p:nvPr/>
        </p:nvSpPr>
        <p:spPr>
          <a:xfrm>
            <a:off x="4394121" y="1702913"/>
            <a:ext cx="3403759" cy="711695"/>
          </a:xfrm>
          <a:custGeom>
            <a:avLst/>
            <a:gdLst/>
            <a:ahLst/>
            <a:cxnLst/>
            <a:rect l="l" t="t" r="r" b="b"/>
            <a:pathLst>
              <a:path w="5105639" h="1067543">
                <a:moveTo>
                  <a:pt x="0" y="0"/>
                </a:moveTo>
                <a:lnTo>
                  <a:pt x="5105640" y="0"/>
                </a:lnTo>
                <a:lnTo>
                  <a:pt x="5105640" y="1067543"/>
                </a:lnTo>
                <a:lnTo>
                  <a:pt x="0" y="10675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9" name="TextBox 9"/>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Mahnverfahren</a:t>
            </a:r>
          </a:p>
        </p:txBody>
      </p:sp>
      <p:sp>
        <p:nvSpPr>
          <p:cNvPr id="10" name="TextBox 10"/>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Zuständigkeiten</a:t>
            </a:r>
          </a:p>
        </p:txBody>
      </p:sp>
      <p:sp>
        <p:nvSpPr>
          <p:cNvPr id="11" name="TextBox 11"/>
          <p:cNvSpPr txBox="1"/>
          <p:nvPr/>
        </p:nvSpPr>
        <p:spPr>
          <a:xfrm>
            <a:off x="7824231" y="3365500"/>
            <a:ext cx="4732489" cy="549381"/>
          </a:xfrm>
          <a:prstGeom prst="rect">
            <a:avLst/>
          </a:prstGeom>
        </p:spPr>
        <p:txBody>
          <a:bodyPr lIns="0" tIns="0" rIns="0" bIns="0" rtlCol="0" anchor="t">
            <a:spAutoFit/>
          </a:bodyPr>
          <a:lstStyle/>
          <a:p>
            <a:pPr algn="ctr" defTabSz="609630">
              <a:lnSpc>
                <a:spcPts val="4666"/>
              </a:lnSpc>
              <a:spcBef>
                <a:spcPct val="0"/>
              </a:spcBef>
            </a:pPr>
            <a:r>
              <a:rPr lang="en-US" sz="3333" b="1">
                <a:solidFill>
                  <a:srgbClr val="000000"/>
                </a:solidFill>
                <a:latin typeface="Canva Sans Bold"/>
                <a:ea typeface="Canva Sans Bold"/>
                <a:cs typeface="Canva Sans Bold"/>
                <a:sym typeface="Canva Sans Bold"/>
              </a:rPr>
              <a:t>§ 689 I 1 ZPO</a:t>
            </a:r>
          </a:p>
        </p:txBody>
      </p:sp>
      <p:sp>
        <p:nvSpPr>
          <p:cNvPr id="12" name="TextBox 12"/>
          <p:cNvSpPr txBox="1"/>
          <p:nvPr/>
        </p:nvSpPr>
        <p:spPr>
          <a:xfrm>
            <a:off x="4822017" y="1742318"/>
            <a:ext cx="2547967"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sachlich</a:t>
            </a:r>
          </a:p>
        </p:txBody>
      </p:sp>
      <p:sp>
        <p:nvSpPr>
          <p:cNvPr id="13" name="TextBox 13"/>
          <p:cNvSpPr txBox="1"/>
          <p:nvPr/>
        </p:nvSpPr>
        <p:spPr>
          <a:xfrm>
            <a:off x="152124" y="3365500"/>
            <a:ext cx="3777405"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Amtsgericht</a:t>
            </a:r>
          </a:p>
        </p:txBody>
      </p:sp>
      <p:sp>
        <p:nvSpPr>
          <p:cNvPr id="14" name="TextBox 14"/>
          <p:cNvSpPr txBox="1"/>
          <p:nvPr/>
        </p:nvSpPr>
        <p:spPr>
          <a:xfrm>
            <a:off x="4488666" y="3955303"/>
            <a:ext cx="3490337" cy="1423467"/>
          </a:xfrm>
          <a:prstGeom prst="rect">
            <a:avLst/>
          </a:prstGeom>
        </p:spPr>
        <p:txBody>
          <a:bodyPr lIns="0" tIns="0" rIns="0" bIns="0" rtlCol="0" anchor="t">
            <a:spAutoFit/>
          </a:bodyPr>
          <a:lstStyle/>
          <a:p>
            <a:pPr algn="ctr" defTabSz="609630">
              <a:lnSpc>
                <a:spcPts val="3667"/>
              </a:lnSpc>
            </a:pPr>
            <a:r>
              <a:rPr lang="en-US" sz="3334" b="1">
                <a:solidFill>
                  <a:srgbClr val="000000"/>
                </a:solidFill>
                <a:latin typeface="Canva Sans Bold"/>
                <a:ea typeface="Canva Sans Bold"/>
                <a:cs typeface="Canva Sans Bold"/>
                <a:sym typeface="Canva Sans Bold"/>
              </a:rPr>
              <a:t>unabhängig </a:t>
            </a:r>
          </a:p>
          <a:p>
            <a:pPr algn="ctr" defTabSz="609630">
              <a:lnSpc>
                <a:spcPts val="3667"/>
              </a:lnSpc>
            </a:pPr>
            <a:r>
              <a:rPr lang="en-US" sz="3334" b="1">
                <a:solidFill>
                  <a:srgbClr val="000000"/>
                </a:solidFill>
                <a:latin typeface="Canva Sans Bold"/>
                <a:ea typeface="Canva Sans Bold"/>
                <a:cs typeface="Canva Sans Bold"/>
                <a:sym typeface="Canva Sans Bold"/>
              </a:rPr>
              <a:t>vom </a:t>
            </a:r>
          </a:p>
          <a:p>
            <a:pPr algn="ctr" defTabSz="609630">
              <a:lnSpc>
                <a:spcPts val="3667"/>
              </a:lnSpc>
            </a:pPr>
            <a:r>
              <a:rPr lang="en-US" sz="3334" b="1">
                <a:solidFill>
                  <a:srgbClr val="000000"/>
                </a:solidFill>
                <a:latin typeface="Canva Sans Bold"/>
                <a:ea typeface="Canva Sans Bold"/>
                <a:cs typeface="Canva Sans Bold"/>
                <a:sym typeface="Canva Sans Bold"/>
              </a:rPr>
              <a:t>Streitwert</a:t>
            </a:r>
          </a:p>
        </p:txBody>
      </p:sp>
      <p:sp>
        <p:nvSpPr>
          <p:cNvPr id="15" name="AutoShape 15"/>
          <p:cNvSpPr/>
          <p:nvPr/>
        </p:nvSpPr>
        <p:spPr>
          <a:xfrm flipV="1">
            <a:off x="2040826" y="2499650"/>
            <a:ext cx="4035282" cy="929350"/>
          </a:xfrm>
          <a:prstGeom prst="line">
            <a:avLst/>
          </a:prstGeom>
          <a:ln w="76200" cap="flat">
            <a:solidFill>
              <a:srgbClr val="000000"/>
            </a:solidFill>
            <a:prstDash val="solid"/>
            <a:headEnd type="none" w="sm" len="sm"/>
            <a:tailEnd type="none" w="sm" len="sm"/>
          </a:ln>
        </p:spPr>
      </p:sp>
      <p:sp>
        <p:nvSpPr>
          <p:cNvPr id="16" name="AutoShape 16"/>
          <p:cNvSpPr/>
          <p:nvPr/>
        </p:nvSpPr>
        <p:spPr>
          <a:xfrm>
            <a:off x="6096000" y="2414608"/>
            <a:ext cx="4094475" cy="1014393"/>
          </a:xfrm>
          <a:prstGeom prst="line">
            <a:avLst/>
          </a:prstGeom>
          <a:ln w="76200" cap="flat">
            <a:solidFill>
              <a:srgbClr val="000000"/>
            </a:solidFill>
            <a:prstDash val="solid"/>
            <a:headEnd type="none" w="sm" len="sm"/>
            <a:tailEnd type="none" w="sm" len="sm"/>
          </a:ln>
        </p:spPr>
      </p:sp>
      <p:sp>
        <p:nvSpPr>
          <p:cNvPr id="17" name="AutoShape 17"/>
          <p:cNvSpPr/>
          <p:nvPr/>
        </p:nvSpPr>
        <p:spPr>
          <a:xfrm>
            <a:off x="6096000" y="2414608"/>
            <a:ext cx="61426" cy="1072477"/>
          </a:xfrm>
          <a:prstGeom prst="line">
            <a:avLst/>
          </a:prstGeom>
          <a:ln w="76200" cap="flat">
            <a:solidFill>
              <a:srgbClr val="000000"/>
            </a:solidFill>
            <a:prstDash val="solid"/>
            <a:headEnd type="none" w="sm" len="sm"/>
            <a:tailEnd type="none" w="sm" len="sm"/>
          </a:ln>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0464"/>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4394121" y="1747029"/>
            <a:ext cx="3403759" cy="711695"/>
          </a:xfrm>
          <a:custGeom>
            <a:avLst/>
            <a:gdLst/>
            <a:ahLst/>
            <a:cxnLst/>
            <a:rect l="l" t="t" r="r" b="b"/>
            <a:pathLst>
              <a:path w="5105639" h="1067543">
                <a:moveTo>
                  <a:pt x="0" y="0"/>
                </a:moveTo>
                <a:lnTo>
                  <a:pt x="5105640" y="0"/>
                </a:lnTo>
                <a:lnTo>
                  <a:pt x="5105640" y="1067542"/>
                </a:lnTo>
                <a:lnTo>
                  <a:pt x="0" y="10675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4197290" y="4373034"/>
            <a:ext cx="3797421" cy="1742067"/>
          </a:xfrm>
          <a:custGeom>
            <a:avLst/>
            <a:gdLst/>
            <a:ahLst/>
            <a:cxnLst/>
            <a:rect l="l" t="t" r="r" b="b"/>
            <a:pathLst>
              <a:path w="5696132" h="2613101">
                <a:moveTo>
                  <a:pt x="0" y="0"/>
                </a:moveTo>
                <a:lnTo>
                  <a:pt x="5696132" y="0"/>
                </a:lnTo>
                <a:lnTo>
                  <a:pt x="5696132" y="2613101"/>
                </a:lnTo>
                <a:lnTo>
                  <a:pt x="0" y="26131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1569749" y="1747029"/>
            <a:ext cx="1418193" cy="2008062"/>
          </a:xfrm>
          <a:custGeom>
            <a:avLst/>
            <a:gdLst/>
            <a:ahLst/>
            <a:cxnLst/>
            <a:rect l="l" t="t" r="r" b="b"/>
            <a:pathLst>
              <a:path w="2127290" h="3012093">
                <a:moveTo>
                  <a:pt x="0" y="0"/>
                </a:moveTo>
                <a:lnTo>
                  <a:pt x="2127291" y="0"/>
                </a:lnTo>
                <a:lnTo>
                  <a:pt x="2127291" y="3012092"/>
                </a:lnTo>
                <a:lnTo>
                  <a:pt x="0" y="30120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5311" y="4358350"/>
            <a:ext cx="4725826" cy="1897955"/>
          </a:xfrm>
          <a:prstGeom prst="rect">
            <a:avLst/>
          </a:prstGeom>
        </p:spPr>
        <p:txBody>
          <a:bodyPr lIns="0" tIns="0" rIns="0" bIns="0" rtlCol="0" anchor="t">
            <a:spAutoFit/>
          </a:bodyPr>
          <a:lstStyle/>
          <a:p>
            <a:pPr algn="ctr" defTabSz="609630">
              <a:lnSpc>
                <a:spcPts val="3666"/>
              </a:lnSpc>
            </a:pPr>
            <a:r>
              <a:rPr lang="en-US" sz="3333" b="1" dirty="0" err="1">
                <a:solidFill>
                  <a:srgbClr val="000000"/>
                </a:solidFill>
                <a:latin typeface="Canva Sans"/>
                <a:ea typeface="Canva Sans"/>
                <a:cs typeface="Canva Sans"/>
                <a:sym typeface="Canva Sans"/>
              </a:rPr>
              <a:t>allgemeiner</a:t>
            </a:r>
            <a:r>
              <a:rPr lang="en-US" sz="3333" b="1" dirty="0">
                <a:solidFill>
                  <a:srgbClr val="000000"/>
                </a:solidFill>
                <a:latin typeface="Canva Sans"/>
                <a:ea typeface="Canva Sans"/>
                <a:cs typeface="Canva Sans"/>
                <a:sym typeface="Canva Sans"/>
              </a:rPr>
              <a:t> </a:t>
            </a:r>
          </a:p>
          <a:p>
            <a:pPr algn="ctr" defTabSz="609630">
              <a:lnSpc>
                <a:spcPts val="3666"/>
              </a:lnSpc>
            </a:pPr>
            <a:r>
              <a:rPr lang="en-US" sz="3333" b="1" dirty="0" err="1">
                <a:solidFill>
                  <a:srgbClr val="000000"/>
                </a:solidFill>
                <a:latin typeface="Canva Sans"/>
                <a:ea typeface="Canva Sans"/>
                <a:cs typeface="Canva Sans"/>
                <a:sym typeface="Canva Sans"/>
              </a:rPr>
              <a:t>Gerichtsstand</a:t>
            </a:r>
            <a:r>
              <a:rPr lang="en-US" sz="3333" b="1" dirty="0">
                <a:solidFill>
                  <a:srgbClr val="000000"/>
                </a:solidFill>
                <a:latin typeface="Canva Sans"/>
                <a:ea typeface="Canva Sans"/>
                <a:cs typeface="Canva Sans"/>
                <a:sym typeface="Canva Sans"/>
              </a:rPr>
              <a:t> </a:t>
            </a:r>
            <a:br>
              <a:rPr lang="en-US" sz="3333" b="1" dirty="0">
                <a:solidFill>
                  <a:srgbClr val="000000"/>
                </a:solidFill>
                <a:latin typeface="Canva Sans"/>
                <a:ea typeface="Canva Sans"/>
                <a:cs typeface="Canva Sans"/>
                <a:sym typeface="Canva Sans"/>
              </a:rPr>
            </a:br>
            <a:r>
              <a:rPr lang="en-US" sz="3333" b="1" dirty="0">
                <a:solidFill>
                  <a:srgbClr val="000000"/>
                </a:solidFill>
                <a:latin typeface="Canva Sans"/>
                <a:ea typeface="Canva Sans"/>
                <a:cs typeface="Canva Sans"/>
                <a:sym typeface="Canva Sans"/>
              </a:rPr>
              <a:t>(</a:t>
            </a:r>
            <a:r>
              <a:rPr lang="en-US" sz="3333" b="1" dirty="0" err="1">
                <a:solidFill>
                  <a:srgbClr val="000000"/>
                </a:solidFill>
                <a:latin typeface="Canva Sans"/>
                <a:ea typeface="Canva Sans"/>
                <a:cs typeface="Canva Sans"/>
                <a:sym typeface="Canva Sans"/>
              </a:rPr>
              <a:t>Wohnort</a:t>
            </a:r>
            <a:r>
              <a:rPr lang="en-US" sz="3333" b="1" dirty="0">
                <a:solidFill>
                  <a:srgbClr val="000000"/>
                </a:solidFill>
                <a:latin typeface="Canva Sans"/>
                <a:ea typeface="Canva Sans"/>
                <a:cs typeface="Canva Sans"/>
                <a:sym typeface="Canva Sans"/>
              </a:rPr>
              <a:t>) des </a:t>
            </a:r>
            <a:r>
              <a:rPr lang="en-US" sz="3333" b="1" dirty="0" err="1">
                <a:solidFill>
                  <a:srgbClr val="000000"/>
                </a:solidFill>
                <a:latin typeface="Canva Sans"/>
                <a:ea typeface="Canva Sans"/>
                <a:cs typeface="Canva Sans"/>
                <a:sym typeface="Canva Sans"/>
              </a:rPr>
              <a:t>Antragstellers</a:t>
            </a:r>
            <a:endParaRPr lang="en-US" sz="3333" b="1" dirty="0">
              <a:solidFill>
                <a:srgbClr val="000000"/>
              </a:solidFill>
              <a:latin typeface="Canva Sans"/>
              <a:ea typeface="Canva Sans"/>
              <a:cs typeface="Canva Sans"/>
              <a:sym typeface="Canva Sans"/>
            </a:endParaRPr>
          </a:p>
        </p:txBody>
      </p:sp>
      <p:sp>
        <p:nvSpPr>
          <p:cNvPr id="9" name="TextBox 9"/>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Mahnverfahren</a:t>
            </a:r>
          </a:p>
        </p:txBody>
      </p:sp>
      <p:sp>
        <p:nvSpPr>
          <p:cNvPr id="10" name="TextBox 10"/>
          <p:cNvSpPr txBox="1"/>
          <p:nvPr/>
        </p:nvSpPr>
        <p:spPr>
          <a:xfrm>
            <a:off x="5794136"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Zuständigkeit</a:t>
            </a:r>
          </a:p>
        </p:txBody>
      </p:sp>
      <p:sp>
        <p:nvSpPr>
          <p:cNvPr id="11" name="TextBox 11"/>
          <p:cNvSpPr txBox="1"/>
          <p:nvPr/>
        </p:nvSpPr>
        <p:spPr>
          <a:xfrm>
            <a:off x="4092843" y="1786434"/>
            <a:ext cx="4006315"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örtlich</a:t>
            </a:r>
          </a:p>
        </p:txBody>
      </p:sp>
      <p:sp>
        <p:nvSpPr>
          <p:cNvPr id="12" name="TextBox 12"/>
          <p:cNvSpPr txBox="1"/>
          <p:nvPr/>
        </p:nvSpPr>
        <p:spPr>
          <a:xfrm>
            <a:off x="3657600" y="4532333"/>
            <a:ext cx="4876800" cy="1363258"/>
          </a:xfrm>
          <a:prstGeom prst="rect">
            <a:avLst/>
          </a:prstGeom>
        </p:spPr>
        <p:txBody>
          <a:bodyPr lIns="0" tIns="0" rIns="0" bIns="0" rtlCol="0" anchor="t">
            <a:spAutoFit/>
          </a:bodyPr>
          <a:lstStyle/>
          <a:p>
            <a:pPr algn="ctr" defTabSz="609630">
              <a:lnSpc>
                <a:spcPts val="3666"/>
              </a:lnSpc>
            </a:pPr>
            <a:r>
              <a:rPr lang="en-US" sz="2000" dirty="0" err="1">
                <a:solidFill>
                  <a:srgbClr val="000000"/>
                </a:solidFill>
                <a:latin typeface="Canva Sans"/>
                <a:ea typeface="Canva Sans"/>
                <a:cs typeface="Canva Sans"/>
                <a:sym typeface="Canva Sans"/>
              </a:rPr>
              <a:t>zentrales</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Mahngericht</a:t>
            </a:r>
            <a:br>
              <a:rPr lang="en-US" sz="2000" dirty="0">
                <a:solidFill>
                  <a:srgbClr val="000000"/>
                </a:solidFill>
                <a:latin typeface="Canva Sans"/>
                <a:ea typeface="Canva Sans"/>
                <a:cs typeface="Canva Sans"/>
                <a:sym typeface="Canva Sans"/>
              </a:rPr>
            </a:br>
            <a:r>
              <a:rPr lang="en-US" sz="2000" dirty="0">
                <a:solidFill>
                  <a:srgbClr val="000000"/>
                </a:solidFill>
                <a:latin typeface="Canva Sans"/>
                <a:ea typeface="Canva Sans"/>
                <a:cs typeface="Canva Sans"/>
                <a:sym typeface="Canva Sans"/>
              </a:rPr>
              <a:t>Berlin/Brandenburg </a:t>
            </a:r>
            <a:br>
              <a:rPr lang="en-US" sz="2000" dirty="0">
                <a:solidFill>
                  <a:srgbClr val="000000"/>
                </a:solidFill>
                <a:latin typeface="Canva Sans"/>
                <a:ea typeface="Canva Sans"/>
                <a:cs typeface="Canva Sans"/>
                <a:sym typeface="Canva Sans"/>
              </a:rPr>
            </a:br>
            <a:r>
              <a:rPr lang="en-US" sz="2000" dirty="0">
                <a:solidFill>
                  <a:srgbClr val="000000"/>
                </a:solidFill>
                <a:latin typeface="Canva Sans"/>
                <a:ea typeface="Canva Sans"/>
                <a:cs typeface="Canva Sans"/>
                <a:sym typeface="Canva Sans"/>
              </a:rPr>
              <a:t>in Wedding</a:t>
            </a:r>
          </a:p>
        </p:txBody>
      </p:sp>
      <p:sp>
        <p:nvSpPr>
          <p:cNvPr id="13" name="TextBox 13"/>
          <p:cNvSpPr txBox="1"/>
          <p:nvPr/>
        </p:nvSpPr>
        <p:spPr>
          <a:xfrm>
            <a:off x="8142500" y="4358350"/>
            <a:ext cx="3901710" cy="564898"/>
          </a:xfrm>
          <a:prstGeom prst="rect">
            <a:avLst/>
          </a:prstGeom>
        </p:spPr>
        <p:txBody>
          <a:bodyPr wrap="square" lIns="0" tIns="0" rIns="0" bIns="0" rtlCol="0" anchor="t">
            <a:spAutoFit/>
          </a:bodyPr>
          <a:lstStyle/>
          <a:p>
            <a:pPr algn="ctr" defTabSz="609630">
              <a:lnSpc>
                <a:spcPts val="4666"/>
              </a:lnSpc>
            </a:pPr>
            <a:r>
              <a:rPr lang="en-US" sz="3333" b="1" dirty="0">
                <a:solidFill>
                  <a:srgbClr val="000000"/>
                </a:solidFill>
                <a:latin typeface="Canva Sans"/>
                <a:ea typeface="Canva Sans"/>
                <a:cs typeface="Canva Sans"/>
                <a:sym typeface="Canva Sans"/>
              </a:rPr>
              <a:t>§ 689 II 1 ZPO</a:t>
            </a:r>
          </a:p>
        </p:txBody>
      </p:sp>
      <p:sp>
        <p:nvSpPr>
          <p:cNvPr id="14" name="Freeform 14"/>
          <p:cNvSpPr/>
          <p:nvPr/>
        </p:nvSpPr>
        <p:spPr>
          <a:xfrm>
            <a:off x="8751289" y="1849934"/>
            <a:ext cx="1987554" cy="1987554"/>
          </a:xfrm>
          <a:custGeom>
            <a:avLst/>
            <a:gdLst/>
            <a:ahLst/>
            <a:cxnLst/>
            <a:rect l="l" t="t" r="r" b="b"/>
            <a:pathLst>
              <a:path w="2981331" h="2981331">
                <a:moveTo>
                  <a:pt x="0" y="0"/>
                </a:moveTo>
                <a:lnTo>
                  <a:pt x="2981330" y="0"/>
                </a:lnTo>
                <a:lnTo>
                  <a:pt x="2981330" y="2981331"/>
                </a:lnTo>
                <a:lnTo>
                  <a:pt x="0" y="2981331"/>
                </a:lnTo>
                <a:lnTo>
                  <a:pt x="0" y="0"/>
                </a:lnTo>
                <a:close/>
              </a:path>
            </a:pathLst>
          </a:custGeom>
          <a:blipFill>
            <a:blip r:embed="rId10"/>
            <a:stretch>
              <a:fillRect/>
            </a:stretch>
          </a:blipFill>
        </p:spPr>
      </p:sp>
      <p:sp>
        <p:nvSpPr>
          <p:cNvPr id="15" name="AutoShape 15"/>
          <p:cNvSpPr/>
          <p:nvPr/>
        </p:nvSpPr>
        <p:spPr>
          <a:xfrm>
            <a:off x="6096000" y="2458723"/>
            <a:ext cx="49809" cy="1899627"/>
          </a:xfrm>
          <a:prstGeom prst="line">
            <a:avLst/>
          </a:prstGeom>
          <a:ln w="76200" cap="flat">
            <a:solidFill>
              <a:srgbClr val="000000"/>
            </a:solidFill>
            <a:prstDash val="solid"/>
            <a:headEnd type="none" w="sm" len="sm"/>
            <a:tailEnd type="none" w="sm" len="sm"/>
          </a:ln>
        </p:spPr>
      </p:sp>
      <p:sp>
        <p:nvSpPr>
          <p:cNvPr id="16" name="AutoShape 16"/>
          <p:cNvSpPr/>
          <p:nvPr/>
        </p:nvSpPr>
        <p:spPr>
          <a:xfrm>
            <a:off x="6096000" y="2458723"/>
            <a:ext cx="3649065" cy="1899627"/>
          </a:xfrm>
          <a:prstGeom prst="line">
            <a:avLst/>
          </a:prstGeom>
          <a:ln w="76200" cap="flat">
            <a:solidFill>
              <a:srgbClr val="000000"/>
            </a:solidFill>
            <a:prstDash val="solid"/>
            <a:headEnd type="none" w="sm" len="sm"/>
            <a:tailEnd type="none" w="sm" len="sm"/>
          </a:ln>
        </p:spPr>
      </p:sp>
      <p:sp>
        <p:nvSpPr>
          <p:cNvPr id="17" name="AutoShape 17"/>
          <p:cNvSpPr/>
          <p:nvPr/>
        </p:nvSpPr>
        <p:spPr>
          <a:xfrm flipH="1">
            <a:off x="2451644" y="2458723"/>
            <a:ext cx="3644357" cy="1760224"/>
          </a:xfrm>
          <a:prstGeom prst="line">
            <a:avLst/>
          </a:prstGeom>
          <a:ln w="76200" cap="flat">
            <a:solidFill>
              <a:srgbClr val="000000"/>
            </a:solidFill>
            <a:prstDash val="solid"/>
            <a:headEnd type="none" w="sm" len="sm"/>
            <a:tailEnd type="none" w="sm" len="sm"/>
          </a:ln>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Mahnverfahren</a:t>
            </a:r>
          </a:p>
        </p:txBody>
      </p:sp>
      <p:sp>
        <p:nvSpPr>
          <p:cNvPr id="6" name="TextBox 6"/>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Zuständigkeit</a:t>
            </a:r>
          </a:p>
        </p:txBody>
      </p:sp>
      <p:sp>
        <p:nvSpPr>
          <p:cNvPr id="7" name="Freeform 7"/>
          <p:cNvSpPr/>
          <p:nvPr/>
        </p:nvSpPr>
        <p:spPr>
          <a:xfrm>
            <a:off x="4394121" y="1747029"/>
            <a:ext cx="3403759" cy="711695"/>
          </a:xfrm>
          <a:custGeom>
            <a:avLst/>
            <a:gdLst/>
            <a:ahLst/>
            <a:cxnLst/>
            <a:rect l="l" t="t" r="r" b="b"/>
            <a:pathLst>
              <a:path w="5105639" h="1067543">
                <a:moveTo>
                  <a:pt x="0" y="0"/>
                </a:moveTo>
                <a:lnTo>
                  <a:pt x="5105640" y="0"/>
                </a:lnTo>
                <a:lnTo>
                  <a:pt x="5105640" y="1067542"/>
                </a:lnTo>
                <a:lnTo>
                  <a:pt x="0" y="10675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3271848" y="1786434"/>
            <a:ext cx="5648304"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funktionell</a:t>
            </a:r>
          </a:p>
        </p:txBody>
      </p:sp>
      <p:grpSp>
        <p:nvGrpSpPr>
          <p:cNvPr id="9" name="Group 9"/>
          <p:cNvGrpSpPr/>
          <p:nvPr/>
        </p:nvGrpSpPr>
        <p:grpSpPr>
          <a:xfrm>
            <a:off x="5126931" y="4153065"/>
            <a:ext cx="1938138" cy="193813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7372" r="-42900"/>
              </a:stretch>
            </a:blipFill>
          </p:spPr>
        </p:sp>
      </p:grpSp>
      <p:sp>
        <p:nvSpPr>
          <p:cNvPr id="11" name="TextBox 11"/>
          <p:cNvSpPr txBox="1"/>
          <p:nvPr/>
        </p:nvSpPr>
        <p:spPr>
          <a:xfrm>
            <a:off x="3751818" y="3330146"/>
            <a:ext cx="5081248" cy="564898"/>
          </a:xfrm>
          <a:prstGeom prst="rect">
            <a:avLst/>
          </a:prstGeom>
        </p:spPr>
        <p:txBody>
          <a:bodyPr wrap="square" lIns="0" tIns="0" rIns="0" bIns="0" rtlCol="0" anchor="t">
            <a:spAutoFit/>
          </a:bodyPr>
          <a:lstStyle/>
          <a:p>
            <a:pPr algn="ctr" defTabSz="609630">
              <a:lnSpc>
                <a:spcPts val="4666"/>
              </a:lnSpc>
            </a:pPr>
            <a:r>
              <a:rPr lang="en-US" sz="3333" b="1" dirty="0" err="1">
                <a:solidFill>
                  <a:srgbClr val="000000"/>
                </a:solidFill>
                <a:latin typeface="Canva Sans"/>
                <a:ea typeface="Canva Sans"/>
                <a:cs typeface="Canva Sans"/>
                <a:sym typeface="Canva Sans"/>
              </a:rPr>
              <a:t>Rechtspfleger</a:t>
            </a:r>
            <a:r>
              <a:rPr lang="en-US" sz="3333" b="1" dirty="0">
                <a:solidFill>
                  <a:srgbClr val="000000"/>
                </a:solidFill>
                <a:latin typeface="Canva Sans"/>
                <a:ea typeface="Canva Sans"/>
                <a:cs typeface="Canva Sans"/>
                <a:sym typeface="Canva Sans"/>
              </a:rPr>
              <a:t>, § 20 </a:t>
            </a:r>
            <a:r>
              <a:rPr lang="en-US" sz="3333" b="1" dirty="0" err="1">
                <a:solidFill>
                  <a:srgbClr val="000000"/>
                </a:solidFill>
                <a:latin typeface="Canva Sans"/>
                <a:ea typeface="Canva Sans"/>
                <a:cs typeface="Canva Sans"/>
                <a:sym typeface="Canva Sans"/>
              </a:rPr>
              <a:t>RPflG</a:t>
            </a:r>
            <a:endParaRPr lang="en-US" sz="3333" b="1" dirty="0">
              <a:solidFill>
                <a:srgbClr val="000000"/>
              </a:solidFill>
              <a:latin typeface="Canva Sans"/>
              <a:ea typeface="Canva Sans"/>
              <a:cs typeface="Canva Sans"/>
              <a:sym typeface="Canva Sans"/>
            </a:endParaRPr>
          </a:p>
        </p:txBody>
      </p:sp>
      <p:sp>
        <p:nvSpPr>
          <p:cNvPr id="12" name="TextBox 11">
            <a:extLst>
              <a:ext uri="{FF2B5EF4-FFF2-40B4-BE49-F238E27FC236}">
                <a16:creationId xmlns:a16="http://schemas.microsoft.com/office/drawing/2014/main" id="{5E18D03D-6B6E-4734-BDAC-60C02B26C757}"/>
              </a:ext>
            </a:extLst>
          </p:cNvPr>
          <p:cNvSpPr txBox="1"/>
          <p:nvPr/>
        </p:nvSpPr>
        <p:spPr>
          <a:xfrm>
            <a:off x="6292442" y="6149879"/>
            <a:ext cx="5618152" cy="522066"/>
          </a:xfrm>
          <a:prstGeom prst="rect">
            <a:avLst/>
          </a:prstGeom>
        </p:spPr>
        <p:txBody>
          <a:bodyPr wrap="square" lIns="0" tIns="0" rIns="0" bIns="0" rtlCol="0" anchor="t">
            <a:spAutoFit/>
          </a:bodyPr>
          <a:lstStyle/>
          <a:p>
            <a:pPr algn="ctr" defTabSz="609630">
              <a:lnSpc>
                <a:spcPts val="4666"/>
              </a:lnSpc>
            </a:pPr>
            <a:r>
              <a:rPr lang="en-US" sz="2400" dirty="0">
                <a:solidFill>
                  <a:srgbClr val="000000"/>
                </a:solidFill>
                <a:latin typeface="Canva Sans"/>
                <a:ea typeface="Canva Sans"/>
                <a:cs typeface="Canva Sans"/>
                <a:sym typeface="Canva Sans"/>
              </a:rPr>
              <a:t>(</a:t>
            </a:r>
            <a:r>
              <a:rPr lang="en-US" sz="2400" dirty="0" err="1">
                <a:solidFill>
                  <a:srgbClr val="000000"/>
                </a:solidFill>
                <a:latin typeface="Canva Sans"/>
                <a:ea typeface="Canva Sans"/>
                <a:cs typeface="Canva Sans"/>
                <a:sym typeface="Canva Sans"/>
              </a:rPr>
              <a:t>Beim</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Mahngericht</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gibt</a:t>
            </a:r>
            <a:r>
              <a:rPr lang="en-US" sz="2400" dirty="0">
                <a:solidFill>
                  <a:srgbClr val="000000"/>
                </a:solidFill>
                <a:latin typeface="Canva Sans"/>
                <a:ea typeface="Canva Sans"/>
                <a:cs typeface="Canva Sans"/>
                <a:sym typeface="Canva Sans"/>
              </a:rPr>
              <a:t> es </a:t>
            </a:r>
            <a:r>
              <a:rPr lang="en-US" sz="2400" dirty="0" err="1">
                <a:solidFill>
                  <a:srgbClr val="000000"/>
                </a:solidFill>
                <a:latin typeface="Canva Sans"/>
                <a:ea typeface="Canva Sans"/>
                <a:cs typeface="Canva Sans"/>
                <a:sym typeface="Canva Sans"/>
              </a:rPr>
              <a:t>keine</a:t>
            </a:r>
            <a:r>
              <a:rPr lang="en-US" sz="2400" dirty="0">
                <a:solidFill>
                  <a:srgbClr val="000000"/>
                </a:solidFill>
                <a:latin typeface="Canva Sans"/>
                <a:ea typeface="Canva Sans"/>
                <a:cs typeface="Canva Sans"/>
                <a:sym typeface="Canva Sans"/>
              </a:rPr>
              <a:t> Richter!)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4577454" y="1739927"/>
            <a:ext cx="3037093" cy="4410907"/>
          </a:xfrm>
          <a:custGeom>
            <a:avLst/>
            <a:gdLst/>
            <a:ahLst/>
            <a:cxnLst/>
            <a:rect l="l" t="t" r="r" b="b"/>
            <a:pathLst>
              <a:path w="4555640" h="6616360">
                <a:moveTo>
                  <a:pt x="0" y="0"/>
                </a:moveTo>
                <a:lnTo>
                  <a:pt x="4555640" y="0"/>
                </a:lnTo>
                <a:lnTo>
                  <a:pt x="4555640" y="6616360"/>
                </a:lnTo>
                <a:lnTo>
                  <a:pt x="0" y="6616360"/>
                </a:lnTo>
                <a:lnTo>
                  <a:pt x="0" y="0"/>
                </a:lnTo>
                <a:close/>
              </a:path>
            </a:pathLst>
          </a:custGeom>
          <a:blipFill>
            <a:blip r:embed="rId4"/>
            <a:stretch>
              <a:fillRect/>
            </a:stretch>
          </a:blipFill>
        </p:spPr>
      </p:sp>
      <p:sp>
        <p:nvSpPr>
          <p:cNvPr id="6" name="Freeform 6"/>
          <p:cNvSpPr/>
          <p:nvPr/>
        </p:nvSpPr>
        <p:spPr>
          <a:xfrm>
            <a:off x="1706694" y="2698388"/>
            <a:ext cx="1738251" cy="2354774"/>
          </a:xfrm>
          <a:custGeom>
            <a:avLst/>
            <a:gdLst/>
            <a:ahLst/>
            <a:cxnLst/>
            <a:rect l="l" t="t" r="r" b="b"/>
            <a:pathLst>
              <a:path w="2607377" h="3532161">
                <a:moveTo>
                  <a:pt x="0" y="0"/>
                </a:moveTo>
                <a:lnTo>
                  <a:pt x="2607377" y="0"/>
                </a:lnTo>
                <a:lnTo>
                  <a:pt x="2607377" y="3532161"/>
                </a:lnTo>
                <a:lnTo>
                  <a:pt x="0" y="353216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8744847" y="2846669"/>
            <a:ext cx="2710051" cy="1920749"/>
          </a:xfrm>
          <a:custGeom>
            <a:avLst/>
            <a:gdLst/>
            <a:ahLst/>
            <a:cxnLst/>
            <a:rect l="l" t="t" r="r" b="b"/>
            <a:pathLst>
              <a:path w="4065077" h="2881123">
                <a:moveTo>
                  <a:pt x="0" y="0"/>
                </a:moveTo>
                <a:lnTo>
                  <a:pt x="4065077" y="0"/>
                </a:lnTo>
                <a:lnTo>
                  <a:pt x="4065077" y="2881124"/>
                </a:lnTo>
                <a:lnTo>
                  <a:pt x="0" y="28811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4296543" y="3673376"/>
            <a:ext cx="280911" cy="387463"/>
          </a:xfrm>
          <a:custGeom>
            <a:avLst/>
            <a:gdLst/>
            <a:ahLst/>
            <a:cxnLst/>
            <a:rect l="l" t="t" r="r" b="b"/>
            <a:pathLst>
              <a:path w="421367" h="581195">
                <a:moveTo>
                  <a:pt x="0" y="0"/>
                </a:moveTo>
                <a:lnTo>
                  <a:pt x="421366" y="0"/>
                </a:lnTo>
                <a:lnTo>
                  <a:pt x="421366" y="581195"/>
                </a:lnTo>
                <a:lnTo>
                  <a:pt x="0" y="58119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9" name="Group 9"/>
          <p:cNvGrpSpPr/>
          <p:nvPr/>
        </p:nvGrpSpPr>
        <p:grpSpPr>
          <a:xfrm>
            <a:off x="5047127" y="4712333"/>
            <a:ext cx="2097747" cy="1249715"/>
            <a:chOff x="0" y="0"/>
            <a:chExt cx="812800" cy="484219"/>
          </a:xfrm>
        </p:grpSpPr>
        <p:sp>
          <p:nvSpPr>
            <p:cNvPr id="10" name="Freeform 10"/>
            <p:cNvSpPr/>
            <p:nvPr/>
          </p:nvSpPr>
          <p:spPr>
            <a:xfrm>
              <a:off x="0" y="0"/>
              <a:ext cx="812800" cy="484219"/>
            </a:xfrm>
            <a:custGeom>
              <a:avLst/>
              <a:gdLst/>
              <a:ahLst/>
              <a:cxnLst/>
              <a:rect l="l" t="t" r="r" b="b"/>
              <a:pathLst>
                <a:path w="812800" h="484219">
                  <a:moveTo>
                    <a:pt x="0" y="0"/>
                  </a:moveTo>
                  <a:lnTo>
                    <a:pt x="812800" y="0"/>
                  </a:lnTo>
                  <a:lnTo>
                    <a:pt x="812800" y="484219"/>
                  </a:lnTo>
                  <a:lnTo>
                    <a:pt x="0" y="484219"/>
                  </a:lnTo>
                  <a:close/>
                </a:path>
              </a:pathLst>
            </a:custGeom>
            <a:blipFill>
              <a:blip r:embed="rId2"/>
              <a:stretch>
                <a:fillRect t="-357" b="-357"/>
              </a:stretch>
            </a:blipFill>
          </p:spPr>
        </p:sp>
      </p:grpSp>
      <p:sp>
        <p:nvSpPr>
          <p:cNvPr id="11" name="TextBox 11"/>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12" name="TextBox 12"/>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Antrag</a:t>
            </a:r>
          </a:p>
        </p:txBody>
      </p:sp>
      <p:sp>
        <p:nvSpPr>
          <p:cNvPr id="13" name="TextBox 13"/>
          <p:cNvSpPr txBox="1"/>
          <p:nvPr/>
        </p:nvSpPr>
        <p:spPr>
          <a:xfrm>
            <a:off x="931506" y="1935101"/>
            <a:ext cx="5026878" cy="474489"/>
          </a:xfrm>
          <a:prstGeom prst="rect">
            <a:avLst/>
          </a:prstGeom>
        </p:spPr>
        <p:txBody>
          <a:bodyPr lIns="0" tIns="0" rIns="0" bIns="0" rtlCol="0" anchor="t">
            <a:spAutoFit/>
          </a:bodyPr>
          <a:lstStyle/>
          <a:p>
            <a:pPr defTabSz="609630">
              <a:lnSpc>
                <a:spcPts val="3666"/>
              </a:lnSpc>
            </a:pPr>
            <a:r>
              <a:rPr lang="en-US" sz="3333">
                <a:solidFill>
                  <a:srgbClr val="000000"/>
                </a:solidFill>
                <a:latin typeface="Canva Sans"/>
                <a:ea typeface="Canva Sans"/>
                <a:cs typeface="Canva Sans"/>
                <a:sym typeface="Canva Sans"/>
              </a:rPr>
              <a:t>Vordruckspflicht</a:t>
            </a:r>
          </a:p>
        </p:txBody>
      </p:sp>
      <p:sp>
        <p:nvSpPr>
          <p:cNvPr id="14" name="TextBox 14"/>
          <p:cNvSpPr txBox="1"/>
          <p:nvPr/>
        </p:nvSpPr>
        <p:spPr>
          <a:xfrm>
            <a:off x="485052" y="5327651"/>
            <a:ext cx="4181534" cy="564257"/>
          </a:xfrm>
          <a:prstGeom prst="rect">
            <a:avLst/>
          </a:prstGeom>
        </p:spPr>
        <p:txBody>
          <a:bodyPr lIns="0" tIns="0" rIns="0" bIns="0" rtlCol="0" anchor="t">
            <a:spAutoFit/>
          </a:bodyPr>
          <a:lstStyle/>
          <a:p>
            <a:pPr algn="ctr" defTabSz="609630">
              <a:lnSpc>
                <a:spcPts val="2200"/>
              </a:lnSpc>
            </a:pPr>
            <a:r>
              <a:rPr lang="en-US" sz="2000">
                <a:solidFill>
                  <a:srgbClr val="000000"/>
                </a:solidFill>
                <a:latin typeface="Canva Sans"/>
                <a:ea typeface="Canva Sans"/>
                <a:cs typeface="Canva Sans"/>
                <a:sym typeface="Canva Sans"/>
              </a:rPr>
              <a:t>ein Vordruck für </a:t>
            </a:r>
          </a:p>
          <a:p>
            <a:pPr algn="ctr" defTabSz="609630">
              <a:lnSpc>
                <a:spcPts val="2200"/>
              </a:lnSpc>
            </a:pPr>
            <a:r>
              <a:rPr lang="en-US" sz="2000">
                <a:solidFill>
                  <a:srgbClr val="000000"/>
                </a:solidFill>
                <a:latin typeface="Canva Sans"/>
                <a:ea typeface="Canva Sans"/>
                <a:cs typeface="Canva Sans"/>
                <a:sym typeface="Canva Sans"/>
              </a:rPr>
              <a:t>mehrere Antragsgegner</a:t>
            </a:r>
          </a:p>
        </p:txBody>
      </p:sp>
      <p:sp>
        <p:nvSpPr>
          <p:cNvPr id="15" name="TextBox 15"/>
          <p:cNvSpPr txBox="1"/>
          <p:nvPr/>
        </p:nvSpPr>
        <p:spPr>
          <a:xfrm>
            <a:off x="4731138" y="4846532"/>
            <a:ext cx="2710051" cy="961802"/>
          </a:xfrm>
          <a:prstGeom prst="rect">
            <a:avLst/>
          </a:prstGeom>
        </p:spPr>
        <p:txBody>
          <a:bodyPr lIns="0" tIns="0" rIns="0" bIns="0" rtlCol="0" anchor="t">
            <a:spAutoFit/>
          </a:bodyPr>
          <a:lstStyle/>
          <a:p>
            <a:pPr algn="ctr" defTabSz="609630">
              <a:lnSpc>
                <a:spcPts val="2493"/>
              </a:lnSpc>
            </a:pPr>
            <a:r>
              <a:rPr lang="en-US" sz="2266">
                <a:solidFill>
                  <a:srgbClr val="000000"/>
                </a:solidFill>
                <a:latin typeface="Canva Sans"/>
                <a:ea typeface="Canva Sans"/>
                <a:cs typeface="Canva Sans"/>
                <a:sym typeface="Canva Sans"/>
              </a:rPr>
              <a:t>Inhalt des Mahnantrags</a:t>
            </a:r>
          </a:p>
          <a:p>
            <a:pPr algn="ctr" defTabSz="609630">
              <a:lnSpc>
                <a:spcPts val="2493"/>
              </a:lnSpc>
            </a:pPr>
            <a:r>
              <a:rPr lang="en-US" sz="2266">
                <a:solidFill>
                  <a:srgbClr val="000000"/>
                </a:solidFill>
                <a:latin typeface="Canva Sans"/>
                <a:ea typeface="Canva Sans"/>
                <a:cs typeface="Canva Sans"/>
                <a:sym typeface="Canva Sans"/>
              </a:rPr>
              <a:t>§ 690 ZPO</a:t>
            </a:r>
          </a:p>
        </p:txBody>
      </p:sp>
      <p:sp>
        <p:nvSpPr>
          <p:cNvPr id="16" name="AutoShape 16"/>
          <p:cNvSpPr/>
          <p:nvPr/>
        </p:nvSpPr>
        <p:spPr>
          <a:xfrm flipH="1">
            <a:off x="3195123" y="3854407"/>
            <a:ext cx="1382331" cy="12700"/>
          </a:xfrm>
          <a:prstGeom prst="line">
            <a:avLst/>
          </a:prstGeom>
          <a:ln w="38100" cap="flat">
            <a:solidFill>
              <a:srgbClr val="000000"/>
            </a:solidFill>
            <a:prstDash val="solid"/>
            <a:headEnd type="none" w="sm" len="sm"/>
            <a:tailEnd type="none" w="sm" len="sm"/>
          </a:ln>
        </p:spPr>
      </p:sp>
      <p:sp>
        <p:nvSpPr>
          <p:cNvPr id="17" name="Freeform 17"/>
          <p:cNvSpPr/>
          <p:nvPr/>
        </p:nvSpPr>
        <p:spPr>
          <a:xfrm>
            <a:off x="8604391" y="3660676"/>
            <a:ext cx="280911" cy="387463"/>
          </a:xfrm>
          <a:custGeom>
            <a:avLst/>
            <a:gdLst/>
            <a:ahLst/>
            <a:cxnLst/>
            <a:rect l="l" t="t" r="r" b="b"/>
            <a:pathLst>
              <a:path w="421367" h="581195">
                <a:moveTo>
                  <a:pt x="0" y="0"/>
                </a:moveTo>
                <a:lnTo>
                  <a:pt x="421367" y="0"/>
                </a:lnTo>
                <a:lnTo>
                  <a:pt x="421367" y="581195"/>
                </a:lnTo>
                <a:lnTo>
                  <a:pt x="0" y="58119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AutoShape 18"/>
          <p:cNvSpPr/>
          <p:nvPr/>
        </p:nvSpPr>
        <p:spPr>
          <a:xfrm>
            <a:off x="7614547" y="3854407"/>
            <a:ext cx="1232345" cy="0"/>
          </a:xfrm>
          <a:prstGeom prst="line">
            <a:avLst/>
          </a:prstGeom>
          <a:ln w="38100" cap="flat">
            <a:solidFill>
              <a:srgbClr val="000000"/>
            </a:solidFill>
            <a:prstDash val="solid"/>
            <a:headEnd type="none" w="sm" len="sm"/>
            <a:tailEnd type="none" w="sm" len="sm"/>
          </a:ln>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grpSp>
        <p:nvGrpSpPr>
          <p:cNvPr id="5" name="Group 5"/>
          <p:cNvGrpSpPr/>
          <p:nvPr/>
        </p:nvGrpSpPr>
        <p:grpSpPr>
          <a:xfrm>
            <a:off x="685800" y="1716908"/>
            <a:ext cx="1938138" cy="193813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7372" r="-42900"/>
              </a:stretch>
            </a:blipFill>
          </p:spPr>
        </p:sp>
      </p:grpSp>
      <p:sp>
        <p:nvSpPr>
          <p:cNvPr id="7" name="AutoShape 7"/>
          <p:cNvSpPr/>
          <p:nvPr/>
        </p:nvSpPr>
        <p:spPr>
          <a:xfrm>
            <a:off x="2623939" y="2685977"/>
            <a:ext cx="1340683" cy="0"/>
          </a:xfrm>
          <a:prstGeom prst="line">
            <a:avLst/>
          </a:prstGeom>
          <a:ln w="95250" cap="flat">
            <a:solidFill>
              <a:srgbClr val="000000"/>
            </a:solidFill>
            <a:prstDash val="solid"/>
            <a:headEnd type="none" w="sm" len="sm"/>
            <a:tailEnd type="none" w="sm" len="sm"/>
          </a:ln>
        </p:spPr>
      </p:sp>
      <p:sp>
        <p:nvSpPr>
          <p:cNvPr id="8" name="Freeform 8"/>
          <p:cNvSpPr/>
          <p:nvPr/>
        </p:nvSpPr>
        <p:spPr>
          <a:xfrm>
            <a:off x="3697985" y="2462641"/>
            <a:ext cx="323838" cy="446673"/>
          </a:xfrm>
          <a:custGeom>
            <a:avLst/>
            <a:gdLst/>
            <a:ahLst/>
            <a:cxnLst/>
            <a:rect l="l" t="t" r="r" b="b"/>
            <a:pathLst>
              <a:path w="485757" h="670010">
                <a:moveTo>
                  <a:pt x="0" y="0"/>
                </a:moveTo>
                <a:lnTo>
                  <a:pt x="485758" y="0"/>
                </a:lnTo>
                <a:lnTo>
                  <a:pt x="485758"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9" name="Group 9"/>
          <p:cNvGrpSpPr/>
          <p:nvPr/>
        </p:nvGrpSpPr>
        <p:grpSpPr>
          <a:xfrm>
            <a:off x="6565035" y="4706570"/>
            <a:ext cx="3497580" cy="1465630"/>
            <a:chOff x="0" y="0"/>
            <a:chExt cx="812800" cy="340597"/>
          </a:xfrm>
        </p:grpSpPr>
        <p:sp>
          <p:nvSpPr>
            <p:cNvPr id="10" name="Freeform 10"/>
            <p:cNvSpPr/>
            <p:nvPr/>
          </p:nvSpPr>
          <p:spPr>
            <a:xfrm>
              <a:off x="0" y="0"/>
              <a:ext cx="812800" cy="340597"/>
            </a:xfrm>
            <a:custGeom>
              <a:avLst/>
              <a:gdLst/>
              <a:ahLst/>
              <a:cxnLst/>
              <a:rect l="l" t="t" r="r" b="b"/>
              <a:pathLst>
                <a:path w="812800" h="340597">
                  <a:moveTo>
                    <a:pt x="0" y="0"/>
                  </a:moveTo>
                  <a:lnTo>
                    <a:pt x="812800" y="0"/>
                  </a:lnTo>
                  <a:lnTo>
                    <a:pt x="812800" y="340597"/>
                  </a:lnTo>
                  <a:lnTo>
                    <a:pt x="0" y="340597"/>
                  </a:lnTo>
                  <a:close/>
                </a:path>
              </a:pathLst>
            </a:custGeom>
            <a:blipFill>
              <a:blip r:embed="rId3"/>
              <a:stretch>
                <a:fillRect t="-39490" b="-39490"/>
              </a:stretch>
            </a:blipFill>
          </p:spPr>
        </p:sp>
      </p:grpSp>
      <p:sp>
        <p:nvSpPr>
          <p:cNvPr id="11" name="TextBox 11"/>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12" name="TextBox 12"/>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dirty="0" err="1">
                <a:solidFill>
                  <a:srgbClr val="FFFFFF"/>
                </a:solidFill>
                <a:latin typeface="Canva Sans"/>
                <a:ea typeface="Canva Sans"/>
                <a:cs typeface="Canva Sans"/>
                <a:sym typeface="Canva Sans"/>
              </a:rPr>
              <a:t>Erlass</a:t>
            </a:r>
            <a:r>
              <a:rPr lang="en-US" sz="3333" dirty="0">
                <a:solidFill>
                  <a:srgbClr val="FFFFFF"/>
                </a:solidFill>
                <a:latin typeface="Canva Sans"/>
                <a:ea typeface="Canva Sans"/>
                <a:cs typeface="Canva Sans"/>
                <a:sym typeface="Canva Sans"/>
              </a:rPr>
              <a:t>, § 692 ZPO</a:t>
            </a:r>
          </a:p>
        </p:txBody>
      </p:sp>
      <p:sp>
        <p:nvSpPr>
          <p:cNvPr id="13" name="TextBox 13"/>
          <p:cNvSpPr txBox="1"/>
          <p:nvPr/>
        </p:nvSpPr>
        <p:spPr>
          <a:xfrm>
            <a:off x="4155782" y="2369536"/>
            <a:ext cx="7734277"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formelle Prüfung</a:t>
            </a:r>
            <a:r>
              <a:rPr lang="en-US" sz="3333">
                <a:solidFill>
                  <a:srgbClr val="000000"/>
                </a:solidFill>
                <a:latin typeface="Canva Sans"/>
                <a:ea typeface="Canva Sans"/>
                <a:cs typeface="Canva Sans"/>
                <a:sym typeface="Canva Sans"/>
              </a:rPr>
              <a:t> des Antrags</a:t>
            </a:r>
          </a:p>
        </p:txBody>
      </p:sp>
      <p:sp>
        <p:nvSpPr>
          <p:cNvPr id="14" name="TextBox 14"/>
          <p:cNvSpPr txBox="1"/>
          <p:nvPr/>
        </p:nvSpPr>
        <p:spPr>
          <a:xfrm>
            <a:off x="5871256" y="4986419"/>
            <a:ext cx="4885137" cy="948978"/>
          </a:xfrm>
          <a:prstGeom prst="rect">
            <a:avLst/>
          </a:prstGeom>
        </p:spPr>
        <p:txBody>
          <a:bodyPr lIns="0" tIns="0" rIns="0" bIns="0" rtlCol="0" anchor="t">
            <a:spAutoFit/>
          </a:bodyPr>
          <a:lstStyle/>
          <a:p>
            <a:pPr algn="ctr" defTabSz="609630">
              <a:lnSpc>
                <a:spcPts val="3666"/>
              </a:lnSpc>
            </a:pPr>
            <a:r>
              <a:rPr lang="en-US" sz="3333" b="1">
                <a:solidFill>
                  <a:srgbClr val="FFFFFF"/>
                </a:solidFill>
                <a:latin typeface="Canva Sans Bold"/>
                <a:ea typeface="Canva Sans Bold"/>
                <a:cs typeface="Canva Sans Bold"/>
                <a:sym typeface="Canva Sans Bold"/>
              </a:rPr>
              <a:t>Erlass des </a:t>
            </a:r>
          </a:p>
          <a:p>
            <a:pPr algn="ctr" defTabSz="609630">
              <a:lnSpc>
                <a:spcPts val="3666"/>
              </a:lnSpc>
            </a:pPr>
            <a:r>
              <a:rPr lang="en-US" sz="3333" b="1">
                <a:solidFill>
                  <a:srgbClr val="FFFFFF"/>
                </a:solidFill>
                <a:latin typeface="Canva Sans Bold"/>
                <a:ea typeface="Canva Sans Bold"/>
                <a:cs typeface="Canva Sans Bold"/>
                <a:sym typeface="Canva Sans Bold"/>
              </a:rPr>
              <a:t>Mahnbescheids</a:t>
            </a:r>
          </a:p>
        </p:txBody>
      </p:sp>
      <p:sp>
        <p:nvSpPr>
          <p:cNvPr id="15" name="AutoShape 15"/>
          <p:cNvSpPr/>
          <p:nvPr/>
        </p:nvSpPr>
        <p:spPr>
          <a:xfrm>
            <a:off x="10361660" y="2685977"/>
            <a:ext cx="1170803" cy="0"/>
          </a:xfrm>
          <a:prstGeom prst="line">
            <a:avLst/>
          </a:prstGeom>
          <a:ln w="95250" cap="flat">
            <a:solidFill>
              <a:srgbClr val="000000"/>
            </a:solidFill>
            <a:prstDash val="solid"/>
            <a:headEnd type="none" w="sm" len="sm"/>
            <a:tailEnd type="none" w="sm" len="sm"/>
          </a:ln>
        </p:spPr>
      </p:sp>
      <p:sp>
        <p:nvSpPr>
          <p:cNvPr id="16" name="AutoShape 16"/>
          <p:cNvSpPr/>
          <p:nvPr/>
        </p:nvSpPr>
        <p:spPr>
          <a:xfrm>
            <a:off x="10062615" y="5439385"/>
            <a:ext cx="1469848" cy="0"/>
          </a:xfrm>
          <a:prstGeom prst="line">
            <a:avLst/>
          </a:prstGeom>
          <a:ln w="95250" cap="flat">
            <a:solidFill>
              <a:srgbClr val="000000"/>
            </a:solidFill>
            <a:prstDash val="solid"/>
            <a:headEnd type="none" w="sm" len="sm"/>
            <a:tailEnd type="none" w="sm" len="sm"/>
          </a:ln>
        </p:spPr>
      </p:sp>
      <p:sp>
        <p:nvSpPr>
          <p:cNvPr id="17" name="AutoShape 17"/>
          <p:cNvSpPr/>
          <p:nvPr/>
        </p:nvSpPr>
        <p:spPr>
          <a:xfrm>
            <a:off x="11506200" y="2685977"/>
            <a:ext cx="0" cy="2753408"/>
          </a:xfrm>
          <a:prstGeom prst="line">
            <a:avLst/>
          </a:prstGeom>
          <a:ln w="95250" cap="flat">
            <a:solidFill>
              <a:srgbClr val="000000"/>
            </a:solidFill>
            <a:prstDash val="solid"/>
            <a:headEnd type="none" w="sm" len="sm"/>
            <a:tailEnd type="none" w="sm" len="sm"/>
          </a:ln>
        </p:spPr>
      </p:sp>
      <p:sp>
        <p:nvSpPr>
          <p:cNvPr id="18" name="Freeform 18"/>
          <p:cNvSpPr/>
          <p:nvPr/>
        </p:nvSpPr>
        <p:spPr>
          <a:xfrm rot="-10800000">
            <a:off x="10037822" y="5216049"/>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TextBox 19"/>
          <p:cNvSpPr txBox="1"/>
          <p:nvPr/>
        </p:nvSpPr>
        <p:spPr>
          <a:xfrm>
            <a:off x="292666" y="5358953"/>
            <a:ext cx="3506582" cy="564257"/>
          </a:xfrm>
          <a:prstGeom prst="rect">
            <a:avLst/>
          </a:prstGeom>
        </p:spPr>
        <p:txBody>
          <a:bodyPr lIns="0" tIns="0" rIns="0" bIns="0" rtlCol="0" anchor="t">
            <a:spAutoFit/>
          </a:bodyPr>
          <a:lstStyle/>
          <a:p>
            <a:pPr algn="ctr" defTabSz="609630">
              <a:lnSpc>
                <a:spcPts val="2200"/>
              </a:lnSpc>
            </a:pPr>
            <a:r>
              <a:rPr lang="en-US" sz="2000">
                <a:solidFill>
                  <a:srgbClr val="000000"/>
                </a:solidFill>
                <a:latin typeface="Canva Sans"/>
                <a:ea typeface="Canva Sans"/>
                <a:cs typeface="Canva Sans"/>
                <a:sym typeface="Canva Sans"/>
              </a:rPr>
              <a:t>Zurückweisung </a:t>
            </a:r>
          </a:p>
          <a:p>
            <a:pPr algn="ctr" defTabSz="609630">
              <a:lnSpc>
                <a:spcPts val="2200"/>
              </a:lnSpc>
            </a:pPr>
            <a:r>
              <a:rPr lang="en-US" sz="2000">
                <a:solidFill>
                  <a:srgbClr val="000000"/>
                </a:solidFill>
                <a:latin typeface="Canva Sans"/>
                <a:ea typeface="Canva Sans"/>
                <a:cs typeface="Canva Sans"/>
                <a:sym typeface="Canva Sans"/>
              </a:rPr>
              <a:t>des Antrags</a:t>
            </a:r>
          </a:p>
        </p:txBody>
      </p:sp>
      <p:sp>
        <p:nvSpPr>
          <p:cNvPr id="20" name="TextBox 20"/>
          <p:cNvSpPr txBox="1"/>
          <p:nvPr/>
        </p:nvSpPr>
        <p:spPr>
          <a:xfrm>
            <a:off x="2539588" y="5447048"/>
            <a:ext cx="3765749" cy="564257"/>
          </a:xfrm>
          <a:prstGeom prst="rect">
            <a:avLst/>
          </a:prstGeom>
        </p:spPr>
        <p:txBody>
          <a:bodyPr lIns="0" tIns="0" rIns="0" bIns="0" rtlCol="0" anchor="t">
            <a:spAutoFit/>
          </a:bodyPr>
          <a:lstStyle/>
          <a:p>
            <a:pPr algn="ctr" defTabSz="609630">
              <a:lnSpc>
                <a:spcPts val="2200"/>
              </a:lnSpc>
            </a:pPr>
            <a:r>
              <a:rPr lang="en-US" sz="2000">
                <a:solidFill>
                  <a:srgbClr val="000000"/>
                </a:solidFill>
                <a:latin typeface="Canva Sans"/>
                <a:ea typeface="Canva Sans"/>
                <a:cs typeface="Canva Sans"/>
                <a:sym typeface="Canva Sans"/>
              </a:rPr>
              <a:t>Monierungs-</a:t>
            </a:r>
          </a:p>
          <a:p>
            <a:pPr algn="ctr" defTabSz="609630">
              <a:lnSpc>
                <a:spcPts val="2200"/>
              </a:lnSpc>
            </a:pPr>
            <a:r>
              <a:rPr lang="en-US" sz="2000">
                <a:solidFill>
                  <a:srgbClr val="000000"/>
                </a:solidFill>
                <a:latin typeface="Canva Sans"/>
                <a:ea typeface="Canva Sans"/>
                <a:cs typeface="Canva Sans"/>
                <a:sym typeface="Canva Sans"/>
              </a:rPr>
              <a:t>schreiben</a:t>
            </a:r>
          </a:p>
        </p:txBody>
      </p:sp>
      <p:sp>
        <p:nvSpPr>
          <p:cNvPr id="21" name="TextBox 21"/>
          <p:cNvSpPr txBox="1"/>
          <p:nvPr/>
        </p:nvSpPr>
        <p:spPr>
          <a:xfrm>
            <a:off x="386924" y="4253603"/>
            <a:ext cx="5484333" cy="433708"/>
          </a:xfrm>
          <a:prstGeom prst="rect">
            <a:avLst/>
          </a:prstGeom>
        </p:spPr>
        <p:txBody>
          <a:bodyPr lIns="0" tIns="0" rIns="0" bIns="0" rtlCol="0" anchor="t">
            <a:spAutoFit/>
          </a:bodyPr>
          <a:lstStyle/>
          <a:p>
            <a:pPr algn="ctr" defTabSz="609630">
              <a:lnSpc>
                <a:spcPts val="3733"/>
              </a:lnSpc>
            </a:pPr>
            <a:r>
              <a:rPr lang="en-US" sz="2666">
                <a:solidFill>
                  <a:srgbClr val="000000"/>
                </a:solidFill>
                <a:latin typeface="Canva Sans"/>
                <a:ea typeface="Canva Sans"/>
                <a:cs typeface="Canva Sans"/>
                <a:sym typeface="Canva Sans"/>
              </a:rPr>
              <a:t>Voraussetzung fehlt</a:t>
            </a:r>
          </a:p>
        </p:txBody>
      </p:sp>
      <p:sp>
        <p:nvSpPr>
          <p:cNvPr id="22" name="AutoShape 22"/>
          <p:cNvSpPr/>
          <p:nvPr/>
        </p:nvSpPr>
        <p:spPr>
          <a:xfrm flipH="1">
            <a:off x="3129090" y="2938919"/>
            <a:ext cx="2844913" cy="1365484"/>
          </a:xfrm>
          <a:prstGeom prst="line">
            <a:avLst/>
          </a:prstGeom>
          <a:ln w="38100" cap="flat">
            <a:solidFill>
              <a:srgbClr val="000000"/>
            </a:solidFill>
            <a:prstDash val="solid"/>
            <a:headEnd type="none" w="sm" len="sm"/>
            <a:tailEnd type="none" w="sm" len="sm"/>
          </a:ln>
        </p:spPr>
      </p:sp>
      <p:sp>
        <p:nvSpPr>
          <p:cNvPr id="23" name="AutoShape 23"/>
          <p:cNvSpPr/>
          <p:nvPr/>
        </p:nvSpPr>
        <p:spPr>
          <a:xfrm flipH="1">
            <a:off x="2045957" y="4706571"/>
            <a:ext cx="1083133" cy="633331"/>
          </a:xfrm>
          <a:prstGeom prst="line">
            <a:avLst/>
          </a:prstGeom>
          <a:ln w="38100" cap="flat">
            <a:solidFill>
              <a:srgbClr val="000000"/>
            </a:solidFill>
            <a:prstDash val="solid"/>
            <a:headEnd type="none" w="sm" len="sm"/>
            <a:tailEnd type="none" w="sm" len="sm"/>
          </a:ln>
        </p:spPr>
      </p:sp>
      <p:sp>
        <p:nvSpPr>
          <p:cNvPr id="24" name="AutoShape 24"/>
          <p:cNvSpPr/>
          <p:nvPr/>
        </p:nvSpPr>
        <p:spPr>
          <a:xfrm>
            <a:off x="3129091" y="4706571"/>
            <a:ext cx="1293371" cy="721427"/>
          </a:xfrm>
          <a:prstGeom prst="line">
            <a:avLst/>
          </a:prstGeom>
          <a:ln w="38100" cap="flat">
            <a:solidFill>
              <a:srgbClr val="000000"/>
            </a:solidFill>
            <a:prstDash val="solid"/>
            <a:headEnd type="none" w="sm" len="sm"/>
            <a:tailEnd type="none" w="sm" len="sm"/>
          </a:ln>
        </p:spPr>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85800" y="1573740"/>
            <a:ext cx="8123321" cy="4598461"/>
          </a:xfrm>
          <a:custGeom>
            <a:avLst/>
            <a:gdLst/>
            <a:ahLst/>
            <a:cxnLst/>
            <a:rect l="l" t="t" r="r" b="b"/>
            <a:pathLst>
              <a:path w="12184981" h="6897691">
                <a:moveTo>
                  <a:pt x="0" y="0"/>
                </a:moveTo>
                <a:lnTo>
                  <a:pt x="12184981" y="0"/>
                </a:lnTo>
                <a:lnTo>
                  <a:pt x="12184981" y="6897691"/>
                </a:lnTo>
                <a:lnTo>
                  <a:pt x="0" y="6897691"/>
                </a:lnTo>
                <a:lnTo>
                  <a:pt x="0" y="0"/>
                </a:lnTo>
                <a:close/>
              </a:path>
            </a:pathLst>
          </a:custGeom>
          <a:blipFill>
            <a:blip r:embed="rId4"/>
            <a:stretch>
              <a:fillRect l="-2840" r="-2804"/>
            </a:stretch>
          </a:blipFill>
        </p:spPr>
      </p:sp>
      <p:sp>
        <p:nvSpPr>
          <p:cNvPr id="6" name="TextBox 6"/>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7" name="TextBox 7"/>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Zustellung des MB</a:t>
            </a:r>
          </a:p>
        </p:txBody>
      </p:sp>
      <p:sp>
        <p:nvSpPr>
          <p:cNvPr id="8" name="TextBox 8"/>
          <p:cNvSpPr txBox="1"/>
          <p:nvPr/>
        </p:nvSpPr>
        <p:spPr>
          <a:xfrm>
            <a:off x="8921093" y="2415082"/>
            <a:ext cx="4437951" cy="491481"/>
          </a:xfrm>
          <a:prstGeom prst="rect">
            <a:avLst/>
          </a:prstGeom>
        </p:spPr>
        <p:txBody>
          <a:bodyPr lIns="0" tIns="0" rIns="0" bIns="0" rtlCol="0" anchor="t">
            <a:spAutoFit/>
          </a:bodyPr>
          <a:lstStyle/>
          <a:p>
            <a:pPr defTabSz="609630">
              <a:lnSpc>
                <a:spcPts val="4200"/>
              </a:lnSpc>
            </a:pPr>
            <a:r>
              <a:rPr lang="en-US" sz="3000">
                <a:solidFill>
                  <a:srgbClr val="000000"/>
                </a:solidFill>
                <a:latin typeface="Canva Sans"/>
                <a:ea typeface="Canva Sans"/>
                <a:cs typeface="Canva Sans"/>
                <a:sym typeface="Canva Sans"/>
              </a:rPr>
              <a:t>Ausfertigung</a:t>
            </a:r>
          </a:p>
        </p:txBody>
      </p:sp>
      <p:sp>
        <p:nvSpPr>
          <p:cNvPr id="9" name="TextBox 9"/>
          <p:cNvSpPr txBox="1"/>
          <p:nvPr/>
        </p:nvSpPr>
        <p:spPr>
          <a:xfrm>
            <a:off x="8921094" y="4967154"/>
            <a:ext cx="5170214" cy="491481"/>
          </a:xfrm>
          <a:prstGeom prst="rect">
            <a:avLst/>
          </a:prstGeom>
        </p:spPr>
        <p:txBody>
          <a:bodyPr lIns="0" tIns="0" rIns="0" bIns="0" rtlCol="0" anchor="t">
            <a:spAutoFit/>
          </a:bodyPr>
          <a:lstStyle/>
          <a:p>
            <a:pPr defTabSz="609630">
              <a:lnSpc>
                <a:spcPts val="4200"/>
              </a:lnSpc>
            </a:pPr>
            <a:r>
              <a:rPr lang="en-US" sz="3000">
                <a:solidFill>
                  <a:srgbClr val="000000"/>
                </a:solidFill>
                <a:latin typeface="Canva Sans"/>
                <a:ea typeface="Canva Sans"/>
                <a:cs typeface="Canva Sans"/>
                <a:sym typeface="Canva Sans"/>
              </a:rPr>
              <a:t>Antragsgegner</a:t>
            </a:r>
          </a:p>
        </p:txBody>
      </p:sp>
      <p:sp>
        <p:nvSpPr>
          <p:cNvPr id="10" name="TextBox 10"/>
          <p:cNvSpPr txBox="1"/>
          <p:nvPr/>
        </p:nvSpPr>
        <p:spPr>
          <a:xfrm>
            <a:off x="9843272" y="3556528"/>
            <a:ext cx="2348728"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 ZU</a:t>
            </a:r>
          </a:p>
        </p:txBody>
      </p:sp>
      <p:sp>
        <p:nvSpPr>
          <p:cNvPr id="11" name="AutoShape 11"/>
          <p:cNvSpPr/>
          <p:nvPr/>
        </p:nvSpPr>
        <p:spPr>
          <a:xfrm>
            <a:off x="9415024" y="3018332"/>
            <a:ext cx="0" cy="1917073"/>
          </a:xfrm>
          <a:prstGeom prst="line">
            <a:avLst/>
          </a:prstGeom>
          <a:ln w="38100" cap="flat">
            <a:solidFill>
              <a:srgbClr val="000000"/>
            </a:solidFill>
            <a:prstDash val="solid"/>
            <a:headEnd type="none" w="sm" len="sm"/>
            <a:tailEnd type="none" w="sm" len="sm"/>
          </a:ln>
        </p:spPr>
      </p:sp>
      <p:sp>
        <p:nvSpPr>
          <p:cNvPr id="12" name="Freeform 12"/>
          <p:cNvSpPr/>
          <p:nvPr/>
        </p:nvSpPr>
        <p:spPr>
          <a:xfrm rot="5400000">
            <a:off x="9294541" y="4648736"/>
            <a:ext cx="240967" cy="332369"/>
          </a:xfrm>
          <a:custGeom>
            <a:avLst/>
            <a:gdLst/>
            <a:ahLst/>
            <a:cxnLst/>
            <a:rect l="l" t="t" r="r" b="b"/>
            <a:pathLst>
              <a:path w="361451" h="498553">
                <a:moveTo>
                  <a:pt x="0" y="0"/>
                </a:moveTo>
                <a:lnTo>
                  <a:pt x="361452" y="0"/>
                </a:lnTo>
                <a:lnTo>
                  <a:pt x="361452" y="498553"/>
                </a:lnTo>
                <a:lnTo>
                  <a:pt x="0" y="4985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TextBox 14">
            <a:extLst>
              <a:ext uri="{FF2B5EF4-FFF2-40B4-BE49-F238E27FC236}">
                <a16:creationId xmlns:a16="http://schemas.microsoft.com/office/drawing/2014/main" id="{C6747BFF-C7BD-3EC9-9FC3-69AA6C5E525B}"/>
              </a:ext>
            </a:extLst>
          </p:cNvPr>
          <p:cNvSpPr txBox="1"/>
          <p:nvPr/>
        </p:nvSpPr>
        <p:spPr>
          <a:xfrm>
            <a:off x="-3081024" y="6295505"/>
            <a:ext cx="9392271" cy="492125"/>
          </a:xfrm>
          <a:prstGeom prst="rect">
            <a:avLst/>
          </a:prstGeom>
        </p:spPr>
        <p:txBody>
          <a:bodyPr lIns="0" tIns="0" rIns="0" bIns="0" rtlCol="0" anchor="t">
            <a:spAutoFit/>
          </a:bodyPr>
          <a:lstStyle/>
          <a:p>
            <a:pPr algn="ctr">
              <a:lnSpc>
                <a:spcPts val="3850"/>
              </a:lnSpc>
              <a:spcBef>
                <a:spcPct val="0"/>
              </a:spcBef>
            </a:pPr>
            <a:r>
              <a:rPr lang="en-US" sz="3500" dirty="0">
                <a:solidFill>
                  <a:srgbClr val="000000"/>
                </a:solidFill>
                <a:latin typeface="Canva Sans"/>
                <a:ea typeface="Canva Sans"/>
                <a:cs typeface="Canva Sans"/>
                <a:sym typeface="Canva Sans"/>
              </a:rPr>
              <a:t>§ 693 I, II ZPO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3919518" y="3810955"/>
            <a:ext cx="1623238" cy="2352519"/>
          </a:xfrm>
          <a:custGeom>
            <a:avLst/>
            <a:gdLst/>
            <a:ahLst/>
            <a:cxnLst/>
            <a:rect l="l" t="t" r="r" b="b"/>
            <a:pathLst>
              <a:path w="2434857" h="3528778">
                <a:moveTo>
                  <a:pt x="0" y="0"/>
                </a:moveTo>
                <a:lnTo>
                  <a:pt x="2434857" y="0"/>
                </a:lnTo>
                <a:lnTo>
                  <a:pt x="2434857" y="3528779"/>
                </a:lnTo>
                <a:lnTo>
                  <a:pt x="0" y="3528779"/>
                </a:lnTo>
                <a:lnTo>
                  <a:pt x="0" y="0"/>
                </a:lnTo>
                <a:close/>
              </a:path>
            </a:pathLst>
          </a:custGeom>
          <a:blipFill>
            <a:blip r:embed="rId4"/>
            <a:stretch>
              <a:fillRect/>
            </a:stretch>
          </a:blipFill>
        </p:spPr>
      </p:sp>
      <p:grpSp>
        <p:nvGrpSpPr>
          <p:cNvPr id="6" name="Group 6"/>
          <p:cNvGrpSpPr>
            <a:grpSpLocks noChangeAspect="1"/>
          </p:cNvGrpSpPr>
          <p:nvPr/>
        </p:nvGrpSpPr>
        <p:grpSpPr>
          <a:xfrm>
            <a:off x="685800" y="2223525"/>
            <a:ext cx="2044568" cy="3948675"/>
            <a:chOff x="0" y="0"/>
            <a:chExt cx="3290570" cy="6355080"/>
          </a:xfrm>
        </p:grpSpPr>
        <p:sp>
          <p:nvSpPr>
            <p:cNvPr id="7" name="Freeform 7"/>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8" name="Freeform 8"/>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9" name="Freeform 9"/>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0" name="Freeform 10"/>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11" name="TextBox 11"/>
          <p:cNvSpPr txBox="1"/>
          <p:nvPr/>
        </p:nvSpPr>
        <p:spPr>
          <a:xfrm>
            <a:off x="931506" y="846927"/>
            <a:ext cx="7599263" cy="408638"/>
          </a:xfrm>
          <a:prstGeom prst="rect">
            <a:avLst/>
          </a:prstGeom>
        </p:spPr>
        <p:txBody>
          <a:bodyPr lIns="0" tIns="0" rIns="0" bIns="0" rtlCol="0" anchor="t">
            <a:spAutoFit/>
          </a:bodyPr>
          <a:lstStyle/>
          <a:p>
            <a:pPr defTabSz="609630">
              <a:lnSpc>
                <a:spcPts val="3454"/>
              </a:lnSpc>
            </a:pPr>
            <a:r>
              <a:rPr lang="en-US" sz="2467" b="1">
                <a:solidFill>
                  <a:srgbClr val="FFFFFF"/>
                </a:solidFill>
                <a:latin typeface="Canva Sans Bold"/>
                <a:ea typeface="Canva Sans Bold"/>
                <a:cs typeface="Canva Sans Bold"/>
                <a:sym typeface="Canva Sans Bold"/>
              </a:rPr>
              <a:t>Ablauf des Mahnverfahrens</a:t>
            </a:r>
          </a:p>
        </p:txBody>
      </p:sp>
      <p:sp>
        <p:nvSpPr>
          <p:cNvPr id="12" name="TextBox 12"/>
          <p:cNvSpPr txBox="1"/>
          <p:nvPr/>
        </p:nvSpPr>
        <p:spPr>
          <a:xfrm>
            <a:off x="4731137" y="762683"/>
            <a:ext cx="6577996"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Reaktion des Antragsgegners</a:t>
            </a:r>
          </a:p>
        </p:txBody>
      </p:sp>
      <p:sp>
        <p:nvSpPr>
          <p:cNvPr id="13" name="TextBox 13"/>
          <p:cNvSpPr txBox="1"/>
          <p:nvPr/>
        </p:nvSpPr>
        <p:spPr>
          <a:xfrm>
            <a:off x="-447453" y="4923716"/>
            <a:ext cx="4430287"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nichts</a:t>
            </a:r>
          </a:p>
        </p:txBody>
      </p:sp>
      <p:grpSp>
        <p:nvGrpSpPr>
          <p:cNvPr id="14" name="Group 14"/>
          <p:cNvGrpSpPr>
            <a:grpSpLocks noChangeAspect="1"/>
          </p:cNvGrpSpPr>
          <p:nvPr/>
        </p:nvGrpSpPr>
        <p:grpSpPr>
          <a:xfrm>
            <a:off x="9461632" y="2223525"/>
            <a:ext cx="2044568" cy="3948675"/>
            <a:chOff x="0" y="0"/>
            <a:chExt cx="3290570" cy="6355080"/>
          </a:xfrm>
        </p:grpSpPr>
        <p:sp>
          <p:nvSpPr>
            <p:cNvPr id="15" name="Freeform 15"/>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16" name="Freeform 16"/>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7" name="Freeform 17"/>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8" name="Freeform 18"/>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19" name="Freeform 19"/>
          <p:cNvSpPr/>
          <p:nvPr/>
        </p:nvSpPr>
        <p:spPr>
          <a:xfrm>
            <a:off x="10118834" y="2723007"/>
            <a:ext cx="730166" cy="1121176"/>
          </a:xfrm>
          <a:custGeom>
            <a:avLst/>
            <a:gdLst/>
            <a:ahLst/>
            <a:cxnLst/>
            <a:rect l="l" t="t" r="r" b="b"/>
            <a:pathLst>
              <a:path w="1095249" h="1681764">
                <a:moveTo>
                  <a:pt x="0" y="0"/>
                </a:moveTo>
                <a:lnTo>
                  <a:pt x="1095248" y="0"/>
                </a:lnTo>
                <a:lnTo>
                  <a:pt x="1095248" y="1681764"/>
                </a:lnTo>
                <a:lnTo>
                  <a:pt x="0" y="16817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0" name="TextBox 20"/>
          <p:cNvSpPr txBox="1"/>
          <p:nvPr/>
        </p:nvSpPr>
        <p:spPr>
          <a:xfrm>
            <a:off x="7511509" y="4726325"/>
            <a:ext cx="5944814"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Wider-</a:t>
            </a:r>
          </a:p>
          <a:p>
            <a:pPr algn="ctr" defTabSz="609630">
              <a:lnSpc>
                <a:spcPts val="3666"/>
              </a:lnSpc>
            </a:pPr>
            <a:r>
              <a:rPr lang="en-US" sz="3333">
                <a:solidFill>
                  <a:srgbClr val="000000"/>
                </a:solidFill>
                <a:latin typeface="Canva Sans"/>
                <a:ea typeface="Canva Sans"/>
                <a:cs typeface="Canva Sans"/>
                <a:sym typeface="Canva Sans"/>
              </a:rPr>
              <a:t>spruch</a:t>
            </a:r>
          </a:p>
        </p:txBody>
      </p:sp>
      <p:grpSp>
        <p:nvGrpSpPr>
          <p:cNvPr id="21" name="Group 21"/>
          <p:cNvGrpSpPr>
            <a:grpSpLocks noChangeAspect="1"/>
          </p:cNvGrpSpPr>
          <p:nvPr/>
        </p:nvGrpSpPr>
        <p:grpSpPr>
          <a:xfrm>
            <a:off x="6927180" y="2223525"/>
            <a:ext cx="2044568" cy="3948675"/>
            <a:chOff x="0" y="0"/>
            <a:chExt cx="3290570" cy="6355080"/>
          </a:xfrm>
        </p:grpSpPr>
        <p:sp>
          <p:nvSpPr>
            <p:cNvPr id="22" name="Freeform 22"/>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23" name="Freeform 23"/>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24" name="Freeform 24"/>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8"/>
              <a:stretch>
                <a:fillRect l="-25339" r="-25339"/>
              </a:stretch>
            </a:blipFill>
          </p:spPr>
        </p:sp>
        <p:sp>
          <p:nvSpPr>
            <p:cNvPr id="25" name="Freeform 25"/>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26" name="TextBox 26"/>
          <p:cNvSpPr txBox="1"/>
          <p:nvPr/>
        </p:nvSpPr>
        <p:spPr>
          <a:xfrm>
            <a:off x="6335696" y="4862851"/>
            <a:ext cx="3227536"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Zahlung </a:t>
            </a:r>
          </a:p>
        </p:txBody>
      </p:sp>
      <p:sp>
        <p:nvSpPr>
          <p:cNvPr id="27" name="AutoShape 27"/>
          <p:cNvSpPr/>
          <p:nvPr/>
        </p:nvSpPr>
        <p:spPr>
          <a:xfrm flipH="1" flipV="1">
            <a:off x="4731137" y="1771072"/>
            <a:ext cx="0" cy="1848142"/>
          </a:xfrm>
          <a:prstGeom prst="line">
            <a:avLst/>
          </a:prstGeom>
          <a:ln w="76200" cap="flat">
            <a:solidFill>
              <a:srgbClr val="000000"/>
            </a:solidFill>
            <a:prstDash val="solid"/>
            <a:headEnd type="none" w="sm" len="sm"/>
            <a:tailEnd type="none" w="sm" len="sm"/>
          </a:ln>
        </p:spPr>
      </p:sp>
      <p:sp>
        <p:nvSpPr>
          <p:cNvPr id="28" name="AutoShape 28"/>
          <p:cNvSpPr/>
          <p:nvPr/>
        </p:nvSpPr>
        <p:spPr>
          <a:xfrm flipV="1">
            <a:off x="1708084" y="1771071"/>
            <a:ext cx="8803684" cy="0"/>
          </a:xfrm>
          <a:prstGeom prst="line">
            <a:avLst/>
          </a:prstGeom>
          <a:ln w="76200" cap="flat">
            <a:solidFill>
              <a:srgbClr val="000000"/>
            </a:solidFill>
            <a:prstDash val="solid"/>
            <a:headEnd type="none" w="sm" len="sm"/>
            <a:tailEnd type="none" w="sm" len="sm"/>
          </a:ln>
        </p:spPr>
      </p:sp>
      <p:sp>
        <p:nvSpPr>
          <p:cNvPr id="29" name="AutoShape 29"/>
          <p:cNvSpPr/>
          <p:nvPr/>
        </p:nvSpPr>
        <p:spPr>
          <a:xfrm flipH="1">
            <a:off x="1708084" y="1739779"/>
            <a:ext cx="0" cy="484535"/>
          </a:xfrm>
          <a:prstGeom prst="line">
            <a:avLst/>
          </a:prstGeom>
          <a:ln w="76200" cap="flat">
            <a:solidFill>
              <a:srgbClr val="000000"/>
            </a:solidFill>
            <a:prstDash val="solid"/>
            <a:headEnd type="none" w="sm" len="sm"/>
            <a:tailEnd type="none" w="sm" len="sm"/>
          </a:ln>
        </p:spPr>
      </p:sp>
      <p:sp>
        <p:nvSpPr>
          <p:cNvPr id="30" name="AutoShape 30"/>
          <p:cNvSpPr/>
          <p:nvPr/>
        </p:nvSpPr>
        <p:spPr>
          <a:xfrm>
            <a:off x="7949465" y="1771072"/>
            <a:ext cx="13107" cy="487089"/>
          </a:xfrm>
          <a:prstGeom prst="line">
            <a:avLst/>
          </a:prstGeom>
          <a:ln w="76200" cap="flat">
            <a:solidFill>
              <a:srgbClr val="000000"/>
            </a:solidFill>
            <a:prstDash val="solid"/>
            <a:headEnd type="none" w="sm" len="sm"/>
            <a:tailEnd type="none" w="sm" len="sm"/>
          </a:ln>
        </p:spPr>
      </p:sp>
      <p:sp>
        <p:nvSpPr>
          <p:cNvPr id="31" name="AutoShape 31"/>
          <p:cNvSpPr/>
          <p:nvPr/>
        </p:nvSpPr>
        <p:spPr>
          <a:xfrm flipH="1">
            <a:off x="10448207" y="1771071"/>
            <a:ext cx="35709" cy="467895"/>
          </a:xfrm>
          <a:prstGeom prst="line">
            <a:avLst/>
          </a:prstGeom>
          <a:ln w="76200" cap="flat">
            <a:solidFill>
              <a:srgbClr val="000000"/>
            </a:solidFill>
            <a:prstDash val="solid"/>
            <a:headEnd type="none" w="sm" len="sm"/>
            <a:tailEnd type="none" w="sm" len="sm"/>
          </a:ln>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1371065" y="1841470"/>
            <a:ext cx="3072270" cy="2592585"/>
          </a:xfrm>
          <a:custGeom>
            <a:avLst/>
            <a:gdLst/>
            <a:ahLst/>
            <a:cxnLst/>
            <a:rect l="l" t="t" r="r" b="b"/>
            <a:pathLst>
              <a:path w="4608405" h="3888877">
                <a:moveTo>
                  <a:pt x="0" y="0"/>
                </a:moveTo>
                <a:lnTo>
                  <a:pt x="4608405" y="0"/>
                </a:lnTo>
                <a:lnTo>
                  <a:pt x="4608405" y="3888877"/>
                </a:lnTo>
                <a:lnTo>
                  <a:pt x="0" y="3888877"/>
                </a:lnTo>
                <a:lnTo>
                  <a:pt x="0" y="0"/>
                </a:lnTo>
                <a:close/>
              </a:path>
            </a:pathLst>
          </a:custGeom>
          <a:blipFill>
            <a:blip r:embed="rId4"/>
            <a:stretch>
              <a:fillRect l="-11037" t="-17263" r="-6388" b="-21888"/>
            </a:stretch>
          </a:blipFill>
        </p:spPr>
      </p:sp>
      <p:sp>
        <p:nvSpPr>
          <p:cNvPr id="6" name="TextBox 6"/>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7" name="TextBox 7"/>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Widerspruch</a:t>
            </a:r>
          </a:p>
        </p:txBody>
      </p:sp>
      <p:sp>
        <p:nvSpPr>
          <p:cNvPr id="8" name="TextBox 8"/>
          <p:cNvSpPr txBox="1"/>
          <p:nvPr/>
        </p:nvSpPr>
        <p:spPr>
          <a:xfrm>
            <a:off x="1302538" y="2453021"/>
            <a:ext cx="13357597" cy="1423467"/>
          </a:xfrm>
          <a:prstGeom prst="rect">
            <a:avLst/>
          </a:prstGeom>
        </p:spPr>
        <p:txBody>
          <a:bodyPr lIns="0" tIns="0" rIns="0" bIns="0" rtlCol="0" anchor="t">
            <a:spAutoFit/>
          </a:bodyPr>
          <a:lstStyle/>
          <a:p>
            <a:pPr algn="ctr" defTabSz="609630">
              <a:lnSpc>
                <a:spcPts val="3666"/>
              </a:lnSpc>
            </a:pPr>
            <a:r>
              <a:rPr lang="en-US" sz="3333" b="1" dirty="0" err="1">
                <a:solidFill>
                  <a:srgbClr val="000000"/>
                </a:solidFill>
                <a:latin typeface="Canva Sans Bold"/>
                <a:ea typeface="Canva Sans Bold"/>
                <a:cs typeface="Canva Sans Bold"/>
                <a:sym typeface="Canva Sans Bold"/>
              </a:rPr>
              <a:t>zulässig</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solange</a:t>
            </a:r>
            <a:r>
              <a:rPr lang="en-US" sz="3333" b="1" dirty="0">
                <a:solidFill>
                  <a:srgbClr val="000000"/>
                </a:solidFill>
                <a:latin typeface="Canva Sans Bold"/>
                <a:ea typeface="Canva Sans Bold"/>
                <a:cs typeface="Canva Sans Bold"/>
                <a:sym typeface="Canva Sans Bold"/>
              </a:rPr>
              <a:t> der VB </a:t>
            </a:r>
          </a:p>
          <a:p>
            <a:pPr algn="ctr" defTabSz="609630">
              <a:lnSpc>
                <a:spcPts val="3666"/>
              </a:lnSpc>
            </a:pPr>
            <a:r>
              <a:rPr lang="en-US" sz="3333" b="1" dirty="0" err="1">
                <a:solidFill>
                  <a:srgbClr val="000000"/>
                </a:solidFill>
                <a:latin typeface="Canva Sans Bold"/>
                <a:ea typeface="Canva Sans Bold"/>
                <a:cs typeface="Canva Sans Bold"/>
                <a:sym typeface="Canva Sans Bold"/>
              </a:rPr>
              <a:t>noch</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nicht</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erlassen</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ist</a:t>
            </a:r>
            <a:r>
              <a:rPr lang="en-US" sz="3333" b="1" dirty="0">
                <a:solidFill>
                  <a:srgbClr val="000000"/>
                </a:solidFill>
                <a:latin typeface="Canva Sans Bold"/>
                <a:ea typeface="Canva Sans Bold"/>
                <a:cs typeface="Canva Sans Bold"/>
                <a:sym typeface="Canva Sans Bold"/>
              </a:rPr>
              <a:t>, </a:t>
            </a:r>
            <a:br>
              <a:rPr lang="en-US" sz="3333" b="1" dirty="0">
                <a:solidFill>
                  <a:srgbClr val="000000"/>
                </a:solidFill>
                <a:latin typeface="Canva Sans Bold"/>
                <a:ea typeface="Canva Sans Bold"/>
                <a:cs typeface="Canva Sans Bold"/>
                <a:sym typeface="Canva Sans Bold"/>
              </a:rPr>
            </a:br>
            <a:r>
              <a:rPr lang="en-US" sz="3333" b="1" dirty="0">
                <a:solidFill>
                  <a:srgbClr val="000000"/>
                </a:solidFill>
                <a:latin typeface="Canva Sans Bold"/>
                <a:ea typeface="Canva Sans Bold"/>
                <a:cs typeface="Canva Sans Bold"/>
                <a:sym typeface="Canva Sans Bold"/>
              </a:rPr>
              <a:t>§ 694 I ZPO</a:t>
            </a:r>
          </a:p>
        </p:txBody>
      </p:sp>
      <p:sp>
        <p:nvSpPr>
          <p:cNvPr id="9" name="TextBox 9"/>
          <p:cNvSpPr txBox="1"/>
          <p:nvPr/>
        </p:nvSpPr>
        <p:spPr>
          <a:xfrm>
            <a:off x="931506" y="4763157"/>
            <a:ext cx="9644202" cy="564898"/>
          </a:xfrm>
          <a:prstGeom prst="rect">
            <a:avLst/>
          </a:prstGeom>
        </p:spPr>
        <p:txBody>
          <a:bodyPr wrap="square" lIns="0" tIns="0" rIns="0" bIns="0" rtlCol="0" anchor="t">
            <a:spAutoFit/>
          </a:bodyPr>
          <a:lstStyle/>
          <a:p>
            <a:pPr algn="ctr" defTabSz="609630">
              <a:lnSpc>
                <a:spcPts val="4666"/>
              </a:lnSpc>
            </a:pPr>
            <a:r>
              <a:rPr lang="en-US" sz="3333" dirty="0" err="1">
                <a:solidFill>
                  <a:srgbClr val="000000"/>
                </a:solidFill>
                <a:latin typeface="Canva Sans"/>
                <a:ea typeface="Canva Sans"/>
                <a:cs typeface="Canva Sans"/>
                <a:sym typeface="Canva Sans"/>
              </a:rPr>
              <a:t>verspäteter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Widerspruch</a:t>
            </a:r>
            <a:r>
              <a:rPr lang="en-US" sz="3333" dirty="0">
                <a:solidFill>
                  <a:srgbClr val="000000"/>
                </a:solidFill>
                <a:latin typeface="Canva Sans"/>
                <a:ea typeface="Canva Sans"/>
                <a:cs typeface="Canva Sans"/>
                <a:sym typeface="Canva Sans"/>
              </a:rPr>
              <a:t> = </a:t>
            </a:r>
            <a:r>
              <a:rPr lang="en-US" sz="3333" dirty="0" err="1">
                <a:solidFill>
                  <a:srgbClr val="000000"/>
                </a:solidFill>
                <a:latin typeface="Canva Sans"/>
                <a:ea typeface="Canva Sans"/>
                <a:cs typeface="Canva Sans"/>
                <a:sym typeface="Canva Sans"/>
              </a:rPr>
              <a:t>Einspruch</a:t>
            </a:r>
            <a:r>
              <a:rPr lang="en-US" sz="3333" dirty="0">
                <a:solidFill>
                  <a:srgbClr val="000000"/>
                </a:solidFill>
                <a:latin typeface="Canva Sans"/>
                <a:ea typeface="Canva Sans"/>
                <a:cs typeface="Canva Sans"/>
                <a:sym typeface="Canva Sans"/>
              </a:rPr>
              <a:t>, § 694 II ZPO </a:t>
            </a:r>
          </a:p>
        </p:txBody>
      </p:sp>
      <p:sp>
        <p:nvSpPr>
          <p:cNvPr id="12" name="TextBox 17">
            <a:extLst>
              <a:ext uri="{FF2B5EF4-FFF2-40B4-BE49-F238E27FC236}">
                <a16:creationId xmlns:a16="http://schemas.microsoft.com/office/drawing/2014/main" id="{58D70EA1-EDD3-CB08-9576-5A2FA6FC22D8}"/>
              </a:ext>
            </a:extLst>
          </p:cNvPr>
          <p:cNvSpPr txBox="1"/>
          <p:nvPr/>
        </p:nvSpPr>
        <p:spPr>
          <a:xfrm>
            <a:off x="21552" y="5769476"/>
            <a:ext cx="10821280" cy="1082219"/>
          </a:xfrm>
          <a:prstGeom prst="rect">
            <a:avLst/>
          </a:prstGeom>
        </p:spPr>
        <p:txBody>
          <a:bodyPr wrap="square" lIns="0" tIns="0" rIns="0" bIns="0" rtlCol="0" anchor="t">
            <a:spAutoFit/>
          </a:bodyPr>
          <a:lstStyle/>
          <a:p>
            <a:pPr algn="l">
              <a:lnSpc>
                <a:spcPts val="4399"/>
              </a:lnSpc>
              <a:spcBef>
                <a:spcPct val="0"/>
              </a:spcBef>
            </a:pPr>
            <a:r>
              <a:rPr lang="en-US" sz="2800" dirty="0" err="1">
                <a:solidFill>
                  <a:srgbClr val="000000"/>
                </a:solidFill>
                <a:latin typeface="Canva Sans"/>
                <a:ea typeface="Canva Sans"/>
                <a:cs typeface="Canva Sans"/>
                <a:sym typeface="Canva Sans"/>
              </a:rPr>
              <a:t>Benachrichtigung</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vom</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Widerspruch</a:t>
            </a:r>
            <a:r>
              <a:rPr lang="en-US" sz="2800" dirty="0">
                <a:solidFill>
                  <a:srgbClr val="000000"/>
                </a:solidFill>
                <a:latin typeface="Canva Sans"/>
                <a:ea typeface="Canva Sans"/>
                <a:cs typeface="Canva Sans"/>
                <a:sym typeface="Canva Sans"/>
              </a:rPr>
              <a:t> und </a:t>
            </a:r>
            <a:r>
              <a:rPr lang="en-US" sz="2800" dirty="0" err="1">
                <a:solidFill>
                  <a:srgbClr val="000000"/>
                </a:solidFill>
                <a:latin typeface="Canva Sans"/>
                <a:ea typeface="Canva Sans"/>
                <a:cs typeface="Canva Sans"/>
                <a:sym typeface="Canva Sans"/>
              </a:rPr>
              <a:t>dessen</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Eingangszeitpunkt</a:t>
            </a:r>
            <a:r>
              <a:rPr lang="en-US" sz="2800" dirty="0">
                <a:solidFill>
                  <a:srgbClr val="000000"/>
                </a:solidFill>
                <a:latin typeface="Canva Sans"/>
                <a:ea typeface="Canva Sans"/>
                <a:cs typeface="Canva Sans"/>
                <a:sym typeface="Canva Sans"/>
              </a:rPr>
              <a:t> an </a:t>
            </a:r>
            <a:r>
              <a:rPr lang="en-US" sz="2800" dirty="0" err="1">
                <a:solidFill>
                  <a:srgbClr val="000000"/>
                </a:solidFill>
                <a:latin typeface="Canva Sans"/>
                <a:ea typeface="Canva Sans"/>
                <a:cs typeface="Canva Sans"/>
                <a:sym typeface="Canva Sans"/>
              </a:rPr>
              <a:t>Antragstellerseite</a:t>
            </a:r>
            <a:r>
              <a:rPr lang="en-US" sz="2800" dirty="0">
                <a:solidFill>
                  <a:srgbClr val="000000"/>
                </a:solidFill>
                <a:latin typeface="Canva Sans"/>
                <a:ea typeface="Canva Sans"/>
                <a:cs typeface="Canva Sans"/>
                <a:sym typeface="Canva Sans"/>
              </a:rPr>
              <a:t>, § 695 ZPO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931506" y="769033"/>
            <a:ext cx="7599263" cy="433708"/>
          </a:xfrm>
          <a:prstGeom prst="rect">
            <a:avLst/>
          </a:prstGeom>
        </p:spPr>
        <p:txBody>
          <a:bodyPr lIns="0" tIns="0" rIns="0" bIns="0" rtlCol="0" anchor="t">
            <a:spAutoFit/>
          </a:bodyPr>
          <a:lstStyle/>
          <a:p>
            <a:pPr defTabSz="609630">
              <a:lnSpc>
                <a:spcPts val="3734"/>
              </a:lnSpc>
            </a:pPr>
            <a:r>
              <a:rPr lang="en-US" sz="2667" b="1">
                <a:solidFill>
                  <a:srgbClr val="FFFFFF"/>
                </a:solidFill>
                <a:latin typeface="Canva Sans Bold"/>
                <a:ea typeface="Canva Sans Bold"/>
                <a:cs typeface="Canva Sans Bold"/>
                <a:sym typeface="Canva Sans Bold"/>
              </a:rPr>
              <a:t>Ablauf des Mahnverfahrens</a:t>
            </a:r>
          </a:p>
        </p:txBody>
      </p:sp>
      <p:sp>
        <p:nvSpPr>
          <p:cNvPr id="6" name="TextBox 6"/>
          <p:cNvSpPr txBox="1"/>
          <p:nvPr/>
        </p:nvSpPr>
        <p:spPr>
          <a:xfrm>
            <a:off x="4964351" y="762683"/>
            <a:ext cx="6344783"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Ablauf nach Widerspruch</a:t>
            </a:r>
          </a:p>
        </p:txBody>
      </p:sp>
      <p:sp>
        <p:nvSpPr>
          <p:cNvPr id="7" name="Freeform 7"/>
          <p:cNvSpPr/>
          <p:nvPr/>
        </p:nvSpPr>
        <p:spPr>
          <a:xfrm>
            <a:off x="685800" y="1821323"/>
            <a:ext cx="3211336" cy="3215355"/>
          </a:xfrm>
          <a:custGeom>
            <a:avLst/>
            <a:gdLst/>
            <a:ahLst/>
            <a:cxnLst/>
            <a:rect l="l" t="t" r="r" b="b"/>
            <a:pathLst>
              <a:path w="4817004" h="4823033">
                <a:moveTo>
                  <a:pt x="0" y="0"/>
                </a:moveTo>
                <a:lnTo>
                  <a:pt x="4817004" y="0"/>
                </a:lnTo>
                <a:lnTo>
                  <a:pt x="4817004" y="4823034"/>
                </a:lnTo>
                <a:lnTo>
                  <a:pt x="0" y="4823034"/>
                </a:lnTo>
                <a:lnTo>
                  <a:pt x="0" y="0"/>
                </a:lnTo>
                <a:close/>
              </a:path>
            </a:pathLst>
          </a:custGeom>
          <a:blipFill>
            <a:blip r:embed="rId4"/>
            <a:stretch>
              <a:fillRect/>
            </a:stretch>
          </a:blipFill>
        </p:spPr>
      </p:sp>
      <p:sp>
        <p:nvSpPr>
          <p:cNvPr id="8" name="TextBox 8"/>
          <p:cNvSpPr txBox="1"/>
          <p:nvPr/>
        </p:nvSpPr>
        <p:spPr>
          <a:xfrm>
            <a:off x="-1060137" y="5335128"/>
            <a:ext cx="6812541" cy="948978"/>
          </a:xfrm>
          <a:prstGeom prst="rect">
            <a:avLst/>
          </a:prstGeom>
        </p:spPr>
        <p:txBody>
          <a:bodyPr lIns="0" tIns="0" rIns="0" bIns="0" rtlCol="0" anchor="t">
            <a:spAutoFit/>
          </a:bodyPr>
          <a:lstStyle/>
          <a:p>
            <a:pPr algn="ctr" defTabSz="609630">
              <a:lnSpc>
                <a:spcPts val="3666"/>
              </a:lnSpc>
            </a:pPr>
            <a:r>
              <a:rPr lang="en-US" sz="3333" u="sng" dirty="0" err="1">
                <a:solidFill>
                  <a:srgbClr val="000000"/>
                </a:solidFill>
                <a:latin typeface="Canva Sans"/>
                <a:ea typeface="Canva Sans"/>
                <a:cs typeface="Canva Sans"/>
                <a:sym typeface="Canva Sans"/>
              </a:rPr>
              <a:t>UdG</a:t>
            </a:r>
            <a:r>
              <a:rPr lang="en-US" sz="3333" u="sng" dirty="0">
                <a:solidFill>
                  <a:srgbClr val="000000"/>
                </a:solidFill>
                <a:latin typeface="Canva Sans"/>
                <a:ea typeface="Canva Sans"/>
                <a:cs typeface="Canva Sans"/>
                <a:sym typeface="Canva Sans"/>
              </a:rPr>
              <a:t> </a:t>
            </a:r>
            <a:r>
              <a:rPr lang="en-US" sz="3333" u="sng" dirty="0" err="1">
                <a:solidFill>
                  <a:srgbClr val="000000"/>
                </a:solidFill>
                <a:latin typeface="Canva Sans"/>
                <a:ea typeface="Canva Sans"/>
                <a:cs typeface="Canva Sans"/>
                <a:sym typeface="Canva Sans"/>
              </a:rPr>
              <a:t>beim</a:t>
            </a:r>
            <a:r>
              <a:rPr lang="en-US" sz="3333" u="sng" dirty="0">
                <a:solidFill>
                  <a:srgbClr val="000000"/>
                </a:solidFill>
                <a:latin typeface="Canva Sans"/>
                <a:ea typeface="Canva Sans"/>
                <a:cs typeface="Canva Sans"/>
                <a:sym typeface="Canva Sans"/>
              </a:rPr>
              <a:t> </a:t>
            </a:r>
          </a:p>
          <a:p>
            <a:pPr algn="ctr" defTabSz="609630">
              <a:lnSpc>
                <a:spcPts val="3666"/>
              </a:lnSpc>
            </a:pPr>
            <a:r>
              <a:rPr lang="en-US" sz="3333" b="1" u="sng" dirty="0" err="1">
                <a:solidFill>
                  <a:srgbClr val="000000"/>
                </a:solidFill>
                <a:latin typeface="Canva Sans"/>
                <a:ea typeface="Canva Sans"/>
                <a:cs typeface="Canva Sans"/>
                <a:sym typeface="Canva Sans"/>
              </a:rPr>
              <a:t>Mahngericht</a:t>
            </a:r>
            <a:endParaRPr lang="en-US" sz="3333" b="1" u="sng" dirty="0">
              <a:solidFill>
                <a:srgbClr val="000000"/>
              </a:solidFill>
              <a:latin typeface="Canva Sans"/>
              <a:ea typeface="Canva Sans"/>
              <a:cs typeface="Canva Sans"/>
              <a:sym typeface="Canva Sans"/>
            </a:endParaRPr>
          </a:p>
        </p:txBody>
      </p:sp>
      <p:sp>
        <p:nvSpPr>
          <p:cNvPr id="9" name="TextBox 9"/>
          <p:cNvSpPr txBox="1"/>
          <p:nvPr/>
        </p:nvSpPr>
        <p:spPr>
          <a:xfrm>
            <a:off x="4475920" y="5335128"/>
            <a:ext cx="6363824" cy="948978"/>
          </a:xfrm>
          <a:prstGeom prst="rect">
            <a:avLst/>
          </a:prstGeom>
        </p:spPr>
        <p:txBody>
          <a:bodyPr lIns="0" tIns="0" rIns="0" bIns="0" rtlCol="0" anchor="t">
            <a:spAutoFit/>
          </a:bodyPr>
          <a:lstStyle/>
          <a:p>
            <a:pPr algn="ctr" defTabSz="609630">
              <a:lnSpc>
                <a:spcPts val="3666"/>
              </a:lnSpc>
            </a:pPr>
            <a:r>
              <a:rPr lang="en-US" sz="3333" b="1">
                <a:solidFill>
                  <a:srgbClr val="000000"/>
                </a:solidFill>
                <a:latin typeface="Canva Sans Bold"/>
                <a:ea typeface="Canva Sans Bold"/>
                <a:cs typeface="Canva Sans Bold"/>
                <a:sym typeface="Canva Sans Bold"/>
              </a:rPr>
              <a:t>Abgabe</a:t>
            </a:r>
            <a:r>
              <a:rPr lang="en-US" sz="3333">
                <a:solidFill>
                  <a:srgbClr val="000000"/>
                </a:solidFill>
                <a:latin typeface="Canva Sans"/>
                <a:ea typeface="Canva Sans"/>
                <a:cs typeface="Canva Sans"/>
                <a:sym typeface="Canva Sans"/>
              </a:rPr>
              <a:t> von Amts wegen an das streitige Gericht</a:t>
            </a:r>
          </a:p>
        </p:txBody>
      </p:sp>
      <p:sp>
        <p:nvSpPr>
          <p:cNvPr id="10" name="TextBox 10"/>
          <p:cNvSpPr txBox="1"/>
          <p:nvPr/>
        </p:nvSpPr>
        <p:spPr>
          <a:xfrm>
            <a:off x="3155397" y="1750673"/>
            <a:ext cx="9004871"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Anforderung der fehlenden </a:t>
            </a:r>
          </a:p>
          <a:p>
            <a:pPr algn="ctr" defTabSz="609630">
              <a:lnSpc>
                <a:spcPts val="3666"/>
              </a:lnSpc>
            </a:pPr>
            <a:r>
              <a:rPr lang="en-US" sz="3333" b="1">
                <a:solidFill>
                  <a:srgbClr val="000000"/>
                </a:solidFill>
                <a:latin typeface="Canva Sans Bold"/>
                <a:ea typeface="Canva Sans Bold"/>
                <a:cs typeface="Canva Sans Bold"/>
                <a:sym typeface="Canva Sans Bold"/>
              </a:rPr>
              <a:t>2,5-fachen Gebühr</a:t>
            </a:r>
          </a:p>
        </p:txBody>
      </p:sp>
      <p:sp>
        <p:nvSpPr>
          <p:cNvPr id="11" name="TextBox 11"/>
          <p:cNvSpPr txBox="1"/>
          <p:nvPr/>
        </p:nvSpPr>
        <p:spPr>
          <a:xfrm>
            <a:off x="5436400" y="3679426"/>
            <a:ext cx="4442864"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Zahlungseingang</a:t>
            </a:r>
          </a:p>
        </p:txBody>
      </p:sp>
      <p:sp>
        <p:nvSpPr>
          <p:cNvPr id="12" name="AutoShape 12"/>
          <p:cNvSpPr/>
          <p:nvPr/>
        </p:nvSpPr>
        <p:spPr>
          <a:xfrm flipH="1">
            <a:off x="7609079" y="2688357"/>
            <a:ext cx="48754" cy="1026170"/>
          </a:xfrm>
          <a:prstGeom prst="line">
            <a:avLst/>
          </a:prstGeom>
          <a:ln w="66675" cap="flat">
            <a:solidFill>
              <a:srgbClr val="000000"/>
            </a:solidFill>
            <a:prstDash val="solid"/>
            <a:headEnd type="none" w="sm" len="sm"/>
            <a:tailEnd type="none" w="sm" len="sm"/>
          </a:ln>
        </p:spPr>
      </p:sp>
      <p:sp>
        <p:nvSpPr>
          <p:cNvPr id="13" name="Freeform 13"/>
          <p:cNvSpPr/>
          <p:nvPr/>
        </p:nvSpPr>
        <p:spPr>
          <a:xfrm rot="5400000">
            <a:off x="7495914" y="3367583"/>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AutoShape 14"/>
          <p:cNvSpPr/>
          <p:nvPr/>
        </p:nvSpPr>
        <p:spPr>
          <a:xfrm flipH="1">
            <a:off x="7657832" y="4420126"/>
            <a:ext cx="0" cy="883253"/>
          </a:xfrm>
          <a:prstGeom prst="line">
            <a:avLst/>
          </a:prstGeom>
          <a:ln w="66675" cap="flat">
            <a:solidFill>
              <a:srgbClr val="000000"/>
            </a:solidFill>
            <a:prstDash val="solid"/>
            <a:headEnd type="none" w="sm" len="sm"/>
            <a:tailEnd type="none" w="sm" len="sm"/>
          </a:ln>
        </p:spPr>
      </p:sp>
      <p:sp>
        <p:nvSpPr>
          <p:cNvPr id="15" name="Freeform 15"/>
          <p:cNvSpPr/>
          <p:nvPr/>
        </p:nvSpPr>
        <p:spPr>
          <a:xfrm rot="5400000">
            <a:off x="7495914" y="4918122"/>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TextBox 16">
            <a:extLst>
              <a:ext uri="{FF2B5EF4-FFF2-40B4-BE49-F238E27FC236}">
                <a16:creationId xmlns:a16="http://schemas.microsoft.com/office/drawing/2014/main" id="{363D1C5F-E6CB-473E-1A19-983026A5A453}"/>
              </a:ext>
            </a:extLst>
          </p:cNvPr>
          <p:cNvSpPr txBox="1"/>
          <p:nvPr/>
        </p:nvSpPr>
        <p:spPr>
          <a:xfrm>
            <a:off x="5752404" y="2710048"/>
            <a:ext cx="6095177" cy="468526"/>
          </a:xfrm>
          <a:prstGeom prst="rect">
            <a:avLst/>
          </a:prstGeom>
        </p:spPr>
        <p:txBody>
          <a:bodyPr lIns="0" tIns="0" rIns="0" bIns="0" rtlCol="0" anchor="t">
            <a:spAutoFit/>
          </a:bodyPr>
          <a:lstStyle/>
          <a:p>
            <a:pPr algn="ctr">
              <a:lnSpc>
                <a:spcPts val="3850"/>
              </a:lnSpc>
              <a:spcBef>
                <a:spcPct val="0"/>
              </a:spcBef>
            </a:pPr>
            <a:r>
              <a:rPr lang="en-US" sz="2800" dirty="0">
                <a:solidFill>
                  <a:srgbClr val="000000"/>
                </a:solidFill>
                <a:latin typeface="Canva Sans"/>
                <a:ea typeface="Canva Sans"/>
                <a:cs typeface="Canva Sans"/>
                <a:sym typeface="Canva Sans"/>
              </a:rPr>
              <a:t>§ 12 III GKG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85800" y="1821323"/>
            <a:ext cx="3211336" cy="3215355"/>
          </a:xfrm>
          <a:custGeom>
            <a:avLst/>
            <a:gdLst/>
            <a:ahLst/>
            <a:cxnLst/>
            <a:rect l="l" t="t" r="r" b="b"/>
            <a:pathLst>
              <a:path w="4817004" h="4823033">
                <a:moveTo>
                  <a:pt x="0" y="0"/>
                </a:moveTo>
                <a:lnTo>
                  <a:pt x="4817004" y="0"/>
                </a:lnTo>
                <a:lnTo>
                  <a:pt x="4817004" y="4823034"/>
                </a:lnTo>
                <a:lnTo>
                  <a:pt x="0" y="4823034"/>
                </a:lnTo>
                <a:lnTo>
                  <a:pt x="0" y="0"/>
                </a:lnTo>
                <a:close/>
              </a:path>
            </a:pathLst>
          </a:custGeom>
          <a:blipFill>
            <a:blip r:embed="rId4"/>
            <a:stretch>
              <a:fillRect/>
            </a:stretch>
          </a:blipFill>
        </p:spPr>
      </p:sp>
      <p:sp>
        <p:nvSpPr>
          <p:cNvPr id="6" name="Freeform 6"/>
          <p:cNvSpPr/>
          <p:nvPr/>
        </p:nvSpPr>
        <p:spPr>
          <a:xfrm>
            <a:off x="4553257" y="1908175"/>
            <a:ext cx="822187" cy="702595"/>
          </a:xfrm>
          <a:custGeom>
            <a:avLst/>
            <a:gdLst/>
            <a:ahLst/>
            <a:cxnLst/>
            <a:rect l="l" t="t" r="r" b="b"/>
            <a:pathLst>
              <a:path w="1233280" h="1053893">
                <a:moveTo>
                  <a:pt x="0" y="0"/>
                </a:moveTo>
                <a:lnTo>
                  <a:pt x="1233279" y="0"/>
                </a:lnTo>
                <a:lnTo>
                  <a:pt x="1233279" y="1053893"/>
                </a:lnTo>
                <a:lnTo>
                  <a:pt x="0" y="10538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931506" y="769033"/>
            <a:ext cx="7599263" cy="433708"/>
          </a:xfrm>
          <a:prstGeom prst="rect">
            <a:avLst/>
          </a:prstGeom>
        </p:spPr>
        <p:txBody>
          <a:bodyPr lIns="0" tIns="0" rIns="0" bIns="0" rtlCol="0" anchor="t">
            <a:spAutoFit/>
          </a:bodyPr>
          <a:lstStyle/>
          <a:p>
            <a:pPr defTabSz="609630">
              <a:lnSpc>
                <a:spcPts val="3734"/>
              </a:lnSpc>
            </a:pPr>
            <a:r>
              <a:rPr lang="en-US" sz="2667" b="1">
                <a:solidFill>
                  <a:srgbClr val="FFFFFF"/>
                </a:solidFill>
                <a:latin typeface="Canva Sans Bold"/>
                <a:ea typeface="Canva Sans Bold"/>
                <a:cs typeface="Canva Sans Bold"/>
                <a:sym typeface="Canva Sans Bold"/>
              </a:rPr>
              <a:t>Ablauf des Mahnverfahrens</a:t>
            </a:r>
          </a:p>
        </p:txBody>
      </p:sp>
      <p:sp>
        <p:nvSpPr>
          <p:cNvPr id="8" name="TextBox 8"/>
          <p:cNvSpPr txBox="1"/>
          <p:nvPr/>
        </p:nvSpPr>
        <p:spPr>
          <a:xfrm>
            <a:off x="4964351" y="762683"/>
            <a:ext cx="6344783"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Ablauf nach Widerspruch</a:t>
            </a:r>
          </a:p>
        </p:txBody>
      </p:sp>
      <p:sp>
        <p:nvSpPr>
          <p:cNvPr id="9" name="TextBox 9"/>
          <p:cNvSpPr txBox="1"/>
          <p:nvPr/>
        </p:nvSpPr>
        <p:spPr>
          <a:xfrm>
            <a:off x="-1114803" y="5335128"/>
            <a:ext cx="6812541" cy="948978"/>
          </a:xfrm>
          <a:prstGeom prst="rect">
            <a:avLst/>
          </a:prstGeom>
        </p:spPr>
        <p:txBody>
          <a:bodyPr lIns="0" tIns="0" rIns="0" bIns="0" rtlCol="0" anchor="t">
            <a:spAutoFit/>
          </a:bodyPr>
          <a:lstStyle/>
          <a:p>
            <a:pPr algn="ctr" defTabSz="609630">
              <a:lnSpc>
                <a:spcPts val="3666"/>
              </a:lnSpc>
            </a:pPr>
            <a:r>
              <a:rPr lang="en-US" sz="3333" u="sng" dirty="0" err="1">
                <a:solidFill>
                  <a:srgbClr val="000000"/>
                </a:solidFill>
                <a:latin typeface="Canva Sans"/>
                <a:ea typeface="Canva Sans"/>
                <a:cs typeface="Canva Sans"/>
                <a:sym typeface="Canva Sans"/>
              </a:rPr>
              <a:t>UdG</a:t>
            </a:r>
            <a:r>
              <a:rPr lang="en-US" sz="3333" u="sng" dirty="0">
                <a:solidFill>
                  <a:srgbClr val="000000"/>
                </a:solidFill>
                <a:latin typeface="Canva Sans"/>
                <a:ea typeface="Canva Sans"/>
                <a:cs typeface="Canva Sans"/>
                <a:sym typeface="Canva Sans"/>
              </a:rPr>
              <a:t> </a:t>
            </a:r>
            <a:r>
              <a:rPr lang="en-US" sz="3333" u="sng" dirty="0" err="1">
                <a:solidFill>
                  <a:srgbClr val="000000"/>
                </a:solidFill>
                <a:latin typeface="Canva Sans"/>
                <a:ea typeface="Canva Sans"/>
                <a:cs typeface="Canva Sans"/>
                <a:sym typeface="Canva Sans"/>
              </a:rPr>
              <a:t>beim</a:t>
            </a:r>
            <a:r>
              <a:rPr lang="en-US" sz="3333" u="sng" dirty="0">
                <a:solidFill>
                  <a:srgbClr val="000000"/>
                </a:solidFill>
                <a:latin typeface="Canva Sans"/>
                <a:ea typeface="Canva Sans"/>
                <a:cs typeface="Canva Sans"/>
                <a:sym typeface="Canva Sans"/>
              </a:rPr>
              <a:t> </a:t>
            </a:r>
          </a:p>
          <a:p>
            <a:pPr algn="ctr" defTabSz="609630">
              <a:lnSpc>
                <a:spcPts val="3666"/>
              </a:lnSpc>
            </a:pPr>
            <a:r>
              <a:rPr lang="en-US" sz="3333" b="1" u="sng" dirty="0" err="1">
                <a:solidFill>
                  <a:srgbClr val="000000"/>
                </a:solidFill>
                <a:latin typeface="Canva Sans"/>
                <a:ea typeface="Canva Sans"/>
                <a:cs typeface="Canva Sans"/>
                <a:sym typeface="Canva Sans"/>
              </a:rPr>
              <a:t>streitigen</a:t>
            </a:r>
            <a:r>
              <a:rPr lang="en-US" sz="3333" b="1" u="sng" dirty="0">
                <a:solidFill>
                  <a:srgbClr val="000000"/>
                </a:solidFill>
                <a:latin typeface="Canva Sans"/>
                <a:ea typeface="Canva Sans"/>
                <a:cs typeface="Canva Sans"/>
                <a:sym typeface="Canva Sans"/>
              </a:rPr>
              <a:t> </a:t>
            </a:r>
            <a:r>
              <a:rPr lang="en-US" sz="3333" b="1" u="sng" dirty="0" err="1">
                <a:solidFill>
                  <a:srgbClr val="000000"/>
                </a:solidFill>
                <a:latin typeface="Canva Sans"/>
                <a:ea typeface="Canva Sans"/>
                <a:cs typeface="Canva Sans"/>
                <a:sym typeface="Canva Sans"/>
              </a:rPr>
              <a:t>Gericht</a:t>
            </a:r>
            <a:endParaRPr lang="en-US" sz="3333" b="1" u="sng" dirty="0">
              <a:solidFill>
                <a:srgbClr val="000000"/>
              </a:solidFill>
              <a:latin typeface="Canva Sans"/>
              <a:ea typeface="Canva Sans"/>
              <a:cs typeface="Canva Sans"/>
              <a:sym typeface="Canva Sans"/>
            </a:endParaRPr>
          </a:p>
        </p:txBody>
      </p:sp>
      <p:sp>
        <p:nvSpPr>
          <p:cNvPr id="10" name="TextBox 10"/>
          <p:cNvSpPr txBox="1"/>
          <p:nvPr/>
        </p:nvSpPr>
        <p:spPr>
          <a:xfrm>
            <a:off x="5697739" y="1853072"/>
            <a:ext cx="8151060" cy="846386"/>
          </a:xfrm>
          <a:prstGeom prst="rect">
            <a:avLst/>
          </a:prstGeom>
        </p:spPr>
        <p:txBody>
          <a:bodyPr lIns="0" tIns="0" rIns="0" bIns="0" rtlCol="0" anchor="t">
            <a:spAutoFit/>
          </a:bodyPr>
          <a:lstStyle/>
          <a:p>
            <a:pPr defTabSz="609630">
              <a:lnSpc>
                <a:spcPts val="3300"/>
              </a:lnSpc>
            </a:pPr>
            <a:r>
              <a:rPr lang="en-US" sz="3000">
                <a:solidFill>
                  <a:srgbClr val="000000"/>
                </a:solidFill>
                <a:latin typeface="Canva Sans"/>
                <a:ea typeface="Canva Sans"/>
                <a:cs typeface="Canva Sans"/>
                <a:sym typeface="Canva Sans"/>
              </a:rPr>
              <a:t>Eintragung der Beteiligten </a:t>
            </a:r>
          </a:p>
          <a:p>
            <a:pPr defTabSz="609630">
              <a:lnSpc>
                <a:spcPts val="3300"/>
              </a:lnSpc>
            </a:pPr>
            <a:r>
              <a:rPr lang="en-US" sz="3000">
                <a:solidFill>
                  <a:srgbClr val="000000"/>
                </a:solidFill>
                <a:latin typeface="Canva Sans"/>
                <a:ea typeface="Canva Sans"/>
                <a:cs typeface="Canva Sans"/>
                <a:sym typeface="Canva Sans"/>
              </a:rPr>
              <a:t>in forumSTAR</a:t>
            </a:r>
          </a:p>
        </p:txBody>
      </p:sp>
      <p:sp>
        <p:nvSpPr>
          <p:cNvPr id="11" name="TextBox 11"/>
          <p:cNvSpPr txBox="1"/>
          <p:nvPr/>
        </p:nvSpPr>
        <p:spPr>
          <a:xfrm>
            <a:off x="5724022" y="4191000"/>
            <a:ext cx="11564356" cy="846386"/>
          </a:xfrm>
          <a:prstGeom prst="rect">
            <a:avLst/>
          </a:prstGeom>
        </p:spPr>
        <p:txBody>
          <a:bodyPr lIns="0" tIns="0" rIns="0" bIns="0" rtlCol="0" anchor="t">
            <a:spAutoFit/>
          </a:bodyPr>
          <a:lstStyle/>
          <a:p>
            <a:pPr defTabSz="609630">
              <a:lnSpc>
                <a:spcPts val="3300"/>
              </a:lnSpc>
            </a:pPr>
            <a:r>
              <a:rPr lang="en-US" sz="3000">
                <a:solidFill>
                  <a:srgbClr val="000000"/>
                </a:solidFill>
                <a:latin typeface="Canva Sans"/>
                <a:ea typeface="Canva Sans"/>
                <a:cs typeface="Canva Sans"/>
                <a:sym typeface="Canva Sans"/>
              </a:rPr>
              <a:t>Anforderung der Anspruchs-</a:t>
            </a:r>
          </a:p>
          <a:p>
            <a:pPr defTabSz="609630">
              <a:lnSpc>
                <a:spcPts val="3300"/>
              </a:lnSpc>
            </a:pPr>
            <a:r>
              <a:rPr lang="en-US" sz="3000">
                <a:solidFill>
                  <a:srgbClr val="000000"/>
                </a:solidFill>
                <a:latin typeface="Canva Sans"/>
                <a:ea typeface="Canva Sans"/>
                <a:cs typeface="Canva Sans"/>
                <a:sym typeface="Canva Sans"/>
              </a:rPr>
              <a:t>begründung </a:t>
            </a:r>
          </a:p>
        </p:txBody>
      </p:sp>
      <p:sp>
        <p:nvSpPr>
          <p:cNvPr id="12" name="TextBox 12"/>
          <p:cNvSpPr txBox="1"/>
          <p:nvPr/>
        </p:nvSpPr>
        <p:spPr>
          <a:xfrm>
            <a:off x="5731034" y="5062079"/>
            <a:ext cx="5775166" cy="333425"/>
          </a:xfrm>
          <a:prstGeom prst="rect">
            <a:avLst/>
          </a:prstGeom>
        </p:spPr>
        <p:txBody>
          <a:bodyPr lIns="0" tIns="0" rIns="0" bIns="0" rtlCol="0" anchor="t">
            <a:spAutoFit/>
          </a:bodyPr>
          <a:lstStyle/>
          <a:p>
            <a:pPr defTabSz="609630">
              <a:lnSpc>
                <a:spcPts val="2567"/>
              </a:lnSpc>
            </a:pPr>
            <a:r>
              <a:rPr lang="en-US" sz="2333">
                <a:solidFill>
                  <a:srgbClr val="000000"/>
                </a:solidFill>
                <a:latin typeface="Canva Sans"/>
                <a:ea typeface="Canva Sans"/>
                <a:cs typeface="Canva Sans"/>
                <a:sym typeface="Canva Sans"/>
              </a:rPr>
              <a:t>vom Kläger binnen 2 Wochen formlos</a:t>
            </a:r>
          </a:p>
        </p:txBody>
      </p:sp>
      <p:sp>
        <p:nvSpPr>
          <p:cNvPr id="13" name="Freeform 13"/>
          <p:cNvSpPr/>
          <p:nvPr/>
        </p:nvSpPr>
        <p:spPr>
          <a:xfrm>
            <a:off x="4553257" y="3077703"/>
            <a:ext cx="822187" cy="702595"/>
          </a:xfrm>
          <a:custGeom>
            <a:avLst/>
            <a:gdLst/>
            <a:ahLst/>
            <a:cxnLst/>
            <a:rect l="l" t="t" r="r" b="b"/>
            <a:pathLst>
              <a:path w="1233280" h="1053893">
                <a:moveTo>
                  <a:pt x="0" y="0"/>
                </a:moveTo>
                <a:lnTo>
                  <a:pt x="1233279" y="0"/>
                </a:lnTo>
                <a:lnTo>
                  <a:pt x="1233279" y="1053894"/>
                </a:lnTo>
                <a:lnTo>
                  <a:pt x="0" y="10538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TextBox 14"/>
          <p:cNvSpPr txBox="1"/>
          <p:nvPr/>
        </p:nvSpPr>
        <p:spPr>
          <a:xfrm>
            <a:off x="5697739" y="3022600"/>
            <a:ext cx="8151060" cy="846386"/>
          </a:xfrm>
          <a:prstGeom prst="rect">
            <a:avLst/>
          </a:prstGeom>
        </p:spPr>
        <p:txBody>
          <a:bodyPr lIns="0" tIns="0" rIns="0" bIns="0" rtlCol="0" anchor="t">
            <a:spAutoFit/>
          </a:bodyPr>
          <a:lstStyle/>
          <a:p>
            <a:pPr defTabSz="609630">
              <a:lnSpc>
                <a:spcPts val="3300"/>
              </a:lnSpc>
            </a:pPr>
            <a:r>
              <a:rPr lang="en-US" sz="3000">
                <a:solidFill>
                  <a:srgbClr val="000000"/>
                </a:solidFill>
                <a:latin typeface="Canva Sans"/>
                <a:ea typeface="Canva Sans"/>
                <a:cs typeface="Canva Sans"/>
                <a:sym typeface="Canva Sans"/>
              </a:rPr>
              <a:t>Zahlung in Zahlungsverwaltung </a:t>
            </a:r>
          </a:p>
          <a:p>
            <a:pPr defTabSz="609630">
              <a:lnSpc>
                <a:spcPts val="3300"/>
              </a:lnSpc>
            </a:pPr>
            <a:r>
              <a:rPr lang="en-US" sz="3000">
                <a:solidFill>
                  <a:srgbClr val="000000"/>
                </a:solidFill>
                <a:latin typeface="Canva Sans"/>
                <a:ea typeface="Canva Sans"/>
                <a:cs typeface="Canva Sans"/>
                <a:sym typeface="Canva Sans"/>
              </a:rPr>
              <a:t>in forumSTAR eintragen</a:t>
            </a:r>
          </a:p>
        </p:txBody>
      </p:sp>
      <p:sp>
        <p:nvSpPr>
          <p:cNvPr id="15" name="Freeform 15"/>
          <p:cNvSpPr/>
          <p:nvPr/>
        </p:nvSpPr>
        <p:spPr>
          <a:xfrm>
            <a:off x="4553257" y="4250199"/>
            <a:ext cx="822187" cy="702595"/>
          </a:xfrm>
          <a:custGeom>
            <a:avLst/>
            <a:gdLst/>
            <a:ahLst/>
            <a:cxnLst/>
            <a:rect l="l" t="t" r="r" b="b"/>
            <a:pathLst>
              <a:path w="1233280" h="1053893">
                <a:moveTo>
                  <a:pt x="0" y="0"/>
                </a:moveTo>
                <a:lnTo>
                  <a:pt x="1233279" y="0"/>
                </a:lnTo>
                <a:lnTo>
                  <a:pt x="1233279" y="1053893"/>
                </a:lnTo>
                <a:lnTo>
                  <a:pt x="0" y="10538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907530" y="820891"/>
            <a:ext cx="7599263" cy="433708"/>
          </a:xfrm>
          <a:prstGeom prst="rect">
            <a:avLst/>
          </a:prstGeom>
        </p:spPr>
        <p:txBody>
          <a:bodyPr lIns="0" tIns="0" rIns="0" bIns="0" rtlCol="0" anchor="t">
            <a:spAutoFit/>
          </a:bodyPr>
          <a:lstStyle/>
          <a:p>
            <a:pPr defTabSz="609630">
              <a:lnSpc>
                <a:spcPts val="3734"/>
              </a:lnSpc>
            </a:pPr>
            <a:r>
              <a:rPr lang="en-US" sz="2667">
                <a:solidFill>
                  <a:srgbClr val="FFFFFF"/>
                </a:solidFill>
                <a:latin typeface="Canva Sans"/>
                <a:ea typeface="Canva Sans"/>
                <a:cs typeface="Canva Sans"/>
                <a:sym typeface="Canva Sans"/>
              </a:rPr>
              <a:t>Ablauf des Mahnverfahrens</a:t>
            </a:r>
          </a:p>
        </p:txBody>
      </p:sp>
      <p:sp>
        <p:nvSpPr>
          <p:cNvPr id="6" name="TextBox 6"/>
          <p:cNvSpPr txBox="1"/>
          <p:nvPr/>
        </p:nvSpPr>
        <p:spPr>
          <a:xfrm>
            <a:off x="4964351" y="762683"/>
            <a:ext cx="6344783" cy="549381"/>
          </a:xfrm>
          <a:prstGeom prst="rect">
            <a:avLst/>
          </a:prstGeom>
        </p:spPr>
        <p:txBody>
          <a:bodyPr lIns="0" tIns="0" rIns="0" bIns="0" rtlCol="0" anchor="t">
            <a:spAutoFit/>
          </a:bodyPr>
          <a:lstStyle/>
          <a:p>
            <a:pPr algn="r" defTabSz="609630">
              <a:lnSpc>
                <a:spcPts val="4666"/>
              </a:lnSpc>
            </a:pPr>
            <a:r>
              <a:rPr lang="en-US" sz="3333" b="1">
                <a:solidFill>
                  <a:srgbClr val="FFFFFF"/>
                </a:solidFill>
                <a:latin typeface="Canva Sans Bold"/>
                <a:ea typeface="Canva Sans Bold"/>
                <a:cs typeface="Canva Sans Bold"/>
                <a:sym typeface="Canva Sans Bold"/>
              </a:rPr>
              <a:t>Ablauf nach Widerspruch</a:t>
            </a:r>
          </a:p>
        </p:txBody>
      </p:sp>
      <p:sp>
        <p:nvSpPr>
          <p:cNvPr id="7" name="TextBox 7"/>
          <p:cNvSpPr txBox="1"/>
          <p:nvPr/>
        </p:nvSpPr>
        <p:spPr>
          <a:xfrm>
            <a:off x="6059323" y="3806109"/>
            <a:ext cx="5962547" cy="948978"/>
          </a:xfrm>
          <a:prstGeom prst="rect">
            <a:avLst/>
          </a:prstGeom>
        </p:spPr>
        <p:txBody>
          <a:bodyPr lIns="0" tIns="0" rIns="0" bIns="0" rtlCol="0" anchor="t">
            <a:spAutoFit/>
          </a:bodyPr>
          <a:lstStyle/>
          <a:p>
            <a:pPr algn="ctr" defTabSz="609630">
              <a:lnSpc>
                <a:spcPts val="3666"/>
              </a:lnSpc>
              <a:spcBef>
                <a:spcPct val="0"/>
              </a:spcBef>
            </a:pPr>
            <a:r>
              <a:rPr lang="en-US" sz="3333">
                <a:solidFill>
                  <a:srgbClr val="000000"/>
                </a:solidFill>
                <a:latin typeface="Canva Sans"/>
                <a:ea typeface="Canva Sans"/>
                <a:cs typeface="Canva Sans"/>
                <a:sym typeface="Canva Sans"/>
              </a:rPr>
              <a:t>mit ZU </a:t>
            </a:r>
          </a:p>
          <a:p>
            <a:pPr algn="ctr" defTabSz="609630">
              <a:lnSpc>
                <a:spcPts val="3666"/>
              </a:lnSpc>
              <a:spcBef>
                <a:spcPct val="0"/>
              </a:spcBef>
            </a:pPr>
            <a:r>
              <a:rPr lang="en-US" sz="3333">
                <a:solidFill>
                  <a:srgbClr val="000000"/>
                </a:solidFill>
                <a:latin typeface="Canva Sans"/>
                <a:ea typeface="Canva Sans"/>
                <a:cs typeface="Canva Sans"/>
                <a:sym typeface="Canva Sans"/>
              </a:rPr>
              <a:t>des MB</a:t>
            </a:r>
          </a:p>
        </p:txBody>
      </p:sp>
      <p:sp>
        <p:nvSpPr>
          <p:cNvPr id="8" name="TextBox 8"/>
          <p:cNvSpPr txBox="1"/>
          <p:nvPr/>
        </p:nvSpPr>
        <p:spPr>
          <a:xfrm>
            <a:off x="-3414398" y="3806110"/>
            <a:ext cx="13031174" cy="1423467"/>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mit Eingang der </a:t>
            </a:r>
          </a:p>
          <a:p>
            <a:pPr algn="ctr" defTabSz="609630">
              <a:lnSpc>
                <a:spcPts val="3666"/>
              </a:lnSpc>
            </a:pPr>
            <a:r>
              <a:rPr lang="en-US" sz="3333">
                <a:solidFill>
                  <a:srgbClr val="000000"/>
                </a:solidFill>
                <a:latin typeface="Canva Sans"/>
                <a:ea typeface="Canva Sans"/>
                <a:cs typeface="Canva Sans"/>
                <a:sym typeface="Canva Sans"/>
              </a:rPr>
              <a:t>Akten beim </a:t>
            </a:r>
          </a:p>
          <a:p>
            <a:pPr algn="ctr" defTabSz="609630">
              <a:lnSpc>
                <a:spcPts val="3666"/>
              </a:lnSpc>
            </a:pPr>
            <a:r>
              <a:rPr lang="en-US" sz="3333">
                <a:solidFill>
                  <a:srgbClr val="000000"/>
                </a:solidFill>
                <a:latin typeface="Canva Sans"/>
                <a:ea typeface="Canva Sans"/>
                <a:cs typeface="Canva Sans"/>
                <a:sym typeface="Canva Sans"/>
              </a:rPr>
              <a:t>streitigen Gericht</a:t>
            </a:r>
          </a:p>
        </p:txBody>
      </p:sp>
      <p:grpSp>
        <p:nvGrpSpPr>
          <p:cNvPr id="9" name="Group 9"/>
          <p:cNvGrpSpPr/>
          <p:nvPr/>
        </p:nvGrpSpPr>
        <p:grpSpPr>
          <a:xfrm>
            <a:off x="2033990" y="5285183"/>
            <a:ext cx="2134397" cy="353483"/>
            <a:chOff x="0" y="0"/>
            <a:chExt cx="496011" cy="82146"/>
          </a:xfrm>
        </p:grpSpPr>
        <p:sp>
          <p:nvSpPr>
            <p:cNvPr id="10" name="Freeform 10"/>
            <p:cNvSpPr/>
            <p:nvPr/>
          </p:nvSpPr>
          <p:spPr>
            <a:xfrm>
              <a:off x="0" y="0"/>
              <a:ext cx="496011" cy="82146"/>
            </a:xfrm>
            <a:custGeom>
              <a:avLst/>
              <a:gdLst/>
              <a:ahLst/>
              <a:cxnLst/>
              <a:rect l="l" t="t" r="r" b="b"/>
              <a:pathLst>
                <a:path w="496011" h="82146">
                  <a:moveTo>
                    <a:pt x="0" y="0"/>
                  </a:moveTo>
                  <a:lnTo>
                    <a:pt x="496011" y="0"/>
                  </a:lnTo>
                  <a:lnTo>
                    <a:pt x="496011" y="82146"/>
                  </a:lnTo>
                  <a:lnTo>
                    <a:pt x="0" y="82146"/>
                  </a:lnTo>
                  <a:close/>
                </a:path>
              </a:pathLst>
            </a:custGeom>
            <a:solidFill>
              <a:srgbClr val="E2E2E2"/>
            </a:solidFill>
          </p:spPr>
        </p:sp>
      </p:grpSp>
      <p:grpSp>
        <p:nvGrpSpPr>
          <p:cNvPr id="11" name="Group 11"/>
          <p:cNvGrpSpPr/>
          <p:nvPr/>
        </p:nvGrpSpPr>
        <p:grpSpPr>
          <a:xfrm>
            <a:off x="8136742" y="4743793"/>
            <a:ext cx="1894633" cy="353483"/>
            <a:chOff x="0" y="0"/>
            <a:chExt cx="440292" cy="82146"/>
          </a:xfrm>
        </p:grpSpPr>
        <p:sp>
          <p:nvSpPr>
            <p:cNvPr id="12" name="Freeform 12"/>
            <p:cNvSpPr/>
            <p:nvPr/>
          </p:nvSpPr>
          <p:spPr>
            <a:xfrm>
              <a:off x="0" y="0"/>
              <a:ext cx="440292" cy="82146"/>
            </a:xfrm>
            <a:custGeom>
              <a:avLst/>
              <a:gdLst/>
              <a:ahLst/>
              <a:cxnLst/>
              <a:rect l="l" t="t" r="r" b="b"/>
              <a:pathLst>
                <a:path w="440292" h="82146">
                  <a:moveTo>
                    <a:pt x="0" y="0"/>
                  </a:moveTo>
                  <a:lnTo>
                    <a:pt x="440292" y="0"/>
                  </a:lnTo>
                  <a:lnTo>
                    <a:pt x="440292" y="82146"/>
                  </a:lnTo>
                  <a:lnTo>
                    <a:pt x="0" y="82146"/>
                  </a:lnTo>
                  <a:close/>
                </a:path>
              </a:pathLst>
            </a:custGeom>
            <a:solidFill>
              <a:srgbClr val="E2E2E2"/>
            </a:solidFill>
          </p:spPr>
        </p:sp>
      </p:grpSp>
      <p:sp>
        <p:nvSpPr>
          <p:cNvPr id="13" name="TextBox 13"/>
          <p:cNvSpPr txBox="1"/>
          <p:nvPr/>
        </p:nvSpPr>
        <p:spPr>
          <a:xfrm>
            <a:off x="1447247" y="5247083"/>
            <a:ext cx="3307883" cy="385490"/>
          </a:xfrm>
          <a:prstGeom prst="rect">
            <a:avLst/>
          </a:prstGeom>
        </p:spPr>
        <p:txBody>
          <a:bodyPr lIns="0" tIns="0" rIns="0" bIns="0" rtlCol="0" anchor="t">
            <a:spAutoFit/>
          </a:bodyPr>
          <a:lstStyle/>
          <a:p>
            <a:pPr algn="ctr" defTabSz="609630">
              <a:lnSpc>
                <a:spcPts val="3266"/>
              </a:lnSpc>
            </a:pPr>
            <a:r>
              <a:rPr lang="en-US" sz="2333">
                <a:solidFill>
                  <a:srgbClr val="000000"/>
                </a:solidFill>
                <a:latin typeface="Canva Sans"/>
                <a:ea typeface="Canva Sans"/>
                <a:cs typeface="Canva Sans"/>
                <a:sym typeface="Canva Sans"/>
              </a:rPr>
              <a:t>§ 696 I 4 ZPO</a:t>
            </a:r>
          </a:p>
        </p:txBody>
      </p:sp>
      <p:sp>
        <p:nvSpPr>
          <p:cNvPr id="14" name="TextBox 14"/>
          <p:cNvSpPr txBox="1"/>
          <p:nvPr/>
        </p:nvSpPr>
        <p:spPr>
          <a:xfrm>
            <a:off x="3725275" y="1587843"/>
            <a:ext cx="4741450"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Streitsache</a:t>
            </a:r>
          </a:p>
        </p:txBody>
      </p:sp>
      <p:sp>
        <p:nvSpPr>
          <p:cNvPr id="15" name="TextBox 15"/>
          <p:cNvSpPr txBox="1"/>
          <p:nvPr/>
        </p:nvSpPr>
        <p:spPr>
          <a:xfrm>
            <a:off x="730464" y="2296926"/>
            <a:ext cx="474145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anhängig</a:t>
            </a:r>
          </a:p>
        </p:txBody>
      </p:sp>
      <p:sp>
        <p:nvSpPr>
          <p:cNvPr id="16" name="TextBox 16"/>
          <p:cNvSpPr txBox="1"/>
          <p:nvPr/>
        </p:nvSpPr>
        <p:spPr>
          <a:xfrm>
            <a:off x="6669871" y="2296926"/>
            <a:ext cx="474145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rechtshängig</a:t>
            </a:r>
          </a:p>
        </p:txBody>
      </p:sp>
      <p:sp>
        <p:nvSpPr>
          <p:cNvPr id="17" name="AutoShape 17"/>
          <p:cNvSpPr/>
          <p:nvPr/>
        </p:nvSpPr>
        <p:spPr>
          <a:xfrm>
            <a:off x="3101188" y="1889389"/>
            <a:ext cx="1605973" cy="0"/>
          </a:xfrm>
          <a:prstGeom prst="line">
            <a:avLst/>
          </a:prstGeom>
          <a:ln w="95250" cap="flat">
            <a:solidFill>
              <a:srgbClr val="000000"/>
            </a:solidFill>
            <a:prstDash val="solid"/>
            <a:headEnd type="none" w="sm" len="sm"/>
            <a:tailEnd type="none" w="sm" len="sm"/>
          </a:ln>
        </p:spPr>
      </p:sp>
      <p:sp>
        <p:nvSpPr>
          <p:cNvPr id="18" name="AutoShape 18"/>
          <p:cNvSpPr/>
          <p:nvPr/>
        </p:nvSpPr>
        <p:spPr>
          <a:xfrm flipV="1">
            <a:off x="7434623" y="1904285"/>
            <a:ext cx="1605973" cy="1147"/>
          </a:xfrm>
          <a:prstGeom prst="line">
            <a:avLst/>
          </a:prstGeom>
          <a:ln w="95250" cap="flat">
            <a:solidFill>
              <a:srgbClr val="000000"/>
            </a:solidFill>
            <a:prstDash val="solid"/>
            <a:headEnd type="none" w="sm" len="sm"/>
            <a:tailEnd type="none" w="sm" len="sm"/>
          </a:ln>
        </p:spPr>
      </p:sp>
      <p:sp>
        <p:nvSpPr>
          <p:cNvPr id="19" name="AutoShape 19"/>
          <p:cNvSpPr/>
          <p:nvPr/>
        </p:nvSpPr>
        <p:spPr>
          <a:xfrm flipH="1">
            <a:off x="3101188" y="1857639"/>
            <a:ext cx="0" cy="502787"/>
          </a:xfrm>
          <a:prstGeom prst="line">
            <a:avLst/>
          </a:prstGeom>
          <a:ln w="95250" cap="flat">
            <a:solidFill>
              <a:srgbClr val="000000"/>
            </a:solidFill>
            <a:prstDash val="solid"/>
            <a:headEnd type="none" w="sm" len="sm"/>
            <a:tailEnd type="triangle" w="lg" len="med"/>
          </a:ln>
        </p:spPr>
      </p:sp>
      <p:sp>
        <p:nvSpPr>
          <p:cNvPr id="20" name="AutoShape 20"/>
          <p:cNvSpPr/>
          <p:nvPr/>
        </p:nvSpPr>
        <p:spPr>
          <a:xfrm>
            <a:off x="9040595" y="1875006"/>
            <a:ext cx="0" cy="485421"/>
          </a:xfrm>
          <a:prstGeom prst="line">
            <a:avLst/>
          </a:prstGeom>
          <a:ln w="95250" cap="flat">
            <a:solidFill>
              <a:srgbClr val="000000"/>
            </a:solidFill>
            <a:prstDash val="solid"/>
            <a:headEnd type="none" w="sm" len="sm"/>
            <a:tailEnd type="triangle" w="lg" len="med"/>
          </a:ln>
        </p:spPr>
      </p:sp>
      <p:sp>
        <p:nvSpPr>
          <p:cNvPr id="21" name="AutoShape 21"/>
          <p:cNvSpPr/>
          <p:nvPr/>
        </p:nvSpPr>
        <p:spPr>
          <a:xfrm>
            <a:off x="3101188" y="3030662"/>
            <a:ext cx="0" cy="743697"/>
          </a:xfrm>
          <a:prstGeom prst="line">
            <a:avLst/>
          </a:prstGeom>
          <a:ln w="95250" cap="flat">
            <a:solidFill>
              <a:srgbClr val="000000"/>
            </a:solidFill>
            <a:prstDash val="solid"/>
            <a:headEnd type="none" w="sm" len="sm"/>
            <a:tailEnd type="triangle" w="lg" len="med"/>
          </a:ln>
        </p:spPr>
      </p:sp>
      <p:sp>
        <p:nvSpPr>
          <p:cNvPr id="22" name="TextBox 22"/>
          <p:cNvSpPr txBox="1"/>
          <p:nvPr/>
        </p:nvSpPr>
        <p:spPr>
          <a:xfrm>
            <a:off x="6804888" y="4769193"/>
            <a:ext cx="4558341" cy="333425"/>
          </a:xfrm>
          <a:prstGeom prst="rect">
            <a:avLst/>
          </a:prstGeom>
        </p:spPr>
        <p:txBody>
          <a:bodyPr lIns="0" tIns="0" rIns="0" bIns="0" rtlCol="0" anchor="t">
            <a:spAutoFit/>
          </a:bodyPr>
          <a:lstStyle/>
          <a:p>
            <a:pPr algn="ctr" defTabSz="609630">
              <a:lnSpc>
                <a:spcPts val="2567"/>
              </a:lnSpc>
              <a:spcBef>
                <a:spcPct val="0"/>
              </a:spcBef>
            </a:pPr>
            <a:r>
              <a:rPr lang="en-US" sz="2333">
                <a:solidFill>
                  <a:srgbClr val="000000"/>
                </a:solidFill>
                <a:latin typeface="Canva Sans"/>
                <a:ea typeface="Canva Sans"/>
                <a:cs typeface="Canva Sans"/>
                <a:sym typeface="Canva Sans"/>
              </a:rPr>
              <a:t>§ 696 III ZPO</a:t>
            </a:r>
          </a:p>
        </p:txBody>
      </p:sp>
      <p:sp>
        <p:nvSpPr>
          <p:cNvPr id="23" name="AutoShape 23"/>
          <p:cNvSpPr/>
          <p:nvPr/>
        </p:nvSpPr>
        <p:spPr>
          <a:xfrm flipH="1">
            <a:off x="9019412" y="3030662"/>
            <a:ext cx="21184" cy="609955"/>
          </a:xfrm>
          <a:prstGeom prst="line">
            <a:avLst/>
          </a:prstGeom>
          <a:ln w="95250" cap="flat">
            <a:solidFill>
              <a:srgbClr val="000000"/>
            </a:solidFill>
            <a:prstDash val="solid"/>
            <a:headEnd type="none" w="sm" len="sm"/>
            <a:tailEnd type="triangle" w="lg" len="med"/>
          </a:ln>
        </p:spPr>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AutoShape 5"/>
          <p:cNvSpPr/>
          <p:nvPr/>
        </p:nvSpPr>
        <p:spPr>
          <a:xfrm>
            <a:off x="685800" y="3693078"/>
            <a:ext cx="10763423" cy="0"/>
          </a:xfrm>
          <a:prstGeom prst="line">
            <a:avLst/>
          </a:prstGeom>
          <a:ln w="38100" cap="flat">
            <a:solidFill>
              <a:srgbClr val="000000"/>
            </a:solidFill>
            <a:prstDash val="solid"/>
            <a:headEnd type="none" w="sm" len="sm"/>
            <a:tailEnd type="none" w="sm" len="sm"/>
          </a:ln>
        </p:spPr>
      </p:sp>
      <p:sp>
        <p:nvSpPr>
          <p:cNvPr id="6" name="Freeform 6"/>
          <p:cNvSpPr/>
          <p:nvPr/>
        </p:nvSpPr>
        <p:spPr>
          <a:xfrm>
            <a:off x="11182362" y="3480748"/>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AutoShape 7"/>
          <p:cNvSpPr/>
          <p:nvPr/>
        </p:nvSpPr>
        <p:spPr>
          <a:xfrm flipH="1">
            <a:off x="1389393" y="3693078"/>
            <a:ext cx="0" cy="616007"/>
          </a:xfrm>
          <a:prstGeom prst="line">
            <a:avLst/>
          </a:prstGeom>
          <a:ln w="95250" cap="flat">
            <a:solidFill>
              <a:srgbClr val="000000"/>
            </a:solidFill>
            <a:prstDash val="solid"/>
            <a:headEnd type="none" w="sm" len="sm"/>
            <a:tailEnd type="none" w="sm" len="sm"/>
          </a:ln>
        </p:spPr>
      </p:sp>
      <p:sp>
        <p:nvSpPr>
          <p:cNvPr id="8" name="Freeform 8"/>
          <p:cNvSpPr/>
          <p:nvPr/>
        </p:nvSpPr>
        <p:spPr>
          <a:xfrm>
            <a:off x="5815205" y="1840400"/>
            <a:ext cx="991355" cy="990115"/>
          </a:xfrm>
          <a:custGeom>
            <a:avLst/>
            <a:gdLst/>
            <a:ahLst/>
            <a:cxnLst/>
            <a:rect l="l" t="t" r="r" b="b"/>
            <a:pathLst>
              <a:path w="1487032" h="1485173">
                <a:moveTo>
                  <a:pt x="0" y="0"/>
                </a:moveTo>
                <a:lnTo>
                  <a:pt x="1487031" y="0"/>
                </a:lnTo>
                <a:lnTo>
                  <a:pt x="1487031" y="1485173"/>
                </a:lnTo>
                <a:lnTo>
                  <a:pt x="0" y="14851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10" name="TextBox 10"/>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Antrag auf VB</a:t>
            </a:r>
          </a:p>
        </p:txBody>
      </p:sp>
      <p:sp>
        <p:nvSpPr>
          <p:cNvPr id="11" name="TextBox 11"/>
          <p:cNvSpPr txBox="1"/>
          <p:nvPr/>
        </p:nvSpPr>
        <p:spPr>
          <a:xfrm>
            <a:off x="1533414" y="3911123"/>
            <a:ext cx="1752054"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1</a:t>
            </a:r>
          </a:p>
        </p:txBody>
      </p:sp>
      <p:sp>
        <p:nvSpPr>
          <p:cNvPr id="12" name="TextBox 12"/>
          <p:cNvSpPr txBox="1"/>
          <p:nvPr/>
        </p:nvSpPr>
        <p:spPr>
          <a:xfrm>
            <a:off x="2853991" y="3922130"/>
            <a:ext cx="11169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2 </a:t>
            </a:r>
          </a:p>
        </p:txBody>
      </p:sp>
      <p:sp>
        <p:nvSpPr>
          <p:cNvPr id="13" name="TextBox 13"/>
          <p:cNvSpPr txBox="1"/>
          <p:nvPr/>
        </p:nvSpPr>
        <p:spPr>
          <a:xfrm>
            <a:off x="3856969" y="3922130"/>
            <a:ext cx="11169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3 </a:t>
            </a:r>
          </a:p>
        </p:txBody>
      </p:sp>
      <p:sp>
        <p:nvSpPr>
          <p:cNvPr id="14" name="TextBox 14"/>
          <p:cNvSpPr txBox="1"/>
          <p:nvPr/>
        </p:nvSpPr>
        <p:spPr>
          <a:xfrm>
            <a:off x="4542245" y="3933137"/>
            <a:ext cx="17523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4 </a:t>
            </a:r>
          </a:p>
        </p:txBody>
      </p:sp>
      <p:sp>
        <p:nvSpPr>
          <p:cNvPr id="15" name="TextBox 15"/>
          <p:cNvSpPr txBox="1"/>
          <p:nvPr/>
        </p:nvSpPr>
        <p:spPr>
          <a:xfrm>
            <a:off x="5771047" y="3911123"/>
            <a:ext cx="1301353"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5 </a:t>
            </a:r>
          </a:p>
        </p:txBody>
      </p:sp>
      <p:sp>
        <p:nvSpPr>
          <p:cNvPr id="16" name="TextBox 16"/>
          <p:cNvSpPr txBox="1"/>
          <p:nvPr/>
        </p:nvSpPr>
        <p:spPr>
          <a:xfrm>
            <a:off x="6777324" y="3911123"/>
            <a:ext cx="1301353"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6  </a:t>
            </a:r>
          </a:p>
        </p:txBody>
      </p:sp>
      <p:sp>
        <p:nvSpPr>
          <p:cNvPr id="17" name="TextBox 17"/>
          <p:cNvSpPr txBox="1"/>
          <p:nvPr/>
        </p:nvSpPr>
        <p:spPr>
          <a:xfrm>
            <a:off x="685800" y="2900358"/>
            <a:ext cx="4857206"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Monate:</a:t>
            </a:r>
          </a:p>
        </p:txBody>
      </p:sp>
      <p:sp>
        <p:nvSpPr>
          <p:cNvPr id="18" name="TextBox 18"/>
          <p:cNvSpPr txBox="1"/>
          <p:nvPr/>
        </p:nvSpPr>
        <p:spPr>
          <a:xfrm>
            <a:off x="-122013" y="4479601"/>
            <a:ext cx="3022812" cy="846386"/>
          </a:xfrm>
          <a:prstGeom prst="rect">
            <a:avLst/>
          </a:prstGeom>
        </p:spPr>
        <p:txBody>
          <a:bodyPr lIns="0" tIns="0" rIns="0" bIns="0" rtlCol="0" anchor="t">
            <a:spAutoFit/>
          </a:bodyPr>
          <a:lstStyle/>
          <a:p>
            <a:pPr algn="ctr" defTabSz="609630">
              <a:lnSpc>
                <a:spcPts val="3333"/>
              </a:lnSpc>
            </a:pPr>
            <a:r>
              <a:rPr lang="en-US" sz="3333">
                <a:solidFill>
                  <a:srgbClr val="000000"/>
                </a:solidFill>
                <a:latin typeface="Canva Sans"/>
                <a:ea typeface="Canva Sans"/>
                <a:cs typeface="Canva Sans"/>
                <a:sym typeface="Canva Sans"/>
              </a:rPr>
              <a:t>ZU </a:t>
            </a:r>
          </a:p>
          <a:p>
            <a:pPr algn="ctr" defTabSz="609630">
              <a:lnSpc>
                <a:spcPts val="3333"/>
              </a:lnSpc>
            </a:pPr>
            <a:r>
              <a:rPr lang="en-US" sz="3333">
                <a:solidFill>
                  <a:srgbClr val="000000"/>
                </a:solidFill>
                <a:latin typeface="Canva Sans"/>
                <a:ea typeface="Canva Sans"/>
                <a:cs typeface="Canva Sans"/>
                <a:sym typeface="Canva Sans"/>
              </a:rPr>
              <a:t>des MB</a:t>
            </a:r>
          </a:p>
        </p:txBody>
      </p:sp>
      <p:sp>
        <p:nvSpPr>
          <p:cNvPr id="19" name="TextBox 19"/>
          <p:cNvSpPr txBox="1"/>
          <p:nvPr/>
        </p:nvSpPr>
        <p:spPr>
          <a:xfrm>
            <a:off x="3882280" y="1966323"/>
            <a:ext cx="4857206" cy="526234"/>
          </a:xfrm>
          <a:prstGeom prst="rect">
            <a:avLst/>
          </a:prstGeom>
        </p:spPr>
        <p:txBody>
          <a:bodyPr lIns="0" tIns="0" rIns="0" bIns="0" rtlCol="0" anchor="t">
            <a:spAutoFit/>
          </a:bodyPr>
          <a:lstStyle/>
          <a:p>
            <a:pPr algn="ctr" defTabSz="609630">
              <a:lnSpc>
                <a:spcPts val="4480"/>
              </a:lnSpc>
            </a:pPr>
            <a:r>
              <a:rPr lang="en-US" sz="3200">
                <a:solidFill>
                  <a:srgbClr val="000000"/>
                </a:solidFill>
                <a:latin typeface="Canva Sans"/>
                <a:ea typeface="Canva Sans"/>
                <a:cs typeface="Canva Sans"/>
                <a:sym typeface="Canva Sans"/>
              </a:rPr>
              <a:t>Widerspruch</a:t>
            </a:r>
          </a:p>
        </p:txBody>
      </p:sp>
      <p:sp>
        <p:nvSpPr>
          <p:cNvPr id="20" name="AutoShape 20"/>
          <p:cNvSpPr/>
          <p:nvPr/>
        </p:nvSpPr>
        <p:spPr>
          <a:xfrm flipH="1">
            <a:off x="2409441" y="3693079"/>
            <a:ext cx="0" cy="275195"/>
          </a:xfrm>
          <a:prstGeom prst="line">
            <a:avLst/>
          </a:prstGeom>
          <a:ln w="38100" cap="flat">
            <a:solidFill>
              <a:srgbClr val="000000"/>
            </a:solidFill>
            <a:prstDash val="solid"/>
            <a:headEnd type="none" w="sm" len="sm"/>
            <a:tailEnd type="none" w="sm" len="sm"/>
          </a:ln>
        </p:spPr>
      </p:sp>
      <p:sp>
        <p:nvSpPr>
          <p:cNvPr id="21" name="AutoShape 21"/>
          <p:cNvSpPr/>
          <p:nvPr/>
        </p:nvSpPr>
        <p:spPr>
          <a:xfrm>
            <a:off x="3412468" y="3704085"/>
            <a:ext cx="0" cy="275195"/>
          </a:xfrm>
          <a:prstGeom prst="line">
            <a:avLst/>
          </a:prstGeom>
          <a:ln w="38100" cap="flat">
            <a:solidFill>
              <a:srgbClr val="000000"/>
            </a:solidFill>
            <a:prstDash val="solid"/>
            <a:headEnd type="none" w="sm" len="sm"/>
            <a:tailEnd type="none" w="sm" len="sm"/>
          </a:ln>
        </p:spPr>
      </p:sp>
      <p:sp>
        <p:nvSpPr>
          <p:cNvPr id="22" name="AutoShape 22"/>
          <p:cNvSpPr/>
          <p:nvPr/>
        </p:nvSpPr>
        <p:spPr>
          <a:xfrm>
            <a:off x="5418423" y="3704085"/>
            <a:ext cx="0" cy="286202"/>
          </a:xfrm>
          <a:prstGeom prst="line">
            <a:avLst/>
          </a:prstGeom>
          <a:ln w="38100" cap="flat">
            <a:solidFill>
              <a:srgbClr val="000000"/>
            </a:solidFill>
            <a:prstDash val="solid"/>
            <a:headEnd type="none" w="sm" len="sm"/>
            <a:tailEnd type="none" w="sm" len="sm"/>
          </a:ln>
        </p:spPr>
      </p:sp>
      <p:sp>
        <p:nvSpPr>
          <p:cNvPr id="23" name="AutoShape 23"/>
          <p:cNvSpPr/>
          <p:nvPr/>
        </p:nvSpPr>
        <p:spPr>
          <a:xfrm>
            <a:off x="6421723" y="3693079"/>
            <a:ext cx="0" cy="275195"/>
          </a:xfrm>
          <a:prstGeom prst="line">
            <a:avLst/>
          </a:prstGeom>
          <a:ln w="38100" cap="flat">
            <a:solidFill>
              <a:srgbClr val="000000"/>
            </a:solidFill>
            <a:prstDash val="solid"/>
            <a:headEnd type="none" w="sm" len="sm"/>
            <a:tailEnd type="none" w="sm" len="sm"/>
          </a:ln>
        </p:spPr>
      </p:sp>
      <p:sp>
        <p:nvSpPr>
          <p:cNvPr id="24" name="AutoShape 24"/>
          <p:cNvSpPr/>
          <p:nvPr/>
        </p:nvSpPr>
        <p:spPr>
          <a:xfrm>
            <a:off x="7427999" y="3693079"/>
            <a:ext cx="0" cy="275195"/>
          </a:xfrm>
          <a:prstGeom prst="line">
            <a:avLst/>
          </a:prstGeom>
          <a:ln w="38100" cap="flat">
            <a:solidFill>
              <a:srgbClr val="000000"/>
            </a:solidFill>
            <a:prstDash val="solid"/>
            <a:headEnd type="none" w="sm" len="sm"/>
            <a:tailEnd type="none" w="sm" len="sm"/>
          </a:ln>
        </p:spPr>
      </p:sp>
      <p:sp>
        <p:nvSpPr>
          <p:cNvPr id="25" name="TextBox 25"/>
          <p:cNvSpPr txBox="1"/>
          <p:nvPr/>
        </p:nvSpPr>
        <p:spPr>
          <a:xfrm>
            <a:off x="3111800" y="5264579"/>
            <a:ext cx="2797721" cy="1526059"/>
          </a:xfrm>
          <a:prstGeom prst="rect">
            <a:avLst/>
          </a:prstGeom>
        </p:spPr>
        <p:txBody>
          <a:bodyPr lIns="0" tIns="0" rIns="0" bIns="0" rtlCol="0" anchor="t">
            <a:spAutoFit/>
          </a:bodyPr>
          <a:lstStyle/>
          <a:p>
            <a:pPr algn="ctr" defTabSz="609630">
              <a:lnSpc>
                <a:spcPts val="4666"/>
              </a:lnSpc>
            </a:pPr>
            <a:r>
              <a:rPr lang="en-US" sz="3333" dirty="0" err="1">
                <a:solidFill>
                  <a:srgbClr val="000000"/>
                </a:solidFill>
                <a:latin typeface="Canva Sans"/>
                <a:ea typeface="Canva Sans"/>
                <a:cs typeface="Canva Sans"/>
                <a:sym typeface="Canva Sans"/>
              </a:rPr>
              <a:t>Antrag</a:t>
            </a:r>
            <a:r>
              <a:rPr lang="en-US" sz="3333" dirty="0">
                <a:solidFill>
                  <a:srgbClr val="000000"/>
                </a:solidFill>
                <a:latin typeface="Canva Sans"/>
                <a:ea typeface="Canva Sans"/>
                <a:cs typeface="Canva Sans"/>
                <a:sym typeface="Canva Sans"/>
              </a:rPr>
              <a:t> auf VB</a:t>
            </a:r>
          </a:p>
          <a:p>
            <a:pPr algn="ctr" defTabSz="609630"/>
            <a:r>
              <a:rPr lang="en-US" sz="2000" dirty="0" err="1">
                <a:solidFill>
                  <a:srgbClr val="000000"/>
                </a:solidFill>
                <a:latin typeface="Canva Sans"/>
                <a:ea typeface="Canva Sans"/>
                <a:cs typeface="Canva Sans"/>
                <a:sym typeface="Canva Sans"/>
              </a:rPr>
              <a:t>kann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frühestens</a:t>
            </a:r>
            <a:r>
              <a:rPr lang="en-US" sz="2000" dirty="0">
                <a:solidFill>
                  <a:srgbClr val="000000"/>
                </a:solidFill>
                <a:latin typeface="Canva Sans"/>
                <a:ea typeface="Canva Sans"/>
                <a:cs typeface="Canva Sans"/>
                <a:sym typeface="Canva Sans"/>
              </a:rPr>
              <a:t> 2 Wo. </a:t>
            </a:r>
            <a:r>
              <a:rPr lang="en-US" sz="2000" dirty="0" err="1">
                <a:solidFill>
                  <a:srgbClr val="000000"/>
                </a:solidFill>
                <a:latin typeface="Canva Sans"/>
                <a:ea typeface="Canva Sans"/>
                <a:cs typeface="Canva Sans"/>
                <a:sym typeface="Canva Sans"/>
              </a:rPr>
              <a:t>nach</a:t>
            </a:r>
            <a:r>
              <a:rPr lang="en-US" sz="2000" dirty="0">
                <a:solidFill>
                  <a:srgbClr val="000000"/>
                </a:solidFill>
                <a:latin typeface="Canva Sans"/>
                <a:ea typeface="Canva Sans"/>
                <a:cs typeface="Canva Sans"/>
                <a:sym typeface="Canva Sans"/>
              </a:rPr>
              <a:t> ZU des MB </a:t>
            </a:r>
            <a:r>
              <a:rPr lang="en-US" sz="2000" dirty="0" err="1">
                <a:solidFill>
                  <a:srgbClr val="000000"/>
                </a:solidFill>
                <a:latin typeface="Canva Sans"/>
                <a:ea typeface="Canva Sans"/>
                <a:cs typeface="Canva Sans"/>
                <a:sym typeface="Canva Sans"/>
              </a:rPr>
              <a:t>gestellt</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werden</a:t>
            </a:r>
            <a:r>
              <a:rPr lang="en-US" sz="2000" dirty="0">
                <a:solidFill>
                  <a:srgbClr val="000000"/>
                </a:solidFill>
                <a:latin typeface="Canva Sans"/>
                <a:ea typeface="Canva Sans"/>
                <a:cs typeface="Canva Sans"/>
                <a:sym typeface="Canva Sans"/>
              </a:rPr>
              <a:t>, § 699 I 2 ZPO</a:t>
            </a:r>
          </a:p>
        </p:txBody>
      </p:sp>
      <p:sp>
        <p:nvSpPr>
          <p:cNvPr id="26" name="AutoShape 26"/>
          <p:cNvSpPr/>
          <p:nvPr/>
        </p:nvSpPr>
        <p:spPr>
          <a:xfrm>
            <a:off x="1389393" y="5338968"/>
            <a:ext cx="0" cy="444771"/>
          </a:xfrm>
          <a:prstGeom prst="line">
            <a:avLst/>
          </a:prstGeom>
          <a:ln w="95250" cap="flat">
            <a:solidFill>
              <a:srgbClr val="000000"/>
            </a:solidFill>
            <a:prstDash val="solid"/>
            <a:headEnd type="none" w="sm" len="sm"/>
            <a:tailEnd type="none" w="sm" len="sm"/>
          </a:ln>
        </p:spPr>
      </p:sp>
      <p:sp>
        <p:nvSpPr>
          <p:cNvPr id="27" name="AutoShape 27"/>
          <p:cNvSpPr/>
          <p:nvPr/>
        </p:nvSpPr>
        <p:spPr>
          <a:xfrm flipV="1">
            <a:off x="1389393" y="5783738"/>
            <a:ext cx="1511406" cy="0"/>
          </a:xfrm>
          <a:prstGeom prst="line">
            <a:avLst/>
          </a:prstGeom>
          <a:ln w="95250" cap="flat">
            <a:solidFill>
              <a:srgbClr val="000000"/>
            </a:solidFill>
            <a:prstDash val="solid"/>
            <a:headEnd type="none" w="sm" len="sm"/>
            <a:tailEnd type="none" w="sm" len="sm"/>
          </a:ln>
        </p:spPr>
      </p:sp>
      <p:sp>
        <p:nvSpPr>
          <p:cNvPr id="28" name="AutoShape 28"/>
          <p:cNvSpPr/>
          <p:nvPr/>
        </p:nvSpPr>
        <p:spPr>
          <a:xfrm>
            <a:off x="6096001" y="5783738"/>
            <a:ext cx="1331999" cy="0"/>
          </a:xfrm>
          <a:prstGeom prst="line">
            <a:avLst/>
          </a:prstGeom>
          <a:ln w="95250" cap="flat">
            <a:solidFill>
              <a:srgbClr val="000000"/>
            </a:solidFill>
            <a:prstDash val="solid"/>
            <a:headEnd type="none" w="sm" len="sm"/>
            <a:tailEnd type="none" w="sm" len="sm"/>
          </a:ln>
        </p:spPr>
      </p:sp>
      <p:sp>
        <p:nvSpPr>
          <p:cNvPr id="29" name="AutoShape 29"/>
          <p:cNvSpPr/>
          <p:nvPr/>
        </p:nvSpPr>
        <p:spPr>
          <a:xfrm>
            <a:off x="4415445" y="3715092"/>
            <a:ext cx="0" cy="264189"/>
          </a:xfrm>
          <a:prstGeom prst="line">
            <a:avLst/>
          </a:prstGeom>
          <a:ln w="38100" cap="flat">
            <a:solidFill>
              <a:srgbClr val="000000"/>
            </a:solidFill>
            <a:prstDash val="solid"/>
            <a:headEnd type="none" w="sm" len="sm"/>
            <a:tailEnd type="none" w="sm" len="sm"/>
          </a:ln>
        </p:spPr>
      </p:sp>
      <p:sp>
        <p:nvSpPr>
          <p:cNvPr id="30" name="AutoShape 30"/>
          <p:cNvSpPr/>
          <p:nvPr/>
        </p:nvSpPr>
        <p:spPr>
          <a:xfrm>
            <a:off x="7427999" y="4479740"/>
            <a:ext cx="0" cy="1303999"/>
          </a:xfrm>
          <a:prstGeom prst="line">
            <a:avLst/>
          </a:prstGeom>
          <a:ln w="95250" cap="flat">
            <a:solidFill>
              <a:srgbClr val="000000"/>
            </a:solidFill>
            <a:prstDash val="solid"/>
            <a:headEnd type="none" w="sm" len="sm"/>
            <a:tailEnd type="none" w="sm" len="sm"/>
          </a:ln>
        </p:spPr>
      </p:sp>
      <p:sp>
        <p:nvSpPr>
          <p:cNvPr id="31" name="AutoShape 31"/>
          <p:cNvSpPr/>
          <p:nvPr/>
        </p:nvSpPr>
        <p:spPr>
          <a:xfrm flipV="1">
            <a:off x="7427999" y="4982267"/>
            <a:ext cx="957712" cy="0"/>
          </a:xfrm>
          <a:prstGeom prst="line">
            <a:avLst/>
          </a:prstGeom>
          <a:ln w="38100" cap="flat">
            <a:solidFill>
              <a:srgbClr val="000000"/>
            </a:solidFill>
            <a:prstDash val="solid"/>
            <a:headEnd type="none" w="sm" len="sm"/>
            <a:tailEnd type="none" w="sm" len="sm"/>
          </a:ln>
        </p:spPr>
      </p:sp>
      <p:sp>
        <p:nvSpPr>
          <p:cNvPr id="32" name="TextBox 32"/>
          <p:cNvSpPr txBox="1"/>
          <p:nvPr/>
        </p:nvSpPr>
        <p:spPr>
          <a:xfrm>
            <a:off x="8596712" y="4614253"/>
            <a:ext cx="2909488" cy="1423467"/>
          </a:xfrm>
          <a:prstGeom prst="rect">
            <a:avLst/>
          </a:prstGeom>
        </p:spPr>
        <p:txBody>
          <a:bodyPr wrap="square" lIns="0" tIns="0" rIns="0" bIns="0" rtlCol="0" anchor="t">
            <a:spAutoFit/>
          </a:bodyPr>
          <a:lstStyle/>
          <a:p>
            <a:pPr defTabSz="609630">
              <a:lnSpc>
                <a:spcPts val="3666"/>
              </a:lnSpc>
            </a:pPr>
            <a:r>
              <a:rPr lang="en-US" sz="3333" dirty="0">
                <a:solidFill>
                  <a:srgbClr val="000000"/>
                </a:solidFill>
                <a:latin typeface="Canva Sans"/>
                <a:ea typeface="Canva Sans"/>
                <a:cs typeface="Canva Sans"/>
                <a:sym typeface="Canva Sans"/>
              </a:rPr>
              <a:t>MB </a:t>
            </a:r>
            <a:r>
              <a:rPr lang="en-US" sz="3333" dirty="0" err="1">
                <a:solidFill>
                  <a:srgbClr val="000000"/>
                </a:solidFill>
                <a:latin typeface="Canva Sans"/>
                <a:ea typeface="Canva Sans"/>
                <a:cs typeface="Canva Sans"/>
                <a:sym typeface="Canva Sans"/>
              </a:rPr>
              <a:t>verliert</a:t>
            </a:r>
            <a:r>
              <a:rPr lang="en-US" sz="3333" dirty="0">
                <a:solidFill>
                  <a:srgbClr val="000000"/>
                </a:solidFill>
                <a:latin typeface="Canva Sans"/>
                <a:ea typeface="Canva Sans"/>
                <a:cs typeface="Canva Sans"/>
                <a:sym typeface="Canva Sans"/>
              </a:rPr>
              <a:t> </a:t>
            </a:r>
          </a:p>
          <a:p>
            <a:pPr defTabSz="609630">
              <a:lnSpc>
                <a:spcPts val="3666"/>
              </a:lnSpc>
            </a:pPr>
            <a:r>
              <a:rPr lang="en-US" sz="3333" dirty="0">
                <a:solidFill>
                  <a:srgbClr val="000000"/>
                </a:solidFill>
                <a:latin typeface="Canva Sans"/>
                <a:ea typeface="Canva Sans"/>
                <a:cs typeface="Canva Sans"/>
                <a:sym typeface="Canva Sans"/>
              </a:rPr>
              <a:t>die </a:t>
            </a:r>
            <a:r>
              <a:rPr lang="en-US" sz="3333" dirty="0" err="1">
                <a:solidFill>
                  <a:srgbClr val="000000"/>
                </a:solidFill>
                <a:latin typeface="Canva Sans"/>
                <a:ea typeface="Canva Sans"/>
                <a:cs typeface="Canva Sans"/>
                <a:sym typeface="Canva Sans"/>
              </a:rPr>
              <a:t>Wirkung</a:t>
            </a:r>
            <a:r>
              <a:rPr lang="en-US" sz="3333" dirty="0">
                <a:solidFill>
                  <a:srgbClr val="000000"/>
                </a:solidFill>
                <a:latin typeface="Canva Sans"/>
                <a:ea typeface="Canva Sans"/>
                <a:cs typeface="Canva Sans"/>
                <a:sym typeface="Canva Sans"/>
              </a:rPr>
              <a:t>, </a:t>
            </a:r>
            <a:br>
              <a:rPr lang="en-US" sz="3333" dirty="0">
                <a:solidFill>
                  <a:srgbClr val="000000"/>
                </a:solidFill>
                <a:latin typeface="Canva Sans"/>
                <a:ea typeface="Canva Sans"/>
                <a:cs typeface="Canva Sans"/>
                <a:sym typeface="Canva Sans"/>
              </a:rPr>
            </a:br>
            <a:r>
              <a:rPr lang="en-US" sz="3333" dirty="0">
                <a:solidFill>
                  <a:srgbClr val="000000"/>
                </a:solidFill>
                <a:latin typeface="Canva Sans"/>
                <a:ea typeface="Canva Sans"/>
                <a:cs typeface="Canva Sans"/>
                <a:sym typeface="Canva Sans"/>
              </a:rPr>
              <a:t>§ 701 1 ZPO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9045120" y="1654620"/>
            <a:ext cx="1638369" cy="1382564"/>
          </a:xfrm>
          <a:custGeom>
            <a:avLst/>
            <a:gdLst/>
            <a:ahLst/>
            <a:cxnLst/>
            <a:rect l="l" t="t" r="r" b="b"/>
            <a:pathLst>
              <a:path w="2457553" h="2073846">
                <a:moveTo>
                  <a:pt x="0" y="0"/>
                </a:moveTo>
                <a:lnTo>
                  <a:pt x="2457553" y="0"/>
                </a:lnTo>
                <a:lnTo>
                  <a:pt x="2457553" y="2073845"/>
                </a:lnTo>
                <a:lnTo>
                  <a:pt x="0" y="2073845"/>
                </a:lnTo>
                <a:lnTo>
                  <a:pt x="0" y="0"/>
                </a:lnTo>
                <a:close/>
              </a:path>
            </a:pathLst>
          </a:custGeom>
          <a:blipFill>
            <a:blip r:embed="rId4"/>
            <a:stretch>
              <a:fillRect l="-11037" t="-17263" r="-6388" b="-21888"/>
            </a:stretch>
          </a:blipFill>
        </p:spPr>
      </p:sp>
      <p:sp>
        <p:nvSpPr>
          <p:cNvPr id="6" name="TextBox 6"/>
          <p:cNvSpPr txBox="1"/>
          <p:nvPr/>
        </p:nvSpPr>
        <p:spPr>
          <a:xfrm>
            <a:off x="1281847" y="2015529"/>
            <a:ext cx="8134091" cy="948978"/>
          </a:xfrm>
          <a:prstGeom prst="rect">
            <a:avLst/>
          </a:prstGeom>
        </p:spPr>
        <p:txBody>
          <a:bodyPr lIns="0" tIns="0" rIns="0" bIns="0" rtlCol="0" anchor="t">
            <a:spAutoFit/>
          </a:bodyPr>
          <a:lstStyle/>
          <a:p>
            <a:pPr defTabSz="609630">
              <a:lnSpc>
                <a:spcPts val="3666"/>
              </a:lnSpc>
              <a:spcBef>
                <a:spcPct val="0"/>
              </a:spcBef>
            </a:pPr>
            <a:r>
              <a:rPr lang="en-US" sz="3333">
                <a:solidFill>
                  <a:srgbClr val="000000"/>
                </a:solidFill>
                <a:latin typeface="Canva Sans"/>
                <a:ea typeface="Canva Sans"/>
                <a:cs typeface="Canva Sans"/>
                <a:sym typeface="Canva Sans"/>
              </a:rPr>
              <a:t>nicht vor Ablauf der Widerspruchs-</a:t>
            </a:r>
          </a:p>
          <a:p>
            <a:pPr defTabSz="609630">
              <a:lnSpc>
                <a:spcPts val="3666"/>
              </a:lnSpc>
              <a:spcBef>
                <a:spcPct val="0"/>
              </a:spcBef>
            </a:pPr>
            <a:r>
              <a:rPr lang="en-US" sz="3333">
                <a:solidFill>
                  <a:srgbClr val="000000"/>
                </a:solidFill>
                <a:latin typeface="Canva Sans"/>
                <a:ea typeface="Canva Sans"/>
                <a:cs typeface="Canva Sans"/>
                <a:sym typeface="Canva Sans"/>
              </a:rPr>
              <a:t>frist möglich</a:t>
            </a:r>
          </a:p>
        </p:txBody>
      </p:sp>
      <p:sp>
        <p:nvSpPr>
          <p:cNvPr id="7" name="TextBox 7"/>
          <p:cNvSpPr txBox="1"/>
          <p:nvPr/>
        </p:nvSpPr>
        <p:spPr>
          <a:xfrm>
            <a:off x="1191655" y="5337504"/>
            <a:ext cx="10105628" cy="474489"/>
          </a:xfrm>
          <a:prstGeom prst="rect">
            <a:avLst/>
          </a:prstGeom>
        </p:spPr>
        <p:txBody>
          <a:bodyPr lIns="0" tIns="0" rIns="0" bIns="0" rtlCol="0" anchor="t">
            <a:spAutoFit/>
          </a:bodyPr>
          <a:lstStyle/>
          <a:p>
            <a:pPr algn="ctr" defTabSz="609630">
              <a:lnSpc>
                <a:spcPts val="3666"/>
              </a:lnSpc>
              <a:spcBef>
                <a:spcPct val="0"/>
              </a:spcBef>
            </a:pPr>
            <a:r>
              <a:rPr lang="en-US" sz="3333">
                <a:solidFill>
                  <a:srgbClr val="000000"/>
                </a:solidFill>
                <a:latin typeface="Canva Sans"/>
                <a:ea typeface="Canva Sans"/>
                <a:cs typeface="Canva Sans"/>
                <a:sym typeface="Canva Sans"/>
              </a:rPr>
              <a:t>Antrag auf einstweilige Einstellung der ZV sinnvoll</a:t>
            </a:r>
          </a:p>
        </p:txBody>
      </p:sp>
      <p:grpSp>
        <p:nvGrpSpPr>
          <p:cNvPr id="8" name="Group 8"/>
          <p:cNvGrpSpPr/>
          <p:nvPr/>
        </p:nvGrpSpPr>
        <p:grpSpPr>
          <a:xfrm>
            <a:off x="1996736" y="4481948"/>
            <a:ext cx="2581094" cy="353483"/>
            <a:chOff x="0" y="0"/>
            <a:chExt cx="599819" cy="82146"/>
          </a:xfrm>
        </p:grpSpPr>
        <p:sp>
          <p:nvSpPr>
            <p:cNvPr id="9" name="Freeform 9"/>
            <p:cNvSpPr/>
            <p:nvPr/>
          </p:nvSpPr>
          <p:spPr>
            <a:xfrm>
              <a:off x="0" y="0"/>
              <a:ext cx="599819" cy="82146"/>
            </a:xfrm>
            <a:custGeom>
              <a:avLst/>
              <a:gdLst/>
              <a:ahLst/>
              <a:cxnLst/>
              <a:rect l="l" t="t" r="r" b="b"/>
              <a:pathLst>
                <a:path w="599819" h="82146">
                  <a:moveTo>
                    <a:pt x="0" y="0"/>
                  </a:moveTo>
                  <a:lnTo>
                    <a:pt x="599819" y="0"/>
                  </a:lnTo>
                  <a:lnTo>
                    <a:pt x="599819" y="82146"/>
                  </a:lnTo>
                  <a:lnTo>
                    <a:pt x="0" y="82146"/>
                  </a:lnTo>
                  <a:close/>
                </a:path>
              </a:pathLst>
            </a:custGeom>
            <a:solidFill>
              <a:srgbClr val="E2E2E2"/>
            </a:solidFill>
          </p:spPr>
        </p:sp>
      </p:grpSp>
      <p:sp>
        <p:nvSpPr>
          <p:cNvPr id="10" name="TextBox 10"/>
          <p:cNvSpPr txBox="1"/>
          <p:nvPr/>
        </p:nvSpPr>
        <p:spPr>
          <a:xfrm>
            <a:off x="635879" y="4507771"/>
            <a:ext cx="5252885" cy="320601"/>
          </a:xfrm>
          <a:prstGeom prst="rect">
            <a:avLst/>
          </a:prstGeom>
        </p:spPr>
        <p:txBody>
          <a:bodyPr lIns="0" tIns="0" rIns="0" bIns="0" rtlCol="0" anchor="t">
            <a:spAutoFit/>
          </a:bodyPr>
          <a:lstStyle/>
          <a:p>
            <a:pPr algn="ctr" defTabSz="609630">
              <a:lnSpc>
                <a:spcPts val="2493"/>
              </a:lnSpc>
              <a:spcBef>
                <a:spcPct val="0"/>
              </a:spcBef>
            </a:pPr>
            <a:r>
              <a:rPr lang="en-US" sz="2267">
                <a:solidFill>
                  <a:srgbClr val="000000"/>
                </a:solidFill>
                <a:latin typeface="Canva Sans"/>
                <a:ea typeface="Canva Sans"/>
                <a:cs typeface="Canva Sans"/>
                <a:sym typeface="Canva Sans"/>
              </a:rPr>
              <a:t>§ 794 I Nr. 4 ZPO</a:t>
            </a:r>
          </a:p>
        </p:txBody>
      </p:sp>
      <p:grpSp>
        <p:nvGrpSpPr>
          <p:cNvPr id="11" name="Group 11"/>
          <p:cNvGrpSpPr/>
          <p:nvPr/>
        </p:nvGrpSpPr>
        <p:grpSpPr>
          <a:xfrm>
            <a:off x="7903233" y="4488721"/>
            <a:ext cx="1885436" cy="353483"/>
            <a:chOff x="0" y="0"/>
            <a:chExt cx="438155" cy="82146"/>
          </a:xfrm>
        </p:grpSpPr>
        <p:sp>
          <p:nvSpPr>
            <p:cNvPr id="12" name="Freeform 12"/>
            <p:cNvSpPr/>
            <p:nvPr/>
          </p:nvSpPr>
          <p:spPr>
            <a:xfrm>
              <a:off x="0" y="0"/>
              <a:ext cx="438155" cy="82146"/>
            </a:xfrm>
            <a:custGeom>
              <a:avLst/>
              <a:gdLst/>
              <a:ahLst/>
              <a:cxnLst/>
              <a:rect l="l" t="t" r="r" b="b"/>
              <a:pathLst>
                <a:path w="438155" h="82146">
                  <a:moveTo>
                    <a:pt x="0" y="0"/>
                  </a:moveTo>
                  <a:lnTo>
                    <a:pt x="438155" y="0"/>
                  </a:lnTo>
                  <a:lnTo>
                    <a:pt x="438155" y="82146"/>
                  </a:lnTo>
                  <a:lnTo>
                    <a:pt x="0" y="82146"/>
                  </a:lnTo>
                  <a:close/>
                </a:path>
              </a:pathLst>
            </a:custGeom>
            <a:solidFill>
              <a:srgbClr val="E2E2E2"/>
            </a:solidFill>
          </p:spPr>
        </p:sp>
      </p:grpSp>
      <p:sp>
        <p:nvSpPr>
          <p:cNvPr id="13" name="TextBox 13"/>
          <p:cNvSpPr txBox="1"/>
          <p:nvPr/>
        </p:nvSpPr>
        <p:spPr>
          <a:xfrm>
            <a:off x="6881693" y="4514121"/>
            <a:ext cx="3928515" cy="333425"/>
          </a:xfrm>
          <a:prstGeom prst="rect">
            <a:avLst/>
          </a:prstGeom>
        </p:spPr>
        <p:txBody>
          <a:bodyPr lIns="0" tIns="0" rIns="0" bIns="0" rtlCol="0" anchor="t">
            <a:spAutoFit/>
          </a:bodyPr>
          <a:lstStyle/>
          <a:p>
            <a:pPr algn="ctr" defTabSz="609630">
              <a:lnSpc>
                <a:spcPts val="2567"/>
              </a:lnSpc>
              <a:spcBef>
                <a:spcPct val="0"/>
              </a:spcBef>
            </a:pPr>
            <a:r>
              <a:rPr lang="en-US" sz="2333">
                <a:solidFill>
                  <a:srgbClr val="000000"/>
                </a:solidFill>
                <a:latin typeface="Canva Sans"/>
                <a:ea typeface="Canva Sans"/>
                <a:cs typeface="Canva Sans"/>
                <a:sym typeface="Canva Sans"/>
              </a:rPr>
              <a:t>§ 700 I ZPO</a:t>
            </a:r>
          </a:p>
        </p:txBody>
      </p:sp>
      <p:grpSp>
        <p:nvGrpSpPr>
          <p:cNvPr id="14" name="Group 14"/>
          <p:cNvGrpSpPr/>
          <p:nvPr/>
        </p:nvGrpSpPr>
        <p:grpSpPr>
          <a:xfrm>
            <a:off x="4103902" y="2552495"/>
            <a:ext cx="2134397" cy="353483"/>
            <a:chOff x="0" y="0"/>
            <a:chExt cx="496011" cy="82146"/>
          </a:xfrm>
        </p:grpSpPr>
        <p:sp>
          <p:nvSpPr>
            <p:cNvPr id="15" name="Freeform 15"/>
            <p:cNvSpPr/>
            <p:nvPr/>
          </p:nvSpPr>
          <p:spPr>
            <a:xfrm>
              <a:off x="0" y="0"/>
              <a:ext cx="496011" cy="82146"/>
            </a:xfrm>
            <a:custGeom>
              <a:avLst/>
              <a:gdLst/>
              <a:ahLst/>
              <a:cxnLst/>
              <a:rect l="l" t="t" r="r" b="b"/>
              <a:pathLst>
                <a:path w="496011" h="82146">
                  <a:moveTo>
                    <a:pt x="0" y="0"/>
                  </a:moveTo>
                  <a:lnTo>
                    <a:pt x="496011" y="0"/>
                  </a:lnTo>
                  <a:lnTo>
                    <a:pt x="496011" y="82146"/>
                  </a:lnTo>
                  <a:lnTo>
                    <a:pt x="0" y="82146"/>
                  </a:lnTo>
                  <a:close/>
                </a:path>
              </a:pathLst>
            </a:custGeom>
            <a:solidFill>
              <a:srgbClr val="E2E2E2"/>
            </a:solidFill>
          </p:spPr>
        </p:sp>
      </p:grpSp>
      <p:grpSp>
        <p:nvGrpSpPr>
          <p:cNvPr id="16" name="Group 16"/>
          <p:cNvGrpSpPr/>
          <p:nvPr/>
        </p:nvGrpSpPr>
        <p:grpSpPr>
          <a:xfrm>
            <a:off x="685800" y="3331071"/>
            <a:ext cx="5202964" cy="1150877"/>
            <a:chOff x="0" y="0"/>
            <a:chExt cx="1209113" cy="267451"/>
          </a:xfrm>
        </p:grpSpPr>
        <p:sp>
          <p:nvSpPr>
            <p:cNvPr id="17" name="Freeform 17"/>
            <p:cNvSpPr/>
            <p:nvPr/>
          </p:nvSpPr>
          <p:spPr>
            <a:xfrm>
              <a:off x="0" y="0"/>
              <a:ext cx="1209113" cy="267451"/>
            </a:xfrm>
            <a:custGeom>
              <a:avLst/>
              <a:gdLst/>
              <a:ahLst/>
              <a:cxnLst/>
              <a:rect l="l" t="t" r="r" b="b"/>
              <a:pathLst>
                <a:path w="1209113" h="267451">
                  <a:moveTo>
                    <a:pt x="0" y="0"/>
                  </a:moveTo>
                  <a:lnTo>
                    <a:pt x="1209113" y="0"/>
                  </a:lnTo>
                  <a:lnTo>
                    <a:pt x="1209113" y="267451"/>
                  </a:lnTo>
                  <a:lnTo>
                    <a:pt x="0" y="267451"/>
                  </a:lnTo>
                  <a:close/>
                </a:path>
              </a:pathLst>
            </a:custGeom>
            <a:solidFill>
              <a:srgbClr val="01B4B8"/>
            </a:solidFill>
          </p:spPr>
        </p:sp>
      </p:grpSp>
      <p:sp>
        <p:nvSpPr>
          <p:cNvPr id="18" name="TextBox 18"/>
          <p:cNvSpPr txBox="1"/>
          <p:nvPr/>
        </p:nvSpPr>
        <p:spPr>
          <a:xfrm>
            <a:off x="862980" y="817717"/>
            <a:ext cx="7599263" cy="491481"/>
          </a:xfrm>
          <a:prstGeom prst="rect">
            <a:avLst/>
          </a:prstGeom>
        </p:spPr>
        <p:txBody>
          <a:bodyPr lIns="0" tIns="0" rIns="0" bIns="0" rtlCol="0" anchor="t">
            <a:spAutoFit/>
          </a:bodyPr>
          <a:lstStyle/>
          <a:p>
            <a:pPr defTabSz="609630">
              <a:lnSpc>
                <a:spcPts val="4200"/>
              </a:lnSpc>
            </a:pPr>
            <a:r>
              <a:rPr lang="en-US" sz="3000">
                <a:solidFill>
                  <a:srgbClr val="FFFFFF"/>
                </a:solidFill>
                <a:latin typeface="Canva Sans"/>
                <a:ea typeface="Canva Sans"/>
                <a:cs typeface="Canva Sans"/>
                <a:sym typeface="Canva Sans"/>
              </a:rPr>
              <a:t>Ablauf des Mahnverfahrens</a:t>
            </a:r>
          </a:p>
        </p:txBody>
      </p:sp>
      <p:sp>
        <p:nvSpPr>
          <p:cNvPr id="19" name="TextBox 19"/>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b="1">
                <a:solidFill>
                  <a:srgbClr val="FFFFFF"/>
                </a:solidFill>
                <a:latin typeface="Canva Sans Bold"/>
                <a:ea typeface="Canva Sans Bold"/>
                <a:cs typeface="Canva Sans Bold"/>
                <a:sym typeface="Canva Sans Bold"/>
              </a:rPr>
              <a:t>Vollstreckungsbescheid</a:t>
            </a:r>
          </a:p>
        </p:txBody>
      </p:sp>
      <p:sp>
        <p:nvSpPr>
          <p:cNvPr id="20" name="TextBox 20"/>
          <p:cNvSpPr txBox="1"/>
          <p:nvPr/>
        </p:nvSpPr>
        <p:spPr>
          <a:xfrm>
            <a:off x="1879958" y="2577895"/>
            <a:ext cx="6582284" cy="333425"/>
          </a:xfrm>
          <a:prstGeom prst="rect">
            <a:avLst/>
          </a:prstGeom>
        </p:spPr>
        <p:txBody>
          <a:bodyPr lIns="0" tIns="0" rIns="0" bIns="0" rtlCol="0" anchor="t">
            <a:spAutoFit/>
          </a:bodyPr>
          <a:lstStyle/>
          <a:p>
            <a:pPr algn="ctr" defTabSz="609630">
              <a:lnSpc>
                <a:spcPts val="2567"/>
              </a:lnSpc>
              <a:spcBef>
                <a:spcPct val="0"/>
              </a:spcBef>
            </a:pPr>
            <a:r>
              <a:rPr lang="en-US" sz="2333">
                <a:solidFill>
                  <a:srgbClr val="000000"/>
                </a:solidFill>
                <a:latin typeface="Canva Sans"/>
                <a:ea typeface="Canva Sans"/>
                <a:cs typeface="Canva Sans"/>
                <a:sym typeface="Canva Sans"/>
              </a:rPr>
              <a:t>§ 699 I 2 ZPO</a:t>
            </a:r>
          </a:p>
        </p:txBody>
      </p:sp>
      <p:grpSp>
        <p:nvGrpSpPr>
          <p:cNvPr id="21" name="Group 21"/>
          <p:cNvGrpSpPr/>
          <p:nvPr/>
        </p:nvGrpSpPr>
        <p:grpSpPr>
          <a:xfrm>
            <a:off x="6244469" y="3326321"/>
            <a:ext cx="5202964" cy="1155627"/>
            <a:chOff x="0" y="0"/>
            <a:chExt cx="1209113" cy="268555"/>
          </a:xfrm>
        </p:grpSpPr>
        <p:sp>
          <p:nvSpPr>
            <p:cNvPr id="22" name="Freeform 22"/>
            <p:cNvSpPr/>
            <p:nvPr/>
          </p:nvSpPr>
          <p:spPr>
            <a:xfrm>
              <a:off x="0" y="0"/>
              <a:ext cx="1209113" cy="268555"/>
            </a:xfrm>
            <a:custGeom>
              <a:avLst/>
              <a:gdLst/>
              <a:ahLst/>
              <a:cxnLst/>
              <a:rect l="l" t="t" r="r" b="b"/>
              <a:pathLst>
                <a:path w="1209113" h="268555">
                  <a:moveTo>
                    <a:pt x="0" y="0"/>
                  </a:moveTo>
                  <a:lnTo>
                    <a:pt x="1209113" y="0"/>
                  </a:lnTo>
                  <a:lnTo>
                    <a:pt x="1209113" y="268555"/>
                  </a:lnTo>
                  <a:lnTo>
                    <a:pt x="0" y="268555"/>
                  </a:lnTo>
                  <a:close/>
                </a:path>
              </a:pathLst>
            </a:custGeom>
            <a:solidFill>
              <a:srgbClr val="01B4B8"/>
            </a:solidFill>
          </p:spPr>
        </p:sp>
      </p:grpSp>
      <p:sp>
        <p:nvSpPr>
          <p:cNvPr id="23" name="TextBox 23"/>
          <p:cNvSpPr txBox="1"/>
          <p:nvPr/>
        </p:nvSpPr>
        <p:spPr>
          <a:xfrm>
            <a:off x="-401504" y="3685318"/>
            <a:ext cx="7377574" cy="474489"/>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 Vollstreckungstitel</a:t>
            </a:r>
          </a:p>
        </p:txBody>
      </p:sp>
      <p:sp>
        <p:nvSpPr>
          <p:cNvPr id="24" name="TextBox 24"/>
          <p:cNvSpPr txBox="1"/>
          <p:nvPr/>
        </p:nvSpPr>
        <p:spPr>
          <a:xfrm>
            <a:off x="5888764" y="3460011"/>
            <a:ext cx="6028572" cy="948978"/>
          </a:xfrm>
          <a:prstGeom prst="rect">
            <a:avLst/>
          </a:prstGeom>
        </p:spPr>
        <p:txBody>
          <a:bodyPr wrap="square" lIns="0" tIns="0" rIns="0" bIns="0" rtlCol="0" anchor="t">
            <a:spAutoFit/>
          </a:bodyPr>
          <a:lstStyle/>
          <a:p>
            <a:pPr algn="ctr" defTabSz="609630">
              <a:lnSpc>
                <a:spcPts val="3666"/>
              </a:lnSpc>
            </a:pPr>
            <a:r>
              <a:rPr lang="en-US" sz="3333" dirty="0">
                <a:solidFill>
                  <a:srgbClr val="000000"/>
                </a:solidFill>
                <a:latin typeface="Canva Sans"/>
                <a:ea typeface="Canva Sans"/>
                <a:cs typeface="Canva Sans"/>
                <a:sym typeface="Canva Sans"/>
              </a:rPr>
              <a:t>VB =  </a:t>
            </a:r>
            <a:r>
              <a:rPr lang="en-US" sz="3333" dirty="0" err="1">
                <a:solidFill>
                  <a:srgbClr val="000000"/>
                </a:solidFill>
                <a:latin typeface="Canva Sans"/>
                <a:ea typeface="Canva Sans"/>
                <a:cs typeface="Canva Sans"/>
                <a:sym typeface="Canva Sans"/>
              </a:rPr>
              <a:t>einem</a:t>
            </a:r>
            <a:r>
              <a:rPr lang="en-US" sz="3333" dirty="0">
                <a:solidFill>
                  <a:srgbClr val="000000"/>
                </a:solidFill>
                <a:latin typeface="Canva Sans"/>
                <a:ea typeface="Canva Sans"/>
                <a:cs typeface="Canva Sans"/>
                <a:sym typeface="Canva Sans"/>
              </a:rPr>
              <a:t> für </a:t>
            </a:r>
            <a:r>
              <a:rPr lang="en-US" sz="3333" dirty="0" err="1">
                <a:solidFill>
                  <a:srgbClr val="000000"/>
                </a:solidFill>
                <a:latin typeface="Canva Sans"/>
                <a:ea typeface="Canva Sans"/>
                <a:cs typeface="Canva Sans"/>
                <a:sym typeface="Canva Sans"/>
              </a:rPr>
              <a:t>vorläufig</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voll</a:t>
            </a:r>
            <a:r>
              <a:rPr lang="en-US" sz="3333" dirty="0">
                <a:solidFill>
                  <a:srgbClr val="000000"/>
                </a:solidFill>
                <a:latin typeface="Canva Sans"/>
                <a:ea typeface="Canva Sans"/>
                <a:cs typeface="Canva Sans"/>
                <a:sym typeface="Canva Sans"/>
              </a:rPr>
              <a:t>-</a:t>
            </a:r>
          </a:p>
          <a:p>
            <a:pPr algn="ctr" defTabSz="609630">
              <a:lnSpc>
                <a:spcPts val="3666"/>
              </a:lnSpc>
            </a:pPr>
            <a:r>
              <a:rPr lang="en-US" sz="3333" dirty="0" err="1">
                <a:solidFill>
                  <a:srgbClr val="000000"/>
                </a:solidFill>
                <a:latin typeface="Canva Sans"/>
                <a:ea typeface="Canva Sans"/>
                <a:cs typeface="Canva Sans"/>
                <a:sym typeface="Canva Sans"/>
              </a:rPr>
              <a:t>streckbar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erklärten</a:t>
            </a:r>
            <a:r>
              <a:rPr lang="en-US" sz="3333" dirty="0">
                <a:solidFill>
                  <a:srgbClr val="000000"/>
                </a:solidFill>
                <a:latin typeface="Canva Sans"/>
                <a:ea typeface="Canva Sans"/>
                <a:cs typeface="Canva Sans"/>
                <a:sym typeface="Canva Sans"/>
              </a:rPr>
              <a:t> VU</a:t>
            </a:r>
          </a:p>
        </p:txBody>
      </p:sp>
      <p:grpSp>
        <p:nvGrpSpPr>
          <p:cNvPr id="25" name="Group 25"/>
          <p:cNvGrpSpPr/>
          <p:nvPr/>
        </p:nvGrpSpPr>
        <p:grpSpPr>
          <a:xfrm>
            <a:off x="5265315" y="5913238"/>
            <a:ext cx="1798299" cy="353483"/>
            <a:chOff x="0" y="0"/>
            <a:chExt cx="417905" cy="82146"/>
          </a:xfrm>
        </p:grpSpPr>
        <p:sp>
          <p:nvSpPr>
            <p:cNvPr id="26" name="Freeform 26"/>
            <p:cNvSpPr/>
            <p:nvPr/>
          </p:nvSpPr>
          <p:spPr>
            <a:xfrm>
              <a:off x="0" y="0"/>
              <a:ext cx="417905" cy="82146"/>
            </a:xfrm>
            <a:custGeom>
              <a:avLst/>
              <a:gdLst/>
              <a:ahLst/>
              <a:cxnLst/>
              <a:rect l="l" t="t" r="r" b="b"/>
              <a:pathLst>
                <a:path w="417905" h="82146">
                  <a:moveTo>
                    <a:pt x="0" y="0"/>
                  </a:moveTo>
                  <a:lnTo>
                    <a:pt x="417905" y="0"/>
                  </a:lnTo>
                  <a:lnTo>
                    <a:pt x="417905" y="82146"/>
                  </a:lnTo>
                  <a:lnTo>
                    <a:pt x="0" y="82146"/>
                  </a:lnTo>
                  <a:close/>
                </a:path>
              </a:pathLst>
            </a:custGeom>
            <a:solidFill>
              <a:srgbClr val="E2E2E2"/>
            </a:solidFill>
          </p:spPr>
        </p:sp>
      </p:grpSp>
      <p:sp>
        <p:nvSpPr>
          <p:cNvPr id="27" name="TextBox 27"/>
          <p:cNvSpPr txBox="1"/>
          <p:nvPr/>
        </p:nvSpPr>
        <p:spPr>
          <a:xfrm>
            <a:off x="4612757" y="5932288"/>
            <a:ext cx="3103415" cy="320601"/>
          </a:xfrm>
          <a:prstGeom prst="rect">
            <a:avLst/>
          </a:prstGeom>
        </p:spPr>
        <p:txBody>
          <a:bodyPr lIns="0" tIns="0" rIns="0" bIns="0" rtlCol="0" anchor="t">
            <a:spAutoFit/>
          </a:bodyPr>
          <a:lstStyle/>
          <a:p>
            <a:pPr algn="ctr" defTabSz="609630">
              <a:lnSpc>
                <a:spcPts val="2493"/>
              </a:lnSpc>
              <a:spcBef>
                <a:spcPct val="0"/>
              </a:spcBef>
            </a:pPr>
            <a:r>
              <a:rPr lang="en-US" sz="2267">
                <a:solidFill>
                  <a:srgbClr val="000000"/>
                </a:solidFill>
                <a:latin typeface="Canva Sans"/>
                <a:ea typeface="Canva Sans"/>
                <a:cs typeface="Canva Sans"/>
                <a:sym typeface="Canva Sans"/>
              </a:rPr>
              <a:t>§ 719 I ZPO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754327" y="1741810"/>
            <a:ext cx="5977927" cy="4751187"/>
          </a:xfrm>
          <a:custGeom>
            <a:avLst/>
            <a:gdLst/>
            <a:ahLst/>
            <a:cxnLst/>
            <a:rect l="l" t="t" r="r" b="b"/>
            <a:pathLst>
              <a:path w="8966891" h="7126780">
                <a:moveTo>
                  <a:pt x="0" y="0"/>
                </a:moveTo>
                <a:lnTo>
                  <a:pt x="8966891" y="0"/>
                </a:lnTo>
                <a:lnTo>
                  <a:pt x="8966891" y="7126780"/>
                </a:lnTo>
                <a:lnTo>
                  <a:pt x="0" y="7126780"/>
                </a:lnTo>
                <a:lnTo>
                  <a:pt x="0" y="0"/>
                </a:lnTo>
                <a:close/>
              </a:path>
            </a:pathLst>
          </a:custGeom>
          <a:blipFill>
            <a:blip r:embed="rId4"/>
            <a:stretch>
              <a:fillRect/>
            </a:stretch>
          </a:blipFill>
        </p:spPr>
      </p:sp>
      <p:sp>
        <p:nvSpPr>
          <p:cNvPr id="6" name="TextBox 6"/>
          <p:cNvSpPr txBox="1"/>
          <p:nvPr/>
        </p:nvSpPr>
        <p:spPr>
          <a:xfrm>
            <a:off x="931506" y="792528"/>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7" name="TextBox 7"/>
          <p:cNvSpPr txBox="1"/>
          <p:nvPr/>
        </p:nvSpPr>
        <p:spPr>
          <a:xfrm>
            <a:off x="5752405" y="732838"/>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Zustellung des VB</a:t>
            </a:r>
          </a:p>
        </p:txBody>
      </p:sp>
      <p:sp>
        <p:nvSpPr>
          <p:cNvPr id="8" name="TextBox 8"/>
          <p:cNvSpPr txBox="1"/>
          <p:nvPr/>
        </p:nvSpPr>
        <p:spPr>
          <a:xfrm>
            <a:off x="7754049" y="2415082"/>
            <a:ext cx="4437951" cy="491481"/>
          </a:xfrm>
          <a:prstGeom prst="rect">
            <a:avLst/>
          </a:prstGeom>
        </p:spPr>
        <p:txBody>
          <a:bodyPr lIns="0" tIns="0" rIns="0" bIns="0" rtlCol="0" anchor="t">
            <a:spAutoFit/>
          </a:bodyPr>
          <a:lstStyle/>
          <a:p>
            <a:pPr defTabSz="609630">
              <a:lnSpc>
                <a:spcPts val="4200"/>
              </a:lnSpc>
            </a:pPr>
            <a:r>
              <a:rPr lang="en-US" sz="3000">
                <a:solidFill>
                  <a:srgbClr val="000000"/>
                </a:solidFill>
                <a:latin typeface="Canva Sans"/>
                <a:ea typeface="Canva Sans"/>
                <a:cs typeface="Canva Sans"/>
                <a:sym typeface="Canva Sans"/>
              </a:rPr>
              <a:t>Ausfertigung</a:t>
            </a:r>
          </a:p>
        </p:txBody>
      </p:sp>
      <p:sp>
        <p:nvSpPr>
          <p:cNvPr id="9" name="TextBox 9"/>
          <p:cNvSpPr txBox="1"/>
          <p:nvPr/>
        </p:nvSpPr>
        <p:spPr>
          <a:xfrm>
            <a:off x="8358532" y="3659318"/>
            <a:ext cx="2348728"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 ZU</a:t>
            </a:r>
          </a:p>
        </p:txBody>
      </p:sp>
      <p:sp>
        <p:nvSpPr>
          <p:cNvPr id="10" name="TextBox 10"/>
          <p:cNvSpPr txBox="1"/>
          <p:nvPr/>
        </p:nvSpPr>
        <p:spPr>
          <a:xfrm>
            <a:off x="7754050" y="5237162"/>
            <a:ext cx="5170214" cy="491481"/>
          </a:xfrm>
          <a:prstGeom prst="rect">
            <a:avLst/>
          </a:prstGeom>
        </p:spPr>
        <p:txBody>
          <a:bodyPr lIns="0" tIns="0" rIns="0" bIns="0" rtlCol="0" anchor="t">
            <a:spAutoFit/>
          </a:bodyPr>
          <a:lstStyle/>
          <a:p>
            <a:pPr defTabSz="609630">
              <a:lnSpc>
                <a:spcPts val="4200"/>
              </a:lnSpc>
            </a:pPr>
            <a:r>
              <a:rPr lang="en-US" sz="3000">
                <a:solidFill>
                  <a:srgbClr val="000000"/>
                </a:solidFill>
                <a:latin typeface="Canva Sans"/>
                <a:ea typeface="Canva Sans"/>
                <a:cs typeface="Canva Sans"/>
                <a:sym typeface="Canva Sans"/>
              </a:rPr>
              <a:t>Antragsgegner</a:t>
            </a:r>
          </a:p>
        </p:txBody>
      </p:sp>
      <p:sp>
        <p:nvSpPr>
          <p:cNvPr id="11" name="AutoShape 11"/>
          <p:cNvSpPr/>
          <p:nvPr/>
        </p:nvSpPr>
        <p:spPr>
          <a:xfrm flipH="1">
            <a:off x="8123455" y="3074947"/>
            <a:ext cx="0" cy="2090177"/>
          </a:xfrm>
          <a:prstGeom prst="line">
            <a:avLst/>
          </a:prstGeom>
          <a:ln w="38100" cap="flat">
            <a:solidFill>
              <a:srgbClr val="000000"/>
            </a:solidFill>
            <a:prstDash val="solid"/>
            <a:headEnd type="none" w="sm" len="sm"/>
            <a:tailEnd type="none" w="sm" len="sm"/>
          </a:ln>
        </p:spPr>
      </p:sp>
      <p:sp>
        <p:nvSpPr>
          <p:cNvPr id="12" name="Freeform 12"/>
          <p:cNvSpPr/>
          <p:nvPr/>
        </p:nvSpPr>
        <p:spPr>
          <a:xfrm rot="5400000">
            <a:off x="8002972" y="4878456"/>
            <a:ext cx="240967" cy="332369"/>
          </a:xfrm>
          <a:custGeom>
            <a:avLst/>
            <a:gdLst/>
            <a:ahLst/>
            <a:cxnLst/>
            <a:rect l="l" t="t" r="r" b="b"/>
            <a:pathLst>
              <a:path w="361451" h="498553">
                <a:moveTo>
                  <a:pt x="0" y="0"/>
                </a:moveTo>
                <a:lnTo>
                  <a:pt x="361452" y="0"/>
                </a:lnTo>
                <a:lnTo>
                  <a:pt x="361452" y="498553"/>
                </a:lnTo>
                <a:lnTo>
                  <a:pt x="0" y="4985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3919518" y="3810955"/>
            <a:ext cx="1623238" cy="2352519"/>
          </a:xfrm>
          <a:custGeom>
            <a:avLst/>
            <a:gdLst/>
            <a:ahLst/>
            <a:cxnLst/>
            <a:rect l="l" t="t" r="r" b="b"/>
            <a:pathLst>
              <a:path w="2434857" h="3528778">
                <a:moveTo>
                  <a:pt x="0" y="0"/>
                </a:moveTo>
                <a:lnTo>
                  <a:pt x="2434857" y="0"/>
                </a:lnTo>
                <a:lnTo>
                  <a:pt x="2434857" y="3528779"/>
                </a:lnTo>
                <a:lnTo>
                  <a:pt x="0" y="3528779"/>
                </a:lnTo>
                <a:lnTo>
                  <a:pt x="0" y="0"/>
                </a:lnTo>
                <a:close/>
              </a:path>
            </a:pathLst>
          </a:custGeom>
          <a:blipFill>
            <a:blip r:embed="rId4"/>
            <a:stretch>
              <a:fillRect/>
            </a:stretch>
          </a:blipFill>
        </p:spPr>
      </p:sp>
      <p:grpSp>
        <p:nvGrpSpPr>
          <p:cNvPr id="6" name="Group 6"/>
          <p:cNvGrpSpPr>
            <a:grpSpLocks noChangeAspect="1"/>
          </p:cNvGrpSpPr>
          <p:nvPr/>
        </p:nvGrpSpPr>
        <p:grpSpPr>
          <a:xfrm>
            <a:off x="685800" y="2223525"/>
            <a:ext cx="2044568" cy="3948675"/>
            <a:chOff x="0" y="0"/>
            <a:chExt cx="3290570" cy="6355080"/>
          </a:xfrm>
        </p:grpSpPr>
        <p:sp>
          <p:nvSpPr>
            <p:cNvPr id="7" name="Freeform 7"/>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8" name="Freeform 8"/>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9" name="Freeform 9"/>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0" name="Freeform 10"/>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11" name="TextBox 11"/>
          <p:cNvSpPr txBox="1"/>
          <p:nvPr/>
        </p:nvSpPr>
        <p:spPr>
          <a:xfrm>
            <a:off x="931506" y="846927"/>
            <a:ext cx="7599263" cy="408638"/>
          </a:xfrm>
          <a:prstGeom prst="rect">
            <a:avLst/>
          </a:prstGeom>
        </p:spPr>
        <p:txBody>
          <a:bodyPr lIns="0" tIns="0" rIns="0" bIns="0" rtlCol="0" anchor="t">
            <a:spAutoFit/>
          </a:bodyPr>
          <a:lstStyle/>
          <a:p>
            <a:pPr defTabSz="609630">
              <a:lnSpc>
                <a:spcPts val="3454"/>
              </a:lnSpc>
            </a:pPr>
            <a:r>
              <a:rPr lang="en-US" sz="2467" b="1">
                <a:solidFill>
                  <a:srgbClr val="FFFFFF"/>
                </a:solidFill>
                <a:latin typeface="Canva Sans Bold"/>
                <a:ea typeface="Canva Sans Bold"/>
                <a:cs typeface="Canva Sans Bold"/>
                <a:sym typeface="Canva Sans Bold"/>
              </a:rPr>
              <a:t>Ablauf des Mahnverfahrens</a:t>
            </a:r>
          </a:p>
        </p:txBody>
      </p:sp>
      <p:sp>
        <p:nvSpPr>
          <p:cNvPr id="12" name="TextBox 12"/>
          <p:cNvSpPr txBox="1"/>
          <p:nvPr/>
        </p:nvSpPr>
        <p:spPr>
          <a:xfrm>
            <a:off x="4731137" y="762683"/>
            <a:ext cx="6577996"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Reaktion des Antragsgegners</a:t>
            </a:r>
          </a:p>
        </p:txBody>
      </p:sp>
      <p:sp>
        <p:nvSpPr>
          <p:cNvPr id="13" name="TextBox 13"/>
          <p:cNvSpPr txBox="1"/>
          <p:nvPr/>
        </p:nvSpPr>
        <p:spPr>
          <a:xfrm>
            <a:off x="-447453" y="4923716"/>
            <a:ext cx="4430287"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nichts</a:t>
            </a:r>
          </a:p>
        </p:txBody>
      </p:sp>
      <p:grpSp>
        <p:nvGrpSpPr>
          <p:cNvPr id="14" name="Group 14"/>
          <p:cNvGrpSpPr>
            <a:grpSpLocks noChangeAspect="1"/>
          </p:cNvGrpSpPr>
          <p:nvPr/>
        </p:nvGrpSpPr>
        <p:grpSpPr>
          <a:xfrm>
            <a:off x="9461632" y="2223525"/>
            <a:ext cx="2044568" cy="3948675"/>
            <a:chOff x="0" y="0"/>
            <a:chExt cx="3290570" cy="6355080"/>
          </a:xfrm>
        </p:grpSpPr>
        <p:sp>
          <p:nvSpPr>
            <p:cNvPr id="15" name="Freeform 15"/>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16" name="Freeform 16"/>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7" name="Freeform 17"/>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8" name="Freeform 18"/>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19" name="Freeform 19"/>
          <p:cNvSpPr/>
          <p:nvPr/>
        </p:nvSpPr>
        <p:spPr>
          <a:xfrm>
            <a:off x="10118834" y="2723007"/>
            <a:ext cx="730166" cy="1121176"/>
          </a:xfrm>
          <a:custGeom>
            <a:avLst/>
            <a:gdLst/>
            <a:ahLst/>
            <a:cxnLst/>
            <a:rect l="l" t="t" r="r" b="b"/>
            <a:pathLst>
              <a:path w="1095249" h="1681764">
                <a:moveTo>
                  <a:pt x="0" y="0"/>
                </a:moveTo>
                <a:lnTo>
                  <a:pt x="1095248" y="0"/>
                </a:lnTo>
                <a:lnTo>
                  <a:pt x="1095248" y="1681764"/>
                </a:lnTo>
                <a:lnTo>
                  <a:pt x="0" y="16817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0" name="TextBox 20"/>
          <p:cNvSpPr txBox="1"/>
          <p:nvPr/>
        </p:nvSpPr>
        <p:spPr>
          <a:xfrm>
            <a:off x="7511509" y="4726325"/>
            <a:ext cx="5944814"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Ein-</a:t>
            </a:r>
          </a:p>
          <a:p>
            <a:pPr algn="ctr" defTabSz="609630">
              <a:lnSpc>
                <a:spcPts val="3666"/>
              </a:lnSpc>
            </a:pPr>
            <a:r>
              <a:rPr lang="en-US" sz="3333">
                <a:solidFill>
                  <a:srgbClr val="000000"/>
                </a:solidFill>
                <a:latin typeface="Canva Sans"/>
                <a:ea typeface="Canva Sans"/>
                <a:cs typeface="Canva Sans"/>
                <a:sym typeface="Canva Sans"/>
              </a:rPr>
              <a:t>spruch</a:t>
            </a:r>
          </a:p>
        </p:txBody>
      </p:sp>
      <p:grpSp>
        <p:nvGrpSpPr>
          <p:cNvPr id="21" name="Group 21"/>
          <p:cNvGrpSpPr>
            <a:grpSpLocks noChangeAspect="1"/>
          </p:cNvGrpSpPr>
          <p:nvPr/>
        </p:nvGrpSpPr>
        <p:grpSpPr>
          <a:xfrm>
            <a:off x="6927180" y="2223525"/>
            <a:ext cx="2044568" cy="3948675"/>
            <a:chOff x="0" y="0"/>
            <a:chExt cx="3290570" cy="6355080"/>
          </a:xfrm>
        </p:grpSpPr>
        <p:sp>
          <p:nvSpPr>
            <p:cNvPr id="22" name="Freeform 22"/>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23" name="Freeform 23"/>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24" name="Freeform 24"/>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8"/>
              <a:stretch>
                <a:fillRect l="-25339" r="-25339"/>
              </a:stretch>
            </a:blipFill>
          </p:spPr>
        </p:sp>
        <p:sp>
          <p:nvSpPr>
            <p:cNvPr id="25" name="Freeform 25"/>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26" name="TextBox 26"/>
          <p:cNvSpPr txBox="1"/>
          <p:nvPr/>
        </p:nvSpPr>
        <p:spPr>
          <a:xfrm>
            <a:off x="6335696" y="4862851"/>
            <a:ext cx="3227536"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Zahlung </a:t>
            </a:r>
          </a:p>
        </p:txBody>
      </p:sp>
      <p:sp>
        <p:nvSpPr>
          <p:cNvPr id="27" name="AutoShape 27"/>
          <p:cNvSpPr/>
          <p:nvPr/>
        </p:nvSpPr>
        <p:spPr>
          <a:xfrm flipH="1" flipV="1">
            <a:off x="4731137" y="1771072"/>
            <a:ext cx="0" cy="1848142"/>
          </a:xfrm>
          <a:prstGeom prst="line">
            <a:avLst/>
          </a:prstGeom>
          <a:ln w="76200" cap="flat">
            <a:solidFill>
              <a:srgbClr val="000000"/>
            </a:solidFill>
            <a:prstDash val="solid"/>
            <a:headEnd type="none" w="sm" len="sm"/>
            <a:tailEnd type="none" w="sm" len="sm"/>
          </a:ln>
        </p:spPr>
      </p:sp>
      <p:sp>
        <p:nvSpPr>
          <p:cNvPr id="28" name="AutoShape 28"/>
          <p:cNvSpPr/>
          <p:nvPr/>
        </p:nvSpPr>
        <p:spPr>
          <a:xfrm flipV="1">
            <a:off x="1708084" y="1771071"/>
            <a:ext cx="8803684" cy="0"/>
          </a:xfrm>
          <a:prstGeom prst="line">
            <a:avLst/>
          </a:prstGeom>
          <a:ln w="76200" cap="flat">
            <a:solidFill>
              <a:srgbClr val="000000"/>
            </a:solidFill>
            <a:prstDash val="solid"/>
            <a:headEnd type="none" w="sm" len="sm"/>
            <a:tailEnd type="none" w="sm" len="sm"/>
          </a:ln>
        </p:spPr>
      </p:sp>
      <p:sp>
        <p:nvSpPr>
          <p:cNvPr id="29" name="AutoShape 29"/>
          <p:cNvSpPr/>
          <p:nvPr/>
        </p:nvSpPr>
        <p:spPr>
          <a:xfrm flipH="1">
            <a:off x="1708084" y="1739779"/>
            <a:ext cx="0" cy="484535"/>
          </a:xfrm>
          <a:prstGeom prst="line">
            <a:avLst/>
          </a:prstGeom>
          <a:ln w="76200" cap="flat">
            <a:solidFill>
              <a:srgbClr val="000000"/>
            </a:solidFill>
            <a:prstDash val="solid"/>
            <a:headEnd type="none" w="sm" len="sm"/>
            <a:tailEnd type="none" w="sm" len="sm"/>
          </a:ln>
        </p:spPr>
      </p:sp>
      <p:sp>
        <p:nvSpPr>
          <p:cNvPr id="30" name="AutoShape 30"/>
          <p:cNvSpPr/>
          <p:nvPr/>
        </p:nvSpPr>
        <p:spPr>
          <a:xfrm>
            <a:off x="7949465" y="1771072"/>
            <a:ext cx="13107" cy="487089"/>
          </a:xfrm>
          <a:prstGeom prst="line">
            <a:avLst/>
          </a:prstGeom>
          <a:ln w="76200" cap="flat">
            <a:solidFill>
              <a:srgbClr val="000000"/>
            </a:solidFill>
            <a:prstDash val="solid"/>
            <a:headEnd type="none" w="sm" len="sm"/>
            <a:tailEnd type="none" w="sm" len="sm"/>
          </a:ln>
        </p:spPr>
      </p:sp>
      <p:sp>
        <p:nvSpPr>
          <p:cNvPr id="31" name="AutoShape 31"/>
          <p:cNvSpPr/>
          <p:nvPr/>
        </p:nvSpPr>
        <p:spPr>
          <a:xfrm flipH="1">
            <a:off x="10448207" y="1771071"/>
            <a:ext cx="35709" cy="467895"/>
          </a:xfrm>
          <a:prstGeom prst="line">
            <a:avLst/>
          </a:prstGeom>
          <a:ln w="76200" cap="flat">
            <a:solidFill>
              <a:srgbClr val="000000"/>
            </a:solidFill>
            <a:prstDash val="solid"/>
            <a:headEnd type="none" w="sm" len="sm"/>
            <a:tailEnd type="none" w="sm" len="sm"/>
          </a:ln>
        </p:spPr>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AutoShape 5"/>
          <p:cNvSpPr/>
          <p:nvPr/>
        </p:nvSpPr>
        <p:spPr>
          <a:xfrm>
            <a:off x="4350790" y="2428554"/>
            <a:ext cx="927141" cy="799812"/>
          </a:xfrm>
          <a:prstGeom prst="line">
            <a:avLst/>
          </a:prstGeom>
          <a:ln w="190500" cap="flat">
            <a:solidFill>
              <a:srgbClr val="01B4B8"/>
            </a:solidFill>
            <a:prstDash val="solid"/>
            <a:headEnd type="none" w="sm" len="sm"/>
            <a:tailEnd type="none" w="sm" len="sm"/>
          </a:ln>
        </p:spPr>
      </p:sp>
      <p:grpSp>
        <p:nvGrpSpPr>
          <p:cNvPr id="6" name="Group 6"/>
          <p:cNvGrpSpPr/>
          <p:nvPr/>
        </p:nvGrpSpPr>
        <p:grpSpPr>
          <a:xfrm>
            <a:off x="1441676" y="2082923"/>
            <a:ext cx="3108960" cy="854339"/>
            <a:chOff x="0" y="0"/>
            <a:chExt cx="406400" cy="111678"/>
          </a:xfrm>
        </p:grpSpPr>
        <p:sp>
          <p:nvSpPr>
            <p:cNvPr id="7" name="Freeform 7"/>
            <p:cNvSpPr/>
            <p:nvPr/>
          </p:nvSpPr>
          <p:spPr>
            <a:xfrm>
              <a:off x="0" y="0"/>
              <a:ext cx="406400" cy="111678"/>
            </a:xfrm>
            <a:custGeom>
              <a:avLst/>
              <a:gdLst/>
              <a:ahLst/>
              <a:cxnLst/>
              <a:rect l="l" t="t" r="r" b="b"/>
              <a:pathLst>
                <a:path w="406400" h="111678">
                  <a:moveTo>
                    <a:pt x="203200" y="0"/>
                  </a:moveTo>
                  <a:cubicBezTo>
                    <a:pt x="315430" y="0"/>
                    <a:pt x="406400" y="24998"/>
                    <a:pt x="406400" y="55839"/>
                  </a:cubicBezTo>
                  <a:cubicBezTo>
                    <a:pt x="406400" y="86680"/>
                    <a:pt x="315430" y="111678"/>
                    <a:pt x="203200" y="111678"/>
                  </a:cubicBezTo>
                  <a:lnTo>
                    <a:pt x="203200" y="111678"/>
                  </a:lnTo>
                  <a:cubicBezTo>
                    <a:pt x="90970" y="111678"/>
                    <a:pt x="0" y="86680"/>
                    <a:pt x="0" y="55839"/>
                  </a:cubicBezTo>
                  <a:cubicBezTo>
                    <a:pt x="0" y="24998"/>
                    <a:pt x="90970" y="0"/>
                    <a:pt x="203200" y="0"/>
                  </a:cubicBezTo>
                  <a:lnTo>
                    <a:pt x="203200" y="0"/>
                  </a:lnTo>
                </a:path>
              </a:pathLst>
            </a:custGeom>
            <a:blipFill>
              <a:blip r:embed="rId4"/>
              <a:stretch>
                <a:fillRect t="-71300" b="-71300"/>
              </a:stretch>
            </a:blipFill>
          </p:spPr>
        </p:sp>
      </p:grpSp>
      <p:sp>
        <p:nvSpPr>
          <p:cNvPr id="8" name="TextBox 8"/>
          <p:cNvSpPr txBox="1"/>
          <p:nvPr/>
        </p:nvSpPr>
        <p:spPr>
          <a:xfrm>
            <a:off x="931506" y="769033"/>
            <a:ext cx="7599263" cy="526234"/>
          </a:xfrm>
          <a:prstGeom prst="rect">
            <a:avLst/>
          </a:prstGeom>
        </p:spPr>
        <p:txBody>
          <a:bodyPr lIns="0" tIns="0" rIns="0" bIns="0" rtlCol="0" anchor="t">
            <a:spAutoFit/>
          </a:bodyPr>
          <a:lstStyle/>
          <a:p>
            <a:pPr defTabSz="609630">
              <a:lnSpc>
                <a:spcPts val="4480"/>
              </a:lnSpc>
            </a:pPr>
            <a:r>
              <a:rPr lang="en-US" sz="3200" b="1">
                <a:solidFill>
                  <a:srgbClr val="FFFFFF"/>
                </a:solidFill>
                <a:latin typeface="Canva Sans Bold"/>
                <a:ea typeface="Canva Sans Bold"/>
                <a:cs typeface="Canva Sans Bold"/>
                <a:sym typeface="Canva Sans Bold"/>
              </a:rPr>
              <a:t>Mahnverfahren</a:t>
            </a:r>
          </a:p>
        </p:txBody>
      </p:sp>
      <p:sp>
        <p:nvSpPr>
          <p:cNvPr id="9" name="TextBox 9"/>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Einspruch</a:t>
            </a:r>
          </a:p>
        </p:txBody>
      </p:sp>
      <p:sp>
        <p:nvSpPr>
          <p:cNvPr id="10" name="TextBox 10"/>
          <p:cNvSpPr txBox="1"/>
          <p:nvPr/>
        </p:nvSpPr>
        <p:spPr>
          <a:xfrm>
            <a:off x="1033675" y="2193651"/>
            <a:ext cx="392496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Notfrist</a:t>
            </a:r>
          </a:p>
        </p:txBody>
      </p:sp>
      <p:sp>
        <p:nvSpPr>
          <p:cNvPr id="11" name="AutoShape 11"/>
          <p:cNvSpPr/>
          <p:nvPr/>
        </p:nvSpPr>
        <p:spPr>
          <a:xfrm>
            <a:off x="7443013" y="4340973"/>
            <a:ext cx="908264" cy="928295"/>
          </a:xfrm>
          <a:prstGeom prst="line">
            <a:avLst/>
          </a:prstGeom>
          <a:ln w="190500" cap="flat">
            <a:solidFill>
              <a:srgbClr val="01B4B8"/>
            </a:solidFill>
            <a:prstDash val="solid"/>
            <a:headEnd type="none" w="sm" len="sm"/>
            <a:tailEnd type="none" w="sm" len="sm"/>
          </a:ln>
        </p:spPr>
      </p:sp>
      <p:grpSp>
        <p:nvGrpSpPr>
          <p:cNvPr id="12" name="Group 12"/>
          <p:cNvGrpSpPr/>
          <p:nvPr/>
        </p:nvGrpSpPr>
        <p:grpSpPr>
          <a:xfrm>
            <a:off x="7866112" y="4563107"/>
            <a:ext cx="3134481" cy="1577141"/>
            <a:chOff x="0" y="0"/>
            <a:chExt cx="409736" cy="206162"/>
          </a:xfrm>
        </p:grpSpPr>
        <p:sp>
          <p:nvSpPr>
            <p:cNvPr id="13" name="Freeform 13"/>
            <p:cNvSpPr/>
            <p:nvPr/>
          </p:nvSpPr>
          <p:spPr>
            <a:xfrm>
              <a:off x="0" y="0"/>
              <a:ext cx="409736" cy="206162"/>
            </a:xfrm>
            <a:custGeom>
              <a:avLst/>
              <a:gdLst/>
              <a:ahLst/>
              <a:cxnLst/>
              <a:rect l="l" t="t" r="r" b="b"/>
              <a:pathLst>
                <a:path w="409736" h="206162">
                  <a:moveTo>
                    <a:pt x="206536" y="0"/>
                  </a:moveTo>
                  <a:cubicBezTo>
                    <a:pt x="318766" y="0"/>
                    <a:pt x="409736" y="46148"/>
                    <a:pt x="409736" y="103081"/>
                  </a:cubicBezTo>
                  <a:cubicBezTo>
                    <a:pt x="409736" y="160014"/>
                    <a:pt x="318766" y="206162"/>
                    <a:pt x="206536" y="206162"/>
                  </a:cubicBezTo>
                  <a:lnTo>
                    <a:pt x="203200" y="206162"/>
                  </a:lnTo>
                  <a:cubicBezTo>
                    <a:pt x="90970" y="206162"/>
                    <a:pt x="0" y="160014"/>
                    <a:pt x="0" y="103081"/>
                  </a:cubicBezTo>
                  <a:cubicBezTo>
                    <a:pt x="0" y="46148"/>
                    <a:pt x="90970" y="0"/>
                    <a:pt x="203200" y="0"/>
                  </a:cubicBezTo>
                  <a:lnTo>
                    <a:pt x="206536" y="0"/>
                  </a:lnTo>
                </a:path>
              </a:pathLst>
            </a:custGeom>
            <a:blipFill>
              <a:blip r:embed="rId4"/>
              <a:stretch>
                <a:fillRect t="-16248" b="-16248"/>
              </a:stretch>
            </a:blipFill>
          </p:spPr>
        </p:sp>
      </p:grpSp>
      <p:sp>
        <p:nvSpPr>
          <p:cNvPr id="14" name="TextBox 14"/>
          <p:cNvSpPr txBox="1"/>
          <p:nvPr/>
        </p:nvSpPr>
        <p:spPr>
          <a:xfrm>
            <a:off x="5530599" y="4816301"/>
            <a:ext cx="7805507"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Rechtskraft </a:t>
            </a:r>
          </a:p>
          <a:p>
            <a:pPr algn="ctr" defTabSz="609630">
              <a:lnSpc>
                <a:spcPts val="3666"/>
              </a:lnSpc>
            </a:pPr>
            <a:r>
              <a:rPr lang="en-US" sz="3333">
                <a:solidFill>
                  <a:srgbClr val="000000"/>
                </a:solidFill>
                <a:latin typeface="Canva Sans"/>
                <a:ea typeface="Canva Sans"/>
                <a:cs typeface="Canva Sans"/>
                <a:sym typeface="Canva Sans"/>
              </a:rPr>
              <a:t>ist gehemmt </a:t>
            </a:r>
          </a:p>
        </p:txBody>
      </p:sp>
      <p:sp>
        <p:nvSpPr>
          <p:cNvPr id="15" name="AutoShape 15"/>
          <p:cNvSpPr/>
          <p:nvPr/>
        </p:nvSpPr>
        <p:spPr>
          <a:xfrm flipV="1">
            <a:off x="3694665" y="3917940"/>
            <a:ext cx="1263972" cy="252942"/>
          </a:xfrm>
          <a:prstGeom prst="line">
            <a:avLst/>
          </a:prstGeom>
          <a:ln w="190500" cap="flat">
            <a:solidFill>
              <a:srgbClr val="01B4B8"/>
            </a:solidFill>
            <a:prstDash val="solid"/>
            <a:headEnd type="none" w="sm" len="sm"/>
            <a:tailEnd type="none" w="sm" len="sm"/>
          </a:ln>
        </p:spPr>
      </p:sp>
      <p:grpSp>
        <p:nvGrpSpPr>
          <p:cNvPr id="16" name="Group 16"/>
          <p:cNvGrpSpPr/>
          <p:nvPr/>
        </p:nvGrpSpPr>
        <p:grpSpPr>
          <a:xfrm>
            <a:off x="758980" y="3743713"/>
            <a:ext cx="3108960" cy="854339"/>
            <a:chOff x="0" y="0"/>
            <a:chExt cx="406400" cy="111678"/>
          </a:xfrm>
        </p:grpSpPr>
        <p:sp>
          <p:nvSpPr>
            <p:cNvPr id="17" name="Freeform 17"/>
            <p:cNvSpPr/>
            <p:nvPr/>
          </p:nvSpPr>
          <p:spPr>
            <a:xfrm>
              <a:off x="0" y="0"/>
              <a:ext cx="406400" cy="111678"/>
            </a:xfrm>
            <a:custGeom>
              <a:avLst/>
              <a:gdLst/>
              <a:ahLst/>
              <a:cxnLst/>
              <a:rect l="l" t="t" r="r" b="b"/>
              <a:pathLst>
                <a:path w="406400" h="111678">
                  <a:moveTo>
                    <a:pt x="203200" y="0"/>
                  </a:moveTo>
                  <a:cubicBezTo>
                    <a:pt x="315430" y="0"/>
                    <a:pt x="406400" y="24998"/>
                    <a:pt x="406400" y="55839"/>
                  </a:cubicBezTo>
                  <a:cubicBezTo>
                    <a:pt x="406400" y="86680"/>
                    <a:pt x="315430" y="111678"/>
                    <a:pt x="203200" y="111678"/>
                  </a:cubicBezTo>
                  <a:lnTo>
                    <a:pt x="203200" y="111678"/>
                  </a:lnTo>
                  <a:cubicBezTo>
                    <a:pt x="90970" y="111678"/>
                    <a:pt x="0" y="86680"/>
                    <a:pt x="0" y="55839"/>
                  </a:cubicBezTo>
                  <a:cubicBezTo>
                    <a:pt x="0" y="24998"/>
                    <a:pt x="90970" y="0"/>
                    <a:pt x="203200" y="0"/>
                  </a:cubicBezTo>
                  <a:lnTo>
                    <a:pt x="203200" y="0"/>
                  </a:lnTo>
                </a:path>
              </a:pathLst>
            </a:custGeom>
            <a:blipFill>
              <a:blip r:embed="rId4"/>
              <a:stretch>
                <a:fillRect t="-71300" b="-71300"/>
              </a:stretch>
            </a:blipFill>
          </p:spPr>
        </p:sp>
      </p:grpSp>
      <p:sp>
        <p:nvSpPr>
          <p:cNvPr id="18" name="TextBox 18"/>
          <p:cNvSpPr txBox="1"/>
          <p:nvPr/>
        </p:nvSpPr>
        <p:spPr>
          <a:xfrm>
            <a:off x="17146" y="3854440"/>
            <a:ext cx="4592628"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2 Wochen </a:t>
            </a:r>
          </a:p>
        </p:txBody>
      </p:sp>
      <p:sp>
        <p:nvSpPr>
          <p:cNvPr id="19" name="AutoShape 19"/>
          <p:cNvSpPr/>
          <p:nvPr/>
        </p:nvSpPr>
        <p:spPr>
          <a:xfrm flipV="1">
            <a:off x="4609774" y="4423824"/>
            <a:ext cx="920824" cy="956797"/>
          </a:xfrm>
          <a:prstGeom prst="line">
            <a:avLst/>
          </a:prstGeom>
          <a:ln w="190500" cap="flat">
            <a:solidFill>
              <a:srgbClr val="01B4B8"/>
            </a:solidFill>
            <a:prstDash val="solid"/>
            <a:headEnd type="none" w="sm" len="sm"/>
            <a:tailEnd type="none" w="sm" len="sm"/>
          </a:ln>
        </p:spPr>
      </p:sp>
      <p:grpSp>
        <p:nvGrpSpPr>
          <p:cNvPr id="20" name="Group 20"/>
          <p:cNvGrpSpPr/>
          <p:nvPr/>
        </p:nvGrpSpPr>
        <p:grpSpPr>
          <a:xfrm>
            <a:off x="2313460" y="5154995"/>
            <a:ext cx="3108960" cy="1205162"/>
            <a:chOff x="0" y="0"/>
            <a:chExt cx="406400" cy="157538"/>
          </a:xfrm>
        </p:grpSpPr>
        <p:sp>
          <p:nvSpPr>
            <p:cNvPr id="21" name="Freeform 21"/>
            <p:cNvSpPr/>
            <p:nvPr/>
          </p:nvSpPr>
          <p:spPr>
            <a:xfrm>
              <a:off x="0" y="0"/>
              <a:ext cx="406400" cy="157538"/>
            </a:xfrm>
            <a:custGeom>
              <a:avLst/>
              <a:gdLst/>
              <a:ahLst/>
              <a:cxnLst/>
              <a:rect l="l" t="t" r="r" b="b"/>
              <a:pathLst>
                <a:path w="406400" h="157538">
                  <a:moveTo>
                    <a:pt x="203200" y="0"/>
                  </a:moveTo>
                  <a:cubicBezTo>
                    <a:pt x="315430" y="0"/>
                    <a:pt x="406400" y="35264"/>
                    <a:pt x="406400" y="78769"/>
                  </a:cubicBezTo>
                  <a:cubicBezTo>
                    <a:pt x="406400" y="122274"/>
                    <a:pt x="315430" y="157538"/>
                    <a:pt x="203200" y="157538"/>
                  </a:cubicBezTo>
                  <a:lnTo>
                    <a:pt x="203200" y="157538"/>
                  </a:lnTo>
                  <a:cubicBezTo>
                    <a:pt x="90970" y="157538"/>
                    <a:pt x="0" y="122274"/>
                    <a:pt x="0" y="78769"/>
                  </a:cubicBezTo>
                  <a:cubicBezTo>
                    <a:pt x="0" y="35264"/>
                    <a:pt x="90970" y="0"/>
                    <a:pt x="203200" y="0"/>
                  </a:cubicBezTo>
                  <a:lnTo>
                    <a:pt x="203200" y="0"/>
                  </a:lnTo>
                </a:path>
              </a:pathLst>
            </a:custGeom>
            <a:blipFill>
              <a:blip r:embed="rId4"/>
              <a:stretch>
                <a:fillRect t="-35990" b="-35990"/>
              </a:stretch>
            </a:blipFill>
          </p:spPr>
        </p:sp>
      </p:grpSp>
      <p:sp>
        <p:nvSpPr>
          <p:cNvPr id="22" name="TextBox 22"/>
          <p:cNvSpPr txBox="1"/>
          <p:nvPr/>
        </p:nvSpPr>
        <p:spPr>
          <a:xfrm>
            <a:off x="513713" y="5383428"/>
            <a:ext cx="6708455" cy="846386"/>
          </a:xfrm>
          <a:prstGeom prst="rect">
            <a:avLst/>
          </a:prstGeom>
        </p:spPr>
        <p:txBody>
          <a:bodyPr lIns="0" tIns="0" rIns="0" bIns="0" rtlCol="0" anchor="t">
            <a:spAutoFit/>
          </a:bodyPr>
          <a:lstStyle/>
          <a:p>
            <a:pPr algn="ctr" defTabSz="609630">
              <a:lnSpc>
                <a:spcPts val="3300"/>
              </a:lnSpc>
            </a:pPr>
            <a:r>
              <a:rPr lang="en-US" sz="3000">
                <a:solidFill>
                  <a:srgbClr val="000000"/>
                </a:solidFill>
                <a:latin typeface="Canva Sans"/>
                <a:ea typeface="Canva Sans"/>
                <a:cs typeface="Canva Sans"/>
                <a:sym typeface="Canva Sans"/>
              </a:rPr>
              <a:t>ab Zustellung </a:t>
            </a:r>
          </a:p>
          <a:p>
            <a:pPr algn="ctr" defTabSz="609630">
              <a:lnSpc>
                <a:spcPts val="3300"/>
              </a:lnSpc>
            </a:pPr>
            <a:r>
              <a:rPr lang="en-US" sz="3000">
                <a:solidFill>
                  <a:srgbClr val="000000"/>
                </a:solidFill>
                <a:latin typeface="Canva Sans"/>
                <a:ea typeface="Canva Sans"/>
                <a:cs typeface="Canva Sans"/>
                <a:sym typeface="Canva Sans"/>
              </a:rPr>
              <a:t>des VB</a:t>
            </a:r>
          </a:p>
        </p:txBody>
      </p:sp>
      <p:sp>
        <p:nvSpPr>
          <p:cNvPr id="23" name="AutoShape 23"/>
          <p:cNvSpPr/>
          <p:nvPr/>
        </p:nvSpPr>
        <p:spPr>
          <a:xfrm flipV="1">
            <a:off x="7443014" y="2359389"/>
            <a:ext cx="1063299" cy="1231163"/>
          </a:xfrm>
          <a:prstGeom prst="line">
            <a:avLst/>
          </a:prstGeom>
          <a:ln w="190500" cap="flat">
            <a:solidFill>
              <a:srgbClr val="01B4B8"/>
            </a:solidFill>
            <a:prstDash val="solid"/>
            <a:headEnd type="none" w="sm" len="sm"/>
            <a:tailEnd type="none" w="sm" len="sm"/>
          </a:ln>
        </p:spPr>
      </p:sp>
      <p:grpSp>
        <p:nvGrpSpPr>
          <p:cNvPr id="24" name="Group 24"/>
          <p:cNvGrpSpPr/>
          <p:nvPr/>
        </p:nvGrpSpPr>
        <p:grpSpPr>
          <a:xfrm>
            <a:off x="6270510" y="1689165"/>
            <a:ext cx="4522517" cy="972896"/>
            <a:chOff x="0" y="0"/>
            <a:chExt cx="591179" cy="127176"/>
          </a:xfrm>
        </p:grpSpPr>
        <p:sp>
          <p:nvSpPr>
            <p:cNvPr id="25" name="Freeform 25"/>
            <p:cNvSpPr/>
            <p:nvPr/>
          </p:nvSpPr>
          <p:spPr>
            <a:xfrm>
              <a:off x="0" y="0"/>
              <a:ext cx="591179" cy="127176"/>
            </a:xfrm>
            <a:custGeom>
              <a:avLst/>
              <a:gdLst/>
              <a:ahLst/>
              <a:cxnLst/>
              <a:rect l="l" t="t" r="r" b="b"/>
              <a:pathLst>
                <a:path w="591179" h="127176">
                  <a:moveTo>
                    <a:pt x="387979" y="0"/>
                  </a:moveTo>
                  <a:cubicBezTo>
                    <a:pt x="500209" y="0"/>
                    <a:pt x="591179" y="28468"/>
                    <a:pt x="591179" y="63588"/>
                  </a:cubicBezTo>
                  <a:cubicBezTo>
                    <a:pt x="591179" y="98708"/>
                    <a:pt x="500209" y="127176"/>
                    <a:pt x="387979" y="127176"/>
                  </a:cubicBezTo>
                  <a:lnTo>
                    <a:pt x="203200" y="127176"/>
                  </a:lnTo>
                  <a:cubicBezTo>
                    <a:pt x="90970" y="127176"/>
                    <a:pt x="0" y="98708"/>
                    <a:pt x="0" y="63588"/>
                  </a:cubicBezTo>
                  <a:cubicBezTo>
                    <a:pt x="0" y="28468"/>
                    <a:pt x="90970" y="0"/>
                    <a:pt x="203200" y="0"/>
                  </a:cubicBezTo>
                  <a:lnTo>
                    <a:pt x="387979" y="0"/>
                  </a:lnTo>
                </a:path>
              </a:pathLst>
            </a:custGeom>
            <a:blipFill>
              <a:blip r:embed="rId4"/>
              <a:stretch>
                <a:fillRect t="-104950" b="-104950"/>
              </a:stretch>
            </a:blipFill>
          </p:spPr>
        </p:sp>
      </p:grpSp>
      <p:sp>
        <p:nvSpPr>
          <p:cNvPr id="26" name="TextBox 26"/>
          <p:cNvSpPr txBox="1"/>
          <p:nvPr/>
        </p:nvSpPr>
        <p:spPr>
          <a:xfrm>
            <a:off x="5840181" y="1954421"/>
            <a:ext cx="5383175" cy="474489"/>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 339 I, 700 I ZPO</a:t>
            </a:r>
          </a:p>
        </p:txBody>
      </p:sp>
      <p:sp>
        <p:nvSpPr>
          <p:cNvPr id="27" name="Freeform 27"/>
          <p:cNvSpPr/>
          <p:nvPr/>
        </p:nvSpPr>
        <p:spPr>
          <a:xfrm>
            <a:off x="4816821" y="3062053"/>
            <a:ext cx="2945249" cy="1711775"/>
          </a:xfrm>
          <a:custGeom>
            <a:avLst/>
            <a:gdLst/>
            <a:ahLst/>
            <a:cxnLst/>
            <a:rect l="l" t="t" r="r" b="b"/>
            <a:pathLst>
              <a:path w="4417873" h="2567662">
                <a:moveTo>
                  <a:pt x="0" y="0"/>
                </a:moveTo>
                <a:lnTo>
                  <a:pt x="4417873" y="0"/>
                </a:lnTo>
                <a:lnTo>
                  <a:pt x="4417873" y="2567662"/>
                </a:lnTo>
                <a:lnTo>
                  <a:pt x="0" y="2567662"/>
                </a:lnTo>
                <a:lnTo>
                  <a:pt x="0" y="0"/>
                </a:lnTo>
                <a:close/>
              </a:path>
            </a:pathLst>
          </a:custGeom>
          <a:blipFill>
            <a:blip r:embed="rId5"/>
            <a:stretch>
              <a:fillRect t="-15122"/>
            </a:stretch>
          </a:blipFill>
        </p:spPr>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931506" y="769033"/>
            <a:ext cx="7599263" cy="433708"/>
          </a:xfrm>
          <a:prstGeom prst="rect">
            <a:avLst/>
          </a:prstGeom>
        </p:spPr>
        <p:txBody>
          <a:bodyPr lIns="0" tIns="0" rIns="0" bIns="0" rtlCol="0" anchor="t">
            <a:spAutoFit/>
          </a:bodyPr>
          <a:lstStyle/>
          <a:p>
            <a:pPr defTabSz="609630">
              <a:lnSpc>
                <a:spcPts val="3734"/>
              </a:lnSpc>
            </a:pPr>
            <a:r>
              <a:rPr lang="en-US" sz="2667" b="1">
                <a:solidFill>
                  <a:srgbClr val="FFFFFF"/>
                </a:solidFill>
                <a:latin typeface="Canva Sans Bold"/>
                <a:ea typeface="Canva Sans Bold"/>
                <a:cs typeface="Canva Sans Bold"/>
                <a:sym typeface="Canva Sans Bold"/>
              </a:rPr>
              <a:t>Ablauf des Mahnverfahrens</a:t>
            </a:r>
          </a:p>
        </p:txBody>
      </p:sp>
      <p:sp>
        <p:nvSpPr>
          <p:cNvPr id="6" name="TextBox 6"/>
          <p:cNvSpPr txBox="1"/>
          <p:nvPr/>
        </p:nvSpPr>
        <p:spPr>
          <a:xfrm>
            <a:off x="4964351" y="762683"/>
            <a:ext cx="6344783"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Ablauf nach Einspruch</a:t>
            </a:r>
          </a:p>
        </p:txBody>
      </p:sp>
      <p:sp>
        <p:nvSpPr>
          <p:cNvPr id="7" name="Freeform 7"/>
          <p:cNvSpPr/>
          <p:nvPr/>
        </p:nvSpPr>
        <p:spPr>
          <a:xfrm>
            <a:off x="685800" y="1821323"/>
            <a:ext cx="3211336" cy="3215355"/>
          </a:xfrm>
          <a:custGeom>
            <a:avLst/>
            <a:gdLst/>
            <a:ahLst/>
            <a:cxnLst/>
            <a:rect l="l" t="t" r="r" b="b"/>
            <a:pathLst>
              <a:path w="4817004" h="4823033">
                <a:moveTo>
                  <a:pt x="0" y="0"/>
                </a:moveTo>
                <a:lnTo>
                  <a:pt x="4817004" y="0"/>
                </a:lnTo>
                <a:lnTo>
                  <a:pt x="4817004" y="4823034"/>
                </a:lnTo>
                <a:lnTo>
                  <a:pt x="0" y="4823034"/>
                </a:lnTo>
                <a:lnTo>
                  <a:pt x="0" y="0"/>
                </a:lnTo>
                <a:close/>
              </a:path>
            </a:pathLst>
          </a:custGeom>
          <a:blipFill>
            <a:blip r:embed="rId4"/>
            <a:stretch>
              <a:fillRect/>
            </a:stretch>
          </a:blipFill>
        </p:spPr>
      </p:sp>
      <p:sp>
        <p:nvSpPr>
          <p:cNvPr id="8" name="TextBox 8"/>
          <p:cNvSpPr txBox="1"/>
          <p:nvPr/>
        </p:nvSpPr>
        <p:spPr>
          <a:xfrm>
            <a:off x="-1060137" y="5335128"/>
            <a:ext cx="6812541" cy="948978"/>
          </a:xfrm>
          <a:prstGeom prst="rect">
            <a:avLst/>
          </a:prstGeom>
        </p:spPr>
        <p:txBody>
          <a:bodyPr lIns="0" tIns="0" rIns="0" bIns="0" rtlCol="0" anchor="t">
            <a:spAutoFit/>
          </a:bodyPr>
          <a:lstStyle/>
          <a:p>
            <a:pPr algn="ctr" defTabSz="609630">
              <a:lnSpc>
                <a:spcPts val="3666"/>
              </a:lnSpc>
            </a:pPr>
            <a:r>
              <a:rPr lang="en-US" sz="3333" u="sng" dirty="0" err="1">
                <a:solidFill>
                  <a:srgbClr val="000000"/>
                </a:solidFill>
                <a:latin typeface="Canva Sans"/>
                <a:ea typeface="Canva Sans"/>
                <a:cs typeface="Canva Sans"/>
                <a:sym typeface="Canva Sans"/>
              </a:rPr>
              <a:t>UdG</a:t>
            </a:r>
            <a:r>
              <a:rPr lang="en-US" sz="3333" u="sng" dirty="0">
                <a:solidFill>
                  <a:srgbClr val="000000"/>
                </a:solidFill>
                <a:latin typeface="Canva Sans"/>
                <a:ea typeface="Canva Sans"/>
                <a:cs typeface="Canva Sans"/>
                <a:sym typeface="Canva Sans"/>
              </a:rPr>
              <a:t> </a:t>
            </a:r>
            <a:r>
              <a:rPr lang="en-US" sz="3333" u="sng" dirty="0" err="1">
                <a:solidFill>
                  <a:srgbClr val="000000"/>
                </a:solidFill>
                <a:latin typeface="Canva Sans"/>
                <a:ea typeface="Canva Sans"/>
                <a:cs typeface="Canva Sans"/>
                <a:sym typeface="Canva Sans"/>
              </a:rPr>
              <a:t>beim</a:t>
            </a:r>
            <a:r>
              <a:rPr lang="en-US" sz="3333" u="sng" dirty="0">
                <a:solidFill>
                  <a:srgbClr val="000000"/>
                </a:solidFill>
                <a:latin typeface="Canva Sans"/>
                <a:ea typeface="Canva Sans"/>
                <a:cs typeface="Canva Sans"/>
                <a:sym typeface="Canva Sans"/>
              </a:rPr>
              <a:t> </a:t>
            </a:r>
          </a:p>
          <a:p>
            <a:pPr algn="ctr" defTabSz="609630">
              <a:lnSpc>
                <a:spcPts val="3666"/>
              </a:lnSpc>
            </a:pPr>
            <a:r>
              <a:rPr lang="en-US" sz="3333" b="1" u="sng" dirty="0" err="1">
                <a:solidFill>
                  <a:srgbClr val="000000"/>
                </a:solidFill>
                <a:latin typeface="Canva Sans"/>
                <a:ea typeface="Canva Sans"/>
                <a:cs typeface="Canva Sans"/>
                <a:sym typeface="Canva Sans"/>
              </a:rPr>
              <a:t>Mahngericht</a:t>
            </a:r>
            <a:endParaRPr lang="en-US" sz="3333" b="1" u="sng" dirty="0">
              <a:solidFill>
                <a:srgbClr val="000000"/>
              </a:solidFill>
              <a:latin typeface="Canva Sans"/>
              <a:ea typeface="Canva Sans"/>
              <a:cs typeface="Canva Sans"/>
              <a:sym typeface="Canva Sans"/>
            </a:endParaRPr>
          </a:p>
        </p:txBody>
      </p:sp>
      <p:sp>
        <p:nvSpPr>
          <p:cNvPr id="9" name="AutoShape 9"/>
          <p:cNvSpPr/>
          <p:nvPr/>
        </p:nvSpPr>
        <p:spPr>
          <a:xfrm>
            <a:off x="7657832" y="2849728"/>
            <a:ext cx="0" cy="893197"/>
          </a:xfrm>
          <a:prstGeom prst="line">
            <a:avLst/>
          </a:prstGeom>
          <a:ln w="66675" cap="flat">
            <a:solidFill>
              <a:srgbClr val="000000"/>
            </a:solidFill>
            <a:prstDash val="solid"/>
            <a:headEnd type="none" w="sm" len="sm"/>
            <a:tailEnd type="none" w="sm" len="sm"/>
          </a:ln>
        </p:spPr>
      </p:sp>
      <p:sp>
        <p:nvSpPr>
          <p:cNvPr id="10" name="Freeform 10"/>
          <p:cNvSpPr/>
          <p:nvPr/>
        </p:nvSpPr>
        <p:spPr>
          <a:xfrm rot="5400000">
            <a:off x="7495914" y="3367583"/>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AutoShape 11"/>
          <p:cNvSpPr/>
          <p:nvPr/>
        </p:nvSpPr>
        <p:spPr>
          <a:xfrm flipH="1">
            <a:off x="7657832" y="4420126"/>
            <a:ext cx="0" cy="883253"/>
          </a:xfrm>
          <a:prstGeom prst="line">
            <a:avLst/>
          </a:prstGeom>
          <a:ln w="66675" cap="flat">
            <a:solidFill>
              <a:srgbClr val="000000"/>
            </a:solidFill>
            <a:prstDash val="solid"/>
            <a:headEnd type="none" w="sm" len="sm"/>
            <a:tailEnd type="none" w="sm" len="sm"/>
          </a:ln>
        </p:spPr>
      </p:sp>
      <p:sp>
        <p:nvSpPr>
          <p:cNvPr id="12" name="Freeform 12"/>
          <p:cNvSpPr/>
          <p:nvPr/>
        </p:nvSpPr>
        <p:spPr>
          <a:xfrm rot="5400000">
            <a:off x="7495914" y="4918122"/>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TextBox 13"/>
          <p:cNvSpPr txBox="1"/>
          <p:nvPr/>
        </p:nvSpPr>
        <p:spPr>
          <a:xfrm>
            <a:off x="4727477" y="2123276"/>
            <a:ext cx="5860711"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sofortige Abgabe</a:t>
            </a:r>
          </a:p>
        </p:txBody>
      </p:sp>
      <p:sp>
        <p:nvSpPr>
          <p:cNvPr id="14" name="TextBox 14"/>
          <p:cNvSpPr txBox="1"/>
          <p:nvPr/>
        </p:nvSpPr>
        <p:spPr>
          <a:xfrm>
            <a:off x="5592771" y="3770040"/>
            <a:ext cx="413012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von Amts wegen</a:t>
            </a:r>
          </a:p>
        </p:txBody>
      </p:sp>
      <p:sp>
        <p:nvSpPr>
          <p:cNvPr id="15" name="TextBox 15"/>
          <p:cNvSpPr txBox="1"/>
          <p:nvPr/>
        </p:nvSpPr>
        <p:spPr>
          <a:xfrm>
            <a:off x="4901617" y="5398628"/>
            <a:ext cx="5512431" cy="549381"/>
          </a:xfrm>
          <a:prstGeom prst="rect">
            <a:avLst/>
          </a:prstGeom>
        </p:spPr>
        <p:txBody>
          <a:bodyPr lIns="0" tIns="0" rIns="0" bIns="0" rtlCol="0" anchor="t">
            <a:spAutoFit/>
          </a:bodyPr>
          <a:lstStyle/>
          <a:p>
            <a:pPr algn="ctr" defTabSz="609630">
              <a:lnSpc>
                <a:spcPts val="4666"/>
              </a:lnSpc>
            </a:pPr>
            <a:r>
              <a:rPr lang="en-US" sz="3333" b="1" dirty="0">
                <a:solidFill>
                  <a:srgbClr val="000000"/>
                </a:solidFill>
                <a:latin typeface="Canva Sans Bold"/>
                <a:ea typeface="Canva Sans Bold"/>
                <a:cs typeface="Canva Sans Bold"/>
                <a:sym typeface="Canva Sans Bold"/>
              </a:rPr>
              <a:t>an </a:t>
            </a:r>
            <a:r>
              <a:rPr lang="en-US" sz="3333" b="1" dirty="0" err="1">
                <a:solidFill>
                  <a:srgbClr val="000000"/>
                </a:solidFill>
                <a:latin typeface="Canva Sans Bold"/>
                <a:ea typeface="Canva Sans Bold"/>
                <a:cs typeface="Canva Sans Bold"/>
                <a:sym typeface="Canva Sans Bold"/>
              </a:rPr>
              <a:t>streitiges</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Gericht</a:t>
            </a:r>
            <a:endParaRPr lang="en-US" sz="3333" b="1" dirty="0">
              <a:solidFill>
                <a:srgbClr val="000000"/>
              </a:solidFill>
              <a:latin typeface="Canva Sans Bold"/>
              <a:ea typeface="Canva Sans Bold"/>
              <a:cs typeface="Canva Sans Bold"/>
              <a:sym typeface="Canva Sans Bold"/>
            </a:endParaRPr>
          </a:p>
        </p:txBody>
      </p:sp>
      <p:sp>
        <p:nvSpPr>
          <p:cNvPr id="16" name="TextBox 16">
            <a:extLst>
              <a:ext uri="{FF2B5EF4-FFF2-40B4-BE49-F238E27FC236}">
                <a16:creationId xmlns:a16="http://schemas.microsoft.com/office/drawing/2014/main" id="{9F128436-45B0-1564-2861-5513CB7AB38D}"/>
              </a:ext>
            </a:extLst>
          </p:cNvPr>
          <p:cNvSpPr txBox="1"/>
          <p:nvPr/>
        </p:nvSpPr>
        <p:spPr>
          <a:xfrm>
            <a:off x="7657832" y="6305256"/>
            <a:ext cx="6390386" cy="492125"/>
          </a:xfrm>
          <a:prstGeom prst="rect">
            <a:avLst/>
          </a:prstGeom>
        </p:spPr>
        <p:txBody>
          <a:bodyPr lIns="0" tIns="0" rIns="0" bIns="0" rtlCol="0" anchor="t">
            <a:spAutoFit/>
          </a:bodyPr>
          <a:lstStyle/>
          <a:p>
            <a:pPr algn="ctr">
              <a:lnSpc>
                <a:spcPts val="3850"/>
              </a:lnSpc>
              <a:spcBef>
                <a:spcPct val="0"/>
              </a:spcBef>
            </a:pPr>
            <a:r>
              <a:rPr lang="en-US" sz="3500" dirty="0">
                <a:solidFill>
                  <a:srgbClr val="000000"/>
                </a:solidFill>
                <a:latin typeface="Canva Sans"/>
                <a:ea typeface="Canva Sans"/>
                <a:cs typeface="Canva Sans"/>
                <a:sym typeface="Canva Sans"/>
              </a:rPr>
              <a:t>§ 700 III ZPO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85800" y="1821323"/>
            <a:ext cx="3211336" cy="3215355"/>
          </a:xfrm>
          <a:custGeom>
            <a:avLst/>
            <a:gdLst/>
            <a:ahLst/>
            <a:cxnLst/>
            <a:rect l="l" t="t" r="r" b="b"/>
            <a:pathLst>
              <a:path w="4817004" h="4823033">
                <a:moveTo>
                  <a:pt x="0" y="0"/>
                </a:moveTo>
                <a:lnTo>
                  <a:pt x="4817004" y="0"/>
                </a:lnTo>
                <a:lnTo>
                  <a:pt x="4817004" y="4823034"/>
                </a:lnTo>
                <a:lnTo>
                  <a:pt x="0" y="4823034"/>
                </a:lnTo>
                <a:lnTo>
                  <a:pt x="0" y="0"/>
                </a:lnTo>
                <a:close/>
              </a:path>
            </a:pathLst>
          </a:custGeom>
          <a:blipFill>
            <a:blip r:embed="rId4"/>
            <a:stretch>
              <a:fillRect/>
            </a:stretch>
          </a:blipFill>
        </p:spPr>
      </p:sp>
      <p:sp>
        <p:nvSpPr>
          <p:cNvPr id="6" name="Freeform 6"/>
          <p:cNvSpPr/>
          <p:nvPr/>
        </p:nvSpPr>
        <p:spPr>
          <a:xfrm>
            <a:off x="4553257" y="1783833"/>
            <a:ext cx="822187" cy="702595"/>
          </a:xfrm>
          <a:custGeom>
            <a:avLst/>
            <a:gdLst/>
            <a:ahLst/>
            <a:cxnLst/>
            <a:rect l="l" t="t" r="r" b="b"/>
            <a:pathLst>
              <a:path w="1233280" h="1053893">
                <a:moveTo>
                  <a:pt x="0" y="0"/>
                </a:moveTo>
                <a:lnTo>
                  <a:pt x="1233279" y="0"/>
                </a:lnTo>
                <a:lnTo>
                  <a:pt x="1233279" y="1053893"/>
                </a:lnTo>
                <a:lnTo>
                  <a:pt x="0" y="10538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931506" y="769033"/>
            <a:ext cx="7599263" cy="433708"/>
          </a:xfrm>
          <a:prstGeom prst="rect">
            <a:avLst/>
          </a:prstGeom>
        </p:spPr>
        <p:txBody>
          <a:bodyPr lIns="0" tIns="0" rIns="0" bIns="0" rtlCol="0" anchor="t">
            <a:spAutoFit/>
          </a:bodyPr>
          <a:lstStyle/>
          <a:p>
            <a:pPr defTabSz="609630">
              <a:lnSpc>
                <a:spcPts val="3734"/>
              </a:lnSpc>
            </a:pPr>
            <a:r>
              <a:rPr lang="en-US" sz="2667" b="1">
                <a:solidFill>
                  <a:srgbClr val="FFFFFF"/>
                </a:solidFill>
                <a:latin typeface="Canva Sans Bold"/>
                <a:ea typeface="Canva Sans Bold"/>
                <a:cs typeface="Canva Sans Bold"/>
                <a:sym typeface="Canva Sans Bold"/>
              </a:rPr>
              <a:t>Ablauf des Mahnverfahrens</a:t>
            </a:r>
          </a:p>
        </p:txBody>
      </p:sp>
      <p:sp>
        <p:nvSpPr>
          <p:cNvPr id="8" name="TextBox 8"/>
          <p:cNvSpPr txBox="1"/>
          <p:nvPr/>
        </p:nvSpPr>
        <p:spPr>
          <a:xfrm>
            <a:off x="4964351" y="762683"/>
            <a:ext cx="6344783"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Ablauf nach Einspruch</a:t>
            </a:r>
          </a:p>
        </p:txBody>
      </p:sp>
      <p:sp>
        <p:nvSpPr>
          <p:cNvPr id="9" name="TextBox 9"/>
          <p:cNvSpPr txBox="1"/>
          <p:nvPr/>
        </p:nvSpPr>
        <p:spPr>
          <a:xfrm>
            <a:off x="-1114803" y="5335128"/>
            <a:ext cx="6812541" cy="948978"/>
          </a:xfrm>
          <a:prstGeom prst="rect">
            <a:avLst/>
          </a:prstGeom>
        </p:spPr>
        <p:txBody>
          <a:bodyPr lIns="0" tIns="0" rIns="0" bIns="0" rtlCol="0" anchor="t">
            <a:spAutoFit/>
          </a:bodyPr>
          <a:lstStyle/>
          <a:p>
            <a:pPr algn="ctr" defTabSz="609630">
              <a:lnSpc>
                <a:spcPts val="3666"/>
              </a:lnSpc>
            </a:pPr>
            <a:r>
              <a:rPr lang="en-US" sz="3333" u="sng" dirty="0" err="1">
                <a:solidFill>
                  <a:srgbClr val="000000"/>
                </a:solidFill>
                <a:latin typeface="Canva Sans"/>
                <a:ea typeface="Canva Sans"/>
                <a:cs typeface="Canva Sans"/>
                <a:sym typeface="Canva Sans"/>
              </a:rPr>
              <a:t>UdG</a:t>
            </a:r>
            <a:r>
              <a:rPr lang="en-US" sz="3333" u="sng" dirty="0">
                <a:solidFill>
                  <a:srgbClr val="000000"/>
                </a:solidFill>
                <a:latin typeface="Canva Sans"/>
                <a:ea typeface="Canva Sans"/>
                <a:cs typeface="Canva Sans"/>
                <a:sym typeface="Canva Sans"/>
              </a:rPr>
              <a:t> </a:t>
            </a:r>
            <a:r>
              <a:rPr lang="en-US" sz="3333" u="sng" dirty="0" err="1">
                <a:solidFill>
                  <a:srgbClr val="000000"/>
                </a:solidFill>
                <a:latin typeface="Canva Sans"/>
                <a:ea typeface="Canva Sans"/>
                <a:cs typeface="Canva Sans"/>
                <a:sym typeface="Canva Sans"/>
              </a:rPr>
              <a:t>beim</a:t>
            </a:r>
            <a:r>
              <a:rPr lang="en-US" sz="3333" u="sng" dirty="0">
                <a:solidFill>
                  <a:srgbClr val="000000"/>
                </a:solidFill>
                <a:latin typeface="Canva Sans"/>
                <a:ea typeface="Canva Sans"/>
                <a:cs typeface="Canva Sans"/>
                <a:sym typeface="Canva Sans"/>
              </a:rPr>
              <a:t> </a:t>
            </a:r>
          </a:p>
          <a:p>
            <a:pPr algn="ctr" defTabSz="609630">
              <a:lnSpc>
                <a:spcPts val="3666"/>
              </a:lnSpc>
            </a:pPr>
            <a:r>
              <a:rPr lang="en-US" sz="3333" b="1" u="sng" dirty="0" err="1">
                <a:solidFill>
                  <a:srgbClr val="000000"/>
                </a:solidFill>
                <a:latin typeface="Canva Sans"/>
                <a:ea typeface="Canva Sans"/>
                <a:cs typeface="Canva Sans"/>
                <a:sym typeface="Canva Sans"/>
              </a:rPr>
              <a:t>streitigen</a:t>
            </a:r>
            <a:r>
              <a:rPr lang="en-US" sz="3333" b="1" u="sng" dirty="0">
                <a:solidFill>
                  <a:srgbClr val="000000"/>
                </a:solidFill>
                <a:latin typeface="Canva Sans"/>
                <a:ea typeface="Canva Sans"/>
                <a:cs typeface="Canva Sans"/>
                <a:sym typeface="Canva Sans"/>
              </a:rPr>
              <a:t> </a:t>
            </a:r>
            <a:r>
              <a:rPr lang="en-US" sz="3333" b="1" u="sng" dirty="0" err="1">
                <a:solidFill>
                  <a:srgbClr val="000000"/>
                </a:solidFill>
                <a:latin typeface="Canva Sans"/>
                <a:ea typeface="Canva Sans"/>
                <a:cs typeface="Canva Sans"/>
                <a:sym typeface="Canva Sans"/>
              </a:rPr>
              <a:t>Gericht</a:t>
            </a:r>
            <a:endParaRPr lang="en-US" sz="3333" b="1" u="sng" dirty="0">
              <a:solidFill>
                <a:srgbClr val="000000"/>
              </a:solidFill>
              <a:latin typeface="Canva Sans"/>
              <a:ea typeface="Canva Sans"/>
              <a:cs typeface="Canva Sans"/>
              <a:sym typeface="Canva Sans"/>
            </a:endParaRPr>
          </a:p>
        </p:txBody>
      </p:sp>
      <p:sp>
        <p:nvSpPr>
          <p:cNvPr id="10" name="TextBox 10"/>
          <p:cNvSpPr txBox="1"/>
          <p:nvPr/>
        </p:nvSpPr>
        <p:spPr>
          <a:xfrm>
            <a:off x="5697739" y="1728731"/>
            <a:ext cx="8151060" cy="846386"/>
          </a:xfrm>
          <a:prstGeom prst="rect">
            <a:avLst/>
          </a:prstGeom>
        </p:spPr>
        <p:txBody>
          <a:bodyPr lIns="0" tIns="0" rIns="0" bIns="0" rtlCol="0" anchor="t">
            <a:spAutoFit/>
          </a:bodyPr>
          <a:lstStyle/>
          <a:p>
            <a:pPr defTabSz="609630">
              <a:lnSpc>
                <a:spcPts val="3300"/>
              </a:lnSpc>
            </a:pPr>
            <a:r>
              <a:rPr lang="en-US" sz="3000">
                <a:solidFill>
                  <a:srgbClr val="000000"/>
                </a:solidFill>
                <a:latin typeface="Canva Sans"/>
                <a:ea typeface="Canva Sans"/>
                <a:cs typeface="Canva Sans"/>
                <a:sym typeface="Canva Sans"/>
              </a:rPr>
              <a:t>Eintragung der Beteiligten </a:t>
            </a:r>
          </a:p>
          <a:p>
            <a:pPr defTabSz="609630">
              <a:lnSpc>
                <a:spcPts val="3300"/>
              </a:lnSpc>
            </a:pPr>
            <a:r>
              <a:rPr lang="en-US" sz="3000">
                <a:solidFill>
                  <a:srgbClr val="000000"/>
                </a:solidFill>
                <a:latin typeface="Canva Sans"/>
                <a:ea typeface="Canva Sans"/>
                <a:cs typeface="Canva Sans"/>
                <a:sym typeface="Canva Sans"/>
              </a:rPr>
              <a:t>in forumSTAR</a:t>
            </a:r>
          </a:p>
        </p:txBody>
      </p:sp>
      <p:sp>
        <p:nvSpPr>
          <p:cNvPr id="11" name="TextBox 11"/>
          <p:cNvSpPr txBox="1"/>
          <p:nvPr/>
        </p:nvSpPr>
        <p:spPr>
          <a:xfrm>
            <a:off x="5697739" y="2824980"/>
            <a:ext cx="11564356" cy="846386"/>
          </a:xfrm>
          <a:prstGeom prst="rect">
            <a:avLst/>
          </a:prstGeom>
        </p:spPr>
        <p:txBody>
          <a:bodyPr lIns="0" tIns="0" rIns="0" bIns="0" rtlCol="0" anchor="t">
            <a:spAutoFit/>
          </a:bodyPr>
          <a:lstStyle/>
          <a:p>
            <a:pPr defTabSz="609630">
              <a:lnSpc>
                <a:spcPts val="3300"/>
              </a:lnSpc>
            </a:pPr>
            <a:r>
              <a:rPr lang="en-US" sz="3000">
                <a:solidFill>
                  <a:srgbClr val="000000"/>
                </a:solidFill>
                <a:latin typeface="Canva Sans"/>
                <a:ea typeface="Canva Sans"/>
                <a:cs typeface="Canva Sans"/>
                <a:sym typeface="Canva Sans"/>
              </a:rPr>
              <a:t>Anforderung der </a:t>
            </a:r>
          </a:p>
          <a:p>
            <a:pPr defTabSz="609630">
              <a:lnSpc>
                <a:spcPts val="3300"/>
              </a:lnSpc>
            </a:pPr>
            <a:r>
              <a:rPr lang="en-US" sz="3000">
                <a:solidFill>
                  <a:srgbClr val="000000"/>
                </a:solidFill>
                <a:latin typeface="Canva Sans"/>
                <a:ea typeface="Canva Sans"/>
                <a:cs typeface="Canva Sans"/>
                <a:sym typeface="Canva Sans"/>
              </a:rPr>
              <a:t>Anspruchsbegründung </a:t>
            </a:r>
          </a:p>
        </p:txBody>
      </p:sp>
      <p:sp>
        <p:nvSpPr>
          <p:cNvPr id="12" name="TextBox 12"/>
          <p:cNvSpPr txBox="1"/>
          <p:nvPr/>
        </p:nvSpPr>
        <p:spPr>
          <a:xfrm>
            <a:off x="5697739" y="3694931"/>
            <a:ext cx="6142215" cy="333425"/>
          </a:xfrm>
          <a:prstGeom prst="rect">
            <a:avLst/>
          </a:prstGeom>
        </p:spPr>
        <p:txBody>
          <a:bodyPr lIns="0" tIns="0" rIns="0" bIns="0" rtlCol="0" anchor="t">
            <a:spAutoFit/>
          </a:bodyPr>
          <a:lstStyle/>
          <a:p>
            <a:pPr defTabSz="609630">
              <a:lnSpc>
                <a:spcPts val="2567"/>
              </a:lnSpc>
            </a:pPr>
            <a:r>
              <a:rPr lang="en-US" sz="2333">
                <a:solidFill>
                  <a:srgbClr val="000000"/>
                </a:solidFill>
                <a:latin typeface="Canva Sans"/>
                <a:ea typeface="Canva Sans"/>
                <a:cs typeface="Canva Sans"/>
                <a:sym typeface="Canva Sans"/>
              </a:rPr>
              <a:t>vom Kläger binnen 2 Wochen ./. ZU </a:t>
            </a:r>
          </a:p>
        </p:txBody>
      </p:sp>
      <p:sp>
        <p:nvSpPr>
          <p:cNvPr id="13" name="Freeform 13"/>
          <p:cNvSpPr/>
          <p:nvPr/>
        </p:nvSpPr>
        <p:spPr>
          <a:xfrm>
            <a:off x="4553257" y="2880083"/>
            <a:ext cx="822187" cy="702595"/>
          </a:xfrm>
          <a:custGeom>
            <a:avLst/>
            <a:gdLst/>
            <a:ahLst/>
            <a:cxnLst/>
            <a:rect l="l" t="t" r="r" b="b"/>
            <a:pathLst>
              <a:path w="1233280" h="1053893">
                <a:moveTo>
                  <a:pt x="0" y="0"/>
                </a:moveTo>
                <a:lnTo>
                  <a:pt x="1233279" y="0"/>
                </a:lnTo>
                <a:lnTo>
                  <a:pt x="1233279" y="1053894"/>
                </a:lnTo>
                <a:lnTo>
                  <a:pt x="0" y="10538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TextBox 14"/>
          <p:cNvSpPr txBox="1"/>
          <p:nvPr/>
        </p:nvSpPr>
        <p:spPr>
          <a:xfrm>
            <a:off x="5680153" y="5335128"/>
            <a:ext cx="6018967" cy="846386"/>
          </a:xfrm>
          <a:prstGeom prst="rect">
            <a:avLst/>
          </a:prstGeom>
        </p:spPr>
        <p:txBody>
          <a:bodyPr lIns="0" tIns="0" rIns="0" bIns="0" rtlCol="0" anchor="t">
            <a:spAutoFit/>
          </a:bodyPr>
          <a:lstStyle/>
          <a:p>
            <a:pPr defTabSz="609630">
              <a:lnSpc>
                <a:spcPts val="3299"/>
              </a:lnSpc>
            </a:pPr>
            <a:r>
              <a:rPr lang="en-US" sz="2999" dirty="0" err="1">
                <a:solidFill>
                  <a:srgbClr val="000000"/>
                </a:solidFill>
                <a:latin typeface="Canva Sans"/>
                <a:ea typeface="Canva Sans"/>
                <a:cs typeface="Canva Sans"/>
                <a:sym typeface="Canva Sans"/>
              </a:rPr>
              <a:t>Anforderung</a:t>
            </a:r>
            <a:r>
              <a:rPr lang="en-US" sz="2999" dirty="0">
                <a:solidFill>
                  <a:srgbClr val="000000"/>
                </a:solidFill>
                <a:latin typeface="Canva Sans"/>
                <a:ea typeface="Canva Sans"/>
                <a:cs typeface="Canva Sans"/>
                <a:sym typeface="Canva Sans"/>
              </a:rPr>
              <a:t> der </a:t>
            </a:r>
            <a:r>
              <a:rPr lang="en-US" sz="2999" dirty="0" err="1">
                <a:solidFill>
                  <a:srgbClr val="000000"/>
                </a:solidFill>
                <a:latin typeface="Canva Sans"/>
                <a:ea typeface="Canva Sans"/>
                <a:cs typeface="Canva Sans"/>
                <a:sym typeface="Canva Sans"/>
              </a:rPr>
              <a:t>restlichen</a:t>
            </a:r>
            <a:r>
              <a:rPr lang="en-US" sz="2999" dirty="0">
                <a:solidFill>
                  <a:srgbClr val="000000"/>
                </a:solidFill>
                <a:latin typeface="Canva Sans"/>
                <a:ea typeface="Canva Sans"/>
                <a:cs typeface="Canva Sans"/>
                <a:sym typeface="Canva Sans"/>
              </a:rPr>
              <a:t> </a:t>
            </a:r>
            <a:br>
              <a:rPr lang="en-US" sz="2999" dirty="0">
                <a:solidFill>
                  <a:srgbClr val="000000"/>
                </a:solidFill>
                <a:latin typeface="Canva Sans"/>
                <a:ea typeface="Canva Sans"/>
                <a:cs typeface="Canva Sans"/>
                <a:sym typeface="Canva Sans"/>
              </a:rPr>
            </a:br>
            <a:r>
              <a:rPr lang="en-US" sz="2999" dirty="0">
                <a:solidFill>
                  <a:srgbClr val="000000"/>
                </a:solidFill>
                <a:latin typeface="Canva Sans"/>
                <a:ea typeface="Canva Sans"/>
                <a:cs typeface="Canva Sans"/>
                <a:sym typeface="Canva Sans"/>
              </a:rPr>
              <a:t>2,5-fachen </a:t>
            </a:r>
            <a:r>
              <a:rPr lang="en-US" sz="2999" dirty="0" err="1">
                <a:solidFill>
                  <a:srgbClr val="000000"/>
                </a:solidFill>
                <a:latin typeface="Canva Sans"/>
                <a:ea typeface="Canva Sans"/>
                <a:cs typeface="Canva Sans"/>
                <a:sym typeface="Canva Sans"/>
              </a:rPr>
              <a:t>Gebühr</a:t>
            </a:r>
            <a:endParaRPr lang="en-US" sz="2999" dirty="0">
              <a:solidFill>
                <a:srgbClr val="000000"/>
              </a:solidFill>
              <a:latin typeface="Canva Sans"/>
              <a:ea typeface="Canva Sans"/>
              <a:cs typeface="Canva Sans"/>
              <a:sym typeface="Canva Sans"/>
            </a:endParaRPr>
          </a:p>
        </p:txBody>
      </p:sp>
      <p:sp>
        <p:nvSpPr>
          <p:cNvPr id="15" name="TextBox 15"/>
          <p:cNvSpPr txBox="1"/>
          <p:nvPr/>
        </p:nvSpPr>
        <p:spPr>
          <a:xfrm>
            <a:off x="5697738" y="4350370"/>
            <a:ext cx="6142215" cy="846386"/>
          </a:xfrm>
          <a:prstGeom prst="rect">
            <a:avLst/>
          </a:prstGeom>
        </p:spPr>
        <p:txBody>
          <a:bodyPr wrap="square" lIns="0" tIns="0" rIns="0" bIns="0" rtlCol="0" anchor="t">
            <a:spAutoFit/>
          </a:bodyPr>
          <a:lstStyle/>
          <a:p>
            <a:pPr defTabSz="609630">
              <a:lnSpc>
                <a:spcPts val="3299"/>
              </a:lnSpc>
            </a:pPr>
            <a:r>
              <a:rPr lang="en-US" sz="2999" dirty="0" err="1">
                <a:solidFill>
                  <a:srgbClr val="000000"/>
                </a:solidFill>
                <a:latin typeface="Canva Sans"/>
                <a:ea typeface="Canva Sans"/>
                <a:cs typeface="Canva Sans"/>
                <a:sym typeface="Canva Sans"/>
              </a:rPr>
              <a:t>Bisherige</a:t>
            </a:r>
            <a:r>
              <a:rPr lang="en-US" sz="2999" dirty="0">
                <a:solidFill>
                  <a:srgbClr val="000000"/>
                </a:solidFill>
                <a:latin typeface="Canva Sans"/>
                <a:ea typeface="Canva Sans"/>
                <a:cs typeface="Canva Sans"/>
                <a:sym typeface="Canva Sans"/>
              </a:rPr>
              <a:t> </a:t>
            </a:r>
            <a:r>
              <a:rPr lang="en-US" sz="2999" dirty="0" err="1">
                <a:solidFill>
                  <a:srgbClr val="000000"/>
                </a:solidFill>
                <a:latin typeface="Canva Sans"/>
                <a:ea typeface="Canva Sans"/>
                <a:cs typeface="Canva Sans"/>
                <a:sym typeface="Canva Sans"/>
              </a:rPr>
              <a:t>Zahlung</a:t>
            </a:r>
            <a:r>
              <a:rPr lang="en-US" sz="2999" dirty="0">
                <a:solidFill>
                  <a:srgbClr val="000000"/>
                </a:solidFill>
                <a:latin typeface="Canva Sans"/>
                <a:ea typeface="Canva Sans"/>
                <a:cs typeface="Canva Sans"/>
                <a:sym typeface="Canva Sans"/>
              </a:rPr>
              <a:t> in </a:t>
            </a:r>
            <a:r>
              <a:rPr lang="en-US" sz="2999" dirty="0" err="1">
                <a:solidFill>
                  <a:srgbClr val="000000"/>
                </a:solidFill>
                <a:latin typeface="Canva Sans"/>
                <a:ea typeface="Canva Sans"/>
                <a:cs typeface="Canva Sans"/>
                <a:sym typeface="Canva Sans"/>
              </a:rPr>
              <a:t>Zahlungs-verwaltung</a:t>
            </a:r>
            <a:r>
              <a:rPr lang="en-US" sz="2999" dirty="0">
                <a:solidFill>
                  <a:srgbClr val="000000"/>
                </a:solidFill>
                <a:latin typeface="Canva Sans"/>
                <a:ea typeface="Canva Sans"/>
                <a:cs typeface="Canva Sans"/>
                <a:sym typeface="Canva Sans"/>
              </a:rPr>
              <a:t> in </a:t>
            </a:r>
            <a:r>
              <a:rPr lang="en-US" sz="2999" dirty="0" err="1">
                <a:solidFill>
                  <a:srgbClr val="000000"/>
                </a:solidFill>
                <a:latin typeface="Canva Sans"/>
                <a:ea typeface="Canva Sans"/>
                <a:cs typeface="Canva Sans"/>
                <a:sym typeface="Canva Sans"/>
              </a:rPr>
              <a:t>forumSTAR</a:t>
            </a:r>
            <a:r>
              <a:rPr lang="en-US" sz="2999" dirty="0">
                <a:solidFill>
                  <a:srgbClr val="000000"/>
                </a:solidFill>
                <a:latin typeface="Canva Sans"/>
                <a:ea typeface="Canva Sans"/>
                <a:cs typeface="Canva Sans"/>
                <a:sym typeface="Canva Sans"/>
              </a:rPr>
              <a:t> </a:t>
            </a:r>
            <a:r>
              <a:rPr lang="en-US" sz="2999" dirty="0" err="1">
                <a:solidFill>
                  <a:srgbClr val="000000"/>
                </a:solidFill>
                <a:latin typeface="Canva Sans"/>
                <a:ea typeface="Canva Sans"/>
                <a:cs typeface="Canva Sans"/>
                <a:sym typeface="Canva Sans"/>
              </a:rPr>
              <a:t>eintragen</a:t>
            </a:r>
            <a:endParaRPr lang="en-US" sz="2999" dirty="0">
              <a:solidFill>
                <a:srgbClr val="000000"/>
              </a:solidFill>
              <a:latin typeface="Canva Sans"/>
              <a:ea typeface="Canva Sans"/>
              <a:cs typeface="Canva Sans"/>
              <a:sym typeface="Canva Sans"/>
            </a:endParaRPr>
          </a:p>
        </p:txBody>
      </p:sp>
      <p:sp>
        <p:nvSpPr>
          <p:cNvPr id="16" name="Freeform 16"/>
          <p:cNvSpPr/>
          <p:nvPr/>
        </p:nvSpPr>
        <p:spPr>
          <a:xfrm>
            <a:off x="4553257" y="4325767"/>
            <a:ext cx="822187" cy="702595"/>
          </a:xfrm>
          <a:custGeom>
            <a:avLst/>
            <a:gdLst/>
            <a:ahLst/>
            <a:cxnLst/>
            <a:rect l="l" t="t" r="r" b="b"/>
            <a:pathLst>
              <a:path w="1233280" h="1053893">
                <a:moveTo>
                  <a:pt x="0" y="0"/>
                </a:moveTo>
                <a:lnTo>
                  <a:pt x="1233279" y="0"/>
                </a:lnTo>
                <a:lnTo>
                  <a:pt x="1233279" y="1053893"/>
                </a:lnTo>
                <a:lnTo>
                  <a:pt x="0" y="10538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7" name="Freeform 17"/>
          <p:cNvSpPr/>
          <p:nvPr/>
        </p:nvSpPr>
        <p:spPr>
          <a:xfrm>
            <a:off x="4553257" y="5436797"/>
            <a:ext cx="822187" cy="702595"/>
          </a:xfrm>
          <a:custGeom>
            <a:avLst/>
            <a:gdLst/>
            <a:ahLst/>
            <a:cxnLst/>
            <a:rect l="l" t="t" r="r" b="b"/>
            <a:pathLst>
              <a:path w="1233280" h="1053893">
                <a:moveTo>
                  <a:pt x="0" y="0"/>
                </a:moveTo>
                <a:lnTo>
                  <a:pt x="1233279" y="0"/>
                </a:lnTo>
                <a:lnTo>
                  <a:pt x="1233279" y="1053893"/>
                </a:lnTo>
                <a:lnTo>
                  <a:pt x="0" y="10538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AutoShape 5"/>
          <p:cNvSpPr/>
          <p:nvPr/>
        </p:nvSpPr>
        <p:spPr>
          <a:xfrm>
            <a:off x="3801025" y="2734243"/>
            <a:ext cx="3674023" cy="0"/>
          </a:xfrm>
          <a:prstGeom prst="line">
            <a:avLst/>
          </a:prstGeom>
          <a:ln w="95250" cap="flat">
            <a:solidFill>
              <a:srgbClr val="000000"/>
            </a:solidFill>
            <a:prstDash val="solid"/>
            <a:headEnd type="none" w="sm" len="sm"/>
            <a:tailEnd type="triangle" w="lg" len="med"/>
          </a:ln>
        </p:spPr>
      </p:sp>
      <p:sp>
        <p:nvSpPr>
          <p:cNvPr id="6" name="Freeform 6"/>
          <p:cNvSpPr/>
          <p:nvPr/>
        </p:nvSpPr>
        <p:spPr>
          <a:xfrm>
            <a:off x="1174315" y="3429000"/>
            <a:ext cx="740664" cy="2743200"/>
          </a:xfrm>
          <a:custGeom>
            <a:avLst/>
            <a:gdLst/>
            <a:ahLst/>
            <a:cxnLst/>
            <a:rect l="l" t="t" r="r" b="b"/>
            <a:pathLst>
              <a:path w="1110996" h="4114800">
                <a:moveTo>
                  <a:pt x="0" y="0"/>
                </a:moveTo>
                <a:lnTo>
                  <a:pt x="1110996" y="0"/>
                </a:lnTo>
                <a:lnTo>
                  <a:pt x="111099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a:solidFill>
                  <a:srgbClr val="FFFFFF"/>
                </a:solidFill>
                <a:latin typeface="Canva Sans"/>
                <a:ea typeface="Canva Sans"/>
                <a:cs typeface="Canva Sans"/>
                <a:sym typeface="Canva Sans"/>
              </a:rPr>
              <a:t>Mahnverfahren</a:t>
            </a:r>
          </a:p>
        </p:txBody>
      </p:sp>
      <p:sp>
        <p:nvSpPr>
          <p:cNvPr id="8" name="TextBox 8"/>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b="1">
                <a:solidFill>
                  <a:srgbClr val="FFFFFF"/>
                </a:solidFill>
                <a:latin typeface="Canva Sans Bold"/>
                <a:ea typeface="Canva Sans Bold"/>
                <a:cs typeface="Canva Sans Bold"/>
                <a:sym typeface="Canva Sans Bold"/>
              </a:rPr>
              <a:t>verspäteter Einspruch</a:t>
            </a:r>
          </a:p>
        </p:txBody>
      </p:sp>
      <p:sp>
        <p:nvSpPr>
          <p:cNvPr id="9" name="TextBox 9"/>
          <p:cNvSpPr txBox="1"/>
          <p:nvPr/>
        </p:nvSpPr>
        <p:spPr>
          <a:xfrm>
            <a:off x="-1299366" y="2023639"/>
            <a:ext cx="4947361" cy="948978"/>
          </a:xfrm>
          <a:prstGeom prst="rect">
            <a:avLst/>
          </a:prstGeom>
        </p:spPr>
        <p:txBody>
          <a:bodyPr lIns="0" tIns="0" rIns="0" bIns="0" rtlCol="0" anchor="t">
            <a:spAutoFit/>
          </a:bodyPr>
          <a:lstStyle/>
          <a:p>
            <a:pPr algn="r" defTabSz="609630">
              <a:lnSpc>
                <a:spcPts val="3666"/>
              </a:lnSpc>
            </a:pPr>
            <a:r>
              <a:rPr lang="en-US" sz="3333">
                <a:solidFill>
                  <a:srgbClr val="000000"/>
                </a:solidFill>
                <a:latin typeface="Canva Sans"/>
                <a:ea typeface="Canva Sans"/>
                <a:cs typeface="Canva Sans"/>
                <a:sym typeface="Canva Sans"/>
              </a:rPr>
              <a:t>verspäteter</a:t>
            </a:r>
          </a:p>
          <a:p>
            <a:pPr algn="r" defTabSz="609630">
              <a:lnSpc>
                <a:spcPts val="3666"/>
              </a:lnSpc>
            </a:pPr>
            <a:r>
              <a:rPr lang="en-US" sz="3333">
                <a:solidFill>
                  <a:srgbClr val="000000"/>
                </a:solidFill>
                <a:latin typeface="Canva Sans"/>
                <a:ea typeface="Canva Sans"/>
                <a:cs typeface="Canva Sans"/>
                <a:sym typeface="Canva Sans"/>
              </a:rPr>
              <a:t>Einspruch</a:t>
            </a:r>
          </a:p>
        </p:txBody>
      </p:sp>
      <p:sp>
        <p:nvSpPr>
          <p:cNvPr id="10" name="TextBox 10"/>
          <p:cNvSpPr txBox="1"/>
          <p:nvPr/>
        </p:nvSpPr>
        <p:spPr>
          <a:xfrm>
            <a:off x="7607122" y="2023639"/>
            <a:ext cx="4947361" cy="948978"/>
          </a:xfrm>
          <a:prstGeom prst="rect">
            <a:avLst/>
          </a:prstGeom>
        </p:spPr>
        <p:txBody>
          <a:bodyPr lIns="0" tIns="0" rIns="0" bIns="0" rtlCol="0" anchor="t">
            <a:spAutoFit/>
          </a:bodyPr>
          <a:lstStyle/>
          <a:p>
            <a:pPr defTabSz="609630">
              <a:lnSpc>
                <a:spcPts val="3666"/>
              </a:lnSpc>
            </a:pPr>
            <a:r>
              <a:rPr lang="en-US" sz="3333">
                <a:solidFill>
                  <a:srgbClr val="000000"/>
                </a:solidFill>
                <a:latin typeface="Canva Sans"/>
                <a:ea typeface="Canva Sans"/>
                <a:cs typeface="Canva Sans"/>
                <a:sym typeface="Canva Sans"/>
              </a:rPr>
              <a:t>Abgabe an </a:t>
            </a:r>
          </a:p>
          <a:p>
            <a:pPr defTabSz="609630">
              <a:lnSpc>
                <a:spcPts val="3666"/>
              </a:lnSpc>
            </a:pPr>
            <a:r>
              <a:rPr lang="en-US" sz="3333">
                <a:solidFill>
                  <a:srgbClr val="000000"/>
                </a:solidFill>
                <a:latin typeface="Canva Sans"/>
                <a:ea typeface="Canva Sans"/>
                <a:cs typeface="Canva Sans"/>
                <a:sym typeface="Canva Sans"/>
              </a:rPr>
              <a:t>streitiges Gericht</a:t>
            </a:r>
          </a:p>
        </p:txBody>
      </p:sp>
      <p:sp>
        <p:nvSpPr>
          <p:cNvPr id="11" name="TextBox 11"/>
          <p:cNvSpPr txBox="1"/>
          <p:nvPr/>
        </p:nvSpPr>
        <p:spPr>
          <a:xfrm>
            <a:off x="3503889" y="2261764"/>
            <a:ext cx="4497031" cy="385490"/>
          </a:xfrm>
          <a:prstGeom prst="rect">
            <a:avLst/>
          </a:prstGeom>
        </p:spPr>
        <p:txBody>
          <a:bodyPr lIns="0" tIns="0" rIns="0" bIns="0" rtlCol="0" anchor="t">
            <a:spAutoFit/>
          </a:bodyPr>
          <a:lstStyle/>
          <a:p>
            <a:pPr algn="ctr" defTabSz="609630">
              <a:lnSpc>
                <a:spcPts val="3266"/>
              </a:lnSpc>
            </a:pPr>
            <a:r>
              <a:rPr lang="en-US" sz="2333">
                <a:solidFill>
                  <a:srgbClr val="000000"/>
                </a:solidFill>
                <a:latin typeface="Canva Sans"/>
                <a:ea typeface="Canva Sans"/>
                <a:cs typeface="Canva Sans"/>
                <a:sym typeface="Canva Sans"/>
              </a:rPr>
              <a:t>trotzdem</a:t>
            </a:r>
          </a:p>
        </p:txBody>
      </p:sp>
      <p:sp>
        <p:nvSpPr>
          <p:cNvPr id="12" name="TextBox 12"/>
          <p:cNvSpPr txBox="1"/>
          <p:nvPr/>
        </p:nvSpPr>
        <p:spPr>
          <a:xfrm>
            <a:off x="2641595" y="3651574"/>
            <a:ext cx="9931053" cy="549381"/>
          </a:xfrm>
          <a:prstGeom prst="rect">
            <a:avLst/>
          </a:prstGeom>
        </p:spPr>
        <p:txBody>
          <a:bodyPr lIns="0" tIns="0" rIns="0" bIns="0" rtlCol="0" anchor="t">
            <a:spAutoFit/>
          </a:bodyPr>
          <a:lstStyle/>
          <a:p>
            <a:pPr defTabSz="609630">
              <a:lnSpc>
                <a:spcPts val="4666"/>
              </a:lnSpc>
            </a:pPr>
            <a:r>
              <a:rPr lang="en-US" sz="3333" strike="sngStrike">
                <a:solidFill>
                  <a:srgbClr val="000000"/>
                </a:solidFill>
                <a:latin typeface="Canva Sans"/>
                <a:ea typeface="Canva Sans"/>
                <a:cs typeface="Canva Sans"/>
                <a:sym typeface="Canva Sans"/>
              </a:rPr>
              <a:t>Anforderung der Anspruchsbegründung </a:t>
            </a:r>
          </a:p>
        </p:txBody>
      </p:sp>
      <p:sp>
        <p:nvSpPr>
          <p:cNvPr id="13" name="TextBox 13"/>
          <p:cNvSpPr txBox="1"/>
          <p:nvPr/>
        </p:nvSpPr>
        <p:spPr>
          <a:xfrm>
            <a:off x="2641595" y="4484158"/>
            <a:ext cx="8435936" cy="549381"/>
          </a:xfrm>
          <a:prstGeom prst="rect">
            <a:avLst/>
          </a:prstGeom>
        </p:spPr>
        <p:txBody>
          <a:bodyPr lIns="0" tIns="0" rIns="0" bIns="0" rtlCol="0" anchor="t">
            <a:spAutoFit/>
          </a:bodyPr>
          <a:lstStyle/>
          <a:p>
            <a:pPr defTabSz="609630">
              <a:lnSpc>
                <a:spcPts val="4666"/>
              </a:lnSpc>
            </a:pPr>
            <a:r>
              <a:rPr lang="en-US" sz="3333" strike="sngStrike">
                <a:solidFill>
                  <a:srgbClr val="000000"/>
                </a:solidFill>
                <a:latin typeface="Canva Sans"/>
                <a:ea typeface="Canva Sans"/>
                <a:cs typeface="Canva Sans"/>
                <a:sym typeface="Canva Sans"/>
              </a:rPr>
              <a:t>Anforderung weiterer Kosten</a:t>
            </a:r>
          </a:p>
        </p:txBody>
      </p:sp>
      <p:sp>
        <p:nvSpPr>
          <p:cNvPr id="14" name="TextBox 14"/>
          <p:cNvSpPr txBox="1"/>
          <p:nvPr/>
        </p:nvSpPr>
        <p:spPr>
          <a:xfrm>
            <a:off x="2641595" y="5313892"/>
            <a:ext cx="9007287"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sofortige Vorlage an Richter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grpSp>
        <p:nvGrpSpPr>
          <p:cNvPr id="5" name="Group 5"/>
          <p:cNvGrpSpPr/>
          <p:nvPr/>
        </p:nvGrpSpPr>
        <p:grpSpPr>
          <a:xfrm>
            <a:off x="795219" y="2943820"/>
            <a:ext cx="3803378" cy="1901689"/>
            <a:chOff x="0" y="0"/>
            <a:chExt cx="812800" cy="406400"/>
          </a:xfrm>
        </p:grpSpPr>
        <p:sp>
          <p:nvSpPr>
            <p:cNvPr id="6" name="Freeform 6"/>
            <p:cNvSpPr/>
            <p:nvPr/>
          </p:nvSpPr>
          <p:spPr>
            <a:xfrm>
              <a:off x="0" y="0"/>
              <a:ext cx="812800" cy="406400"/>
            </a:xfrm>
            <a:custGeom>
              <a:avLst/>
              <a:gdLst/>
              <a:ahLst/>
              <a:cxnLst/>
              <a:rect l="l" t="t" r="r" b="b"/>
              <a:pathLst>
                <a:path w="812800" h="406400">
                  <a:moveTo>
                    <a:pt x="609600" y="0"/>
                  </a:moveTo>
                  <a:cubicBezTo>
                    <a:pt x="721830" y="0"/>
                    <a:pt x="812800" y="90970"/>
                    <a:pt x="812800" y="203200"/>
                  </a:cubicBezTo>
                  <a:cubicBezTo>
                    <a:pt x="812800" y="315430"/>
                    <a:pt x="721830" y="406400"/>
                    <a:pt x="609600" y="406400"/>
                  </a:cubicBezTo>
                  <a:lnTo>
                    <a:pt x="203200" y="406400"/>
                  </a:lnTo>
                  <a:cubicBezTo>
                    <a:pt x="90970" y="406400"/>
                    <a:pt x="0" y="315430"/>
                    <a:pt x="0" y="203200"/>
                  </a:cubicBezTo>
                  <a:cubicBezTo>
                    <a:pt x="0" y="90970"/>
                    <a:pt x="90970" y="0"/>
                    <a:pt x="203200" y="0"/>
                  </a:cubicBezTo>
                  <a:lnTo>
                    <a:pt x="609600" y="0"/>
                  </a:lnTo>
                </a:path>
              </a:pathLst>
            </a:custGeom>
            <a:blipFill>
              <a:blip r:embed="rId4"/>
              <a:stretch>
                <a:fillRect t="-16666" b="-16666"/>
              </a:stretch>
            </a:blipFill>
          </p:spPr>
        </p:sp>
      </p:grpSp>
      <p:grpSp>
        <p:nvGrpSpPr>
          <p:cNvPr id="7" name="Group 7"/>
          <p:cNvGrpSpPr/>
          <p:nvPr/>
        </p:nvGrpSpPr>
        <p:grpSpPr>
          <a:xfrm>
            <a:off x="9078169" y="2948639"/>
            <a:ext cx="2369669" cy="213402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sp>
      </p:grpSp>
      <p:sp>
        <p:nvSpPr>
          <p:cNvPr id="9" name="TextBox 9"/>
          <p:cNvSpPr txBox="1"/>
          <p:nvPr/>
        </p:nvSpPr>
        <p:spPr>
          <a:xfrm>
            <a:off x="931506" y="769033"/>
            <a:ext cx="7599263" cy="526234"/>
          </a:xfrm>
          <a:prstGeom prst="rect">
            <a:avLst/>
          </a:prstGeom>
        </p:spPr>
        <p:txBody>
          <a:bodyPr lIns="0" tIns="0" rIns="0" bIns="0" rtlCol="0" anchor="t">
            <a:spAutoFit/>
          </a:bodyPr>
          <a:lstStyle/>
          <a:p>
            <a:pPr defTabSz="609630">
              <a:lnSpc>
                <a:spcPts val="4480"/>
              </a:lnSpc>
            </a:pPr>
            <a:r>
              <a:rPr lang="en-US" sz="3200" b="1">
                <a:solidFill>
                  <a:srgbClr val="FFFFFF"/>
                </a:solidFill>
                <a:latin typeface="Canva Sans Bold"/>
                <a:ea typeface="Canva Sans Bold"/>
                <a:cs typeface="Canva Sans Bold"/>
                <a:sym typeface="Canva Sans Bold"/>
              </a:rPr>
              <a:t>Mahnverfahren</a:t>
            </a:r>
          </a:p>
        </p:txBody>
      </p:sp>
      <p:sp>
        <p:nvSpPr>
          <p:cNvPr id="10" name="TextBox 10"/>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kein Einspruch</a:t>
            </a:r>
          </a:p>
        </p:txBody>
      </p:sp>
      <p:sp>
        <p:nvSpPr>
          <p:cNvPr id="11" name="TextBox 11"/>
          <p:cNvSpPr txBox="1"/>
          <p:nvPr/>
        </p:nvSpPr>
        <p:spPr>
          <a:xfrm>
            <a:off x="185670" y="3505863"/>
            <a:ext cx="5022476" cy="948978"/>
          </a:xfrm>
          <a:prstGeom prst="rect">
            <a:avLst/>
          </a:prstGeom>
        </p:spPr>
        <p:txBody>
          <a:bodyPr lIns="0" tIns="0" rIns="0" bIns="0" rtlCol="0" anchor="t">
            <a:spAutoFit/>
          </a:bodyPr>
          <a:lstStyle/>
          <a:p>
            <a:pPr algn="ctr" defTabSz="609630">
              <a:lnSpc>
                <a:spcPts val="3666"/>
              </a:lnSpc>
            </a:pPr>
            <a:r>
              <a:rPr lang="en-US" sz="3333" dirty="0" err="1">
                <a:solidFill>
                  <a:srgbClr val="000000"/>
                </a:solidFill>
                <a:latin typeface="Canva Sans"/>
                <a:ea typeface="Canva Sans"/>
                <a:cs typeface="Canva Sans"/>
                <a:sym typeface="Canva Sans"/>
              </a:rPr>
              <a:t>Vollstreckungs</a:t>
            </a:r>
            <a:r>
              <a:rPr lang="en-US" sz="3333" dirty="0">
                <a:solidFill>
                  <a:srgbClr val="000000"/>
                </a:solidFill>
                <a:latin typeface="Canva Sans"/>
                <a:ea typeface="Canva Sans"/>
                <a:cs typeface="Canva Sans"/>
                <a:sym typeface="Canva Sans"/>
              </a:rPr>
              <a:t>-</a:t>
            </a:r>
          </a:p>
          <a:p>
            <a:pPr algn="ctr" defTabSz="609630">
              <a:lnSpc>
                <a:spcPts val="3666"/>
              </a:lnSpc>
            </a:pPr>
            <a:r>
              <a:rPr lang="en-US" sz="3333" dirty="0" err="1">
                <a:solidFill>
                  <a:srgbClr val="000000"/>
                </a:solidFill>
                <a:latin typeface="Canva Sans"/>
                <a:ea typeface="Canva Sans"/>
                <a:cs typeface="Canva Sans"/>
                <a:sym typeface="Canva Sans"/>
              </a:rPr>
              <a:t>bescheid</a:t>
            </a:r>
            <a:endParaRPr lang="en-US" sz="3333" dirty="0">
              <a:solidFill>
                <a:srgbClr val="000000"/>
              </a:solidFill>
              <a:latin typeface="Canva Sans"/>
              <a:ea typeface="Canva Sans"/>
              <a:cs typeface="Canva Sans"/>
              <a:sym typeface="Canva Sans"/>
            </a:endParaRPr>
          </a:p>
        </p:txBody>
      </p:sp>
      <p:sp>
        <p:nvSpPr>
          <p:cNvPr id="12" name="TextBox 12"/>
          <p:cNvSpPr txBox="1"/>
          <p:nvPr/>
        </p:nvSpPr>
        <p:spPr>
          <a:xfrm>
            <a:off x="7676290" y="3565445"/>
            <a:ext cx="5213785" cy="948978"/>
          </a:xfrm>
          <a:prstGeom prst="rect">
            <a:avLst/>
          </a:prstGeom>
        </p:spPr>
        <p:txBody>
          <a:bodyPr lIns="0" tIns="0" rIns="0" bIns="0" rtlCol="0" anchor="t">
            <a:spAutoFit/>
          </a:bodyPr>
          <a:lstStyle/>
          <a:p>
            <a:pPr algn="ctr" defTabSz="609630">
              <a:lnSpc>
                <a:spcPts val="3666"/>
              </a:lnSpc>
            </a:pPr>
            <a:r>
              <a:rPr lang="en-US" sz="3333" dirty="0" err="1">
                <a:solidFill>
                  <a:srgbClr val="000000"/>
                </a:solidFill>
                <a:latin typeface="Canva Sans"/>
                <a:ea typeface="Canva Sans"/>
                <a:cs typeface="Canva Sans"/>
                <a:sym typeface="Canva Sans"/>
              </a:rPr>
              <a:t>rechts</a:t>
            </a:r>
            <a:r>
              <a:rPr lang="en-US" sz="3333" dirty="0">
                <a:solidFill>
                  <a:srgbClr val="000000"/>
                </a:solidFill>
                <a:latin typeface="Canva Sans"/>
                <a:ea typeface="Canva Sans"/>
                <a:cs typeface="Canva Sans"/>
                <a:sym typeface="Canva Sans"/>
              </a:rPr>
              <a:t>-</a:t>
            </a:r>
          </a:p>
          <a:p>
            <a:pPr algn="ctr" defTabSz="609630">
              <a:lnSpc>
                <a:spcPts val="3666"/>
              </a:lnSpc>
            </a:pPr>
            <a:r>
              <a:rPr lang="en-US" sz="3333" dirty="0" err="1">
                <a:solidFill>
                  <a:srgbClr val="000000"/>
                </a:solidFill>
                <a:latin typeface="Canva Sans"/>
                <a:ea typeface="Canva Sans"/>
                <a:cs typeface="Canva Sans"/>
                <a:sym typeface="Canva Sans"/>
              </a:rPr>
              <a:t>kräftig</a:t>
            </a:r>
            <a:endParaRPr lang="en-US" sz="3333" dirty="0">
              <a:solidFill>
                <a:srgbClr val="000000"/>
              </a:solidFill>
              <a:latin typeface="Canva Sans"/>
              <a:ea typeface="Canva Sans"/>
              <a:cs typeface="Canva Sans"/>
              <a:sym typeface="Canva Sans"/>
            </a:endParaRPr>
          </a:p>
        </p:txBody>
      </p:sp>
      <p:sp>
        <p:nvSpPr>
          <p:cNvPr id="13" name="TextBox 13"/>
          <p:cNvSpPr txBox="1"/>
          <p:nvPr/>
        </p:nvSpPr>
        <p:spPr>
          <a:xfrm>
            <a:off x="4471348" y="1751330"/>
            <a:ext cx="4588820" cy="743793"/>
          </a:xfrm>
          <a:prstGeom prst="rect">
            <a:avLst/>
          </a:prstGeom>
        </p:spPr>
        <p:txBody>
          <a:bodyPr lIns="0" tIns="0" rIns="0" bIns="0" rtlCol="0" anchor="t">
            <a:spAutoFit/>
          </a:bodyPr>
          <a:lstStyle/>
          <a:p>
            <a:pPr algn="ctr" defTabSz="609630">
              <a:lnSpc>
                <a:spcPts val="2933"/>
              </a:lnSpc>
            </a:pPr>
            <a:r>
              <a:rPr lang="en-US" sz="2667" dirty="0" err="1">
                <a:solidFill>
                  <a:srgbClr val="000000"/>
                </a:solidFill>
                <a:latin typeface="Canva Sans"/>
                <a:ea typeface="Canva Sans"/>
                <a:cs typeface="Canva Sans"/>
                <a:sym typeface="Canva Sans"/>
              </a:rPr>
              <a:t>nach</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Ablauf</a:t>
            </a:r>
            <a:r>
              <a:rPr lang="en-US" sz="2667" dirty="0">
                <a:solidFill>
                  <a:srgbClr val="000000"/>
                </a:solidFill>
                <a:latin typeface="Canva Sans"/>
                <a:ea typeface="Canva Sans"/>
                <a:cs typeface="Canva Sans"/>
                <a:sym typeface="Canva Sans"/>
              </a:rPr>
              <a:t> der </a:t>
            </a:r>
            <a:r>
              <a:rPr lang="en-US" sz="2667" dirty="0" err="1">
                <a:solidFill>
                  <a:srgbClr val="000000"/>
                </a:solidFill>
                <a:latin typeface="Canva Sans"/>
                <a:ea typeface="Canva Sans"/>
                <a:cs typeface="Canva Sans"/>
                <a:sym typeface="Canva Sans"/>
              </a:rPr>
              <a:t>ungenutzten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Einspruchsfrist</a:t>
            </a:r>
            <a:r>
              <a:rPr lang="en-US" sz="2667" dirty="0">
                <a:solidFill>
                  <a:srgbClr val="000000"/>
                </a:solidFill>
                <a:latin typeface="Canva Sans"/>
                <a:ea typeface="Canva Sans"/>
                <a:cs typeface="Canva Sans"/>
                <a:sym typeface="Canva Sans"/>
              </a:rPr>
              <a:t> </a:t>
            </a:r>
          </a:p>
        </p:txBody>
      </p:sp>
      <p:sp>
        <p:nvSpPr>
          <p:cNvPr id="14" name="AutoShape 14"/>
          <p:cNvSpPr/>
          <p:nvPr/>
        </p:nvSpPr>
        <p:spPr>
          <a:xfrm flipV="1">
            <a:off x="2696908" y="2361530"/>
            <a:ext cx="0" cy="599927"/>
          </a:xfrm>
          <a:prstGeom prst="line">
            <a:avLst/>
          </a:prstGeom>
          <a:ln w="76200" cap="flat">
            <a:solidFill>
              <a:srgbClr val="000000"/>
            </a:solidFill>
            <a:prstDash val="solid"/>
            <a:headEnd type="none" w="sm" len="sm"/>
            <a:tailEnd type="none" w="sm" len="sm"/>
          </a:ln>
        </p:spPr>
      </p:sp>
      <p:sp>
        <p:nvSpPr>
          <p:cNvPr id="15" name="AutoShape 15"/>
          <p:cNvSpPr/>
          <p:nvPr/>
        </p:nvSpPr>
        <p:spPr>
          <a:xfrm flipV="1">
            <a:off x="2676511" y="2361530"/>
            <a:ext cx="2511238" cy="0"/>
          </a:xfrm>
          <a:prstGeom prst="line">
            <a:avLst/>
          </a:prstGeom>
          <a:ln w="76200" cap="flat">
            <a:solidFill>
              <a:srgbClr val="000000"/>
            </a:solidFill>
            <a:prstDash val="solid"/>
            <a:headEnd type="none" w="sm" len="sm"/>
            <a:tailEnd type="none" w="sm" len="sm"/>
          </a:ln>
        </p:spPr>
      </p:sp>
      <p:sp>
        <p:nvSpPr>
          <p:cNvPr id="16" name="AutoShape 16"/>
          <p:cNvSpPr/>
          <p:nvPr/>
        </p:nvSpPr>
        <p:spPr>
          <a:xfrm>
            <a:off x="8117873" y="2361530"/>
            <a:ext cx="2165311" cy="0"/>
          </a:xfrm>
          <a:prstGeom prst="line">
            <a:avLst/>
          </a:prstGeom>
          <a:ln w="76200" cap="flat">
            <a:solidFill>
              <a:srgbClr val="000000"/>
            </a:solidFill>
            <a:prstDash val="solid"/>
            <a:headEnd type="none" w="sm" len="sm"/>
            <a:tailEnd type="none" w="sm" len="sm"/>
          </a:ln>
        </p:spPr>
      </p:sp>
      <p:sp>
        <p:nvSpPr>
          <p:cNvPr id="17" name="AutoShape 17"/>
          <p:cNvSpPr/>
          <p:nvPr/>
        </p:nvSpPr>
        <p:spPr>
          <a:xfrm>
            <a:off x="10283183" y="2344652"/>
            <a:ext cx="0" cy="616806"/>
          </a:xfrm>
          <a:prstGeom prst="line">
            <a:avLst/>
          </a:prstGeom>
          <a:ln w="76200" cap="flat">
            <a:solidFill>
              <a:srgbClr val="000000"/>
            </a:solidFill>
            <a:prstDash val="solid"/>
            <a:headEnd type="none" w="sm" len="sm"/>
            <a:tailEnd type="none" w="sm" len="sm"/>
          </a:ln>
        </p:spPr>
      </p:sp>
      <p:grpSp>
        <p:nvGrpSpPr>
          <p:cNvPr id="18" name="Group 5">
            <a:extLst>
              <a:ext uri="{FF2B5EF4-FFF2-40B4-BE49-F238E27FC236}">
                <a16:creationId xmlns:a16="http://schemas.microsoft.com/office/drawing/2014/main" id="{E08CBAC9-3D69-4C37-8FE1-B64157700E5F}"/>
              </a:ext>
            </a:extLst>
          </p:cNvPr>
          <p:cNvGrpSpPr/>
          <p:nvPr/>
        </p:nvGrpSpPr>
        <p:grpSpPr>
          <a:xfrm>
            <a:off x="795219" y="5103368"/>
            <a:ext cx="10513914" cy="1438621"/>
            <a:chOff x="0" y="0"/>
            <a:chExt cx="812800" cy="406400"/>
          </a:xfrm>
        </p:grpSpPr>
        <p:sp>
          <p:nvSpPr>
            <p:cNvPr id="19" name="Freeform 6">
              <a:extLst>
                <a:ext uri="{FF2B5EF4-FFF2-40B4-BE49-F238E27FC236}">
                  <a16:creationId xmlns:a16="http://schemas.microsoft.com/office/drawing/2014/main" id="{389BF745-9D03-4D96-89C2-D6D75936625A}"/>
                </a:ext>
              </a:extLst>
            </p:cNvPr>
            <p:cNvSpPr/>
            <p:nvPr/>
          </p:nvSpPr>
          <p:spPr>
            <a:xfrm>
              <a:off x="0" y="0"/>
              <a:ext cx="812800" cy="406400"/>
            </a:xfrm>
            <a:custGeom>
              <a:avLst/>
              <a:gdLst/>
              <a:ahLst/>
              <a:cxnLst/>
              <a:rect l="l" t="t" r="r" b="b"/>
              <a:pathLst>
                <a:path w="812800" h="406400">
                  <a:moveTo>
                    <a:pt x="609600" y="0"/>
                  </a:moveTo>
                  <a:cubicBezTo>
                    <a:pt x="721830" y="0"/>
                    <a:pt x="812800" y="90970"/>
                    <a:pt x="812800" y="203200"/>
                  </a:cubicBezTo>
                  <a:cubicBezTo>
                    <a:pt x="812800" y="315430"/>
                    <a:pt x="721830" y="406400"/>
                    <a:pt x="609600" y="406400"/>
                  </a:cubicBezTo>
                  <a:lnTo>
                    <a:pt x="203200" y="406400"/>
                  </a:lnTo>
                  <a:cubicBezTo>
                    <a:pt x="90970" y="406400"/>
                    <a:pt x="0" y="315430"/>
                    <a:pt x="0" y="203200"/>
                  </a:cubicBezTo>
                  <a:cubicBezTo>
                    <a:pt x="0" y="90970"/>
                    <a:pt x="90970" y="0"/>
                    <a:pt x="203200" y="0"/>
                  </a:cubicBezTo>
                  <a:lnTo>
                    <a:pt x="609600" y="0"/>
                  </a:lnTo>
                </a:path>
              </a:pathLst>
            </a:custGeom>
            <a:blipFill>
              <a:blip r:embed="rId4"/>
              <a:stretch>
                <a:fillRect t="-16666" b="-16666"/>
              </a:stretch>
            </a:blipFill>
          </p:spPr>
        </p:sp>
      </p:grpSp>
      <p:sp>
        <p:nvSpPr>
          <p:cNvPr id="20" name="Rechteck 19">
            <a:extLst>
              <a:ext uri="{FF2B5EF4-FFF2-40B4-BE49-F238E27FC236}">
                <a16:creationId xmlns:a16="http://schemas.microsoft.com/office/drawing/2014/main" id="{D0C4815B-A1C8-4054-ABC2-12C0D383B3CC}"/>
              </a:ext>
            </a:extLst>
          </p:cNvPr>
          <p:cNvSpPr/>
          <p:nvPr/>
        </p:nvSpPr>
        <p:spPr>
          <a:xfrm>
            <a:off x="1616507" y="5216156"/>
            <a:ext cx="8871338" cy="1323439"/>
          </a:xfrm>
          <a:prstGeom prst="rect">
            <a:avLst/>
          </a:prstGeom>
        </p:spPr>
        <p:txBody>
          <a:bodyPr wrap="none">
            <a:spAutoFit/>
          </a:bodyPr>
          <a:lstStyle/>
          <a:p>
            <a:pPr algn="ctr"/>
            <a:r>
              <a:rPr lang="de-DE" sz="1600" b="1" dirty="0">
                <a:latin typeface="Canva Sans" panose="020B0604020202020204" charset="0"/>
                <a:cs typeface="Arial" panose="020B0604020202020204" pitchFamily="34" charset="0"/>
              </a:rPr>
              <a:t>Einspruch geht </a:t>
            </a:r>
            <a:r>
              <a:rPr lang="de-DE" sz="1600" b="1" u="sng" dirty="0">
                <a:latin typeface="Canva Sans" panose="020B0604020202020204" charset="0"/>
                <a:cs typeface="Arial" panose="020B0604020202020204" pitchFamily="34" charset="0"/>
              </a:rPr>
              <a:t>zu spät</a:t>
            </a:r>
            <a:r>
              <a:rPr lang="de-DE" sz="1600" b="1" dirty="0">
                <a:latin typeface="Canva Sans" panose="020B0604020202020204" charset="0"/>
                <a:cs typeface="Arial" panose="020B0604020202020204" pitchFamily="34" charset="0"/>
              </a:rPr>
              <a:t> beim Mahngericht ein: </a:t>
            </a:r>
            <a:br>
              <a:rPr lang="de-DE" sz="1600" dirty="0">
                <a:latin typeface="Canva Sans" panose="020B0604020202020204" charset="0"/>
                <a:cs typeface="Arial" panose="020B0604020202020204" pitchFamily="34" charset="0"/>
              </a:rPr>
            </a:br>
            <a:r>
              <a:rPr lang="de-DE" sz="1600" dirty="0">
                <a:latin typeface="Canva Sans" panose="020B0604020202020204" charset="0"/>
                <a:cs typeface="Arial" panose="020B0604020202020204" pitchFamily="34" charset="0"/>
              </a:rPr>
              <a:t>trotzdem sofortige Abgabe vom Mahngericht an das streitige Gericht, dieses legt trotzdem Akte </a:t>
            </a:r>
            <a:br>
              <a:rPr lang="de-DE" sz="1600" dirty="0">
                <a:latin typeface="Canva Sans" panose="020B0604020202020204" charset="0"/>
                <a:cs typeface="Arial" panose="020B0604020202020204" pitchFamily="34" charset="0"/>
              </a:rPr>
            </a:br>
            <a:r>
              <a:rPr lang="de-DE" sz="1600" dirty="0">
                <a:latin typeface="Canva Sans" panose="020B0604020202020204" charset="0"/>
                <a:cs typeface="Arial" panose="020B0604020202020204" pitchFamily="34" charset="0"/>
              </a:rPr>
              <a:t>an und legt Akte Richter vor unter Hinweis auf den verspäteten Einspruch</a:t>
            </a:r>
            <a:br>
              <a:rPr lang="de-DE" sz="1600" dirty="0">
                <a:latin typeface="Canva Sans" panose="020B0604020202020204" charset="0"/>
                <a:cs typeface="Arial" panose="020B0604020202020204" pitchFamily="34" charset="0"/>
              </a:rPr>
            </a:br>
            <a:r>
              <a:rPr lang="de-DE" sz="1600" dirty="0">
                <a:latin typeface="Canva Sans" panose="020B0604020202020204" charset="0"/>
                <a:cs typeface="Arial" panose="020B0604020202020204" pitchFamily="34" charset="0"/>
              </a:rPr>
              <a:t>(</a:t>
            </a:r>
            <a:r>
              <a:rPr lang="de-DE" sz="1600" b="1" u="sng" dirty="0">
                <a:latin typeface="Canva Sans" panose="020B0604020202020204" charset="0"/>
                <a:cs typeface="Arial" panose="020B0604020202020204" pitchFamily="34" charset="0"/>
              </a:rPr>
              <a:t>keine</a:t>
            </a:r>
            <a:r>
              <a:rPr lang="de-DE" sz="1600" dirty="0">
                <a:latin typeface="Canva Sans" panose="020B0604020202020204" charset="0"/>
                <a:cs typeface="Arial" panose="020B0604020202020204" pitchFamily="34" charset="0"/>
              </a:rPr>
              <a:t> Anforderung der Anspruchsbegründung oder des weiteren Kostenvorschusses!)</a:t>
            </a:r>
          </a:p>
          <a:p>
            <a:pPr algn="ctr"/>
            <a:endParaRPr lang="de-DE" sz="1600" dirty="0">
              <a:latin typeface="Canva Sans" panose="020B0604020202020204" charset="0"/>
              <a:cs typeface="Arial" panose="020B060402020202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grpSp>
        <p:nvGrpSpPr>
          <p:cNvPr id="5" name="Group 5"/>
          <p:cNvGrpSpPr/>
          <p:nvPr/>
        </p:nvGrpSpPr>
        <p:grpSpPr>
          <a:xfrm>
            <a:off x="2406015" y="2267641"/>
            <a:ext cx="1161359" cy="116135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sp>
      </p:grpSp>
      <p:grpSp>
        <p:nvGrpSpPr>
          <p:cNvPr id="7" name="Group 7"/>
          <p:cNvGrpSpPr/>
          <p:nvPr/>
        </p:nvGrpSpPr>
        <p:grpSpPr>
          <a:xfrm>
            <a:off x="3941775" y="2267641"/>
            <a:ext cx="3138721" cy="1161359"/>
            <a:chOff x="0" y="0"/>
            <a:chExt cx="410290" cy="151812"/>
          </a:xfrm>
        </p:grpSpPr>
        <p:sp>
          <p:nvSpPr>
            <p:cNvPr id="8" name="Freeform 8"/>
            <p:cNvSpPr/>
            <p:nvPr/>
          </p:nvSpPr>
          <p:spPr>
            <a:xfrm>
              <a:off x="0" y="0"/>
              <a:ext cx="410290" cy="151812"/>
            </a:xfrm>
            <a:custGeom>
              <a:avLst/>
              <a:gdLst/>
              <a:ahLst/>
              <a:cxnLst/>
              <a:rect l="l" t="t" r="r" b="b"/>
              <a:pathLst>
                <a:path w="410290" h="151812">
                  <a:moveTo>
                    <a:pt x="207090" y="0"/>
                  </a:moveTo>
                  <a:cubicBezTo>
                    <a:pt x="319320" y="0"/>
                    <a:pt x="410290" y="33982"/>
                    <a:pt x="410290" y="75906"/>
                  </a:cubicBezTo>
                  <a:cubicBezTo>
                    <a:pt x="410290" y="117830"/>
                    <a:pt x="319320" y="151812"/>
                    <a:pt x="207090" y="151812"/>
                  </a:cubicBezTo>
                  <a:lnTo>
                    <a:pt x="203200" y="151812"/>
                  </a:lnTo>
                  <a:cubicBezTo>
                    <a:pt x="90970" y="151812"/>
                    <a:pt x="0" y="117830"/>
                    <a:pt x="0" y="75906"/>
                  </a:cubicBezTo>
                  <a:cubicBezTo>
                    <a:pt x="0" y="33982"/>
                    <a:pt x="90970" y="0"/>
                    <a:pt x="203200" y="0"/>
                  </a:cubicBezTo>
                  <a:lnTo>
                    <a:pt x="207090" y="0"/>
                  </a:lnTo>
                </a:path>
              </a:pathLst>
            </a:custGeom>
            <a:blipFill>
              <a:blip r:embed="rId4"/>
              <a:stretch>
                <a:fillRect t="-40087" b="-40087"/>
              </a:stretch>
            </a:blipFill>
          </p:spPr>
        </p:sp>
      </p:grpSp>
      <p:sp>
        <p:nvSpPr>
          <p:cNvPr id="9" name="TextBox 9"/>
          <p:cNvSpPr txBox="1"/>
          <p:nvPr/>
        </p:nvSpPr>
        <p:spPr>
          <a:xfrm>
            <a:off x="1316347" y="2532852"/>
            <a:ext cx="3340695" cy="549381"/>
          </a:xfrm>
          <a:prstGeom prst="rect">
            <a:avLst/>
          </a:prstGeom>
        </p:spPr>
        <p:txBody>
          <a:bodyPr lIns="0" tIns="0" rIns="0" bIns="0" rtlCol="0" anchor="t">
            <a:spAutoFit/>
          </a:bodyPr>
          <a:lstStyle/>
          <a:p>
            <a:pPr algn="ctr" defTabSz="609630">
              <a:lnSpc>
                <a:spcPts val="4666"/>
              </a:lnSpc>
            </a:pPr>
            <a:r>
              <a:rPr lang="en-US" sz="3333" b="1" dirty="0">
                <a:solidFill>
                  <a:srgbClr val="000000"/>
                </a:solidFill>
                <a:latin typeface="Canva Sans Bold"/>
                <a:ea typeface="Canva Sans Bold"/>
                <a:cs typeface="Canva Sans Bold"/>
                <a:sym typeface="Canva Sans Bold"/>
              </a:rPr>
              <a:t>26</a:t>
            </a:r>
          </a:p>
        </p:txBody>
      </p:sp>
      <p:sp>
        <p:nvSpPr>
          <p:cNvPr id="10" name="TextBox 10"/>
          <p:cNvSpPr txBox="1"/>
          <p:nvPr/>
        </p:nvSpPr>
        <p:spPr>
          <a:xfrm>
            <a:off x="2086105" y="2216403"/>
            <a:ext cx="3340695" cy="1089016"/>
          </a:xfrm>
          <a:prstGeom prst="rect">
            <a:avLst/>
          </a:prstGeom>
        </p:spPr>
        <p:txBody>
          <a:bodyPr lIns="0" tIns="0" rIns="0" bIns="0" rtlCol="0" anchor="t">
            <a:spAutoFit/>
          </a:bodyPr>
          <a:lstStyle/>
          <a:p>
            <a:pPr algn="ctr" defTabSz="609630">
              <a:lnSpc>
                <a:spcPts val="9333"/>
              </a:lnSpc>
            </a:pPr>
            <a:r>
              <a:rPr lang="en-US" sz="6666">
                <a:solidFill>
                  <a:srgbClr val="000000"/>
                </a:solidFill>
                <a:latin typeface="Canva Sans"/>
                <a:ea typeface="Canva Sans"/>
                <a:cs typeface="Canva Sans"/>
                <a:sym typeface="Canva Sans"/>
              </a:rPr>
              <a:t>-</a:t>
            </a:r>
          </a:p>
        </p:txBody>
      </p:sp>
      <p:sp>
        <p:nvSpPr>
          <p:cNvPr id="11" name="TextBox 11"/>
          <p:cNvSpPr txBox="1"/>
          <p:nvPr/>
        </p:nvSpPr>
        <p:spPr>
          <a:xfrm>
            <a:off x="3684907" y="2627129"/>
            <a:ext cx="3822673" cy="474489"/>
          </a:xfrm>
          <a:prstGeom prst="rect">
            <a:avLst/>
          </a:prstGeom>
        </p:spPr>
        <p:txBody>
          <a:bodyPr lIns="0" tIns="0" rIns="0" bIns="0" rtlCol="0" anchor="t">
            <a:spAutoFit/>
          </a:bodyPr>
          <a:lstStyle/>
          <a:p>
            <a:pPr algn="ctr" defTabSz="609630">
              <a:lnSpc>
                <a:spcPts val="3666"/>
              </a:lnSpc>
              <a:spcBef>
                <a:spcPct val="0"/>
              </a:spcBef>
            </a:pPr>
            <a:r>
              <a:rPr lang="en-US" sz="3333" b="1">
                <a:solidFill>
                  <a:srgbClr val="000000"/>
                </a:solidFill>
                <a:latin typeface="Canva Sans Bold"/>
                <a:ea typeface="Canva Sans Bold"/>
                <a:cs typeface="Canva Sans Bold"/>
                <a:sym typeface="Canva Sans Bold"/>
              </a:rPr>
              <a:t>0695228</a:t>
            </a:r>
          </a:p>
        </p:txBody>
      </p:sp>
      <p:grpSp>
        <p:nvGrpSpPr>
          <p:cNvPr id="12" name="Group 12"/>
          <p:cNvGrpSpPr/>
          <p:nvPr/>
        </p:nvGrpSpPr>
        <p:grpSpPr>
          <a:xfrm>
            <a:off x="7489393" y="2267641"/>
            <a:ext cx="1161359" cy="116135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sp>
      </p:grpSp>
      <p:grpSp>
        <p:nvGrpSpPr>
          <p:cNvPr id="14" name="Group 14"/>
          <p:cNvGrpSpPr/>
          <p:nvPr/>
        </p:nvGrpSpPr>
        <p:grpSpPr>
          <a:xfrm>
            <a:off x="9019662" y="2267641"/>
            <a:ext cx="1161359" cy="1161359"/>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sp>
      </p:grpSp>
      <p:sp>
        <p:nvSpPr>
          <p:cNvPr id="16" name="TextBox 16"/>
          <p:cNvSpPr txBox="1"/>
          <p:nvPr/>
        </p:nvSpPr>
        <p:spPr>
          <a:xfrm>
            <a:off x="931506" y="769033"/>
            <a:ext cx="7599263" cy="526234"/>
          </a:xfrm>
          <a:prstGeom prst="rect">
            <a:avLst/>
          </a:prstGeom>
        </p:spPr>
        <p:txBody>
          <a:bodyPr lIns="0" tIns="0" rIns="0" bIns="0" rtlCol="0" anchor="t">
            <a:spAutoFit/>
          </a:bodyPr>
          <a:lstStyle/>
          <a:p>
            <a:pPr defTabSz="609630">
              <a:lnSpc>
                <a:spcPts val="4480"/>
              </a:lnSpc>
            </a:pPr>
            <a:r>
              <a:rPr lang="en-US" sz="3200" b="1">
                <a:solidFill>
                  <a:srgbClr val="FFFFFF"/>
                </a:solidFill>
                <a:latin typeface="Canva Sans Bold"/>
                <a:ea typeface="Canva Sans Bold"/>
                <a:cs typeface="Canva Sans Bold"/>
                <a:sym typeface="Canva Sans Bold"/>
              </a:rPr>
              <a:t>Mahnverfahren</a:t>
            </a:r>
          </a:p>
        </p:txBody>
      </p:sp>
      <p:sp>
        <p:nvSpPr>
          <p:cNvPr id="17" name="TextBox 17"/>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Aktenzeichen</a:t>
            </a:r>
          </a:p>
        </p:txBody>
      </p:sp>
      <p:sp>
        <p:nvSpPr>
          <p:cNvPr id="18" name="TextBox 18"/>
          <p:cNvSpPr txBox="1"/>
          <p:nvPr/>
        </p:nvSpPr>
        <p:spPr>
          <a:xfrm>
            <a:off x="1281850" y="5124801"/>
            <a:ext cx="3409689"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Jahres-</a:t>
            </a:r>
          </a:p>
          <a:p>
            <a:pPr algn="ctr" defTabSz="609630">
              <a:lnSpc>
                <a:spcPts val="3666"/>
              </a:lnSpc>
            </a:pPr>
            <a:r>
              <a:rPr lang="en-US" sz="3333">
                <a:solidFill>
                  <a:srgbClr val="000000"/>
                </a:solidFill>
                <a:latin typeface="Canva Sans"/>
                <a:ea typeface="Canva Sans"/>
                <a:cs typeface="Canva Sans"/>
                <a:sym typeface="Canva Sans"/>
              </a:rPr>
              <a:t>zahl</a:t>
            </a:r>
          </a:p>
        </p:txBody>
      </p:sp>
      <p:sp>
        <p:nvSpPr>
          <p:cNvPr id="19" name="TextBox 19"/>
          <p:cNvSpPr txBox="1"/>
          <p:nvPr/>
        </p:nvSpPr>
        <p:spPr>
          <a:xfrm>
            <a:off x="2040070" y="3904568"/>
            <a:ext cx="6942129"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fortlaufende </a:t>
            </a:r>
          </a:p>
          <a:p>
            <a:pPr algn="ctr" defTabSz="609630">
              <a:lnSpc>
                <a:spcPts val="3666"/>
              </a:lnSpc>
            </a:pPr>
            <a:r>
              <a:rPr lang="en-US" sz="3333">
                <a:solidFill>
                  <a:srgbClr val="000000"/>
                </a:solidFill>
                <a:latin typeface="Canva Sans"/>
                <a:ea typeface="Canva Sans"/>
                <a:cs typeface="Canva Sans"/>
                <a:sym typeface="Canva Sans"/>
              </a:rPr>
              <a:t>Nummer</a:t>
            </a:r>
          </a:p>
        </p:txBody>
      </p:sp>
      <p:sp>
        <p:nvSpPr>
          <p:cNvPr id="20" name="TextBox 20"/>
          <p:cNvSpPr txBox="1"/>
          <p:nvPr/>
        </p:nvSpPr>
        <p:spPr>
          <a:xfrm>
            <a:off x="5596244" y="2215431"/>
            <a:ext cx="3340695" cy="1089016"/>
          </a:xfrm>
          <a:prstGeom prst="rect">
            <a:avLst/>
          </a:prstGeom>
        </p:spPr>
        <p:txBody>
          <a:bodyPr lIns="0" tIns="0" rIns="0" bIns="0" rtlCol="0" anchor="t">
            <a:spAutoFit/>
          </a:bodyPr>
          <a:lstStyle/>
          <a:p>
            <a:pPr algn="ctr" defTabSz="609630">
              <a:lnSpc>
                <a:spcPts val="9333"/>
              </a:lnSpc>
            </a:pPr>
            <a:r>
              <a:rPr lang="en-US" sz="6666">
                <a:solidFill>
                  <a:srgbClr val="000000"/>
                </a:solidFill>
                <a:latin typeface="Canva Sans"/>
                <a:ea typeface="Canva Sans"/>
                <a:cs typeface="Canva Sans"/>
                <a:sym typeface="Canva Sans"/>
              </a:rPr>
              <a:t>-</a:t>
            </a:r>
          </a:p>
        </p:txBody>
      </p:sp>
      <p:sp>
        <p:nvSpPr>
          <p:cNvPr id="21" name="TextBox 21"/>
          <p:cNvSpPr txBox="1"/>
          <p:nvPr/>
        </p:nvSpPr>
        <p:spPr>
          <a:xfrm>
            <a:off x="6735972" y="2627129"/>
            <a:ext cx="2668201" cy="474489"/>
          </a:xfrm>
          <a:prstGeom prst="rect">
            <a:avLst/>
          </a:prstGeom>
        </p:spPr>
        <p:txBody>
          <a:bodyPr lIns="0" tIns="0" rIns="0" bIns="0" rtlCol="0" anchor="t">
            <a:spAutoFit/>
          </a:bodyPr>
          <a:lstStyle/>
          <a:p>
            <a:pPr algn="ctr" defTabSz="609630">
              <a:lnSpc>
                <a:spcPts val="3666"/>
              </a:lnSpc>
              <a:spcBef>
                <a:spcPct val="0"/>
              </a:spcBef>
            </a:pPr>
            <a:r>
              <a:rPr lang="en-US" sz="3333" b="1">
                <a:solidFill>
                  <a:srgbClr val="000000"/>
                </a:solidFill>
                <a:latin typeface="Canva Sans Bold"/>
                <a:ea typeface="Canva Sans Bold"/>
                <a:cs typeface="Canva Sans Bold"/>
                <a:sym typeface="Canva Sans Bold"/>
              </a:rPr>
              <a:t>0</a:t>
            </a:r>
          </a:p>
        </p:txBody>
      </p:sp>
      <p:sp>
        <p:nvSpPr>
          <p:cNvPr id="22" name="TextBox 22"/>
          <p:cNvSpPr txBox="1"/>
          <p:nvPr/>
        </p:nvSpPr>
        <p:spPr>
          <a:xfrm>
            <a:off x="7149715" y="2215431"/>
            <a:ext cx="3340695" cy="1089016"/>
          </a:xfrm>
          <a:prstGeom prst="rect">
            <a:avLst/>
          </a:prstGeom>
        </p:spPr>
        <p:txBody>
          <a:bodyPr lIns="0" tIns="0" rIns="0" bIns="0" rtlCol="0" anchor="t">
            <a:spAutoFit/>
          </a:bodyPr>
          <a:lstStyle/>
          <a:p>
            <a:pPr algn="ctr" defTabSz="609630">
              <a:lnSpc>
                <a:spcPts val="9333"/>
              </a:lnSpc>
            </a:pPr>
            <a:r>
              <a:rPr lang="en-US" sz="6666">
                <a:solidFill>
                  <a:srgbClr val="000000"/>
                </a:solidFill>
                <a:latin typeface="Canva Sans"/>
                <a:ea typeface="Canva Sans"/>
                <a:cs typeface="Canva Sans"/>
                <a:sym typeface="Canva Sans"/>
              </a:rPr>
              <a:t>-</a:t>
            </a:r>
          </a:p>
        </p:txBody>
      </p:sp>
      <p:sp>
        <p:nvSpPr>
          <p:cNvPr id="23" name="TextBox 23"/>
          <p:cNvSpPr txBox="1"/>
          <p:nvPr/>
        </p:nvSpPr>
        <p:spPr>
          <a:xfrm>
            <a:off x="6027766" y="5124802"/>
            <a:ext cx="4084614"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Anzahl der Antragsgegner</a:t>
            </a:r>
          </a:p>
        </p:txBody>
      </p:sp>
      <p:sp>
        <p:nvSpPr>
          <p:cNvPr id="24" name="TextBox 24"/>
          <p:cNvSpPr txBox="1"/>
          <p:nvPr/>
        </p:nvSpPr>
        <p:spPr>
          <a:xfrm>
            <a:off x="8650752" y="2627129"/>
            <a:ext cx="1899179" cy="474489"/>
          </a:xfrm>
          <a:prstGeom prst="rect">
            <a:avLst/>
          </a:prstGeom>
        </p:spPr>
        <p:txBody>
          <a:bodyPr lIns="0" tIns="0" rIns="0" bIns="0" rtlCol="0" anchor="t">
            <a:spAutoFit/>
          </a:bodyPr>
          <a:lstStyle/>
          <a:p>
            <a:pPr algn="ctr" defTabSz="609630">
              <a:lnSpc>
                <a:spcPts val="3666"/>
              </a:lnSpc>
              <a:spcBef>
                <a:spcPct val="0"/>
              </a:spcBef>
            </a:pPr>
            <a:r>
              <a:rPr lang="en-US" sz="3333" b="1">
                <a:solidFill>
                  <a:srgbClr val="000000"/>
                </a:solidFill>
                <a:latin typeface="Canva Sans Bold"/>
                <a:ea typeface="Canva Sans Bold"/>
                <a:cs typeface="Canva Sans Bold"/>
                <a:sym typeface="Canva Sans Bold"/>
              </a:rPr>
              <a:t>6</a:t>
            </a:r>
          </a:p>
        </p:txBody>
      </p:sp>
      <p:sp>
        <p:nvSpPr>
          <p:cNvPr id="25" name="TextBox 25"/>
          <p:cNvSpPr txBox="1"/>
          <p:nvPr/>
        </p:nvSpPr>
        <p:spPr>
          <a:xfrm>
            <a:off x="7929995" y="3904568"/>
            <a:ext cx="3340695"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Prüf-</a:t>
            </a:r>
          </a:p>
          <a:p>
            <a:pPr algn="ctr" defTabSz="609630">
              <a:lnSpc>
                <a:spcPts val="3666"/>
              </a:lnSpc>
            </a:pPr>
            <a:r>
              <a:rPr lang="en-US" sz="3333">
                <a:solidFill>
                  <a:srgbClr val="000000"/>
                </a:solidFill>
                <a:latin typeface="Canva Sans"/>
                <a:ea typeface="Canva Sans"/>
                <a:cs typeface="Canva Sans"/>
                <a:sym typeface="Canva Sans"/>
              </a:rPr>
              <a:t>ziffer</a:t>
            </a:r>
          </a:p>
        </p:txBody>
      </p:sp>
      <p:sp>
        <p:nvSpPr>
          <p:cNvPr id="26" name="AutoShape 26"/>
          <p:cNvSpPr/>
          <p:nvPr/>
        </p:nvSpPr>
        <p:spPr>
          <a:xfrm flipH="1">
            <a:off x="2986695" y="3559728"/>
            <a:ext cx="0" cy="1533325"/>
          </a:xfrm>
          <a:prstGeom prst="line">
            <a:avLst/>
          </a:prstGeom>
          <a:ln w="66675" cap="flat">
            <a:solidFill>
              <a:srgbClr val="000000"/>
            </a:solidFill>
            <a:prstDash val="solid"/>
            <a:headEnd type="none" w="sm" len="sm"/>
            <a:tailEnd type="arrow" w="med" len="sm"/>
          </a:ln>
        </p:spPr>
      </p:sp>
      <p:sp>
        <p:nvSpPr>
          <p:cNvPr id="27" name="AutoShape 27"/>
          <p:cNvSpPr/>
          <p:nvPr/>
        </p:nvSpPr>
        <p:spPr>
          <a:xfrm flipH="1">
            <a:off x="5511135" y="3429000"/>
            <a:ext cx="0" cy="443818"/>
          </a:xfrm>
          <a:prstGeom prst="line">
            <a:avLst/>
          </a:prstGeom>
          <a:ln w="66675" cap="flat">
            <a:solidFill>
              <a:srgbClr val="000000"/>
            </a:solidFill>
            <a:prstDash val="solid"/>
            <a:headEnd type="none" w="sm" len="sm"/>
            <a:tailEnd type="arrow" w="med" len="sm"/>
          </a:ln>
        </p:spPr>
      </p:sp>
      <p:sp>
        <p:nvSpPr>
          <p:cNvPr id="28" name="AutoShape 28"/>
          <p:cNvSpPr/>
          <p:nvPr/>
        </p:nvSpPr>
        <p:spPr>
          <a:xfrm>
            <a:off x="8016585" y="3501653"/>
            <a:ext cx="53488" cy="1591399"/>
          </a:xfrm>
          <a:prstGeom prst="line">
            <a:avLst/>
          </a:prstGeom>
          <a:ln w="66675" cap="flat">
            <a:solidFill>
              <a:srgbClr val="000000"/>
            </a:solidFill>
            <a:prstDash val="solid"/>
            <a:headEnd type="none" w="sm" len="sm"/>
            <a:tailEnd type="arrow" w="med" len="sm"/>
          </a:ln>
        </p:spPr>
      </p:sp>
      <p:sp>
        <p:nvSpPr>
          <p:cNvPr id="29" name="AutoShape 29"/>
          <p:cNvSpPr/>
          <p:nvPr/>
        </p:nvSpPr>
        <p:spPr>
          <a:xfrm>
            <a:off x="9600341" y="3429000"/>
            <a:ext cx="0" cy="443818"/>
          </a:xfrm>
          <a:prstGeom prst="line">
            <a:avLst/>
          </a:prstGeom>
          <a:ln w="66675" cap="flat">
            <a:solidFill>
              <a:srgbClr val="000000"/>
            </a:solidFill>
            <a:prstDash val="solid"/>
            <a:headEnd type="none" w="sm" len="sm"/>
            <a:tailEnd type="arrow" w="med" len="sm"/>
          </a:ln>
        </p:spPr>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A18AD6C-A29D-BE44-D5CA-AEF6A921C5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026" y="142336"/>
            <a:ext cx="11869947" cy="6573328"/>
          </a:xfrm>
          <a:prstGeom prst="rect">
            <a:avLst/>
          </a:prstGeom>
        </p:spPr>
      </p:pic>
    </p:spTree>
    <p:extLst>
      <p:ext uri="{BB962C8B-B14F-4D97-AF65-F5344CB8AC3E}">
        <p14:creationId xmlns:p14="http://schemas.microsoft.com/office/powerpoint/2010/main" val="39124632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6662825" y="2034124"/>
            <a:ext cx="3094599"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3/26</a:t>
            </a:r>
          </a:p>
        </p:txBody>
      </p:sp>
      <p:sp>
        <p:nvSpPr>
          <p:cNvPr id="8" name="TextBox 8"/>
          <p:cNvSpPr txBox="1"/>
          <p:nvPr/>
        </p:nvSpPr>
        <p:spPr>
          <a:xfrm>
            <a:off x="-93285" y="2203651"/>
            <a:ext cx="6354796"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Aktenbock</a:t>
            </a:r>
          </a:p>
        </p:txBody>
      </p:sp>
      <p:sp>
        <p:nvSpPr>
          <p:cNvPr id="9" name="TextBox 9"/>
          <p:cNvSpPr txBox="1"/>
          <p:nvPr/>
        </p:nvSpPr>
        <p:spPr>
          <a:xfrm>
            <a:off x="-93285" y="4511413"/>
            <a:ext cx="6307445"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Aufgabe mit </a:t>
            </a:r>
          </a:p>
          <a:p>
            <a:pPr algn="ctr" defTabSz="609630">
              <a:lnSpc>
                <a:spcPts val="3666"/>
              </a:lnSpc>
            </a:pPr>
            <a:r>
              <a:rPr lang="en-US" sz="3333">
                <a:solidFill>
                  <a:srgbClr val="000000"/>
                </a:solidFill>
                <a:latin typeface="Canva Sans"/>
                <a:ea typeface="Canva Sans"/>
                <a:cs typeface="Canva Sans"/>
                <a:sym typeface="Canva Sans"/>
              </a:rPr>
              <a:t>Doppelklick öffnen</a:t>
            </a:r>
          </a:p>
        </p:txBody>
      </p:sp>
      <p:sp>
        <p:nvSpPr>
          <p:cNvPr id="10" name="AutoShape 10"/>
          <p:cNvSpPr/>
          <p:nvPr/>
        </p:nvSpPr>
        <p:spPr>
          <a:xfrm>
            <a:off x="3060437" y="2832330"/>
            <a:ext cx="0" cy="1647333"/>
          </a:xfrm>
          <a:prstGeom prst="line">
            <a:avLst/>
          </a:prstGeom>
          <a:ln w="123825" cap="flat">
            <a:solidFill>
              <a:srgbClr val="016A6D"/>
            </a:solidFill>
            <a:prstDash val="solid"/>
            <a:headEnd type="none" w="sm" len="sm"/>
            <a:tailEnd type="arrow" w="med" len="sm"/>
          </a:ln>
        </p:spPr>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6662825" y="2034124"/>
            <a:ext cx="3094599"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3/26</a:t>
            </a:r>
          </a:p>
        </p:txBody>
      </p:sp>
      <p:sp>
        <p:nvSpPr>
          <p:cNvPr id="8" name="TextBox 8"/>
          <p:cNvSpPr txBox="1"/>
          <p:nvPr/>
        </p:nvSpPr>
        <p:spPr>
          <a:xfrm>
            <a:off x="685800" y="1997355"/>
            <a:ext cx="6704245" cy="1423467"/>
          </a:xfrm>
          <a:prstGeom prst="rect">
            <a:avLst/>
          </a:prstGeom>
        </p:spPr>
        <p:txBody>
          <a:bodyPr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Abgabeverfügung</a:t>
            </a:r>
            <a:endParaRPr lang="en-US" sz="3333" dirty="0">
              <a:solidFill>
                <a:srgbClr val="000000"/>
              </a:solidFill>
              <a:latin typeface="Canva Sans"/>
              <a:ea typeface="Canva Sans"/>
              <a:cs typeface="Canva Sans"/>
              <a:sym typeface="Canva Sans"/>
            </a:endParaRPr>
          </a:p>
          <a:p>
            <a:pPr defTabSz="609630">
              <a:lnSpc>
                <a:spcPts val="3666"/>
              </a:lnSpc>
            </a:pPr>
            <a:r>
              <a:rPr lang="en-US" sz="3333" dirty="0" err="1">
                <a:solidFill>
                  <a:srgbClr val="000000"/>
                </a:solidFill>
                <a:latin typeface="Canva Sans"/>
                <a:ea typeface="Canva Sans"/>
                <a:cs typeface="Canva Sans"/>
                <a:sym typeface="Canva Sans"/>
              </a:rPr>
              <a:t>Präsentieren</a:t>
            </a:r>
            <a:r>
              <a:rPr lang="en-US" sz="3333" dirty="0">
                <a:solidFill>
                  <a:srgbClr val="000000"/>
                </a:solidFill>
                <a:latin typeface="Canva Sans"/>
                <a:ea typeface="Canva Sans"/>
                <a:cs typeface="Canva Sans"/>
                <a:sym typeface="Canva Sans"/>
              </a:rPr>
              <a:t> und </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Dokument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teilen</a:t>
            </a:r>
            <a:endParaRPr lang="en-US" sz="3333" dirty="0">
              <a:solidFill>
                <a:srgbClr val="000000"/>
              </a:solidFill>
              <a:latin typeface="Canva Sans"/>
              <a:ea typeface="Canva Sans"/>
              <a:cs typeface="Canva Sans"/>
              <a:sym typeface="Canva Sans"/>
            </a:endParaRPr>
          </a:p>
        </p:txBody>
      </p:sp>
      <p:sp>
        <p:nvSpPr>
          <p:cNvPr id="9" name="TextBox 9"/>
          <p:cNvSpPr txBox="1"/>
          <p:nvPr/>
        </p:nvSpPr>
        <p:spPr>
          <a:xfrm>
            <a:off x="656780" y="3679729"/>
            <a:ext cx="4471161" cy="948978"/>
          </a:xfrm>
          <a:prstGeom prst="rect">
            <a:avLst/>
          </a:prstGeom>
        </p:spPr>
        <p:txBody>
          <a:bodyPr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Beteiligte</a:t>
            </a:r>
            <a:r>
              <a:rPr lang="en-US" sz="3333" dirty="0">
                <a:solidFill>
                  <a:srgbClr val="000000"/>
                </a:solidFill>
                <a:latin typeface="Canva Sans"/>
                <a:ea typeface="Canva Sans"/>
                <a:cs typeface="Canva Sans"/>
                <a:sym typeface="Canva Sans"/>
              </a:rPr>
              <a:t> in forum-STAR </a:t>
            </a:r>
            <a:r>
              <a:rPr lang="en-US" sz="3333" dirty="0" err="1">
                <a:solidFill>
                  <a:srgbClr val="000000"/>
                </a:solidFill>
                <a:latin typeface="Canva Sans"/>
                <a:ea typeface="Canva Sans"/>
                <a:cs typeface="Canva Sans"/>
                <a:sym typeface="Canva Sans"/>
              </a:rPr>
              <a:t>eintragen</a:t>
            </a:r>
            <a:endParaRPr lang="en-US" sz="3333" dirty="0">
              <a:solidFill>
                <a:srgbClr val="000000"/>
              </a:solidFill>
              <a:latin typeface="Canva Sans"/>
              <a:ea typeface="Canva Sans"/>
              <a:cs typeface="Canva Sans"/>
              <a:sym typeface="Canva Sans"/>
            </a:endParaRPr>
          </a:p>
        </p:txBody>
      </p:sp>
      <p:sp>
        <p:nvSpPr>
          <p:cNvPr id="10" name="TextBox 10"/>
          <p:cNvSpPr txBox="1"/>
          <p:nvPr/>
        </p:nvSpPr>
        <p:spPr>
          <a:xfrm>
            <a:off x="685800" y="4770967"/>
            <a:ext cx="4240816" cy="1423467"/>
          </a:xfrm>
          <a:prstGeom prst="rect">
            <a:avLst/>
          </a:prstGeom>
        </p:spPr>
        <p:txBody>
          <a:bodyPr lIns="0" tIns="0" rIns="0" bIns="0" rtlCol="0" anchor="t">
            <a:spAutoFit/>
          </a:bodyPr>
          <a:lstStyle/>
          <a:p>
            <a:pPr defTabSz="609630">
              <a:lnSpc>
                <a:spcPts val="3666"/>
              </a:lnSpc>
            </a:pPr>
            <a:r>
              <a:rPr lang="en-US" sz="3333" dirty="0">
                <a:solidFill>
                  <a:srgbClr val="000000"/>
                </a:solidFill>
                <a:latin typeface="Canva Sans"/>
                <a:ea typeface="Canva Sans"/>
                <a:cs typeface="Canva Sans"/>
                <a:sym typeface="Canva Sans"/>
              </a:rPr>
              <a:t>e-</a:t>
            </a:r>
            <a:r>
              <a:rPr lang="en-US" sz="3333" dirty="0" err="1">
                <a:solidFill>
                  <a:srgbClr val="000000"/>
                </a:solidFill>
                <a:latin typeface="Canva Sans"/>
                <a:ea typeface="Canva Sans"/>
                <a:cs typeface="Canva Sans"/>
                <a:sym typeface="Canva Sans"/>
              </a:rPr>
              <a:t>Aktendeckel</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herstellen</a:t>
            </a:r>
            <a:r>
              <a:rPr lang="en-US" sz="3333" dirty="0">
                <a:solidFill>
                  <a:srgbClr val="000000"/>
                </a:solidFill>
                <a:latin typeface="Canva Sans"/>
                <a:ea typeface="Canva Sans"/>
                <a:cs typeface="Canva Sans"/>
                <a:sym typeface="Canva Sans"/>
              </a:rPr>
              <a:t> (Text: 3835) und </a:t>
            </a:r>
            <a:r>
              <a:rPr lang="en-US" sz="3333" dirty="0" err="1">
                <a:solidFill>
                  <a:srgbClr val="000000"/>
                </a:solidFill>
                <a:latin typeface="Canva Sans"/>
                <a:ea typeface="Canva Sans"/>
                <a:cs typeface="Canva Sans"/>
                <a:sym typeface="Canva Sans"/>
              </a:rPr>
              <a:t>verakten</a:t>
            </a:r>
            <a:endParaRPr lang="en-US" sz="3333" dirty="0">
              <a:solidFill>
                <a:srgbClr val="000000"/>
              </a:solidFill>
              <a:latin typeface="Canva Sans"/>
              <a:ea typeface="Canva Sans"/>
              <a:cs typeface="Canva Sans"/>
              <a:sym typeface="Canva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6662825" y="2034124"/>
            <a:ext cx="3094599"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3/26</a:t>
            </a:r>
          </a:p>
        </p:txBody>
      </p:sp>
      <p:sp>
        <p:nvSpPr>
          <p:cNvPr id="8" name="TextBox 8"/>
          <p:cNvSpPr txBox="1"/>
          <p:nvPr/>
        </p:nvSpPr>
        <p:spPr>
          <a:xfrm>
            <a:off x="685800" y="1997355"/>
            <a:ext cx="4529903" cy="1423467"/>
          </a:xfrm>
          <a:prstGeom prst="rect">
            <a:avLst/>
          </a:prstGeom>
        </p:spPr>
        <p:txBody>
          <a:bodyPr wrap="square"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Zahlung</a:t>
            </a:r>
            <a:r>
              <a:rPr lang="en-US" sz="3333" dirty="0">
                <a:solidFill>
                  <a:srgbClr val="000000"/>
                </a:solidFill>
                <a:latin typeface="Canva Sans"/>
                <a:ea typeface="Canva Sans"/>
                <a:cs typeface="Canva Sans"/>
                <a:sym typeface="Canva Sans"/>
              </a:rPr>
              <a:t> in der </a:t>
            </a:r>
            <a:r>
              <a:rPr lang="en-US" sz="3333" dirty="0" err="1">
                <a:solidFill>
                  <a:srgbClr val="000000"/>
                </a:solidFill>
                <a:latin typeface="Canva Sans"/>
                <a:ea typeface="Canva Sans"/>
                <a:cs typeface="Canva Sans"/>
                <a:sym typeface="Canva Sans"/>
              </a:rPr>
              <a:t>Zahlungsverwaltung</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eintragen</a:t>
            </a:r>
            <a:r>
              <a:rPr lang="en-US" sz="3333" dirty="0">
                <a:solidFill>
                  <a:srgbClr val="000000"/>
                </a:solidFill>
                <a:latin typeface="Canva Sans"/>
                <a:ea typeface="Canva Sans"/>
                <a:cs typeface="Canva Sans"/>
                <a:sym typeface="Canva Sans"/>
              </a:rPr>
              <a:t> </a:t>
            </a:r>
          </a:p>
        </p:txBody>
      </p:sp>
      <p:sp>
        <p:nvSpPr>
          <p:cNvPr id="9" name="TextBox 9"/>
          <p:cNvSpPr txBox="1"/>
          <p:nvPr/>
        </p:nvSpPr>
        <p:spPr>
          <a:xfrm>
            <a:off x="685799" y="3708985"/>
            <a:ext cx="4471161" cy="474489"/>
          </a:xfrm>
          <a:prstGeom prst="rect">
            <a:avLst/>
          </a:prstGeom>
        </p:spPr>
        <p:txBody>
          <a:bodyPr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Daten</a:t>
            </a:r>
            <a:r>
              <a:rPr lang="en-US" sz="3333" dirty="0">
                <a:solidFill>
                  <a:srgbClr val="000000"/>
                </a:solidFill>
                <a:latin typeface="Canva Sans"/>
                <a:ea typeface="Canva Sans"/>
                <a:cs typeface="Canva Sans"/>
                <a:sym typeface="Canva Sans"/>
              </a:rPr>
              <a:t> des MB </a:t>
            </a:r>
            <a:r>
              <a:rPr lang="en-US" sz="3333" dirty="0" err="1">
                <a:solidFill>
                  <a:srgbClr val="000000"/>
                </a:solidFill>
                <a:latin typeface="Canva Sans"/>
                <a:ea typeface="Canva Sans"/>
                <a:cs typeface="Canva Sans"/>
                <a:sym typeface="Canva Sans"/>
              </a:rPr>
              <a:t>prüfen</a:t>
            </a:r>
            <a:endParaRPr lang="en-US" sz="3333" dirty="0">
              <a:solidFill>
                <a:srgbClr val="000000"/>
              </a:solidFill>
              <a:latin typeface="Canva Sans"/>
              <a:ea typeface="Canva Sans"/>
              <a:cs typeface="Canva Sans"/>
              <a:sym typeface="Canva Sans"/>
            </a:endParaRPr>
          </a:p>
        </p:txBody>
      </p:sp>
      <p:sp>
        <p:nvSpPr>
          <p:cNvPr id="10" name="TextBox 10"/>
          <p:cNvSpPr txBox="1"/>
          <p:nvPr/>
        </p:nvSpPr>
        <p:spPr>
          <a:xfrm>
            <a:off x="685799" y="4528264"/>
            <a:ext cx="4397777" cy="948978"/>
          </a:xfrm>
          <a:prstGeom prst="rect">
            <a:avLst/>
          </a:prstGeom>
        </p:spPr>
        <p:txBody>
          <a:bodyPr wrap="square"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Anforderung</a:t>
            </a:r>
            <a:r>
              <a:rPr lang="en-US" sz="3333" dirty="0">
                <a:solidFill>
                  <a:srgbClr val="000000"/>
                </a:solidFill>
                <a:latin typeface="Canva Sans"/>
                <a:ea typeface="Canva Sans"/>
                <a:cs typeface="Canva Sans"/>
                <a:sym typeface="Canva Sans"/>
              </a:rPr>
              <a:t> der </a:t>
            </a:r>
            <a:r>
              <a:rPr lang="en-US" sz="3333" dirty="0" err="1">
                <a:solidFill>
                  <a:srgbClr val="000000"/>
                </a:solidFill>
                <a:latin typeface="Canva Sans"/>
                <a:ea typeface="Canva Sans"/>
                <a:cs typeface="Canva Sans"/>
                <a:sym typeface="Canva Sans"/>
              </a:rPr>
              <a:t>Anspruchsbegründung</a:t>
            </a:r>
            <a:endParaRPr lang="en-US" sz="3333" dirty="0">
              <a:solidFill>
                <a:srgbClr val="000000"/>
              </a:solidFill>
              <a:latin typeface="Canva Sans"/>
              <a:ea typeface="Canva Sans"/>
              <a:cs typeface="Canva Sans"/>
              <a:sym typeface="Canva San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928392"/>
            <a:chOff x="0" y="0"/>
            <a:chExt cx="2514545" cy="215748"/>
          </a:xfrm>
        </p:grpSpPr>
        <p:sp>
          <p:nvSpPr>
            <p:cNvPr id="4" name="Freeform 4"/>
            <p:cNvSpPr/>
            <p:nvPr/>
          </p:nvSpPr>
          <p:spPr>
            <a:xfrm>
              <a:off x="0" y="0"/>
              <a:ext cx="2514545" cy="215748"/>
            </a:xfrm>
            <a:custGeom>
              <a:avLst/>
              <a:gdLst/>
              <a:ahLst/>
              <a:cxnLst/>
              <a:rect l="l" t="t" r="r" b="b"/>
              <a:pathLst>
                <a:path w="2514545" h="215748">
                  <a:moveTo>
                    <a:pt x="10971" y="0"/>
                  </a:moveTo>
                  <a:lnTo>
                    <a:pt x="2503574" y="0"/>
                  </a:lnTo>
                  <a:cubicBezTo>
                    <a:pt x="2509633" y="0"/>
                    <a:pt x="2514545" y="4912"/>
                    <a:pt x="2514545" y="10971"/>
                  </a:cubicBezTo>
                  <a:lnTo>
                    <a:pt x="2514545" y="204777"/>
                  </a:lnTo>
                  <a:cubicBezTo>
                    <a:pt x="2514545" y="210836"/>
                    <a:pt x="2509633" y="215748"/>
                    <a:pt x="2503574" y="215748"/>
                  </a:cubicBezTo>
                  <a:lnTo>
                    <a:pt x="10971" y="215748"/>
                  </a:lnTo>
                  <a:cubicBezTo>
                    <a:pt x="4912" y="215748"/>
                    <a:pt x="0" y="210836"/>
                    <a:pt x="0" y="204777"/>
                  </a:cubicBezTo>
                  <a:lnTo>
                    <a:pt x="0" y="10971"/>
                  </a:lnTo>
                  <a:cubicBezTo>
                    <a:pt x="0" y="4912"/>
                    <a:pt x="4912" y="0"/>
                    <a:pt x="10971" y="0"/>
                  </a:cubicBezTo>
                  <a:close/>
                </a:path>
              </a:pathLst>
            </a:custGeom>
            <a:blipFill>
              <a:blip r:embed="rId3"/>
              <a:stretch>
                <a:fillRect t="-387062" b="-387062"/>
              </a:stretch>
            </a:blipFill>
          </p:spPr>
        </p:sp>
      </p:grpSp>
      <p:sp>
        <p:nvSpPr>
          <p:cNvPr id="5" name="TextBox 5"/>
          <p:cNvSpPr txBox="1"/>
          <p:nvPr/>
        </p:nvSpPr>
        <p:spPr>
          <a:xfrm>
            <a:off x="2754817" y="833554"/>
            <a:ext cx="6682367" cy="564898"/>
          </a:xfrm>
          <a:prstGeom prst="rect">
            <a:avLst/>
          </a:prstGeom>
        </p:spPr>
        <p:txBody>
          <a:bodyPr lIns="0" tIns="0" rIns="0" bIns="0" rtlCol="0" anchor="t">
            <a:spAutoFit/>
          </a:bodyPr>
          <a:lstStyle/>
          <a:p>
            <a:pPr algn="ctr" defTabSz="609630">
              <a:lnSpc>
                <a:spcPts val="4666"/>
              </a:lnSpc>
            </a:pPr>
            <a:r>
              <a:rPr lang="en-US" sz="3333" b="1" u="sng" dirty="0" err="1">
                <a:solidFill>
                  <a:srgbClr val="000000"/>
                </a:solidFill>
                <a:latin typeface="Canva Sans Bold"/>
                <a:ea typeface="Canva Sans Bold"/>
                <a:cs typeface="Canva Sans Bold"/>
                <a:sym typeface="Canva Sans Bold"/>
              </a:rPr>
              <a:t>Mahnverfahren</a:t>
            </a:r>
            <a:endParaRPr lang="en-US" sz="3333" b="1" u="sng" dirty="0">
              <a:solidFill>
                <a:srgbClr val="000000"/>
              </a:solidFill>
              <a:latin typeface="Canva Sans Bold"/>
              <a:ea typeface="Canva Sans Bold"/>
              <a:cs typeface="Canva Sans Bold"/>
              <a:sym typeface="Canva Sans Bold"/>
            </a:endParaRPr>
          </a:p>
        </p:txBody>
      </p:sp>
      <p:pic>
        <p:nvPicPr>
          <p:cNvPr id="6" name="Picture 6"/>
          <p:cNvPicPr>
            <a:picLocks noChangeAspect="1"/>
          </p:cNvPicPr>
          <p:nvPr/>
        </p:nvPicPr>
        <p:blipFill>
          <a:blip r:embed="rId4"/>
          <a:stretch>
            <a:fillRect/>
          </a:stretch>
        </p:blipFill>
        <p:spPr>
          <a:xfrm>
            <a:off x="70999" y="1253793"/>
            <a:ext cx="7377611" cy="5533208"/>
          </a:xfrm>
          <a:prstGeom prst="rect">
            <a:avLst/>
          </a:prstGeom>
        </p:spPr>
      </p:pic>
      <p:sp>
        <p:nvSpPr>
          <p:cNvPr id="7" name="TextBox 7"/>
          <p:cNvSpPr txBox="1"/>
          <p:nvPr/>
        </p:nvSpPr>
        <p:spPr>
          <a:xfrm>
            <a:off x="685800" y="2859616"/>
            <a:ext cx="6148009" cy="549381"/>
          </a:xfrm>
          <a:prstGeom prst="rect">
            <a:avLst/>
          </a:prstGeom>
        </p:spPr>
        <p:txBody>
          <a:bodyPr lIns="0" tIns="0" rIns="0" bIns="0" rtlCol="0" anchor="t">
            <a:spAutoFit/>
          </a:bodyPr>
          <a:lstStyle/>
          <a:p>
            <a:pPr algn="ctr" defTabSz="609630">
              <a:lnSpc>
                <a:spcPts val="4666"/>
              </a:lnSpc>
            </a:pPr>
            <a:r>
              <a:rPr lang="en-US" sz="3333" u="sng">
                <a:solidFill>
                  <a:srgbClr val="000000"/>
                </a:solidFill>
                <a:latin typeface="Canva Sans"/>
                <a:ea typeface="Canva Sans"/>
                <a:cs typeface="Canva Sans"/>
                <a:sym typeface="Canva Sans"/>
              </a:rPr>
              <a:t>Übungsheft</a:t>
            </a:r>
          </a:p>
        </p:txBody>
      </p:sp>
      <p:sp>
        <p:nvSpPr>
          <p:cNvPr id="8" name="TextBox 8"/>
          <p:cNvSpPr txBox="1"/>
          <p:nvPr/>
        </p:nvSpPr>
        <p:spPr>
          <a:xfrm>
            <a:off x="2015671" y="3461808"/>
            <a:ext cx="3488267" cy="1089081"/>
          </a:xfrm>
          <a:prstGeom prst="rect">
            <a:avLst/>
          </a:prstGeom>
        </p:spPr>
        <p:txBody>
          <a:bodyPr lIns="0" tIns="0" rIns="0" bIns="0" rtlCol="0" anchor="t">
            <a:spAutoFit/>
          </a:bodyPr>
          <a:lstStyle/>
          <a:p>
            <a:pPr algn="ctr" defTabSz="609630">
              <a:lnSpc>
                <a:spcPts val="9334"/>
              </a:lnSpc>
            </a:pPr>
            <a:r>
              <a:rPr lang="en-US" sz="6667">
                <a:solidFill>
                  <a:srgbClr val="EA222A"/>
                </a:solidFill>
                <a:latin typeface="Canva Sans"/>
                <a:ea typeface="Canva Sans"/>
                <a:cs typeface="Canva Sans"/>
                <a:sym typeface="Canva Sans"/>
              </a:rPr>
              <a:t>C2 + C3</a:t>
            </a:r>
          </a:p>
        </p:txBody>
      </p:sp>
      <p:sp>
        <p:nvSpPr>
          <p:cNvPr id="9" name="TextBox 9"/>
          <p:cNvSpPr txBox="1"/>
          <p:nvPr/>
        </p:nvSpPr>
        <p:spPr>
          <a:xfrm>
            <a:off x="5993394" y="5522863"/>
            <a:ext cx="5938319" cy="1167627"/>
          </a:xfrm>
          <a:prstGeom prst="rect">
            <a:avLst/>
          </a:prstGeom>
        </p:spPr>
        <p:txBody>
          <a:bodyPr wrap="square" lIns="0" tIns="0" rIns="0" bIns="0" rtlCol="0" anchor="t">
            <a:spAutoFit/>
          </a:bodyPr>
          <a:lstStyle/>
          <a:p>
            <a:pPr algn="ctr" defTabSz="609630">
              <a:lnSpc>
                <a:spcPts val="4666"/>
              </a:lnSpc>
            </a:pPr>
            <a:r>
              <a:rPr lang="en-US" sz="3333" dirty="0" err="1">
                <a:solidFill>
                  <a:srgbClr val="000000"/>
                </a:solidFill>
                <a:latin typeface="Canva Sans"/>
                <a:ea typeface="Canva Sans"/>
                <a:cs typeface="Canva Sans"/>
                <a:sym typeface="Canva Sans"/>
              </a:rPr>
              <a:t>Hausaufgabe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Gruppenarbeit</a:t>
            </a:r>
            <a:r>
              <a:rPr lang="en-US" sz="3333" dirty="0">
                <a:solidFill>
                  <a:srgbClr val="000000"/>
                </a:solidFill>
                <a:latin typeface="Canva Sans"/>
                <a:ea typeface="Canva Sans"/>
                <a:cs typeface="Canva Sans"/>
                <a:sym typeface="Canva Sans"/>
              </a:rPr>
              <a:t>/</a:t>
            </a:r>
            <a:r>
              <a:rPr lang="en-US" sz="3333" dirty="0" err="1">
                <a:solidFill>
                  <a:srgbClr val="000000"/>
                </a:solidFill>
                <a:latin typeface="Canva Sans"/>
                <a:ea typeface="Canva Sans"/>
                <a:cs typeface="Canva Sans"/>
                <a:sym typeface="Canva Sans"/>
              </a:rPr>
              <a:t>Stationsaufgabe</a:t>
            </a:r>
            <a:r>
              <a:rPr lang="en-US" sz="3333" dirty="0">
                <a:solidFill>
                  <a:srgbClr val="000000"/>
                </a:solidFill>
                <a:latin typeface="Canva Sans"/>
                <a:ea typeface="Canva Sans"/>
                <a:cs typeface="Canva Sans"/>
                <a:sym typeface="Canva Sans"/>
              </a:rPr>
              <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6662825" y="2034124"/>
            <a:ext cx="3094599"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4/26</a:t>
            </a:r>
          </a:p>
        </p:txBody>
      </p:sp>
      <p:sp>
        <p:nvSpPr>
          <p:cNvPr id="8" name="TextBox 8"/>
          <p:cNvSpPr txBox="1"/>
          <p:nvPr/>
        </p:nvSpPr>
        <p:spPr>
          <a:xfrm>
            <a:off x="588452" y="2897624"/>
            <a:ext cx="4643467" cy="3321422"/>
          </a:xfrm>
          <a:prstGeom prst="rect">
            <a:avLst/>
          </a:prstGeom>
        </p:spPr>
        <p:txBody>
          <a:bodyPr lIns="0" tIns="0" rIns="0" bIns="0" rtlCol="0" anchor="t">
            <a:spAutoFit/>
          </a:bodyPr>
          <a:lstStyle/>
          <a:p>
            <a:pPr algn="ctr" defTabSz="609630">
              <a:lnSpc>
                <a:spcPts val="3666"/>
              </a:lnSpc>
            </a:pPr>
            <a:r>
              <a:rPr lang="en-US" sz="3333" dirty="0" err="1">
                <a:solidFill>
                  <a:srgbClr val="000000"/>
                </a:solidFill>
                <a:latin typeface="Canva Sans"/>
                <a:ea typeface="Canva Sans"/>
                <a:cs typeface="Canva Sans"/>
                <a:sym typeface="Canva Sans"/>
              </a:rPr>
              <a:t>Durchführung</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aller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bisher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bekannten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Arbeitsschritte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bei</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Eingang</a:t>
            </a:r>
            <a:r>
              <a:rPr lang="en-US" sz="3333" dirty="0">
                <a:solidFill>
                  <a:srgbClr val="000000"/>
                </a:solidFill>
                <a:latin typeface="Canva Sans"/>
                <a:ea typeface="Canva Sans"/>
                <a:cs typeface="Canva Sans"/>
                <a:sym typeface="Canva Sans"/>
              </a:rPr>
              <a:t> der </a:t>
            </a:r>
            <a:r>
              <a:rPr lang="en-US" sz="3333" dirty="0" err="1">
                <a:solidFill>
                  <a:srgbClr val="000000"/>
                </a:solidFill>
                <a:latin typeface="Canva Sans"/>
                <a:ea typeface="Canva Sans"/>
                <a:cs typeface="Canva Sans"/>
                <a:sym typeface="Canva Sans"/>
              </a:rPr>
              <a:t>Abgabeverfügung</a:t>
            </a:r>
            <a:r>
              <a:rPr lang="en-US" sz="3333" dirty="0">
                <a:solidFill>
                  <a:srgbClr val="000000"/>
                </a:solidFill>
                <a:latin typeface="Canva Sans"/>
                <a:ea typeface="Canva Sans"/>
                <a:cs typeface="Canva Sans"/>
                <a:sym typeface="Canva Sans"/>
              </a:rPr>
              <a:t> – </a:t>
            </a:r>
            <a:r>
              <a:rPr lang="en-US" sz="3333" dirty="0" err="1">
                <a:solidFill>
                  <a:srgbClr val="000000"/>
                </a:solidFill>
                <a:latin typeface="Canva Sans"/>
                <a:ea typeface="Canva Sans"/>
                <a:cs typeface="Canva Sans"/>
                <a:sym typeface="Canva Sans"/>
              </a:rPr>
              <a:t>Dokument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teilen</a:t>
            </a:r>
            <a:r>
              <a:rPr lang="en-US" sz="3333" dirty="0">
                <a:solidFill>
                  <a:srgbClr val="000000"/>
                </a:solidFill>
                <a:latin typeface="Canva Sans"/>
                <a:ea typeface="Canva Sans"/>
                <a:cs typeface="Canva Sans"/>
                <a:sym typeface="Canva Sans"/>
              </a:rPr>
              <a:t> und </a:t>
            </a:r>
            <a:br>
              <a:rPr lang="en-US" sz="3333" dirty="0">
                <a:solidFill>
                  <a:srgbClr val="000000"/>
                </a:solidFill>
                <a:latin typeface="Canva Sans"/>
                <a:ea typeface="Canva Sans"/>
                <a:cs typeface="Canva Sans"/>
                <a:sym typeface="Canva Sans"/>
              </a:rPr>
            </a:br>
            <a:r>
              <a:rPr lang="en-US" sz="3333" dirty="0">
                <a:solidFill>
                  <a:srgbClr val="000000"/>
                </a:solidFill>
                <a:latin typeface="Canva Sans"/>
                <a:ea typeface="Canva Sans"/>
                <a:cs typeface="Canva Sans"/>
                <a:sym typeface="Canva Sans"/>
              </a:rPr>
              <a:t>VB </a:t>
            </a:r>
            <a:r>
              <a:rPr lang="en-US" sz="3333" dirty="0" err="1">
                <a:solidFill>
                  <a:srgbClr val="000000"/>
                </a:solidFill>
                <a:latin typeface="Canva Sans"/>
                <a:ea typeface="Canva Sans"/>
                <a:cs typeface="Canva Sans"/>
                <a:sym typeface="Canva Sans"/>
              </a:rPr>
              <a:t>beachten</a:t>
            </a:r>
            <a:endParaRPr lang="en-US" sz="3333" dirty="0">
              <a:solidFill>
                <a:srgbClr val="000000"/>
              </a:solidFill>
              <a:latin typeface="Canva Sans"/>
              <a:ea typeface="Canva Sans"/>
              <a:cs typeface="Canva Sans"/>
              <a:sym typeface="Canva San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6662825" y="2034124"/>
            <a:ext cx="3094599"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4/26</a:t>
            </a:r>
          </a:p>
        </p:txBody>
      </p:sp>
      <p:sp>
        <p:nvSpPr>
          <p:cNvPr id="8" name="TextBox 8"/>
          <p:cNvSpPr txBox="1"/>
          <p:nvPr/>
        </p:nvSpPr>
        <p:spPr>
          <a:xfrm>
            <a:off x="636855" y="3645485"/>
            <a:ext cx="7658033"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Anspruchsbegründung </a:t>
            </a:r>
          </a:p>
        </p:txBody>
      </p:sp>
      <p:sp>
        <p:nvSpPr>
          <p:cNvPr id="9" name="TextBox 9"/>
          <p:cNvSpPr txBox="1"/>
          <p:nvPr/>
        </p:nvSpPr>
        <p:spPr>
          <a:xfrm>
            <a:off x="636855" y="4900668"/>
            <a:ext cx="6116174"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Verteidigungsabsicht </a:t>
            </a:r>
          </a:p>
        </p:txBody>
      </p:sp>
      <p:sp>
        <p:nvSpPr>
          <p:cNvPr id="10" name="TextBox 10"/>
          <p:cNvSpPr txBox="1"/>
          <p:nvPr/>
        </p:nvSpPr>
        <p:spPr>
          <a:xfrm>
            <a:off x="685800" y="2388576"/>
            <a:ext cx="4764117"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EB - Klägervertreter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928392"/>
            <a:chOff x="0" y="0"/>
            <a:chExt cx="2514545" cy="215748"/>
          </a:xfrm>
        </p:grpSpPr>
        <p:sp>
          <p:nvSpPr>
            <p:cNvPr id="4" name="Freeform 4"/>
            <p:cNvSpPr/>
            <p:nvPr/>
          </p:nvSpPr>
          <p:spPr>
            <a:xfrm>
              <a:off x="0" y="0"/>
              <a:ext cx="2514545" cy="215748"/>
            </a:xfrm>
            <a:custGeom>
              <a:avLst/>
              <a:gdLst/>
              <a:ahLst/>
              <a:cxnLst/>
              <a:rect l="l" t="t" r="r" b="b"/>
              <a:pathLst>
                <a:path w="2514545" h="215748">
                  <a:moveTo>
                    <a:pt x="10971" y="0"/>
                  </a:moveTo>
                  <a:lnTo>
                    <a:pt x="2503574" y="0"/>
                  </a:lnTo>
                  <a:cubicBezTo>
                    <a:pt x="2509633" y="0"/>
                    <a:pt x="2514545" y="4912"/>
                    <a:pt x="2514545" y="10971"/>
                  </a:cubicBezTo>
                  <a:lnTo>
                    <a:pt x="2514545" y="204777"/>
                  </a:lnTo>
                  <a:cubicBezTo>
                    <a:pt x="2514545" y="210836"/>
                    <a:pt x="2509633" y="215748"/>
                    <a:pt x="2503574" y="215748"/>
                  </a:cubicBezTo>
                  <a:lnTo>
                    <a:pt x="10971" y="215748"/>
                  </a:lnTo>
                  <a:cubicBezTo>
                    <a:pt x="4912" y="215748"/>
                    <a:pt x="0" y="210836"/>
                    <a:pt x="0" y="204777"/>
                  </a:cubicBezTo>
                  <a:lnTo>
                    <a:pt x="0" y="10971"/>
                  </a:lnTo>
                  <a:cubicBezTo>
                    <a:pt x="0" y="4912"/>
                    <a:pt x="4912" y="0"/>
                    <a:pt x="10971" y="0"/>
                  </a:cubicBezTo>
                  <a:close/>
                </a:path>
              </a:pathLst>
            </a:custGeom>
            <a:blipFill>
              <a:blip r:embed="rId3"/>
              <a:stretch>
                <a:fillRect t="-387062" b="-387062"/>
              </a:stretch>
            </a:blipFill>
          </p:spPr>
        </p:sp>
      </p:grpSp>
      <p:sp>
        <p:nvSpPr>
          <p:cNvPr id="5" name="TextBox 5"/>
          <p:cNvSpPr txBox="1"/>
          <p:nvPr/>
        </p:nvSpPr>
        <p:spPr>
          <a:xfrm>
            <a:off x="2754817" y="833554"/>
            <a:ext cx="6682367" cy="549381"/>
          </a:xfrm>
          <a:prstGeom prst="rect">
            <a:avLst/>
          </a:prstGeom>
        </p:spPr>
        <p:txBody>
          <a:bodyPr lIns="0" tIns="0" rIns="0" bIns="0" rtlCol="0" anchor="t">
            <a:spAutoFit/>
          </a:bodyPr>
          <a:lstStyle/>
          <a:p>
            <a:pPr algn="ctr" defTabSz="609630">
              <a:lnSpc>
                <a:spcPts val="4666"/>
              </a:lnSpc>
            </a:pPr>
            <a:r>
              <a:rPr lang="en-US" sz="3333" b="1" u="sng">
                <a:solidFill>
                  <a:srgbClr val="000000"/>
                </a:solidFill>
                <a:latin typeface="Canva Sans Bold"/>
                <a:ea typeface="Canva Sans Bold"/>
                <a:cs typeface="Canva Sans Bold"/>
                <a:sym typeface="Canva Sans Bold"/>
              </a:rPr>
              <a:t>Abvermerke</a:t>
            </a:r>
          </a:p>
        </p:txBody>
      </p:sp>
      <p:pic>
        <p:nvPicPr>
          <p:cNvPr id="6" name="Picture 6"/>
          <p:cNvPicPr>
            <a:picLocks noChangeAspect="1"/>
          </p:cNvPicPr>
          <p:nvPr/>
        </p:nvPicPr>
        <p:blipFill>
          <a:blip r:embed="rId4"/>
          <a:stretch>
            <a:fillRect/>
          </a:stretch>
        </p:blipFill>
        <p:spPr>
          <a:xfrm>
            <a:off x="70999" y="1253793"/>
            <a:ext cx="7377611" cy="5533208"/>
          </a:xfrm>
          <a:prstGeom prst="rect">
            <a:avLst/>
          </a:prstGeom>
        </p:spPr>
      </p:pic>
      <p:sp>
        <p:nvSpPr>
          <p:cNvPr id="7" name="TextBox 7"/>
          <p:cNvSpPr txBox="1"/>
          <p:nvPr/>
        </p:nvSpPr>
        <p:spPr>
          <a:xfrm>
            <a:off x="685800" y="2859616"/>
            <a:ext cx="6148009" cy="549381"/>
          </a:xfrm>
          <a:prstGeom prst="rect">
            <a:avLst/>
          </a:prstGeom>
        </p:spPr>
        <p:txBody>
          <a:bodyPr lIns="0" tIns="0" rIns="0" bIns="0" rtlCol="0" anchor="t">
            <a:spAutoFit/>
          </a:bodyPr>
          <a:lstStyle/>
          <a:p>
            <a:pPr algn="ctr" defTabSz="609630">
              <a:lnSpc>
                <a:spcPts val="4666"/>
              </a:lnSpc>
            </a:pPr>
            <a:r>
              <a:rPr lang="en-US" sz="3333" u="sng">
                <a:solidFill>
                  <a:srgbClr val="000000"/>
                </a:solidFill>
                <a:latin typeface="Canva Sans"/>
                <a:ea typeface="Canva Sans"/>
                <a:cs typeface="Canva Sans"/>
                <a:sym typeface="Canva Sans"/>
              </a:rPr>
              <a:t>Übungsheft</a:t>
            </a:r>
          </a:p>
        </p:txBody>
      </p:sp>
      <p:sp>
        <p:nvSpPr>
          <p:cNvPr id="8" name="TextBox 8"/>
          <p:cNvSpPr txBox="1"/>
          <p:nvPr/>
        </p:nvSpPr>
        <p:spPr>
          <a:xfrm>
            <a:off x="2015671" y="3461808"/>
            <a:ext cx="3488267" cy="1089081"/>
          </a:xfrm>
          <a:prstGeom prst="rect">
            <a:avLst/>
          </a:prstGeom>
        </p:spPr>
        <p:txBody>
          <a:bodyPr lIns="0" tIns="0" rIns="0" bIns="0" rtlCol="0" anchor="t">
            <a:spAutoFit/>
          </a:bodyPr>
          <a:lstStyle/>
          <a:p>
            <a:pPr algn="ctr" defTabSz="609630">
              <a:lnSpc>
                <a:spcPts val="9334"/>
              </a:lnSpc>
            </a:pPr>
            <a:r>
              <a:rPr lang="en-US" sz="6667">
                <a:solidFill>
                  <a:srgbClr val="EA222A"/>
                </a:solidFill>
                <a:latin typeface="Canva Sans"/>
                <a:ea typeface="Canva Sans"/>
                <a:cs typeface="Canva Sans"/>
                <a:sym typeface="Canva Sans"/>
              </a:rPr>
              <a:t>B4</a:t>
            </a:r>
          </a:p>
        </p:txBody>
      </p:sp>
      <p:sp>
        <p:nvSpPr>
          <p:cNvPr id="9" name="TextBox 9"/>
          <p:cNvSpPr txBox="1"/>
          <p:nvPr/>
        </p:nvSpPr>
        <p:spPr>
          <a:xfrm>
            <a:off x="7210349" y="1723857"/>
            <a:ext cx="3933716" cy="549381"/>
          </a:xfrm>
          <a:prstGeom prst="rect">
            <a:avLst/>
          </a:prstGeom>
        </p:spPr>
        <p:txBody>
          <a:bodyPr lIns="0" tIns="0" rIns="0" bIns="0" rtlCol="0" anchor="t">
            <a:spAutoFit/>
          </a:bodyPr>
          <a:lstStyle/>
          <a:p>
            <a:pPr defTabSz="609630">
              <a:lnSpc>
                <a:spcPts val="4666"/>
              </a:lnSpc>
            </a:pPr>
            <a:r>
              <a:rPr lang="en-US" sz="3333" u="sng">
                <a:solidFill>
                  <a:srgbClr val="000000"/>
                </a:solidFill>
                <a:latin typeface="Canva Sans"/>
                <a:ea typeface="Canva Sans"/>
                <a:cs typeface="Canva Sans"/>
                <a:sym typeface="Canva Sans"/>
              </a:rPr>
              <a:t>Bearbeitungszeit:</a:t>
            </a:r>
          </a:p>
        </p:txBody>
      </p:sp>
      <p:sp>
        <p:nvSpPr>
          <p:cNvPr id="10" name="TextBox 10"/>
          <p:cNvSpPr txBox="1"/>
          <p:nvPr/>
        </p:nvSpPr>
        <p:spPr>
          <a:xfrm>
            <a:off x="7711387" y="2290363"/>
            <a:ext cx="2613267"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10 Minuten </a:t>
            </a:r>
          </a:p>
        </p:txBody>
      </p:sp>
      <p:sp>
        <p:nvSpPr>
          <p:cNvPr id="11" name="TextBox 11"/>
          <p:cNvSpPr txBox="1"/>
          <p:nvPr/>
        </p:nvSpPr>
        <p:spPr>
          <a:xfrm>
            <a:off x="7210349" y="3272366"/>
            <a:ext cx="2951015" cy="549381"/>
          </a:xfrm>
          <a:prstGeom prst="rect">
            <a:avLst/>
          </a:prstGeom>
        </p:spPr>
        <p:txBody>
          <a:bodyPr lIns="0" tIns="0" rIns="0" bIns="0" rtlCol="0" anchor="t">
            <a:spAutoFit/>
          </a:bodyPr>
          <a:lstStyle/>
          <a:p>
            <a:pPr defTabSz="609630">
              <a:lnSpc>
                <a:spcPts val="4667"/>
              </a:lnSpc>
            </a:pPr>
            <a:r>
              <a:rPr lang="en-US" sz="3334" u="sng">
                <a:solidFill>
                  <a:srgbClr val="000000"/>
                </a:solidFill>
                <a:latin typeface="Canva Sans"/>
                <a:ea typeface="Canva Sans"/>
                <a:cs typeface="Canva Sans"/>
                <a:sym typeface="Canva Sans"/>
              </a:rPr>
              <a:t>Hilfsmittel:</a:t>
            </a:r>
          </a:p>
        </p:txBody>
      </p:sp>
      <p:sp>
        <p:nvSpPr>
          <p:cNvPr id="12" name="TextBox 12"/>
          <p:cNvSpPr txBox="1"/>
          <p:nvPr/>
        </p:nvSpPr>
        <p:spPr>
          <a:xfrm>
            <a:off x="7711387" y="3829049"/>
            <a:ext cx="2245837"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Nomos</a:t>
            </a:r>
          </a:p>
        </p:txBody>
      </p:sp>
      <p:sp>
        <p:nvSpPr>
          <p:cNvPr id="13" name="TextBox 13"/>
          <p:cNvSpPr txBox="1"/>
          <p:nvPr/>
        </p:nvSpPr>
        <p:spPr>
          <a:xfrm>
            <a:off x="7711387" y="4379383"/>
            <a:ext cx="2329898"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Handout</a:t>
            </a:r>
          </a:p>
        </p:txBody>
      </p:sp>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1351</Words>
  <Application>Microsoft Office PowerPoint</Application>
  <PresentationFormat>Breitbild</PresentationFormat>
  <Paragraphs>407</Paragraphs>
  <Slides>57</Slides>
  <Notes>0</Notes>
  <HiddenSlides>0</HiddenSlides>
  <MMClips>0</MMClips>
  <ScaleCrop>false</ScaleCrop>
  <HeadingPairs>
    <vt:vector size="8" baseType="variant">
      <vt:variant>
        <vt:lpstr>Verwendete Schriftarten</vt:lpstr>
      </vt:variant>
      <vt:variant>
        <vt:i4>5</vt:i4>
      </vt:variant>
      <vt:variant>
        <vt:lpstr>Design</vt:lpstr>
      </vt:variant>
      <vt:variant>
        <vt:i4>2</vt:i4>
      </vt:variant>
      <vt:variant>
        <vt:lpstr>Eingebettete OLE-Server</vt:lpstr>
      </vt:variant>
      <vt:variant>
        <vt:i4>1</vt:i4>
      </vt:variant>
      <vt:variant>
        <vt:lpstr>Folientitel</vt:lpstr>
      </vt:variant>
      <vt:variant>
        <vt:i4>57</vt:i4>
      </vt:variant>
    </vt:vector>
  </HeadingPairs>
  <TitlesOfParts>
    <vt:vector size="65" baseType="lpstr">
      <vt:lpstr>Arial</vt:lpstr>
      <vt:lpstr>Calibri</vt:lpstr>
      <vt:lpstr>Calibri Light</vt:lpstr>
      <vt:lpstr>Canva Sans</vt:lpstr>
      <vt:lpstr>Canva Sans Bold</vt:lpstr>
      <vt:lpstr>Office</vt:lpstr>
      <vt:lpstr>Office Theme</vt:lpstr>
      <vt:lpstr>Acrobat Document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Hinz, Sandy</dc:creator>
  <cp:lastModifiedBy>Hinz, Sandy</cp:lastModifiedBy>
  <cp:revision>16</cp:revision>
  <dcterms:created xsi:type="dcterms:W3CDTF">2025-07-29T07:12:56Z</dcterms:created>
  <dcterms:modified xsi:type="dcterms:W3CDTF">2026-10-08T05:17:33Z</dcterms:modified>
</cp:coreProperties>
</file>