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74" r:id="rId3"/>
    <p:sldId id="275" r:id="rId4"/>
    <p:sldId id="276" r:id="rId5"/>
    <p:sldId id="277" r:id="rId6"/>
    <p:sldId id="278" r:id="rId7"/>
    <p:sldId id="279" r:id="rId8"/>
    <p:sldId id="280" r:id="rId9"/>
    <p:sldId id="281" r:id="rId10"/>
    <p:sldId id="282" r:id="rId11"/>
    <p:sldId id="283" r:id="rId12"/>
    <p:sldId id="284" r:id="rId13"/>
    <p:sldId id="285" r:id="rId14"/>
    <p:sldId id="286" r:id="rId15"/>
    <p:sldId id="287" r:id="rId16"/>
    <p:sldId id="288" r:id="rId17"/>
    <p:sldId id="289" r:id="rId18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4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342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2460B3-A485-46CD-87EB-692A60CFD4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AF0FBDB-FF01-4A76-9F64-D6F0A45081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0A804CD-4E87-424E-BF6A-0E1084CE48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CCAF6-9DAB-4010-A410-714363949798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B820D14-8A92-445E-8D55-6792CBCB9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80B3569-AE0B-4856-B9D8-264455999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3F1D4-75EA-4E89-B7CE-7BA8DE32EF4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3198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D3D872-0057-48D4-A3E7-F6036E2E8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56E915D-0EE1-4EE3-9D89-2D72FC64B9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3081C48-1753-4084-92DC-EB9ED9651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CCAF6-9DAB-4010-A410-714363949798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87E21D9-F1FA-4FA0-8A26-223E713A2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8686B5B-01DC-4629-A51F-A67CEFB78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3F1D4-75EA-4E89-B7CE-7BA8DE32EF4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2786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FA0BAF-BB85-47FF-B83E-5CD82FEA7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D03DB22-6294-421B-A462-9F57F64BBD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754B187-8971-468B-B561-61930CD41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CCAF6-9DAB-4010-A410-714363949798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8828F85-2FA6-44F0-B9DF-C5FF66A8E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6310A1F-8569-41E3-966E-CA75CDB7D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3F1D4-75EA-4E89-B7CE-7BA8DE32EF4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59508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51C0F4-ED2C-4FB3-B5F6-78ADD1060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1C3BC5F-E3B5-4FDA-965F-4AEB600E85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BF4DBD2-A8C1-4987-8AB5-AE1A13C80E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4C93944-2318-4CFF-877D-4F9509C5E6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CCAF6-9DAB-4010-A410-714363949798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9AC833D-7373-4611-95B9-393757E30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0BB0875-0492-452F-BCC6-CB1F94807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3F1D4-75EA-4E89-B7CE-7BA8DE32EF4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33120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97EC50-48D0-4092-A1A3-F6A614473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A8DBB7A-6161-4CAF-A6BE-4B1ACD45F7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818C8107-605F-484E-B087-5B1389EDF7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FB5279BD-625E-4F0B-8B0B-333D3EDC0D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1A2E5CF-9FCB-47EB-981C-A5BF0A2182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C6719330-D303-4298-9182-9CA77CEC5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CCAF6-9DAB-4010-A410-714363949798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FC15E2A3-9D38-4FA3-9E14-D2819C58A3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4817A56-5DAE-45D0-8106-0FC57E1B2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3F1D4-75EA-4E89-B7CE-7BA8DE32EF4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39890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4AF5D5-668F-4FBC-9648-9B944CBB5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5126AAF-D317-40D7-B6F9-A735A424D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CCAF6-9DAB-4010-A410-714363949798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80035BE-CF20-41BF-A54F-89877EE81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778EFC7-7601-4D18-8ADE-CA31E2A38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3F1D4-75EA-4E89-B7CE-7BA8DE32EF4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2098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1ED013D1-3E08-42C7-822D-A455243E2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CCAF6-9DAB-4010-A410-714363949798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70A1D56-97A9-48F4-9824-4707DE7A6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92389BE-4E23-42AF-991C-A4AAF847D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3F1D4-75EA-4E89-B7CE-7BA8DE32EF4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81861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B062ED-B535-4BE4-92A2-D720C97F6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E436002-779E-493F-BE81-CF783E8996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F8FEED1-ED32-4AC6-8D9A-C6ECD66AB1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FBF6A21-4218-4C60-840D-CF37DB292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CCAF6-9DAB-4010-A410-714363949798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3A94D7F-C475-49C4-B384-00FB1A4B1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EED4BA0-B661-443A-8906-7C5931569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3F1D4-75EA-4E89-B7CE-7BA8DE32EF4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83733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0EEF3E-0E64-47DA-8A63-8E3B0380B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F7837B1A-1524-4BD5-926A-538F9D548D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EBF2F1C-0F78-45BF-8D5F-950D121B3F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D034491-5AEE-4F80-9E59-AD67FF45C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CCAF6-9DAB-4010-A410-714363949798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892ED98-6EF7-432E-B581-19D9674D8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545FA0C-1D44-45F9-A350-3853ED55D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3F1D4-75EA-4E89-B7CE-7BA8DE32EF4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9445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88B40F-C9F8-40B1-BBE1-4B1CFFDA9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703C0EF-0E1E-4420-83DE-D3393A1C61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49B4065-3864-4752-A2C3-8F8705178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CCAF6-9DAB-4010-A410-714363949798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EC85777-5A76-42DA-9201-1902F07AF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2778C93-34A0-4D6C-8061-44210A0BF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3F1D4-75EA-4E89-B7CE-7BA8DE32EF4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7801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79D81316-3CE1-4925-982D-4F2B8C6778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FC2AA5A-2206-40CF-9258-1BC0122DCA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033000C-7899-4C57-BEDD-9A9816C81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CCAF6-9DAB-4010-A410-714363949798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B3F4A18-445E-41F2-A21E-B2144168B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9266B05-C1DD-4911-95AB-4778AC9F6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3F1D4-75EA-4E89-B7CE-7BA8DE32EF4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22429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A2255CC-7A61-48D3-8D42-177E80062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A234E30-3D35-435B-83BF-C89310435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EF0B068-59F9-4979-9E4F-DA443BA7E4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CCCAF6-9DAB-4010-A410-714363949798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C096C52-A266-4FFC-92E2-FB144C8D61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1925E66-9C89-4DE8-B1CA-DD938EB483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23F1D4-75EA-4E89-B7CE-7BA8DE32EF4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4978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0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19.sv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2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5.sv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de-DE" sz="1200"/>
          </a:p>
        </p:txBody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>
                <a:alphaModFix amt="71000"/>
              </a:blip>
              <a:stretch>
                <a:fillRect t="-421406" b="-421406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5" name="Freeform 5"/>
          <p:cNvSpPr/>
          <p:nvPr/>
        </p:nvSpPr>
        <p:spPr>
          <a:xfrm>
            <a:off x="685800" y="3429000"/>
            <a:ext cx="3095289" cy="2743200"/>
          </a:xfrm>
          <a:custGeom>
            <a:avLst/>
            <a:gdLst/>
            <a:ahLst/>
            <a:cxnLst/>
            <a:rect l="l" t="t" r="r" b="b"/>
            <a:pathLst>
              <a:path w="4642934" h="4114800">
                <a:moveTo>
                  <a:pt x="0" y="0"/>
                </a:moveTo>
                <a:lnTo>
                  <a:pt x="4642934" y="0"/>
                </a:lnTo>
                <a:lnTo>
                  <a:pt x="464293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grpSp>
        <p:nvGrpSpPr>
          <p:cNvPr id="6" name="Group 6"/>
          <p:cNvGrpSpPr/>
          <p:nvPr/>
        </p:nvGrpSpPr>
        <p:grpSpPr>
          <a:xfrm>
            <a:off x="1471357" y="1701103"/>
            <a:ext cx="2229581" cy="1950883"/>
            <a:chOff x="0" y="0"/>
            <a:chExt cx="812800" cy="7112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11" cy="711200"/>
            </a:xfrm>
            <a:custGeom>
              <a:avLst/>
              <a:gdLst/>
              <a:ahLst/>
              <a:cxnLst/>
              <a:rect l="l" t="t" r="r" b="b"/>
              <a:pathLst>
                <a:path w="812811" h="711200">
                  <a:moveTo>
                    <a:pt x="530371" y="0"/>
                  </a:moveTo>
                  <a:lnTo>
                    <a:pt x="282407" y="0"/>
                  </a:lnTo>
                  <a:cubicBezTo>
                    <a:pt x="126426" y="0"/>
                    <a:pt x="0" y="123512"/>
                    <a:pt x="0" y="275871"/>
                  </a:cubicBezTo>
                  <a:cubicBezTo>
                    <a:pt x="0" y="386169"/>
                    <a:pt x="66279" y="481310"/>
                    <a:pt x="162037" y="525451"/>
                  </a:cubicBezTo>
                  <a:lnTo>
                    <a:pt x="162037" y="711200"/>
                  </a:lnTo>
                  <a:lnTo>
                    <a:pt x="353844" y="551732"/>
                  </a:lnTo>
                  <a:lnTo>
                    <a:pt x="530371" y="551732"/>
                  </a:lnTo>
                  <a:cubicBezTo>
                    <a:pt x="686363" y="551732"/>
                    <a:pt x="812800" y="428220"/>
                    <a:pt x="812800" y="275861"/>
                  </a:cubicBezTo>
                  <a:cubicBezTo>
                    <a:pt x="812811" y="123512"/>
                    <a:pt x="686363" y="0"/>
                    <a:pt x="530371" y="0"/>
                  </a:cubicBezTo>
                  <a:close/>
                </a:path>
              </a:pathLst>
            </a:custGeom>
            <a:solidFill>
              <a:srgbClr val="0A6037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2957809" y="751676"/>
            <a:ext cx="627638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Akteneinsicht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85351" y="2043833"/>
            <a:ext cx="7805263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Beachtung der Daten-</a:t>
            </a:r>
          </a:p>
          <a:p>
            <a:pPr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schutzbestimmungen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785351" y="3479663"/>
            <a:ext cx="313634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wer:</a:t>
            </a: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13672" y="3508204"/>
            <a:ext cx="6694474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Verfahrensbeteiligte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813672" y="4292386"/>
            <a:ext cx="8106041" cy="7566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Dritte müssen ein rechtliches </a:t>
            </a:r>
          </a:p>
          <a:p>
            <a:pPr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Interesse glaubhaft machen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86943" y="2102540"/>
            <a:ext cx="439840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§ 299 ZPO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466889" y="5720445"/>
            <a:ext cx="7322512" cy="333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566"/>
              </a:lnSpc>
            </a:pP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Entscheidung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durch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Behördenleitung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§ 299 II ZPO </a:t>
            </a:r>
          </a:p>
        </p:txBody>
      </p:sp>
      <p:sp>
        <p:nvSpPr>
          <p:cNvPr id="15" name="AutoShape 15"/>
          <p:cNvSpPr/>
          <p:nvPr/>
        </p:nvSpPr>
        <p:spPr>
          <a:xfrm>
            <a:off x="7705634" y="5143500"/>
            <a:ext cx="0" cy="462644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DE" sz="12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de-DE" sz="1200"/>
          </a:p>
        </p:txBody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>
                <a:alphaModFix amt="71000"/>
              </a:blip>
              <a:stretch>
                <a:fillRect t="-421406" b="-421406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914124" y="751676"/>
            <a:ext cx="558218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Akteneinsicht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649487" y="758026"/>
            <a:ext cx="2660591" cy="526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wie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614" y="1267431"/>
            <a:ext cx="5930232" cy="4323139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8151" y="2062549"/>
            <a:ext cx="6423327" cy="4644928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 flipH="1">
            <a:off x="3156730" y="5096384"/>
            <a:ext cx="0" cy="276987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0" name="AutoShape 10"/>
          <p:cNvSpPr/>
          <p:nvPr/>
        </p:nvSpPr>
        <p:spPr>
          <a:xfrm>
            <a:off x="3156730" y="5373371"/>
            <a:ext cx="2939270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DE" sz="1200"/>
          </a:p>
        </p:txBody>
      </p:sp>
      <p:sp>
        <p:nvSpPr>
          <p:cNvPr id="11" name="TextBox 11"/>
          <p:cNvSpPr txBox="1"/>
          <p:nvPr/>
        </p:nvSpPr>
        <p:spPr>
          <a:xfrm>
            <a:off x="5860528" y="1785585"/>
            <a:ext cx="593857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Passwort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872503" y="5495762"/>
            <a:ext cx="535187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PDF-Datei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de-DE" sz="1200"/>
          </a:p>
        </p:txBody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>
                <a:alphaModFix amt="71000"/>
              </a:blip>
              <a:stretch>
                <a:fillRect t="-421406" b="-421406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5" name="Freeform 5"/>
          <p:cNvSpPr/>
          <p:nvPr/>
        </p:nvSpPr>
        <p:spPr>
          <a:xfrm>
            <a:off x="1386977" y="2338566"/>
            <a:ext cx="2100089" cy="2984493"/>
          </a:xfrm>
          <a:custGeom>
            <a:avLst/>
            <a:gdLst/>
            <a:ahLst/>
            <a:cxnLst/>
            <a:rect l="l" t="t" r="r" b="b"/>
            <a:pathLst>
              <a:path w="3150134" h="4476740">
                <a:moveTo>
                  <a:pt x="0" y="0"/>
                </a:moveTo>
                <a:lnTo>
                  <a:pt x="3150134" y="0"/>
                </a:lnTo>
                <a:lnTo>
                  <a:pt x="3150134" y="4476740"/>
                </a:lnTo>
                <a:lnTo>
                  <a:pt x="0" y="44767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1905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de-DE" sz="1200"/>
          </a:p>
        </p:txBody>
      </p:sp>
      <p:sp>
        <p:nvSpPr>
          <p:cNvPr id="6" name="Freeform 6"/>
          <p:cNvSpPr/>
          <p:nvPr/>
        </p:nvSpPr>
        <p:spPr>
          <a:xfrm>
            <a:off x="8722649" y="2338566"/>
            <a:ext cx="2099111" cy="2984493"/>
          </a:xfrm>
          <a:custGeom>
            <a:avLst/>
            <a:gdLst/>
            <a:ahLst/>
            <a:cxnLst/>
            <a:rect l="l" t="t" r="r" b="b"/>
            <a:pathLst>
              <a:path w="3148666" h="4476740">
                <a:moveTo>
                  <a:pt x="0" y="0"/>
                </a:moveTo>
                <a:lnTo>
                  <a:pt x="3148665" y="0"/>
                </a:lnTo>
                <a:lnTo>
                  <a:pt x="3148665" y="4476740"/>
                </a:lnTo>
                <a:lnTo>
                  <a:pt x="0" y="447674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w="1905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de-DE" sz="1200"/>
          </a:p>
        </p:txBody>
      </p:sp>
      <p:sp>
        <p:nvSpPr>
          <p:cNvPr id="7" name="Freeform 7"/>
          <p:cNvSpPr/>
          <p:nvPr/>
        </p:nvSpPr>
        <p:spPr>
          <a:xfrm>
            <a:off x="1293533" y="2206226"/>
            <a:ext cx="2286976" cy="3116833"/>
          </a:xfrm>
          <a:custGeom>
            <a:avLst/>
            <a:gdLst/>
            <a:ahLst/>
            <a:cxnLst/>
            <a:rect l="l" t="t" r="r" b="b"/>
            <a:pathLst>
              <a:path w="3430464" h="4675249">
                <a:moveTo>
                  <a:pt x="0" y="0"/>
                </a:moveTo>
                <a:lnTo>
                  <a:pt x="3430464" y="0"/>
                </a:lnTo>
                <a:lnTo>
                  <a:pt x="3430464" y="4675249"/>
                </a:lnTo>
                <a:lnTo>
                  <a:pt x="0" y="467524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8" name="TextBox 8"/>
          <p:cNvSpPr txBox="1"/>
          <p:nvPr/>
        </p:nvSpPr>
        <p:spPr>
          <a:xfrm>
            <a:off x="925576" y="751676"/>
            <a:ext cx="623386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Akteneinsicht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50727" y="751676"/>
            <a:ext cx="398831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Umfang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952280" y="2914296"/>
            <a:ext cx="6287440" cy="1897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nicht alle Teile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der Akten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unterliegen der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Akteneinsicht</a:t>
            </a:r>
          </a:p>
        </p:txBody>
      </p:sp>
      <p:sp>
        <p:nvSpPr>
          <p:cNvPr id="11" name="Freeform 11"/>
          <p:cNvSpPr/>
          <p:nvPr/>
        </p:nvSpPr>
        <p:spPr>
          <a:xfrm>
            <a:off x="8628716" y="2206226"/>
            <a:ext cx="2286976" cy="3116833"/>
          </a:xfrm>
          <a:custGeom>
            <a:avLst/>
            <a:gdLst/>
            <a:ahLst/>
            <a:cxnLst/>
            <a:rect l="l" t="t" r="r" b="b"/>
            <a:pathLst>
              <a:path w="3430464" h="4675249">
                <a:moveTo>
                  <a:pt x="0" y="0"/>
                </a:moveTo>
                <a:lnTo>
                  <a:pt x="3430464" y="0"/>
                </a:lnTo>
                <a:lnTo>
                  <a:pt x="3430464" y="4675249"/>
                </a:lnTo>
                <a:lnTo>
                  <a:pt x="0" y="467524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de-DE" sz="1200"/>
          </a:p>
        </p:txBody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>
                <a:alphaModFix amt="71000"/>
              </a:blip>
              <a:stretch>
                <a:fillRect t="-1011992" b="-1011992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991405" y="890747"/>
            <a:ext cx="9363203" cy="7486315"/>
          </a:xfrm>
          <a:prstGeom prst="rect">
            <a:avLst/>
          </a:prstGeom>
        </p:spPr>
      </p:pic>
      <p:sp>
        <p:nvSpPr>
          <p:cNvPr id="6" name="Freeform 6"/>
          <p:cNvSpPr/>
          <p:nvPr/>
        </p:nvSpPr>
        <p:spPr>
          <a:xfrm>
            <a:off x="7199821" y="4320162"/>
            <a:ext cx="479688" cy="464861"/>
          </a:xfrm>
          <a:custGeom>
            <a:avLst/>
            <a:gdLst/>
            <a:ahLst/>
            <a:cxnLst/>
            <a:rect l="l" t="t" r="r" b="b"/>
            <a:pathLst>
              <a:path w="719532" h="697292">
                <a:moveTo>
                  <a:pt x="0" y="0"/>
                </a:moveTo>
                <a:lnTo>
                  <a:pt x="719532" y="0"/>
                </a:lnTo>
                <a:lnTo>
                  <a:pt x="719532" y="697292"/>
                </a:lnTo>
                <a:lnTo>
                  <a:pt x="0" y="69729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7" name="TextBox 7"/>
          <p:cNvSpPr txBox="1"/>
          <p:nvPr/>
        </p:nvSpPr>
        <p:spPr>
          <a:xfrm>
            <a:off x="914400" y="767856"/>
            <a:ext cx="10581186" cy="5376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2933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Prozesskostenhilfe</a:t>
            </a:r>
            <a:r>
              <a:rPr lang="en-US" sz="2933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/</a:t>
            </a:r>
            <a:r>
              <a:rPr lang="en-US" sz="2933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Verfahrenskostenhilfe</a:t>
            </a:r>
            <a:r>
              <a:rPr lang="en-US" sz="2933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§§ 114 ff. ZPO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199821" y="2313561"/>
            <a:ext cx="10581186" cy="16927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aus persönlichen und </a:t>
            </a:r>
          </a:p>
          <a:p>
            <a:pPr>
              <a:lnSpc>
                <a:spcPts val="33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wirtschaftlichen </a:t>
            </a:r>
          </a:p>
          <a:p>
            <a:pPr>
              <a:lnSpc>
                <a:spcPts val="33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Verhältnissen </a:t>
            </a:r>
          </a:p>
          <a:p>
            <a:pPr>
              <a:lnSpc>
                <a:spcPts val="33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nicht in der Lage: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004473" y="4269362"/>
            <a:ext cx="7849918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2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Prozess zu führen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004473" y="5046574"/>
            <a:ext cx="5021710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2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Rechtsverteidigung </a:t>
            </a:r>
          </a:p>
        </p:txBody>
      </p:sp>
      <p:sp>
        <p:nvSpPr>
          <p:cNvPr id="11" name="Freeform 11"/>
          <p:cNvSpPr/>
          <p:nvPr/>
        </p:nvSpPr>
        <p:spPr>
          <a:xfrm>
            <a:off x="7199821" y="5097374"/>
            <a:ext cx="479688" cy="464861"/>
          </a:xfrm>
          <a:custGeom>
            <a:avLst/>
            <a:gdLst/>
            <a:ahLst/>
            <a:cxnLst/>
            <a:rect l="l" t="t" r="r" b="b"/>
            <a:pathLst>
              <a:path w="719532" h="697292">
                <a:moveTo>
                  <a:pt x="0" y="0"/>
                </a:moveTo>
                <a:lnTo>
                  <a:pt x="719532" y="0"/>
                </a:lnTo>
                <a:lnTo>
                  <a:pt x="719532" y="697292"/>
                </a:lnTo>
                <a:lnTo>
                  <a:pt x="0" y="69729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de-DE" sz="1200"/>
          </a:p>
        </p:txBody>
      </p:sp>
      <p:grpSp>
        <p:nvGrpSpPr>
          <p:cNvPr id="3" name="Group 3"/>
          <p:cNvGrpSpPr/>
          <p:nvPr/>
        </p:nvGrpSpPr>
        <p:grpSpPr>
          <a:xfrm>
            <a:off x="3790864" y="1671371"/>
            <a:ext cx="7715337" cy="4714285"/>
            <a:chOff x="0" y="0"/>
            <a:chExt cx="15430674" cy="9428570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 t="7741" b="6158"/>
            <a:stretch>
              <a:fillRect/>
            </a:stretch>
          </p:blipFill>
          <p:spPr>
            <a:xfrm>
              <a:off x="0" y="0"/>
              <a:ext cx="7651837" cy="9428570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4"/>
            <a:srcRect b="14194"/>
            <a:stretch>
              <a:fillRect/>
            </a:stretch>
          </p:blipFill>
          <p:spPr>
            <a:xfrm>
              <a:off x="7778837" y="0"/>
              <a:ext cx="7651837" cy="9428570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5">
                <a:alphaModFix amt="71000"/>
              </a:blip>
              <a:stretch>
                <a:fillRect t="-1011992" b="-1011992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8" name="Freeform 8"/>
          <p:cNvSpPr/>
          <p:nvPr/>
        </p:nvSpPr>
        <p:spPr>
          <a:xfrm>
            <a:off x="1759386" y="2764082"/>
            <a:ext cx="587374" cy="587374"/>
          </a:xfrm>
          <a:custGeom>
            <a:avLst/>
            <a:gdLst/>
            <a:ahLst/>
            <a:cxnLst/>
            <a:rect l="l" t="t" r="r" b="b"/>
            <a:pathLst>
              <a:path w="881061" h="881061">
                <a:moveTo>
                  <a:pt x="0" y="0"/>
                </a:moveTo>
                <a:lnTo>
                  <a:pt x="881061" y="0"/>
                </a:lnTo>
                <a:lnTo>
                  <a:pt x="881061" y="881060"/>
                </a:lnTo>
                <a:lnTo>
                  <a:pt x="0" y="88106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9" name="TextBox 9"/>
          <p:cNvSpPr txBox="1"/>
          <p:nvPr/>
        </p:nvSpPr>
        <p:spPr>
          <a:xfrm>
            <a:off x="2818941" y="751676"/>
            <a:ext cx="655411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Prozesskostenhilfe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-1804596" y="1923456"/>
            <a:ext cx="771533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Antrag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39245" y="5351429"/>
            <a:ext cx="322765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Belege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39245" y="3712072"/>
            <a:ext cx="322765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Erklärung</a:t>
            </a:r>
          </a:p>
        </p:txBody>
      </p:sp>
      <p:sp>
        <p:nvSpPr>
          <p:cNvPr id="13" name="Freeform 13"/>
          <p:cNvSpPr/>
          <p:nvPr/>
        </p:nvSpPr>
        <p:spPr>
          <a:xfrm>
            <a:off x="1759386" y="4554506"/>
            <a:ext cx="587374" cy="587374"/>
          </a:xfrm>
          <a:custGeom>
            <a:avLst/>
            <a:gdLst/>
            <a:ahLst/>
            <a:cxnLst/>
            <a:rect l="l" t="t" r="r" b="b"/>
            <a:pathLst>
              <a:path w="881061" h="881061">
                <a:moveTo>
                  <a:pt x="0" y="0"/>
                </a:moveTo>
                <a:lnTo>
                  <a:pt x="881061" y="0"/>
                </a:lnTo>
                <a:lnTo>
                  <a:pt x="881061" y="881060"/>
                </a:lnTo>
                <a:lnTo>
                  <a:pt x="0" y="88106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14" name="TextBox 16">
            <a:extLst>
              <a:ext uri="{FF2B5EF4-FFF2-40B4-BE49-F238E27FC236}">
                <a16:creationId xmlns:a16="http://schemas.microsoft.com/office/drawing/2014/main" id="{E843857C-C14B-A290-4B8A-FD1F522D54A7}"/>
              </a:ext>
            </a:extLst>
          </p:cNvPr>
          <p:cNvSpPr txBox="1"/>
          <p:nvPr/>
        </p:nvSpPr>
        <p:spPr>
          <a:xfrm>
            <a:off x="0" y="6231856"/>
            <a:ext cx="2806011" cy="5873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117 II ZPO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9358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de-DE" sz="1200"/>
          </a:p>
        </p:txBody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>
                <a:alphaModFix amt="71000"/>
              </a:blip>
              <a:stretch>
                <a:fillRect t="-1011992" b="-1011992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893214" y="754285"/>
            <a:ext cx="5464473" cy="5493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Prozesskostenhilfe</a:t>
            </a:r>
            <a:endParaRPr lang="en-US" sz="3333" dirty="0">
              <a:solidFill>
                <a:srgbClr val="FFFFFF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2338687" y="2614351"/>
            <a:ext cx="2477095" cy="2477095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l="-25136" r="-25136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228080" y="1741838"/>
            <a:ext cx="5811520" cy="46700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66"/>
              </a:lnSpc>
            </a:pPr>
            <a:r>
              <a:rPr lang="en-US" sz="2933" dirty="0" err="1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Prüfung</a:t>
            </a:r>
            <a:r>
              <a:rPr lang="en-US" sz="2933" dirty="0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 der </a:t>
            </a:r>
            <a:r>
              <a:rPr lang="en-US" sz="2933" dirty="0" err="1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Bedürftigkeit</a:t>
            </a:r>
            <a:r>
              <a:rPr lang="en-US" sz="2933" dirty="0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 auf </a:t>
            </a:r>
            <a:br>
              <a:rPr lang="en-US" sz="2933" dirty="0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</a:br>
            <a:r>
              <a:rPr lang="en-US" sz="2933" dirty="0" err="1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Grundlage</a:t>
            </a:r>
            <a:r>
              <a:rPr lang="en-US" sz="2933" dirty="0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 des § 115 ZPO </a:t>
            </a:r>
            <a:br>
              <a:rPr lang="en-US" sz="2933" dirty="0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</a:br>
            <a:r>
              <a:rPr lang="en-US" sz="2933" dirty="0" err="1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sowie</a:t>
            </a:r>
            <a:r>
              <a:rPr lang="en-US" sz="2933" dirty="0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 </a:t>
            </a:r>
            <a:br>
              <a:rPr lang="en-US" sz="2933" dirty="0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</a:br>
            <a:r>
              <a:rPr lang="en-US" sz="2933" dirty="0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der </a:t>
            </a:r>
            <a:r>
              <a:rPr lang="en-US" sz="2933" dirty="0" err="1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Erfolgsaussichten</a:t>
            </a:r>
            <a:br>
              <a:rPr lang="en-US" sz="2933" dirty="0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</a:br>
            <a:endParaRPr lang="en-US" sz="2933" dirty="0">
              <a:solidFill>
                <a:srgbClr val="000000"/>
              </a:solidFill>
              <a:latin typeface="Canva Sans" panose="020B0604020202020204" charset="0"/>
              <a:ea typeface="Canva Sans"/>
              <a:cs typeface="Canva Sans"/>
              <a:sym typeface="Canva Sans"/>
            </a:endParaRPr>
          </a:p>
          <a:p>
            <a:r>
              <a:rPr lang="de-DE" sz="2133" dirty="0">
                <a:solidFill>
                  <a:srgbClr val="000000"/>
                </a:solidFill>
                <a:latin typeface="Canva Sans" panose="020B0604020202020204" charset="0"/>
                <a:cs typeface="Arial" panose="020B0604020202020204" pitchFamily="34" charset="0"/>
              </a:rPr>
              <a:t>PKH-Entscheidung erfolgt für jede Instanz </a:t>
            </a:r>
            <a:br>
              <a:rPr lang="de-DE" sz="2133" dirty="0">
                <a:solidFill>
                  <a:srgbClr val="000000"/>
                </a:solidFill>
                <a:latin typeface="Canva Sans" panose="020B0604020202020204" charset="0"/>
                <a:cs typeface="Arial" panose="020B0604020202020204" pitchFamily="34" charset="0"/>
              </a:rPr>
            </a:br>
            <a:r>
              <a:rPr lang="de-DE" sz="2133" dirty="0">
                <a:solidFill>
                  <a:srgbClr val="000000"/>
                </a:solidFill>
                <a:latin typeface="Canva Sans" panose="020B0604020202020204" charset="0"/>
                <a:cs typeface="Arial" panose="020B0604020202020204" pitchFamily="34" charset="0"/>
              </a:rPr>
              <a:t>besonders, § 119 I 1 ZPO</a:t>
            </a:r>
          </a:p>
          <a:p>
            <a:endParaRPr lang="de-DE" sz="2133" dirty="0">
              <a:solidFill>
                <a:srgbClr val="000000"/>
              </a:solidFill>
              <a:latin typeface="Canva Sans" panose="020B0604020202020204" charset="0"/>
              <a:cs typeface="Arial" panose="020B0604020202020204" pitchFamily="34" charset="0"/>
            </a:endParaRPr>
          </a:p>
          <a:p>
            <a:r>
              <a:rPr lang="de-DE" sz="2133" dirty="0">
                <a:solidFill>
                  <a:srgbClr val="000000"/>
                </a:solidFill>
                <a:latin typeface="Canva Sans" panose="020B0604020202020204" charset="0"/>
                <a:cs typeface="Arial" panose="020B0604020202020204" pitchFamily="34" charset="0"/>
              </a:rPr>
              <a:t>in einer höheren Instanz wird - wenn d. Gegner/in das Rechtsmittel eingelegt hat, wird nicht geprüft, ob das Begehren d. Antragsteller/in aussichtsreich und nicht mutwillig ist, § 119 I 2 ZPO</a:t>
            </a:r>
            <a:endParaRPr lang="en-US" sz="2133" dirty="0">
              <a:solidFill>
                <a:srgbClr val="000000"/>
              </a:solidFill>
              <a:latin typeface="Canva Sans" panose="020B0604020202020204" charset="0"/>
              <a:ea typeface="Canva Sans"/>
              <a:cs typeface="Canva Sans"/>
              <a:sym typeface="Canva Sans"/>
            </a:endParaRPr>
          </a:p>
        </p:txBody>
      </p:sp>
      <p:sp>
        <p:nvSpPr>
          <p:cNvPr id="9" name="AutoShape 9"/>
          <p:cNvSpPr/>
          <p:nvPr/>
        </p:nvSpPr>
        <p:spPr>
          <a:xfrm flipV="1">
            <a:off x="4815783" y="3835400"/>
            <a:ext cx="1127819" cy="17499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DE" sz="12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de-DE" sz="1200"/>
          </a:p>
        </p:txBody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>
                <a:alphaModFix amt="71000"/>
              </a:blip>
              <a:stretch>
                <a:fillRect t="-1011992" b="-1011992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040205" y="751676"/>
            <a:ext cx="398850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eIP</a:t>
            </a:r>
          </a:p>
        </p:txBody>
      </p:sp>
      <p:sp>
        <p:nvSpPr>
          <p:cNvPr id="6" name="Freeform 6"/>
          <p:cNvSpPr/>
          <p:nvPr/>
        </p:nvSpPr>
        <p:spPr>
          <a:xfrm>
            <a:off x="5329267" y="965785"/>
            <a:ext cx="5931243" cy="5486400"/>
          </a:xfrm>
          <a:custGeom>
            <a:avLst/>
            <a:gdLst/>
            <a:ahLst/>
            <a:cxnLst/>
            <a:rect l="l" t="t" r="r" b="b"/>
            <a:pathLst>
              <a:path w="8896865" h="8229600">
                <a:moveTo>
                  <a:pt x="0" y="0"/>
                </a:moveTo>
                <a:lnTo>
                  <a:pt x="8896865" y="0"/>
                </a:lnTo>
                <a:lnTo>
                  <a:pt x="88968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7" name="TextBox 7"/>
          <p:cNvSpPr txBox="1"/>
          <p:nvPr/>
        </p:nvSpPr>
        <p:spPr>
          <a:xfrm>
            <a:off x="6034458" y="2195504"/>
            <a:ext cx="4520861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7" dirty="0">
                <a:solidFill>
                  <a:srgbClr val="FE0000"/>
                </a:solidFill>
                <a:latin typeface="Canva Sans"/>
                <a:ea typeface="Canva Sans"/>
                <a:cs typeface="Canva Sans"/>
                <a:sym typeface="Canva Sans"/>
              </a:rPr>
              <a:t>5/26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0" y="3256018"/>
            <a:ext cx="6175028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Eingang</a:t>
            </a:r>
            <a:r>
              <a:rPr lang="en-US" sz="3333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 </a:t>
            </a:r>
          </a:p>
          <a:p>
            <a:pPr algn="ctr">
              <a:lnSpc>
                <a:spcPts val="3666"/>
              </a:lnSpc>
            </a:pP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PKH-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Antrag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de-DE" sz="1200"/>
          </a:p>
        </p:txBody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>
                <a:alphaModFix amt="71000"/>
              </a:blip>
              <a:stretch>
                <a:fillRect t="-1011992" b="-1011992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85800" y="2228974"/>
            <a:ext cx="2916233" cy="1777763"/>
            <a:chOff x="0" y="0"/>
            <a:chExt cx="812800" cy="49549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495491"/>
            </a:xfrm>
            <a:custGeom>
              <a:avLst/>
              <a:gdLst/>
              <a:ahLst/>
              <a:cxnLst/>
              <a:rect l="l" t="t" r="r" b="b"/>
              <a:pathLst>
                <a:path w="812800" h="495491">
                  <a:moveTo>
                    <a:pt x="0" y="0"/>
                  </a:moveTo>
                  <a:lnTo>
                    <a:pt x="812800" y="0"/>
                  </a:lnTo>
                  <a:lnTo>
                    <a:pt x="812800" y="495491"/>
                  </a:lnTo>
                  <a:lnTo>
                    <a:pt x="0" y="495491"/>
                  </a:lnTo>
                  <a:close/>
                </a:path>
              </a:pathLst>
            </a:custGeom>
            <a:blipFill>
              <a:blip r:embed="rId2"/>
              <a:stretch>
                <a:fillRect t="-4645" b="-4645"/>
              </a:stretch>
            </a:blipFill>
            <a:ln w="571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-1235529" y="2433114"/>
            <a:ext cx="6758892" cy="1423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10101"/>
                </a:solidFill>
                <a:latin typeface="Canva Sans"/>
                <a:ea typeface="Canva Sans"/>
                <a:cs typeface="Canva Sans"/>
                <a:sym typeface="Canva Sans"/>
              </a:rPr>
              <a:t>beglaubigte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10101"/>
                </a:solidFill>
                <a:latin typeface="Canva Sans"/>
                <a:ea typeface="Canva Sans"/>
                <a:cs typeface="Canva Sans"/>
                <a:sym typeface="Canva Sans"/>
              </a:rPr>
              <a:t>Abschrift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10101"/>
                </a:solidFill>
                <a:latin typeface="Canva Sans"/>
                <a:ea typeface="Canva Sans"/>
                <a:cs typeface="Canva Sans"/>
                <a:sym typeface="Canva Sans"/>
              </a:rPr>
              <a:t>des Antrags</a:t>
            </a: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685800" y="4006737"/>
            <a:ext cx="2916233" cy="1256974"/>
            <a:chOff x="0" y="0"/>
            <a:chExt cx="812800" cy="35033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350338"/>
            </a:xfrm>
            <a:custGeom>
              <a:avLst/>
              <a:gdLst/>
              <a:ahLst/>
              <a:cxnLst/>
              <a:rect l="l" t="t" r="r" b="b"/>
              <a:pathLst>
                <a:path w="812800" h="350338">
                  <a:moveTo>
                    <a:pt x="0" y="0"/>
                  </a:moveTo>
                  <a:lnTo>
                    <a:pt x="812800" y="0"/>
                  </a:lnTo>
                  <a:lnTo>
                    <a:pt x="812800" y="350338"/>
                  </a:lnTo>
                  <a:lnTo>
                    <a:pt x="0" y="350338"/>
                  </a:lnTo>
                  <a:close/>
                </a:path>
              </a:pathLst>
            </a:custGeom>
            <a:blipFill>
              <a:blip r:embed="rId2"/>
              <a:stretch>
                <a:fillRect t="-27286" b="-27286"/>
              </a:stretch>
            </a:blipFill>
            <a:ln w="2857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de-DE" sz="1200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451497" y="2203574"/>
            <a:ext cx="4054703" cy="1777763"/>
            <a:chOff x="0" y="0"/>
            <a:chExt cx="1130109" cy="49549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130109" cy="495491"/>
            </a:xfrm>
            <a:custGeom>
              <a:avLst/>
              <a:gdLst/>
              <a:ahLst/>
              <a:cxnLst/>
              <a:rect l="l" t="t" r="r" b="b"/>
              <a:pathLst>
                <a:path w="1130109" h="495491">
                  <a:moveTo>
                    <a:pt x="0" y="0"/>
                  </a:moveTo>
                  <a:lnTo>
                    <a:pt x="1130109" y="0"/>
                  </a:lnTo>
                  <a:lnTo>
                    <a:pt x="1130109" y="495491"/>
                  </a:lnTo>
                  <a:lnTo>
                    <a:pt x="0" y="495491"/>
                  </a:lnTo>
                  <a:close/>
                </a:path>
              </a:pathLst>
            </a:custGeom>
            <a:blipFill>
              <a:blip r:embed="rId2"/>
              <a:stretch>
                <a:fillRect t="-25978" b="-25978"/>
              </a:stretch>
            </a:blipFill>
            <a:ln w="571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6633030" y="2433114"/>
            <a:ext cx="5691638" cy="1423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Antragsgegner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zur möglichen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Stellungnahme </a:t>
            </a:r>
          </a:p>
        </p:txBody>
      </p:sp>
      <p:sp>
        <p:nvSpPr>
          <p:cNvPr id="13" name="Freeform 13"/>
          <p:cNvSpPr/>
          <p:nvPr/>
        </p:nvSpPr>
        <p:spPr>
          <a:xfrm flipH="1">
            <a:off x="4322237" y="2664037"/>
            <a:ext cx="3129260" cy="3942375"/>
          </a:xfrm>
          <a:custGeom>
            <a:avLst/>
            <a:gdLst/>
            <a:ahLst/>
            <a:cxnLst/>
            <a:rect l="l" t="t" r="r" b="b"/>
            <a:pathLst>
              <a:path w="4693890" h="5913562">
                <a:moveTo>
                  <a:pt x="4693890" y="0"/>
                </a:moveTo>
                <a:lnTo>
                  <a:pt x="0" y="0"/>
                </a:lnTo>
                <a:lnTo>
                  <a:pt x="0" y="5913562"/>
                </a:lnTo>
                <a:lnTo>
                  <a:pt x="4693890" y="5913562"/>
                </a:lnTo>
                <a:lnTo>
                  <a:pt x="469389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14" name="TextBox 14"/>
          <p:cNvSpPr txBox="1"/>
          <p:nvPr/>
        </p:nvSpPr>
        <p:spPr>
          <a:xfrm>
            <a:off x="832674" y="751676"/>
            <a:ext cx="717179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Prozesskostenhilfe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095345" y="751676"/>
            <a:ext cx="717179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Verfahren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45007" y="4091241"/>
            <a:ext cx="3597821" cy="1115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ohne </a:t>
            </a:r>
          </a:p>
          <a:p>
            <a:pPr algn="ctr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Erklärung </a:t>
            </a:r>
          </a:p>
          <a:p>
            <a:pPr algn="ctr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und Belege</a:t>
            </a:r>
          </a:p>
        </p:txBody>
      </p:sp>
      <p:sp>
        <p:nvSpPr>
          <p:cNvPr id="17" name="AutoShape 17"/>
          <p:cNvSpPr/>
          <p:nvPr/>
        </p:nvSpPr>
        <p:spPr>
          <a:xfrm flipV="1">
            <a:off x="3602034" y="2484312"/>
            <a:ext cx="3870882" cy="0"/>
          </a:xfrm>
          <a:prstGeom prst="line">
            <a:avLst/>
          </a:prstGeom>
          <a:ln w="762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DE" sz="12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de-DE" sz="1200"/>
          </a:p>
        </p:txBody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>
                <a:alphaModFix amt="71000"/>
              </a:blip>
              <a:stretch>
                <a:fillRect t="-1011992" b="-1011992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85800" y="2294538"/>
            <a:ext cx="3642917" cy="881521"/>
            <a:chOff x="0" y="0"/>
            <a:chExt cx="846575" cy="20485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46575" cy="204856"/>
            </a:xfrm>
            <a:custGeom>
              <a:avLst/>
              <a:gdLst/>
              <a:ahLst/>
              <a:cxnLst/>
              <a:rect l="l" t="t" r="r" b="b"/>
              <a:pathLst>
                <a:path w="846575" h="204856">
                  <a:moveTo>
                    <a:pt x="28336" y="0"/>
                  </a:moveTo>
                  <a:lnTo>
                    <a:pt x="818239" y="0"/>
                  </a:lnTo>
                  <a:cubicBezTo>
                    <a:pt x="833888" y="0"/>
                    <a:pt x="846575" y="12686"/>
                    <a:pt x="846575" y="28336"/>
                  </a:cubicBezTo>
                  <a:lnTo>
                    <a:pt x="846575" y="176520"/>
                  </a:lnTo>
                  <a:cubicBezTo>
                    <a:pt x="846575" y="192170"/>
                    <a:pt x="833888" y="204856"/>
                    <a:pt x="818239" y="204856"/>
                  </a:cubicBezTo>
                  <a:lnTo>
                    <a:pt x="28336" y="204856"/>
                  </a:lnTo>
                  <a:cubicBezTo>
                    <a:pt x="12686" y="204856"/>
                    <a:pt x="0" y="192170"/>
                    <a:pt x="0" y="176520"/>
                  </a:cubicBezTo>
                  <a:lnTo>
                    <a:pt x="0" y="28336"/>
                  </a:lnTo>
                  <a:cubicBezTo>
                    <a:pt x="0" y="12686"/>
                    <a:pt x="12686" y="0"/>
                    <a:pt x="28336" y="0"/>
                  </a:cubicBezTo>
                  <a:close/>
                </a:path>
              </a:pathLst>
            </a:custGeom>
            <a:blipFill>
              <a:blip r:embed="rId4"/>
              <a:stretch>
                <a:fillRect t="-156626" b="-156626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3592366" y="742613"/>
            <a:ext cx="5007267" cy="5493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Prozesskostenhilfe</a:t>
            </a:r>
            <a:endParaRPr lang="en-US" sz="3333" dirty="0">
              <a:solidFill>
                <a:srgbClr val="FFFFFF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-1460942" y="2514106"/>
            <a:ext cx="7936402" cy="474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PKH </a:t>
            </a:r>
            <a:r>
              <a:rPr lang="en-US" sz="3333" u="sng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ohne</a:t>
            </a: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Raten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685800" y="3792608"/>
            <a:ext cx="5001212" cy="881521"/>
            <a:chOff x="0" y="0"/>
            <a:chExt cx="1162228" cy="20485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162228" cy="204856"/>
            </a:xfrm>
            <a:custGeom>
              <a:avLst/>
              <a:gdLst/>
              <a:ahLst/>
              <a:cxnLst/>
              <a:rect l="l" t="t" r="r" b="b"/>
              <a:pathLst>
                <a:path w="1162228" h="204856">
                  <a:moveTo>
                    <a:pt x="20640" y="0"/>
                  </a:moveTo>
                  <a:lnTo>
                    <a:pt x="1141588" y="0"/>
                  </a:lnTo>
                  <a:cubicBezTo>
                    <a:pt x="1147062" y="0"/>
                    <a:pt x="1152312" y="2175"/>
                    <a:pt x="1156183" y="6045"/>
                  </a:cubicBezTo>
                  <a:cubicBezTo>
                    <a:pt x="1160053" y="9916"/>
                    <a:pt x="1162228" y="15166"/>
                    <a:pt x="1162228" y="20640"/>
                  </a:cubicBezTo>
                  <a:lnTo>
                    <a:pt x="1162228" y="184216"/>
                  </a:lnTo>
                  <a:cubicBezTo>
                    <a:pt x="1162228" y="195615"/>
                    <a:pt x="1152987" y="204856"/>
                    <a:pt x="1141588" y="204856"/>
                  </a:cubicBezTo>
                  <a:lnTo>
                    <a:pt x="20640" y="204856"/>
                  </a:lnTo>
                  <a:cubicBezTo>
                    <a:pt x="9241" y="204856"/>
                    <a:pt x="0" y="195615"/>
                    <a:pt x="0" y="184216"/>
                  </a:cubicBezTo>
                  <a:lnTo>
                    <a:pt x="0" y="20640"/>
                  </a:lnTo>
                  <a:cubicBezTo>
                    <a:pt x="0" y="9241"/>
                    <a:pt x="9241" y="0"/>
                    <a:pt x="20640" y="0"/>
                  </a:cubicBezTo>
                  <a:close/>
                </a:path>
              </a:pathLst>
            </a:custGeom>
            <a:blipFill>
              <a:blip r:embed="rId4"/>
              <a:stretch>
                <a:fillRect t="-233669" b="-233669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406356" y="5290679"/>
            <a:ext cx="3379289" cy="881521"/>
            <a:chOff x="0" y="0"/>
            <a:chExt cx="785310" cy="20485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785310" cy="204856"/>
            </a:xfrm>
            <a:custGeom>
              <a:avLst/>
              <a:gdLst/>
              <a:ahLst/>
              <a:cxnLst/>
              <a:rect l="l" t="t" r="r" b="b"/>
              <a:pathLst>
                <a:path w="785310" h="204856">
                  <a:moveTo>
                    <a:pt x="30547" y="0"/>
                  </a:moveTo>
                  <a:lnTo>
                    <a:pt x="754764" y="0"/>
                  </a:lnTo>
                  <a:cubicBezTo>
                    <a:pt x="771634" y="0"/>
                    <a:pt x="785310" y="13676"/>
                    <a:pt x="785310" y="30547"/>
                  </a:cubicBezTo>
                  <a:lnTo>
                    <a:pt x="785310" y="174309"/>
                  </a:lnTo>
                  <a:cubicBezTo>
                    <a:pt x="785310" y="182411"/>
                    <a:pt x="782092" y="190181"/>
                    <a:pt x="776363" y="195909"/>
                  </a:cubicBezTo>
                  <a:cubicBezTo>
                    <a:pt x="770635" y="201638"/>
                    <a:pt x="762865" y="204856"/>
                    <a:pt x="754764" y="204856"/>
                  </a:cubicBezTo>
                  <a:lnTo>
                    <a:pt x="30547" y="204856"/>
                  </a:lnTo>
                  <a:cubicBezTo>
                    <a:pt x="13676" y="204856"/>
                    <a:pt x="0" y="191180"/>
                    <a:pt x="0" y="174309"/>
                  </a:cubicBezTo>
                  <a:lnTo>
                    <a:pt x="0" y="30547"/>
                  </a:lnTo>
                  <a:cubicBezTo>
                    <a:pt x="0" y="13676"/>
                    <a:pt x="13676" y="0"/>
                    <a:pt x="30547" y="0"/>
                  </a:cubicBezTo>
                  <a:close/>
                </a:path>
              </a:pathLst>
            </a:custGeom>
            <a:blipFill>
              <a:blip r:embed="rId4"/>
              <a:stretch>
                <a:fillRect t="-141673" b="-141673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475460" y="3792608"/>
            <a:ext cx="5030741" cy="881521"/>
            <a:chOff x="0" y="0"/>
            <a:chExt cx="1169090" cy="20485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169090" cy="204856"/>
            </a:xfrm>
            <a:custGeom>
              <a:avLst/>
              <a:gdLst/>
              <a:ahLst/>
              <a:cxnLst/>
              <a:rect l="l" t="t" r="r" b="b"/>
              <a:pathLst>
                <a:path w="1169090" h="204856">
                  <a:moveTo>
                    <a:pt x="20519" y="0"/>
                  </a:moveTo>
                  <a:lnTo>
                    <a:pt x="1148571" y="0"/>
                  </a:lnTo>
                  <a:cubicBezTo>
                    <a:pt x="1154013" y="0"/>
                    <a:pt x="1159232" y="2162"/>
                    <a:pt x="1163080" y="6010"/>
                  </a:cubicBezTo>
                  <a:cubicBezTo>
                    <a:pt x="1166928" y="9858"/>
                    <a:pt x="1169090" y="15077"/>
                    <a:pt x="1169090" y="20519"/>
                  </a:cubicBezTo>
                  <a:lnTo>
                    <a:pt x="1169090" y="184337"/>
                  </a:lnTo>
                  <a:cubicBezTo>
                    <a:pt x="1169090" y="195669"/>
                    <a:pt x="1159903" y="204856"/>
                    <a:pt x="1148571" y="204856"/>
                  </a:cubicBezTo>
                  <a:lnTo>
                    <a:pt x="20519" y="204856"/>
                  </a:lnTo>
                  <a:cubicBezTo>
                    <a:pt x="9187" y="204856"/>
                    <a:pt x="0" y="195669"/>
                    <a:pt x="0" y="184337"/>
                  </a:cubicBezTo>
                  <a:lnTo>
                    <a:pt x="0" y="20519"/>
                  </a:lnTo>
                  <a:cubicBezTo>
                    <a:pt x="0" y="15077"/>
                    <a:pt x="2162" y="9858"/>
                    <a:pt x="6010" y="6010"/>
                  </a:cubicBezTo>
                  <a:cubicBezTo>
                    <a:pt x="9858" y="2162"/>
                    <a:pt x="15077" y="0"/>
                    <a:pt x="20519" y="0"/>
                  </a:cubicBezTo>
                  <a:close/>
                </a:path>
              </a:pathLst>
            </a:custGeom>
            <a:blipFill>
              <a:blip r:embed="rId4"/>
              <a:stretch>
                <a:fillRect t="-235344" b="-235344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3850503" y="5510248"/>
            <a:ext cx="4490995" cy="474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PKH </a:t>
            </a:r>
            <a:r>
              <a:rPr lang="en-US" sz="3333" u="sng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mit</a:t>
            </a: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Raten 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7536276" y="2294538"/>
            <a:ext cx="3969924" cy="881521"/>
            <a:chOff x="0" y="0"/>
            <a:chExt cx="922568" cy="20485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922568" cy="204856"/>
            </a:xfrm>
            <a:custGeom>
              <a:avLst/>
              <a:gdLst/>
              <a:ahLst/>
              <a:cxnLst/>
              <a:rect l="l" t="t" r="r" b="b"/>
              <a:pathLst>
                <a:path w="922568" h="204856">
                  <a:moveTo>
                    <a:pt x="26002" y="0"/>
                  </a:moveTo>
                  <a:lnTo>
                    <a:pt x="896566" y="0"/>
                  </a:lnTo>
                  <a:cubicBezTo>
                    <a:pt x="910926" y="0"/>
                    <a:pt x="922568" y="11641"/>
                    <a:pt x="922568" y="26002"/>
                  </a:cubicBezTo>
                  <a:lnTo>
                    <a:pt x="922568" y="178854"/>
                  </a:lnTo>
                  <a:cubicBezTo>
                    <a:pt x="922568" y="185750"/>
                    <a:pt x="919828" y="192364"/>
                    <a:pt x="914952" y="197240"/>
                  </a:cubicBezTo>
                  <a:cubicBezTo>
                    <a:pt x="910076" y="202117"/>
                    <a:pt x="903462" y="204856"/>
                    <a:pt x="896566" y="204856"/>
                  </a:cubicBezTo>
                  <a:lnTo>
                    <a:pt x="26002" y="204856"/>
                  </a:lnTo>
                  <a:cubicBezTo>
                    <a:pt x="11641" y="204856"/>
                    <a:pt x="0" y="193215"/>
                    <a:pt x="0" y="178854"/>
                  </a:cubicBezTo>
                  <a:lnTo>
                    <a:pt x="0" y="26002"/>
                  </a:lnTo>
                  <a:cubicBezTo>
                    <a:pt x="0" y="11641"/>
                    <a:pt x="11641" y="0"/>
                    <a:pt x="26002" y="0"/>
                  </a:cubicBezTo>
                  <a:close/>
                </a:path>
              </a:pathLst>
            </a:custGeom>
            <a:blipFill>
              <a:blip r:embed="rId4"/>
              <a:stretch>
                <a:fillRect t="-175174" b="-175174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7279241" y="2494240"/>
            <a:ext cx="4483995" cy="474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teilweise PKH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-789427" y="4012178"/>
            <a:ext cx="7951667" cy="474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PKH mit Einmalzahlung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144562" y="4012177"/>
            <a:ext cx="7692537" cy="474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Ablehnung der PKH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-789427" y="5418173"/>
            <a:ext cx="3933872" cy="666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66"/>
              </a:lnSpc>
            </a:pPr>
            <a:r>
              <a:rPr lang="en-US" sz="2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max. </a:t>
            </a:r>
          </a:p>
          <a:p>
            <a:pPr algn="r">
              <a:lnSpc>
                <a:spcPts val="2566"/>
              </a:lnSpc>
            </a:pPr>
            <a:r>
              <a:rPr lang="en-US" sz="2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48 Raten</a:t>
            </a:r>
          </a:p>
        </p:txBody>
      </p:sp>
      <p:sp>
        <p:nvSpPr>
          <p:cNvPr id="22" name="AutoShape 22"/>
          <p:cNvSpPr/>
          <p:nvPr/>
        </p:nvSpPr>
        <p:spPr>
          <a:xfrm flipH="1" flipV="1">
            <a:off x="3354970" y="5731439"/>
            <a:ext cx="1051386" cy="0"/>
          </a:xfrm>
          <a:prstGeom prst="line">
            <a:avLst/>
          </a:prstGeom>
          <a:ln w="47625" cap="flat">
            <a:solidFill>
              <a:srgbClr val="000000"/>
            </a:solidFill>
            <a:prstDash val="sysDash"/>
            <a:headEnd type="none" w="sm" len="sm"/>
            <a:tailEnd type="triangle" w="lg" len="med"/>
          </a:ln>
        </p:spPr>
        <p:txBody>
          <a:bodyPr/>
          <a:lstStyle/>
          <a:p>
            <a:endParaRPr lang="de-DE" sz="1200"/>
          </a:p>
        </p:txBody>
      </p:sp>
      <p:sp>
        <p:nvSpPr>
          <p:cNvPr id="23" name="AutoShape 23"/>
          <p:cNvSpPr/>
          <p:nvPr/>
        </p:nvSpPr>
        <p:spPr>
          <a:xfrm>
            <a:off x="6096000" y="1450437"/>
            <a:ext cx="0" cy="3840243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DE" sz="1200"/>
          </a:p>
        </p:txBody>
      </p:sp>
      <p:sp>
        <p:nvSpPr>
          <p:cNvPr id="24" name="AutoShape 24"/>
          <p:cNvSpPr/>
          <p:nvPr/>
        </p:nvSpPr>
        <p:spPr>
          <a:xfrm>
            <a:off x="6096000" y="1450437"/>
            <a:ext cx="1461620" cy="900651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DE" sz="1200"/>
          </a:p>
        </p:txBody>
      </p:sp>
      <p:sp>
        <p:nvSpPr>
          <p:cNvPr id="25" name="AutoShape 25"/>
          <p:cNvSpPr/>
          <p:nvPr/>
        </p:nvSpPr>
        <p:spPr>
          <a:xfrm>
            <a:off x="6096000" y="1450436"/>
            <a:ext cx="1013499" cy="2269237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DE" sz="1200"/>
          </a:p>
        </p:txBody>
      </p:sp>
      <p:sp>
        <p:nvSpPr>
          <p:cNvPr id="26" name="AutoShape 26"/>
          <p:cNvSpPr/>
          <p:nvPr/>
        </p:nvSpPr>
        <p:spPr>
          <a:xfrm flipH="1">
            <a:off x="4287546" y="1450436"/>
            <a:ext cx="1808454" cy="876429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DE" sz="1200"/>
          </a:p>
        </p:txBody>
      </p:sp>
      <p:sp>
        <p:nvSpPr>
          <p:cNvPr id="27" name="AutoShape 27"/>
          <p:cNvSpPr/>
          <p:nvPr/>
        </p:nvSpPr>
        <p:spPr>
          <a:xfrm flipH="1">
            <a:off x="5123232" y="1450436"/>
            <a:ext cx="972769" cy="2342172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DE" sz="12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de-DE" sz="1200"/>
          </a:p>
        </p:txBody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>
                <a:alphaModFix amt="71000"/>
              </a:blip>
              <a:stretch>
                <a:fillRect t="-1011992" b="-1011992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85800" y="1843631"/>
            <a:ext cx="4707740" cy="978412"/>
            <a:chOff x="0" y="0"/>
            <a:chExt cx="1094028" cy="22737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94028" cy="227372"/>
            </a:xfrm>
            <a:custGeom>
              <a:avLst/>
              <a:gdLst/>
              <a:ahLst/>
              <a:cxnLst/>
              <a:rect l="l" t="t" r="r" b="b"/>
              <a:pathLst>
                <a:path w="1094028" h="227372">
                  <a:moveTo>
                    <a:pt x="0" y="0"/>
                  </a:moveTo>
                  <a:lnTo>
                    <a:pt x="1094028" y="0"/>
                  </a:lnTo>
                  <a:lnTo>
                    <a:pt x="1094028" y="227372"/>
                  </a:lnTo>
                  <a:lnTo>
                    <a:pt x="0" y="227372"/>
                  </a:lnTo>
                  <a:close/>
                </a:path>
              </a:pathLst>
            </a:custGeom>
            <a:blipFill>
              <a:blip r:embed="rId4"/>
              <a:stretch>
                <a:fillRect t="-190580" b="-190580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798460" y="1843631"/>
            <a:ext cx="4707740" cy="978412"/>
            <a:chOff x="0" y="0"/>
            <a:chExt cx="1094028" cy="22737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94028" cy="227372"/>
            </a:xfrm>
            <a:custGeom>
              <a:avLst/>
              <a:gdLst/>
              <a:ahLst/>
              <a:cxnLst/>
              <a:rect l="l" t="t" r="r" b="b"/>
              <a:pathLst>
                <a:path w="1094028" h="227372">
                  <a:moveTo>
                    <a:pt x="0" y="0"/>
                  </a:moveTo>
                  <a:lnTo>
                    <a:pt x="1094028" y="0"/>
                  </a:lnTo>
                  <a:lnTo>
                    <a:pt x="1094028" y="227372"/>
                  </a:lnTo>
                  <a:lnTo>
                    <a:pt x="0" y="227372"/>
                  </a:lnTo>
                  <a:close/>
                </a:path>
              </a:pathLst>
            </a:custGeom>
            <a:blipFill>
              <a:blip r:embed="rId4"/>
              <a:stretch>
                <a:fillRect t="-190580" b="-190580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759526" y="3487867"/>
            <a:ext cx="2746674" cy="1087167"/>
            <a:chOff x="0" y="0"/>
            <a:chExt cx="638298" cy="25264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8298" cy="252646"/>
            </a:xfrm>
            <a:custGeom>
              <a:avLst/>
              <a:gdLst/>
              <a:ahLst/>
              <a:cxnLst/>
              <a:rect l="l" t="t" r="r" b="b"/>
              <a:pathLst>
                <a:path w="638298" h="252646">
                  <a:moveTo>
                    <a:pt x="0" y="0"/>
                  </a:moveTo>
                  <a:lnTo>
                    <a:pt x="638298" y="0"/>
                  </a:lnTo>
                  <a:lnTo>
                    <a:pt x="638298" y="252646"/>
                  </a:lnTo>
                  <a:lnTo>
                    <a:pt x="0" y="252646"/>
                  </a:lnTo>
                  <a:close/>
                </a:path>
              </a:pathLst>
            </a:custGeom>
            <a:blipFill>
              <a:blip r:embed="rId2"/>
              <a:stretch>
                <a:fillRect t="-34162" b="-34162"/>
              </a:stretch>
            </a:blip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de-DE" sz="1200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85800" y="3498714"/>
            <a:ext cx="2746674" cy="1065473"/>
            <a:chOff x="0" y="0"/>
            <a:chExt cx="638298" cy="24760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38298" cy="247605"/>
            </a:xfrm>
            <a:custGeom>
              <a:avLst/>
              <a:gdLst/>
              <a:ahLst/>
              <a:cxnLst/>
              <a:rect l="l" t="t" r="r" b="b"/>
              <a:pathLst>
                <a:path w="638298" h="247605">
                  <a:moveTo>
                    <a:pt x="0" y="0"/>
                  </a:moveTo>
                  <a:lnTo>
                    <a:pt x="638298" y="0"/>
                  </a:lnTo>
                  <a:lnTo>
                    <a:pt x="638298" y="247605"/>
                  </a:lnTo>
                  <a:lnTo>
                    <a:pt x="0" y="247605"/>
                  </a:lnTo>
                  <a:close/>
                </a:path>
              </a:pathLst>
            </a:custGeom>
            <a:blipFill>
              <a:blip r:embed="rId2"/>
              <a:stretch>
                <a:fillRect t="-35876" b="-35876"/>
              </a:stretch>
            </a:blip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13" name="AutoShape 13"/>
          <p:cNvSpPr/>
          <p:nvPr/>
        </p:nvSpPr>
        <p:spPr>
          <a:xfrm>
            <a:off x="2059137" y="2822044"/>
            <a:ext cx="0" cy="676670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DE" sz="1200"/>
          </a:p>
        </p:txBody>
      </p:sp>
      <p:sp>
        <p:nvSpPr>
          <p:cNvPr id="14" name="AutoShape 14"/>
          <p:cNvSpPr/>
          <p:nvPr/>
        </p:nvSpPr>
        <p:spPr>
          <a:xfrm flipH="1">
            <a:off x="10132863" y="2879350"/>
            <a:ext cx="0" cy="608517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DE" sz="1200"/>
          </a:p>
        </p:txBody>
      </p:sp>
      <p:sp>
        <p:nvSpPr>
          <p:cNvPr id="15" name="AutoShape 15"/>
          <p:cNvSpPr/>
          <p:nvPr/>
        </p:nvSpPr>
        <p:spPr>
          <a:xfrm>
            <a:off x="2059137" y="4564187"/>
            <a:ext cx="0" cy="593433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DE" sz="1200"/>
          </a:p>
        </p:txBody>
      </p:sp>
      <p:sp>
        <p:nvSpPr>
          <p:cNvPr id="16" name="Freeform 16"/>
          <p:cNvSpPr/>
          <p:nvPr/>
        </p:nvSpPr>
        <p:spPr>
          <a:xfrm>
            <a:off x="4806138" y="3096547"/>
            <a:ext cx="3075653" cy="3075653"/>
          </a:xfrm>
          <a:custGeom>
            <a:avLst/>
            <a:gdLst/>
            <a:ahLst/>
            <a:cxnLst/>
            <a:rect l="l" t="t" r="r" b="b"/>
            <a:pathLst>
              <a:path w="4613480" h="4613480">
                <a:moveTo>
                  <a:pt x="0" y="0"/>
                </a:moveTo>
                <a:lnTo>
                  <a:pt x="4613481" y="0"/>
                </a:lnTo>
                <a:lnTo>
                  <a:pt x="4613481" y="4613480"/>
                </a:lnTo>
                <a:lnTo>
                  <a:pt x="0" y="461348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17" name="TextBox 17"/>
          <p:cNvSpPr txBox="1"/>
          <p:nvPr/>
        </p:nvSpPr>
        <p:spPr>
          <a:xfrm>
            <a:off x="915861" y="751676"/>
            <a:ext cx="778055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Prozesskostenhilfe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415515" y="751676"/>
            <a:ext cx="7780552" cy="564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Beiordnung</a:t>
            </a:r>
            <a:r>
              <a:rPr lang="en-US" sz="3333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eines</a:t>
            </a:r>
            <a:r>
              <a:rPr lang="en-US" sz="3333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RA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264146" y="2053084"/>
            <a:ext cx="1551049" cy="5493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AG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85800" y="5269037"/>
            <a:ext cx="6720535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wenn eine Vertretung </a:t>
            </a:r>
          </a:p>
          <a:p>
            <a:pPr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erforderlich erscheint oder </a:t>
            </a:r>
          </a:p>
          <a:p>
            <a:pPr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der Gegner vertreten ist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178482" y="3530463"/>
            <a:ext cx="3908762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von Amts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wegen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5730806" y="2016396"/>
            <a:ext cx="684304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LG, OLG (KG), BGH 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-170969" y="3666988"/>
            <a:ext cx="446021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 Antrag </a:t>
            </a:r>
          </a:p>
        </p:txBody>
      </p:sp>
      <p:sp>
        <p:nvSpPr>
          <p:cNvPr id="24" name="TextBox 26">
            <a:extLst>
              <a:ext uri="{FF2B5EF4-FFF2-40B4-BE49-F238E27FC236}">
                <a16:creationId xmlns:a16="http://schemas.microsoft.com/office/drawing/2014/main" id="{6332C58C-334C-E641-033A-01DE3C30656C}"/>
              </a:ext>
            </a:extLst>
          </p:cNvPr>
          <p:cNvSpPr txBox="1"/>
          <p:nvPr/>
        </p:nvSpPr>
        <p:spPr>
          <a:xfrm>
            <a:off x="8327254" y="6304392"/>
            <a:ext cx="4160514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850"/>
              </a:lnSpc>
              <a:spcBef>
                <a:spcPct val="0"/>
              </a:spcBef>
            </a:pP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121 I + II ZPO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8626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de-DE" sz="1200"/>
          </a:p>
        </p:txBody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>
                <a:alphaModFix amt="71000"/>
              </a:blip>
              <a:stretch>
                <a:fillRect t="-1011992" b="-1011992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436706" y="1564185"/>
            <a:ext cx="3416641" cy="5174755"/>
            <a:chOff x="0" y="0"/>
            <a:chExt cx="717105" cy="108610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17105" cy="1086109"/>
            </a:xfrm>
            <a:custGeom>
              <a:avLst/>
              <a:gdLst/>
              <a:ahLst/>
              <a:cxnLst/>
              <a:rect l="l" t="t" r="r" b="b"/>
              <a:pathLst>
                <a:path w="717105" h="1086109">
                  <a:moveTo>
                    <a:pt x="0" y="0"/>
                  </a:moveTo>
                  <a:lnTo>
                    <a:pt x="717105" y="0"/>
                  </a:lnTo>
                  <a:lnTo>
                    <a:pt x="717105" y="1086109"/>
                  </a:lnTo>
                  <a:lnTo>
                    <a:pt x="0" y="1086109"/>
                  </a:lnTo>
                  <a:close/>
                </a:path>
              </a:pathLst>
            </a:custGeom>
            <a:blipFill>
              <a:blip r:embed="rId4"/>
              <a:stretch>
                <a:fillRect b="-994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917454" y="751676"/>
            <a:ext cx="695379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Prozesskostenhilfe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394351" y="751676"/>
            <a:ext cx="695379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Übersendung des Beschlusses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816564" y="2230326"/>
            <a:ext cx="5054054" cy="1423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PKH-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Entscheidung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  <a:p>
            <a:pPr algn="ctr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entspricht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b="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nicht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dem </a:t>
            </a:r>
          </a:p>
          <a:p>
            <a:pPr algn="ctr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Willen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des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Antragstellers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5426015" y="4540824"/>
            <a:ext cx="5922129" cy="9489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Beschluss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förmlich</a:t>
            </a: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</a:p>
          <a:p>
            <a:pPr algn="ctr">
              <a:lnSpc>
                <a:spcPts val="3666"/>
              </a:lnSpc>
            </a:pP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an </a:t>
            </a: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Antragsteller</a:t>
            </a: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/</a:t>
            </a: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Vertreter</a:t>
            </a: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</a:p>
        </p:txBody>
      </p:sp>
      <p:sp>
        <p:nvSpPr>
          <p:cNvPr id="11" name="AutoShape 11"/>
          <p:cNvSpPr/>
          <p:nvPr/>
        </p:nvSpPr>
        <p:spPr>
          <a:xfrm flipH="1">
            <a:off x="8310880" y="4038600"/>
            <a:ext cx="12391" cy="585130"/>
          </a:xfrm>
          <a:prstGeom prst="line">
            <a:avLst/>
          </a:prstGeom>
          <a:ln w="66675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DE" sz="12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de-DE" sz="1200"/>
          </a:p>
        </p:txBody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>
                <a:alphaModFix amt="71000"/>
              </a:blip>
              <a:stretch>
                <a:fillRect t="-1011992" b="-1011992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5" name="Freeform 5"/>
          <p:cNvSpPr/>
          <p:nvPr/>
        </p:nvSpPr>
        <p:spPr>
          <a:xfrm>
            <a:off x="685800" y="1811878"/>
            <a:ext cx="3668121" cy="4360322"/>
          </a:xfrm>
          <a:custGeom>
            <a:avLst/>
            <a:gdLst/>
            <a:ahLst/>
            <a:cxnLst/>
            <a:rect l="l" t="t" r="r" b="b"/>
            <a:pathLst>
              <a:path w="5502181" h="6540483">
                <a:moveTo>
                  <a:pt x="0" y="0"/>
                </a:moveTo>
                <a:lnTo>
                  <a:pt x="5502181" y="0"/>
                </a:lnTo>
                <a:lnTo>
                  <a:pt x="5502181" y="6540483"/>
                </a:lnTo>
                <a:lnTo>
                  <a:pt x="0" y="65404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grpSp>
        <p:nvGrpSpPr>
          <p:cNvPr id="6" name="Group 6"/>
          <p:cNvGrpSpPr/>
          <p:nvPr/>
        </p:nvGrpSpPr>
        <p:grpSpPr>
          <a:xfrm>
            <a:off x="4831624" y="2120951"/>
            <a:ext cx="2286441" cy="1409671"/>
            <a:chOff x="0" y="0"/>
            <a:chExt cx="531344" cy="3275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31344" cy="327592"/>
            </a:xfrm>
            <a:custGeom>
              <a:avLst/>
              <a:gdLst/>
              <a:ahLst/>
              <a:cxnLst/>
              <a:rect l="l" t="t" r="r" b="b"/>
              <a:pathLst>
                <a:path w="531344" h="327592">
                  <a:moveTo>
                    <a:pt x="265672" y="0"/>
                  </a:moveTo>
                  <a:cubicBezTo>
                    <a:pt x="118946" y="0"/>
                    <a:pt x="0" y="73334"/>
                    <a:pt x="0" y="163796"/>
                  </a:cubicBezTo>
                  <a:cubicBezTo>
                    <a:pt x="0" y="254258"/>
                    <a:pt x="118946" y="327592"/>
                    <a:pt x="265672" y="327592"/>
                  </a:cubicBezTo>
                  <a:cubicBezTo>
                    <a:pt x="412399" y="327592"/>
                    <a:pt x="531344" y="254258"/>
                    <a:pt x="531344" y="163796"/>
                  </a:cubicBezTo>
                  <a:cubicBezTo>
                    <a:pt x="531344" y="73334"/>
                    <a:pt x="412399" y="0"/>
                    <a:pt x="265672" y="0"/>
                  </a:cubicBezTo>
                  <a:close/>
                </a:path>
              </a:pathLst>
            </a:custGeom>
            <a:blipFill>
              <a:blip r:embed="rId2"/>
              <a:stretch>
                <a:fillRect t="-4031" b="-4031"/>
              </a:stretch>
            </a:blipFill>
            <a:ln w="47625" cap="sq">
              <a:solidFill>
                <a:srgbClr val="FE0000"/>
              </a:solidFill>
              <a:prstDash val="sysDot"/>
              <a:miter/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905343" y="751676"/>
            <a:ext cx="715968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Prozesskostenhilfe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143791" y="751676"/>
            <a:ext cx="715968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sofortige Beschwerde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04654" y="1966779"/>
            <a:ext cx="2430413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 127 II, </a:t>
            </a:r>
            <a:b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567, 569, ZPO 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226055" y="2509344"/>
            <a:ext cx="349758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 Monat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860516" y="1830928"/>
            <a:ext cx="8186872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33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 Zustellung des </a:t>
            </a:r>
          </a:p>
          <a:p>
            <a:pPr>
              <a:lnSpc>
                <a:spcPts val="2933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PKH-Beschlusses</a:t>
            </a:r>
          </a:p>
        </p:txBody>
      </p:sp>
      <p:sp>
        <p:nvSpPr>
          <p:cNvPr id="13" name="AutoShape 13"/>
          <p:cNvSpPr/>
          <p:nvPr/>
        </p:nvSpPr>
        <p:spPr>
          <a:xfrm flipV="1">
            <a:off x="6923395" y="2197111"/>
            <a:ext cx="731227" cy="235119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DE" sz="1200"/>
          </a:p>
        </p:txBody>
      </p:sp>
      <p:sp>
        <p:nvSpPr>
          <p:cNvPr id="14" name="TextBox 14"/>
          <p:cNvSpPr txBox="1"/>
          <p:nvPr/>
        </p:nvSpPr>
        <p:spPr>
          <a:xfrm>
            <a:off x="5549154" y="4714464"/>
            <a:ext cx="7497922" cy="1115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33"/>
              </a:lnSpc>
            </a:pP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bei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dem </a:t>
            </a: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Gericht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dessen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  <a:p>
            <a:pPr>
              <a:lnSpc>
                <a:spcPts val="2933"/>
              </a:lnSpc>
            </a:pP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Entscheidung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angefochten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wird</a:t>
            </a:r>
            <a:b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oder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31623" y="3979714"/>
            <a:ext cx="5425460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Einreichung:</a:t>
            </a:r>
          </a:p>
        </p:txBody>
      </p:sp>
      <p:sp>
        <p:nvSpPr>
          <p:cNvPr id="16" name="Freeform 16"/>
          <p:cNvSpPr/>
          <p:nvPr/>
        </p:nvSpPr>
        <p:spPr>
          <a:xfrm>
            <a:off x="4831624" y="4717636"/>
            <a:ext cx="368037" cy="356661"/>
          </a:xfrm>
          <a:custGeom>
            <a:avLst/>
            <a:gdLst/>
            <a:ahLst/>
            <a:cxnLst/>
            <a:rect l="l" t="t" r="r" b="b"/>
            <a:pathLst>
              <a:path w="552055" h="534992">
                <a:moveTo>
                  <a:pt x="0" y="0"/>
                </a:moveTo>
                <a:lnTo>
                  <a:pt x="552056" y="0"/>
                </a:lnTo>
                <a:lnTo>
                  <a:pt x="552056" y="534992"/>
                </a:lnTo>
                <a:lnTo>
                  <a:pt x="0" y="53499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17" name="TextBox 17"/>
          <p:cNvSpPr txBox="1"/>
          <p:nvPr/>
        </p:nvSpPr>
        <p:spPr>
          <a:xfrm>
            <a:off x="5549154" y="5719233"/>
            <a:ext cx="7269905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bei der Beschwerdeinstanz </a:t>
            </a:r>
          </a:p>
        </p:txBody>
      </p:sp>
      <p:sp>
        <p:nvSpPr>
          <p:cNvPr id="18" name="Freeform 18"/>
          <p:cNvSpPr/>
          <p:nvPr/>
        </p:nvSpPr>
        <p:spPr>
          <a:xfrm>
            <a:off x="4831624" y="5770034"/>
            <a:ext cx="368037" cy="356661"/>
          </a:xfrm>
          <a:custGeom>
            <a:avLst/>
            <a:gdLst/>
            <a:ahLst/>
            <a:cxnLst/>
            <a:rect l="l" t="t" r="r" b="b"/>
            <a:pathLst>
              <a:path w="552055" h="534992">
                <a:moveTo>
                  <a:pt x="0" y="0"/>
                </a:moveTo>
                <a:lnTo>
                  <a:pt x="552056" y="0"/>
                </a:lnTo>
                <a:lnTo>
                  <a:pt x="552056" y="534991"/>
                </a:lnTo>
                <a:lnTo>
                  <a:pt x="0" y="53499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19" name="TextBox 19"/>
          <p:cNvSpPr txBox="1"/>
          <p:nvPr/>
        </p:nvSpPr>
        <p:spPr>
          <a:xfrm>
            <a:off x="7860516" y="3177138"/>
            <a:ext cx="8186872" cy="474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Notfrist</a:t>
            </a:r>
          </a:p>
        </p:txBody>
      </p:sp>
      <p:sp>
        <p:nvSpPr>
          <p:cNvPr id="20" name="AutoShape 20"/>
          <p:cNvSpPr/>
          <p:nvPr/>
        </p:nvSpPr>
        <p:spPr>
          <a:xfrm>
            <a:off x="6881312" y="3255329"/>
            <a:ext cx="773310" cy="173671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DE" sz="12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de-DE" sz="1200"/>
          </a:p>
        </p:txBody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>
                <a:alphaModFix amt="71000"/>
              </a:blip>
              <a:stretch>
                <a:fillRect t="-1011992" b="-1011992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5" name="Freeform 5"/>
          <p:cNvSpPr/>
          <p:nvPr/>
        </p:nvSpPr>
        <p:spPr>
          <a:xfrm>
            <a:off x="1448818" y="1811878"/>
            <a:ext cx="3668121" cy="4360322"/>
          </a:xfrm>
          <a:custGeom>
            <a:avLst/>
            <a:gdLst/>
            <a:ahLst/>
            <a:cxnLst/>
            <a:rect l="l" t="t" r="r" b="b"/>
            <a:pathLst>
              <a:path w="5502181" h="6540483">
                <a:moveTo>
                  <a:pt x="0" y="0"/>
                </a:moveTo>
                <a:lnTo>
                  <a:pt x="5502181" y="0"/>
                </a:lnTo>
                <a:lnTo>
                  <a:pt x="5502181" y="6540483"/>
                </a:lnTo>
                <a:lnTo>
                  <a:pt x="0" y="65404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grpSp>
        <p:nvGrpSpPr>
          <p:cNvPr id="6" name="Group 6"/>
          <p:cNvGrpSpPr/>
          <p:nvPr/>
        </p:nvGrpSpPr>
        <p:grpSpPr>
          <a:xfrm>
            <a:off x="5926306" y="1811878"/>
            <a:ext cx="3788253" cy="1402311"/>
            <a:chOff x="0" y="0"/>
            <a:chExt cx="880349" cy="32588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80349" cy="325882"/>
            </a:xfrm>
            <a:custGeom>
              <a:avLst/>
              <a:gdLst/>
              <a:ahLst/>
              <a:cxnLst/>
              <a:rect l="l" t="t" r="r" b="b"/>
              <a:pathLst>
                <a:path w="880349" h="325882">
                  <a:moveTo>
                    <a:pt x="0" y="0"/>
                  </a:moveTo>
                  <a:lnTo>
                    <a:pt x="880349" y="0"/>
                  </a:lnTo>
                  <a:lnTo>
                    <a:pt x="880349" y="325882"/>
                  </a:lnTo>
                  <a:lnTo>
                    <a:pt x="0" y="325882"/>
                  </a:lnTo>
                  <a:close/>
                </a:path>
              </a:pathLst>
            </a:custGeom>
            <a:blipFill>
              <a:blip r:embed="rId2"/>
              <a:stretch>
                <a:fillRect t="-39991" b="-39991"/>
              </a:stretch>
            </a:blip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de-DE" sz="1200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26306" y="3703139"/>
            <a:ext cx="3788253" cy="1068667"/>
            <a:chOff x="0" y="0"/>
            <a:chExt cx="880349" cy="24834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80349" cy="248347"/>
            </a:xfrm>
            <a:custGeom>
              <a:avLst/>
              <a:gdLst/>
              <a:ahLst/>
              <a:cxnLst/>
              <a:rect l="l" t="t" r="r" b="b"/>
              <a:pathLst>
                <a:path w="880349" h="248347">
                  <a:moveTo>
                    <a:pt x="440175" y="0"/>
                  </a:moveTo>
                  <a:cubicBezTo>
                    <a:pt x="197073" y="0"/>
                    <a:pt x="0" y="55594"/>
                    <a:pt x="0" y="124173"/>
                  </a:cubicBezTo>
                  <a:cubicBezTo>
                    <a:pt x="0" y="192752"/>
                    <a:pt x="197073" y="248347"/>
                    <a:pt x="440175" y="248347"/>
                  </a:cubicBezTo>
                  <a:cubicBezTo>
                    <a:pt x="683276" y="248347"/>
                    <a:pt x="880349" y="192752"/>
                    <a:pt x="880349" y="124173"/>
                  </a:cubicBezTo>
                  <a:cubicBezTo>
                    <a:pt x="880349" y="55594"/>
                    <a:pt x="683276" y="0"/>
                    <a:pt x="440175" y="0"/>
                  </a:cubicBezTo>
                  <a:close/>
                </a:path>
              </a:pathLst>
            </a:custGeom>
            <a:blipFill>
              <a:blip r:embed="rId2"/>
              <a:stretch>
                <a:fillRect t="-68087" b="-68087"/>
              </a:stretch>
            </a:blipFill>
            <a:ln w="28575" cap="sq">
              <a:solidFill>
                <a:srgbClr val="000000"/>
              </a:solidFill>
              <a:prstDash val="dash"/>
              <a:miter/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4545513" y="3928539"/>
            <a:ext cx="6549836" cy="564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Nur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Staatskasse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905343" y="751676"/>
            <a:ext cx="715968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Prozesskostenhilfe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143791" y="751676"/>
            <a:ext cx="715968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sofortige Beschwerde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-27262" y="2134582"/>
            <a:ext cx="6620280" cy="474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127 III ZPO 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593960" y="2060067"/>
            <a:ext cx="6452945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Entscheidung:</a:t>
            </a:r>
          </a:p>
          <a:p>
            <a:pPr algn="ctr">
              <a:lnSpc>
                <a:spcPts val="3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PKH ohne Raten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5411572" y="5260756"/>
            <a:ext cx="4817721" cy="849307"/>
            <a:chOff x="0" y="0"/>
            <a:chExt cx="1119587" cy="19737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119587" cy="197370"/>
            </a:xfrm>
            <a:custGeom>
              <a:avLst/>
              <a:gdLst/>
              <a:ahLst/>
              <a:cxnLst/>
              <a:rect l="l" t="t" r="r" b="b"/>
              <a:pathLst>
                <a:path w="1119587" h="197370">
                  <a:moveTo>
                    <a:pt x="0" y="0"/>
                  </a:moveTo>
                  <a:lnTo>
                    <a:pt x="1119587" y="0"/>
                  </a:lnTo>
                  <a:lnTo>
                    <a:pt x="1119587" y="197370"/>
                  </a:lnTo>
                  <a:lnTo>
                    <a:pt x="0" y="197370"/>
                  </a:lnTo>
                  <a:close/>
                </a:path>
              </a:pathLst>
            </a:custGeom>
            <a:blipFill>
              <a:blip r:embed="rId2"/>
              <a:stretch>
                <a:fillRect t="-138966" b="-138966"/>
              </a:stretch>
            </a:blip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4745352" y="5368968"/>
            <a:ext cx="615016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sofortige Beschwerde</a:t>
            </a:r>
          </a:p>
        </p:txBody>
      </p:sp>
      <p:sp>
        <p:nvSpPr>
          <p:cNvPr id="18" name="AutoShape 18"/>
          <p:cNvSpPr/>
          <p:nvPr/>
        </p:nvSpPr>
        <p:spPr>
          <a:xfrm>
            <a:off x="7820432" y="4771806"/>
            <a:ext cx="0" cy="488949"/>
          </a:xfrm>
          <a:prstGeom prst="line">
            <a:avLst/>
          </a:prstGeom>
          <a:ln w="66675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DE" sz="1200"/>
          </a:p>
        </p:txBody>
      </p:sp>
      <p:sp>
        <p:nvSpPr>
          <p:cNvPr id="19" name="AutoShape 19"/>
          <p:cNvSpPr/>
          <p:nvPr/>
        </p:nvSpPr>
        <p:spPr>
          <a:xfrm>
            <a:off x="7820431" y="3214188"/>
            <a:ext cx="0" cy="488950"/>
          </a:xfrm>
          <a:prstGeom prst="line">
            <a:avLst/>
          </a:prstGeom>
          <a:ln w="666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de-DE" sz="1200"/>
          </a:p>
        </p:txBody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>
                <a:alphaModFix amt="71000"/>
              </a:blip>
              <a:stretch>
                <a:fillRect t="-1011992" b="-1011992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040205" y="751676"/>
            <a:ext cx="398850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eIP</a:t>
            </a:r>
          </a:p>
        </p:txBody>
      </p:sp>
      <p:sp>
        <p:nvSpPr>
          <p:cNvPr id="6" name="Freeform 6"/>
          <p:cNvSpPr/>
          <p:nvPr/>
        </p:nvSpPr>
        <p:spPr>
          <a:xfrm>
            <a:off x="5329267" y="965785"/>
            <a:ext cx="5931243" cy="5486400"/>
          </a:xfrm>
          <a:custGeom>
            <a:avLst/>
            <a:gdLst/>
            <a:ahLst/>
            <a:cxnLst/>
            <a:rect l="l" t="t" r="r" b="b"/>
            <a:pathLst>
              <a:path w="8896865" h="8229600">
                <a:moveTo>
                  <a:pt x="0" y="0"/>
                </a:moveTo>
                <a:lnTo>
                  <a:pt x="8896865" y="0"/>
                </a:lnTo>
                <a:lnTo>
                  <a:pt x="88968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7" name="TextBox 7"/>
          <p:cNvSpPr txBox="1"/>
          <p:nvPr/>
        </p:nvSpPr>
        <p:spPr>
          <a:xfrm>
            <a:off x="6034458" y="2195504"/>
            <a:ext cx="4520861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7" dirty="0">
                <a:solidFill>
                  <a:srgbClr val="FE0000"/>
                </a:solidFill>
                <a:latin typeface="Canva Sans"/>
                <a:ea typeface="Canva Sans"/>
                <a:cs typeface="Canva Sans"/>
                <a:sym typeface="Canva Sans"/>
              </a:rPr>
              <a:t>5/26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22609" y="2319161"/>
            <a:ext cx="4157614" cy="526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Aktenbock</a:t>
            </a:r>
          </a:p>
        </p:txBody>
      </p:sp>
      <p:sp>
        <p:nvSpPr>
          <p:cNvPr id="9" name="AutoShape 9"/>
          <p:cNvSpPr/>
          <p:nvPr/>
        </p:nvSpPr>
        <p:spPr>
          <a:xfrm flipH="1">
            <a:off x="3001416" y="2942731"/>
            <a:ext cx="0" cy="657351"/>
          </a:xfrm>
          <a:prstGeom prst="line">
            <a:avLst/>
          </a:prstGeom>
          <a:ln w="1143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0" name="Freeform 10"/>
          <p:cNvSpPr/>
          <p:nvPr/>
        </p:nvSpPr>
        <p:spPr>
          <a:xfrm rot="5400000">
            <a:off x="2704658" y="3638290"/>
            <a:ext cx="593517" cy="517102"/>
          </a:xfrm>
          <a:custGeom>
            <a:avLst/>
            <a:gdLst/>
            <a:ahLst/>
            <a:cxnLst/>
            <a:rect l="l" t="t" r="r" b="b"/>
            <a:pathLst>
              <a:path w="890276" h="775653">
                <a:moveTo>
                  <a:pt x="0" y="0"/>
                </a:moveTo>
                <a:lnTo>
                  <a:pt x="890276" y="0"/>
                </a:lnTo>
                <a:lnTo>
                  <a:pt x="890276" y="775653"/>
                </a:lnTo>
                <a:lnTo>
                  <a:pt x="0" y="7756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11" name="TextBox 11"/>
          <p:cNvSpPr txBox="1"/>
          <p:nvPr/>
        </p:nvSpPr>
        <p:spPr>
          <a:xfrm>
            <a:off x="1257770" y="4309992"/>
            <a:ext cx="3487292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Aufgabe mit Doppelklick öffnen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de-DE" sz="1200"/>
          </a:p>
        </p:txBody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>
                <a:alphaModFix amt="71000"/>
              </a:blip>
              <a:stretch>
                <a:fillRect t="-1011992" b="-1011992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117094" y="1979824"/>
            <a:ext cx="3957813" cy="1051081"/>
            <a:chOff x="0" y="0"/>
            <a:chExt cx="919753" cy="24426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919753" cy="244260"/>
            </a:xfrm>
            <a:custGeom>
              <a:avLst/>
              <a:gdLst/>
              <a:ahLst/>
              <a:cxnLst/>
              <a:rect l="l" t="t" r="r" b="b"/>
              <a:pathLst>
                <a:path w="919753" h="244260">
                  <a:moveTo>
                    <a:pt x="0" y="0"/>
                  </a:moveTo>
                  <a:lnTo>
                    <a:pt x="919753" y="0"/>
                  </a:lnTo>
                  <a:lnTo>
                    <a:pt x="919753" y="244260"/>
                  </a:lnTo>
                  <a:lnTo>
                    <a:pt x="0" y="244260"/>
                  </a:lnTo>
                  <a:close/>
                </a:path>
              </a:pathLst>
            </a:custGeom>
            <a:blipFill>
              <a:blip r:embed="rId2"/>
              <a:stretch>
                <a:fillRect t="-75437" b="-75437"/>
              </a:stretch>
            </a:blipFill>
            <a:ln w="762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93232" y="751676"/>
            <a:ext cx="713546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Prozesskostenhilfe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083234" y="751676"/>
            <a:ext cx="713546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Vorlage an Rechtspfleger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404774" y="2188922"/>
            <a:ext cx="9382453" cy="564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Nr. 2.5 DB-PKH</a:t>
            </a:r>
          </a:p>
        </p:txBody>
      </p:sp>
      <p:sp>
        <p:nvSpPr>
          <p:cNvPr id="10" name="TextBox 10"/>
          <p:cNvSpPr txBox="1"/>
          <p:nvPr/>
        </p:nvSpPr>
        <p:spPr>
          <a:xfrm rot="-2107862">
            <a:off x="-1796365" y="2965119"/>
            <a:ext cx="938245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Railey"/>
                <a:ea typeface="Railey"/>
                <a:cs typeface="Railey"/>
                <a:sym typeface="Railey"/>
              </a:rPr>
              <a:t>Beispiele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6442045" y="4316828"/>
            <a:ext cx="3672325" cy="1632427"/>
            <a:chOff x="0" y="0"/>
            <a:chExt cx="853409" cy="37935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53409" cy="379358"/>
            </a:xfrm>
            <a:custGeom>
              <a:avLst/>
              <a:gdLst/>
              <a:ahLst/>
              <a:cxnLst/>
              <a:rect l="l" t="t" r="r" b="b"/>
              <a:pathLst>
                <a:path w="853409" h="379358">
                  <a:moveTo>
                    <a:pt x="0" y="0"/>
                  </a:moveTo>
                  <a:lnTo>
                    <a:pt x="853409" y="0"/>
                  </a:lnTo>
                  <a:lnTo>
                    <a:pt x="853409" y="379358"/>
                  </a:lnTo>
                  <a:lnTo>
                    <a:pt x="0" y="379358"/>
                  </a:lnTo>
                  <a:close/>
                </a:path>
              </a:pathLst>
            </a:custGeom>
            <a:blipFill>
              <a:blip r:embed="rId2"/>
              <a:stretch>
                <a:fillRect t="-24940" b="-24940"/>
              </a:stretch>
            </a:blip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4963852" y="4448300"/>
            <a:ext cx="6628711" cy="1423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bei jeder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Veränderung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des Streitwertes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2007121" y="4316828"/>
            <a:ext cx="3672325" cy="1632427"/>
            <a:chOff x="0" y="0"/>
            <a:chExt cx="853409" cy="37935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53409" cy="379358"/>
            </a:xfrm>
            <a:custGeom>
              <a:avLst/>
              <a:gdLst/>
              <a:ahLst/>
              <a:cxnLst/>
              <a:rect l="l" t="t" r="r" b="b"/>
              <a:pathLst>
                <a:path w="853409" h="379358">
                  <a:moveTo>
                    <a:pt x="0" y="0"/>
                  </a:moveTo>
                  <a:lnTo>
                    <a:pt x="853409" y="0"/>
                  </a:lnTo>
                  <a:lnTo>
                    <a:pt x="853409" y="379358"/>
                  </a:lnTo>
                  <a:lnTo>
                    <a:pt x="0" y="379358"/>
                  </a:lnTo>
                  <a:close/>
                </a:path>
              </a:pathLst>
            </a:custGeom>
            <a:blipFill>
              <a:blip r:embed="rId2"/>
              <a:stretch>
                <a:fillRect t="-24940" b="-24940"/>
              </a:stretch>
            </a:blip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-209617" y="4448300"/>
            <a:ext cx="8105801" cy="1423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Zahlungs-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rückstand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&gt; 3 Monate</a:t>
            </a:r>
          </a:p>
        </p:txBody>
      </p:sp>
      <p:sp>
        <p:nvSpPr>
          <p:cNvPr id="17" name="AutoShape 17"/>
          <p:cNvSpPr/>
          <p:nvPr/>
        </p:nvSpPr>
        <p:spPr>
          <a:xfrm>
            <a:off x="4356131" y="3030904"/>
            <a:ext cx="0" cy="1285924"/>
          </a:xfrm>
          <a:prstGeom prst="line">
            <a:avLst/>
          </a:prstGeom>
          <a:ln w="762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DE" sz="1200"/>
          </a:p>
        </p:txBody>
      </p:sp>
      <p:sp>
        <p:nvSpPr>
          <p:cNvPr id="18" name="AutoShape 18"/>
          <p:cNvSpPr/>
          <p:nvPr/>
        </p:nvSpPr>
        <p:spPr>
          <a:xfrm flipH="1">
            <a:off x="7831785" y="3030904"/>
            <a:ext cx="0" cy="1285924"/>
          </a:xfrm>
          <a:prstGeom prst="line">
            <a:avLst/>
          </a:prstGeom>
          <a:ln w="762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DE" sz="12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de-DE" sz="1200"/>
          </a:p>
        </p:txBody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>
                <a:alphaModFix amt="71000"/>
              </a:blip>
              <a:stretch>
                <a:fillRect t="-1011992" b="-1011992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911157" y="751676"/>
            <a:ext cx="857990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Prozesskostenhilfe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64199" y="751676"/>
            <a:ext cx="857990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Wirkungen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376149" y="1975880"/>
            <a:ext cx="10464519" cy="1269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99"/>
              </a:lnSpc>
            </a:pPr>
            <a:r>
              <a:rPr lang="en-US" sz="2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 </a:t>
            </a:r>
            <a:r>
              <a:rPr lang="en-US" sz="2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Landeskasse</a:t>
            </a:r>
            <a:r>
              <a:rPr lang="en-US" sz="2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kann</a:t>
            </a:r>
            <a:r>
              <a:rPr lang="en-US" sz="2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ggf</a:t>
            </a:r>
            <a:r>
              <a:rPr lang="en-US" sz="2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 die </a:t>
            </a:r>
            <a:r>
              <a:rPr lang="en-US" sz="2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Gerichtskosten</a:t>
            </a:r>
            <a:r>
              <a:rPr lang="en-US" sz="2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und </a:t>
            </a:r>
          </a:p>
          <a:p>
            <a:pPr>
              <a:lnSpc>
                <a:spcPts val="3299"/>
              </a:lnSpc>
            </a:pPr>
            <a:r>
              <a:rPr lang="en-US" sz="2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Ansprüche</a:t>
            </a:r>
            <a:r>
              <a:rPr lang="en-US" sz="2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2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beigeordneten</a:t>
            </a:r>
            <a:r>
              <a:rPr lang="en-US" sz="2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RAe</a:t>
            </a:r>
            <a:r>
              <a:rPr lang="en-US" sz="2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gegen</a:t>
            </a:r>
            <a:r>
              <a:rPr lang="en-US" sz="2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die </a:t>
            </a:r>
          </a:p>
          <a:p>
            <a:pPr>
              <a:lnSpc>
                <a:spcPts val="3299"/>
              </a:lnSpc>
            </a:pPr>
            <a:r>
              <a:rPr lang="en-US" sz="2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Partei</a:t>
            </a:r>
            <a:r>
              <a:rPr lang="en-US" sz="2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geltend</a:t>
            </a:r>
            <a:r>
              <a:rPr lang="en-US" sz="2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machen</a:t>
            </a:r>
            <a:endParaRPr lang="en-US" sz="2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727138" y="2016798"/>
            <a:ext cx="368037" cy="356661"/>
          </a:xfrm>
          <a:custGeom>
            <a:avLst/>
            <a:gdLst/>
            <a:ahLst/>
            <a:cxnLst/>
            <a:rect l="l" t="t" r="r" b="b"/>
            <a:pathLst>
              <a:path w="552055" h="534992">
                <a:moveTo>
                  <a:pt x="0" y="0"/>
                </a:moveTo>
                <a:lnTo>
                  <a:pt x="552056" y="0"/>
                </a:lnTo>
                <a:lnTo>
                  <a:pt x="552056" y="534992"/>
                </a:lnTo>
                <a:lnTo>
                  <a:pt x="0" y="53499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9" name="TextBox 9"/>
          <p:cNvSpPr txBox="1"/>
          <p:nvPr/>
        </p:nvSpPr>
        <p:spPr>
          <a:xfrm>
            <a:off x="1376149" y="3614304"/>
            <a:ext cx="13786052" cy="846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Partei ist von der Verpflichtung zur Sicherheitsleistung </a:t>
            </a:r>
          </a:p>
          <a:p>
            <a:pPr>
              <a:lnSpc>
                <a:spcPts val="33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für die Prozesskosten befreit</a:t>
            </a:r>
          </a:p>
        </p:txBody>
      </p:sp>
      <p:sp>
        <p:nvSpPr>
          <p:cNvPr id="10" name="Freeform 10"/>
          <p:cNvSpPr/>
          <p:nvPr/>
        </p:nvSpPr>
        <p:spPr>
          <a:xfrm>
            <a:off x="727138" y="3664043"/>
            <a:ext cx="368037" cy="356661"/>
          </a:xfrm>
          <a:custGeom>
            <a:avLst/>
            <a:gdLst/>
            <a:ahLst/>
            <a:cxnLst/>
            <a:rect l="l" t="t" r="r" b="b"/>
            <a:pathLst>
              <a:path w="552055" h="534992">
                <a:moveTo>
                  <a:pt x="0" y="0"/>
                </a:moveTo>
                <a:lnTo>
                  <a:pt x="552056" y="0"/>
                </a:lnTo>
                <a:lnTo>
                  <a:pt x="552056" y="534992"/>
                </a:lnTo>
                <a:lnTo>
                  <a:pt x="0" y="53499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11" name="TextBox 11"/>
          <p:cNvSpPr txBox="1"/>
          <p:nvPr/>
        </p:nvSpPr>
        <p:spPr>
          <a:xfrm>
            <a:off x="1392708" y="4852554"/>
            <a:ext cx="9951394" cy="846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00"/>
              </a:lnSpc>
            </a:pP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beigeordnete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RAe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selbst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können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Ansprüche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auf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Vergütung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gegen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die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Partei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nicht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geltend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machen</a:t>
            </a:r>
            <a:endParaRPr lang="en-US" sz="30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727138" y="4902293"/>
            <a:ext cx="368037" cy="356661"/>
          </a:xfrm>
          <a:custGeom>
            <a:avLst/>
            <a:gdLst/>
            <a:ahLst/>
            <a:cxnLst/>
            <a:rect l="l" t="t" r="r" b="b"/>
            <a:pathLst>
              <a:path w="552055" h="534992">
                <a:moveTo>
                  <a:pt x="0" y="0"/>
                </a:moveTo>
                <a:lnTo>
                  <a:pt x="552056" y="0"/>
                </a:lnTo>
                <a:lnTo>
                  <a:pt x="552056" y="534992"/>
                </a:lnTo>
                <a:lnTo>
                  <a:pt x="0" y="53499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de-DE" sz="1200"/>
          </a:p>
        </p:txBody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>
                <a:alphaModFix amt="71000"/>
              </a:blip>
              <a:stretch>
                <a:fillRect t="-1011992" b="-1011992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117094" y="1707225"/>
            <a:ext cx="3957813" cy="1051081"/>
            <a:chOff x="0" y="0"/>
            <a:chExt cx="919753" cy="24426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919753" cy="244260"/>
            </a:xfrm>
            <a:custGeom>
              <a:avLst/>
              <a:gdLst/>
              <a:ahLst/>
              <a:cxnLst/>
              <a:rect l="l" t="t" r="r" b="b"/>
              <a:pathLst>
                <a:path w="919753" h="244260">
                  <a:moveTo>
                    <a:pt x="0" y="0"/>
                  </a:moveTo>
                  <a:lnTo>
                    <a:pt x="919753" y="0"/>
                  </a:lnTo>
                  <a:lnTo>
                    <a:pt x="919753" y="244260"/>
                  </a:lnTo>
                  <a:lnTo>
                    <a:pt x="0" y="244260"/>
                  </a:lnTo>
                  <a:close/>
                </a:path>
              </a:pathLst>
            </a:custGeom>
            <a:blipFill>
              <a:blip r:embed="rId2"/>
              <a:stretch>
                <a:fillRect t="-75437" b="-75437"/>
              </a:stretch>
            </a:blipFill>
            <a:ln w="762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93232" y="751676"/>
            <a:ext cx="713546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Prozesskostenhilfe</a:t>
            </a:r>
          </a:p>
        </p:txBody>
      </p:sp>
      <p:sp>
        <p:nvSpPr>
          <p:cNvPr id="8" name="TextBox 8"/>
          <p:cNvSpPr txBox="1"/>
          <p:nvPr/>
        </p:nvSpPr>
        <p:spPr>
          <a:xfrm rot="-2107862">
            <a:off x="-2038593" y="2457649"/>
            <a:ext cx="938245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Railey"/>
                <a:ea typeface="Railey"/>
                <a:cs typeface="Railey"/>
                <a:sym typeface="Railey"/>
              </a:rPr>
              <a:t>Beispiele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5037125" y="3759704"/>
            <a:ext cx="6155158" cy="2201662"/>
            <a:chOff x="0" y="0"/>
            <a:chExt cx="1430393" cy="51164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30393" cy="511643"/>
            </a:xfrm>
            <a:custGeom>
              <a:avLst/>
              <a:gdLst/>
              <a:ahLst/>
              <a:cxnLst/>
              <a:rect l="l" t="t" r="r" b="b"/>
              <a:pathLst>
                <a:path w="1430393" h="511643">
                  <a:moveTo>
                    <a:pt x="0" y="0"/>
                  </a:moveTo>
                  <a:lnTo>
                    <a:pt x="1430393" y="0"/>
                  </a:lnTo>
                  <a:lnTo>
                    <a:pt x="1430393" y="511643"/>
                  </a:lnTo>
                  <a:lnTo>
                    <a:pt x="0" y="511643"/>
                  </a:lnTo>
                  <a:close/>
                </a:path>
              </a:pathLst>
            </a:custGeom>
            <a:blipFill>
              <a:blip r:embed="rId2"/>
              <a:stretch>
                <a:fillRect t="-43131" b="-43131"/>
              </a:stretch>
            </a:blip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de-DE" sz="1200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68496" y="3792828"/>
            <a:ext cx="3672325" cy="1632427"/>
            <a:chOff x="0" y="0"/>
            <a:chExt cx="853409" cy="37935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53409" cy="379358"/>
            </a:xfrm>
            <a:custGeom>
              <a:avLst/>
              <a:gdLst/>
              <a:ahLst/>
              <a:cxnLst/>
              <a:rect l="l" t="t" r="r" b="b"/>
              <a:pathLst>
                <a:path w="853409" h="379358">
                  <a:moveTo>
                    <a:pt x="0" y="0"/>
                  </a:moveTo>
                  <a:lnTo>
                    <a:pt x="853409" y="0"/>
                  </a:lnTo>
                  <a:lnTo>
                    <a:pt x="853409" y="379358"/>
                  </a:lnTo>
                  <a:lnTo>
                    <a:pt x="0" y="379358"/>
                  </a:lnTo>
                  <a:close/>
                </a:path>
              </a:pathLst>
            </a:custGeom>
            <a:blipFill>
              <a:blip r:embed="rId2"/>
              <a:stretch>
                <a:fillRect t="-24940" b="-24940"/>
              </a:stretch>
            </a:blip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-1248242" y="3924300"/>
            <a:ext cx="8105801" cy="1423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Zahlungs-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rückstand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&gt; 3 Monate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356131" y="2758305"/>
            <a:ext cx="12669" cy="1034523"/>
          </a:xfrm>
          <a:prstGeom prst="line">
            <a:avLst/>
          </a:prstGeom>
          <a:ln w="762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DE" sz="1200"/>
          </a:p>
        </p:txBody>
      </p:sp>
      <p:sp>
        <p:nvSpPr>
          <p:cNvPr id="15" name="AutoShape 15"/>
          <p:cNvSpPr/>
          <p:nvPr/>
        </p:nvSpPr>
        <p:spPr>
          <a:xfrm>
            <a:off x="7831785" y="2758305"/>
            <a:ext cx="0" cy="1001399"/>
          </a:xfrm>
          <a:prstGeom prst="line">
            <a:avLst/>
          </a:prstGeom>
          <a:ln w="762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DE" sz="1200"/>
          </a:p>
        </p:txBody>
      </p:sp>
      <p:sp>
        <p:nvSpPr>
          <p:cNvPr id="16" name="TextBox 16"/>
          <p:cNvSpPr txBox="1"/>
          <p:nvPr/>
        </p:nvSpPr>
        <p:spPr>
          <a:xfrm>
            <a:off x="3367618" y="751676"/>
            <a:ext cx="800447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Aufhebung der PKH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068130" y="3924300"/>
            <a:ext cx="6093147" cy="1897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  <a:spcBef>
                <a:spcPct val="0"/>
              </a:spcBef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Partei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hat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durch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unrichtige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Darstellung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des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Streitverhältnisses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die PKH-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Voraussetzungen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vorgetäuscht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2804659" y="1916324"/>
            <a:ext cx="658268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124 ZPO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372</Words>
  <Application>Microsoft Office PowerPoint</Application>
  <PresentationFormat>Breitbild</PresentationFormat>
  <Paragraphs>125</Paragraphs>
  <Slides>17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24" baseType="lpstr">
      <vt:lpstr>Arial</vt:lpstr>
      <vt:lpstr>Calibri</vt:lpstr>
      <vt:lpstr>Calibri Light</vt:lpstr>
      <vt:lpstr>Canva Sans</vt:lpstr>
      <vt:lpstr>Canva Sans Bold</vt:lpstr>
      <vt:lpstr>Railey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Hinz, Sandy</dc:creator>
  <cp:lastModifiedBy>Hinz, Sandy</cp:lastModifiedBy>
  <cp:revision>5</cp:revision>
  <dcterms:created xsi:type="dcterms:W3CDTF">2025-09-01T07:02:30Z</dcterms:created>
  <dcterms:modified xsi:type="dcterms:W3CDTF">2026-09-07T14:52:18Z</dcterms:modified>
</cp:coreProperties>
</file>