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73" r:id="rId3"/>
    <p:sldId id="474" r:id="rId4"/>
    <p:sldId id="496" r:id="rId5"/>
    <p:sldId id="475" r:id="rId6"/>
    <p:sldId id="476" r:id="rId7"/>
    <p:sldId id="500" r:id="rId8"/>
    <p:sldId id="497" r:id="rId9"/>
    <p:sldId id="477" r:id="rId10"/>
    <p:sldId id="478" r:id="rId11"/>
    <p:sldId id="479" r:id="rId12"/>
    <p:sldId id="480" r:id="rId13"/>
    <p:sldId id="499" r:id="rId14"/>
    <p:sldId id="481" r:id="rId15"/>
    <p:sldId id="482" r:id="rId16"/>
    <p:sldId id="483" r:id="rId17"/>
    <p:sldId id="363" r:id="rId18"/>
    <p:sldId id="484" r:id="rId19"/>
    <p:sldId id="485" r:id="rId20"/>
    <p:sldId id="486" r:id="rId21"/>
    <p:sldId id="487" r:id="rId22"/>
    <p:sldId id="488" r:id="rId23"/>
    <p:sldId id="489" r:id="rId24"/>
    <p:sldId id="490" r:id="rId25"/>
    <p:sldId id="491" r:id="rId26"/>
    <p:sldId id="492" r:id="rId27"/>
    <p:sldId id="493" r:id="rId28"/>
    <p:sldId id="494" r:id="rId29"/>
    <p:sldId id="495" r:id="rId3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CC"/>
    <a:srgbClr val="FF66CC"/>
    <a:srgbClr val="CC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106" d="100"/>
          <a:sy n="106" d="100"/>
        </p:scale>
        <p:origin x="180"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ED411D-47CA-4236-AD3B-4652ADAAD941}"/>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AAF5E60B-0B1C-43BE-87F7-E00A7953BC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29189446-9C2E-4A15-B008-A4031E3A2281}"/>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5" name="Fußzeilenplatzhalter 4">
            <a:extLst>
              <a:ext uri="{FF2B5EF4-FFF2-40B4-BE49-F238E27FC236}">
                <a16:creationId xmlns:a16="http://schemas.microsoft.com/office/drawing/2014/main" id="{9254B9FB-5DE2-45BA-9E4F-5F881599C26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EE0D102-7F7A-48E6-9326-EE384F539037}"/>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7346063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24217F-9F72-4826-A6F8-E3B1DE3A4AE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A48BA71-9037-4C5C-A385-96790D8B24F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02DE2D7-928D-4E0C-8A04-3BDECF11B06F}"/>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5" name="Fußzeilenplatzhalter 4">
            <a:extLst>
              <a:ext uri="{FF2B5EF4-FFF2-40B4-BE49-F238E27FC236}">
                <a16:creationId xmlns:a16="http://schemas.microsoft.com/office/drawing/2014/main" id="{A6EF733C-74D9-4313-B9F1-4DCC38816BC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DD676D-0D40-4D6D-890A-8A5032DD54CA}"/>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2747267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B12213-408C-4771-BCF5-F375DA0E2E7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A8E1648F-855B-415B-88D7-B52F4424DD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6F1376DD-15DF-4B37-A845-5D4EAE343EFA}"/>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5" name="Fußzeilenplatzhalter 4">
            <a:extLst>
              <a:ext uri="{FF2B5EF4-FFF2-40B4-BE49-F238E27FC236}">
                <a16:creationId xmlns:a16="http://schemas.microsoft.com/office/drawing/2014/main" id="{F89FE713-72F8-4726-A009-DCC513318BB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0353EEE-EE99-4B85-BC1A-B0FEE52215AB}"/>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34483425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EAD83C-20CB-4267-A445-A3575C24B77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DA78B85-5F01-4660-941F-49EB5686A6D7}"/>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AD9DB20-F7B9-4928-B18B-02D828EAB3C7}"/>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78BE4F51-DD7A-4389-B80A-F044BEAEDC9D}"/>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6" name="Fußzeilenplatzhalter 5">
            <a:extLst>
              <a:ext uri="{FF2B5EF4-FFF2-40B4-BE49-F238E27FC236}">
                <a16:creationId xmlns:a16="http://schemas.microsoft.com/office/drawing/2014/main" id="{9D4970A5-D888-4987-9D67-39AE9E3D13A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EDAA6A2-AC48-410E-AD10-884EEBB2B74E}"/>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831430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41BE33-1108-4BD1-9ED2-783271768677}"/>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6017D99-58DD-4255-BA91-124A494912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F8330ACA-C3B3-466A-B1AC-2FAB6009C369}"/>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2BEDBE01-8E98-4ADB-9791-F1F315FD18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9DF8A32-4ED8-443A-B681-7783C80F644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DCEDAE35-ED06-4FD9-8A6B-00EA210A58BB}"/>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8" name="Fußzeilenplatzhalter 7">
            <a:extLst>
              <a:ext uri="{FF2B5EF4-FFF2-40B4-BE49-F238E27FC236}">
                <a16:creationId xmlns:a16="http://schemas.microsoft.com/office/drawing/2014/main" id="{F0F03FA1-9BFD-49CA-A06A-65CA8C89BB39}"/>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47C9AA1C-F1BA-41B6-BCCD-D0ACD2A00C1F}"/>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27031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34E760-0D30-4490-A813-28CFCB6D67F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11B637D-A7CA-4101-A751-C80CD9456107}"/>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4" name="Fußzeilenplatzhalter 3">
            <a:extLst>
              <a:ext uri="{FF2B5EF4-FFF2-40B4-BE49-F238E27FC236}">
                <a16:creationId xmlns:a16="http://schemas.microsoft.com/office/drawing/2014/main" id="{7B6F9B33-442B-4B07-A343-329DCF2DA16C}"/>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F2C39250-63F6-4F17-947F-ADB7870FA098}"/>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4045867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E67DD1EF-6D67-4B0A-87E3-B940B691B92B}"/>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3" name="Fußzeilenplatzhalter 2">
            <a:extLst>
              <a:ext uri="{FF2B5EF4-FFF2-40B4-BE49-F238E27FC236}">
                <a16:creationId xmlns:a16="http://schemas.microsoft.com/office/drawing/2014/main" id="{318652AE-9FE7-4E09-99AE-6054DCFD851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B137BAD-BCD1-4007-9D64-21529C6F3249}"/>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1730762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52885A-8FBA-420A-99C6-6FD911AF690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CB5E611-2969-4A3A-84DB-71E6A57814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3F7D4E3-44F1-495E-A26D-A22240428A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B21F3D2-9018-4573-91B0-F90F970C1C52}"/>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6" name="Fußzeilenplatzhalter 5">
            <a:extLst>
              <a:ext uri="{FF2B5EF4-FFF2-40B4-BE49-F238E27FC236}">
                <a16:creationId xmlns:a16="http://schemas.microsoft.com/office/drawing/2014/main" id="{A26A8A49-EE3B-4FF0-87A4-35E9732ACD5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D7D5EC4-82C5-4A59-88DC-BDEE1B289B6E}"/>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18877980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023D33-34AF-44F4-ADDC-F3B94BBB72C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EB4E81E-00B0-40F7-8704-DF9403B0FC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12D424E3-BE5D-4F1A-829C-9BDC8CBA19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EED1D95-8AA6-4F17-AB26-4C485866A6F2}"/>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6" name="Fußzeilenplatzhalter 5">
            <a:extLst>
              <a:ext uri="{FF2B5EF4-FFF2-40B4-BE49-F238E27FC236}">
                <a16:creationId xmlns:a16="http://schemas.microsoft.com/office/drawing/2014/main" id="{8209ADF0-28B3-4416-B320-E275199EE11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E1190F8-53CA-40C1-A11C-05285BE7B03A}"/>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2483831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D320D5-869B-4E6D-A1F6-D6D9A8EB2CFD}"/>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8F693B40-66D2-452F-9887-A8E49461EA2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A74DE1BC-85ED-4A5E-B86B-5909FF5FF444}"/>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5" name="Fußzeilenplatzhalter 4">
            <a:extLst>
              <a:ext uri="{FF2B5EF4-FFF2-40B4-BE49-F238E27FC236}">
                <a16:creationId xmlns:a16="http://schemas.microsoft.com/office/drawing/2014/main" id="{6D73DAE1-CB3B-4A58-A1F8-F77FB0E8CC6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E72BFFD-98F0-4E7E-8C09-8D25ABCB880C}"/>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138425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391E80F-DCB3-409E-90A0-8F4F4E141992}"/>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AE14CFE-542B-48E5-8A48-D239A47F745B}"/>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3EC9220-F28D-4B6A-8012-80A028BE15FF}"/>
              </a:ext>
            </a:extLst>
          </p:cNvPr>
          <p:cNvSpPr>
            <a:spLocks noGrp="1"/>
          </p:cNvSpPr>
          <p:nvPr>
            <p:ph type="dt" sz="half" idx="10"/>
          </p:nvPr>
        </p:nvSpPr>
        <p:spPr/>
        <p:txBody>
          <a:bodyPr/>
          <a:lstStyle/>
          <a:p>
            <a:fld id="{6A25A09E-C7B9-4248-9384-E546B1A2328D}" type="datetimeFigureOut">
              <a:rPr lang="de-DE" smtClean="0"/>
              <a:t>07.09.2026</a:t>
            </a:fld>
            <a:endParaRPr lang="de-DE"/>
          </a:p>
        </p:txBody>
      </p:sp>
      <p:sp>
        <p:nvSpPr>
          <p:cNvPr id="5" name="Fußzeilenplatzhalter 4">
            <a:extLst>
              <a:ext uri="{FF2B5EF4-FFF2-40B4-BE49-F238E27FC236}">
                <a16:creationId xmlns:a16="http://schemas.microsoft.com/office/drawing/2014/main" id="{914FE876-3277-4E68-B5EB-CDCE8CC4869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7754E8E-C633-44EE-BE91-AEF36B9FAEE3}"/>
              </a:ext>
            </a:extLst>
          </p:cNvPr>
          <p:cNvSpPr>
            <a:spLocks noGrp="1"/>
          </p:cNvSpPr>
          <p:nvPr>
            <p:ph type="sldNum" sz="quarter" idx="12"/>
          </p:nvPr>
        </p:nvSpPr>
        <p:spPr/>
        <p:txBody>
          <a:bodyPr/>
          <a:lstStyle/>
          <a:p>
            <a:fld id="{9A4C24BF-2E18-42F0-BD9D-2F27D14FAF6C}" type="slidenum">
              <a:rPr lang="de-DE" smtClean="0"/>
              <a:t>‹Nr.›</a:t>
            </a:fld>
            <a:endParaRPr lang="de-DE"/>
          </a:p>
        </p:txBody>
      </p:sp>
    </p:spTree>
    <p:extLst>
      <p:ext uri="{BB962C8B-B14F-4D97-AF65-F5344CB8AC3E}">
        <p14:creationId xmlns:p14="http://schemas.microsoft.com/office/powerpoint/2010/main" val="317775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547081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6683972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203803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0148778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350811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466526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2347794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7422644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8161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9166018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02949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681404B-E19F-474A-8BA0-CEAC44CF45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BB2B5F8-964B-470F-904B-31BDDD139A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DF73166-E7A7-40C9-97F2-F9E04E1DAC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25A09E-C7B9-4248-9384-E546B1A2328D}" type="datetimeFigureOut">
              <a:rPr lang="de-DE" smtClean="0"/>
              <a:t>07.09.2026</a:t>
            </a:fld>
            <a:endParaRPr lang="de-DE"/>
          </a:p>
        </p:txBody>
      </p:sp>
      <p:sp>
        <p:nvSpPr>
          <p:cNvPr id="5" name="Fußzeilenplatzhalter 4">
            <a:extLst>
              <a:ext uri="{FF2B5EF4-FFF2-40B4-BE49-F238E27FC236}">
                <a16:creationId xmlns:a16="http://schemas.microsoft.com/office/drawing/2014/main" id="{43B96DC6-2A1A-4250-AF46-EC6C19DDA5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F5E96376-9FFF-4989-BB5F-A11A45DC6A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4C24BF-2E18-42F0-BD9D-2F27D14FAF6C}" type="slidenum">
              <a:rPr lang="de-DE" smtClean="0"/>
              <a:t>‹Nr.›</a:t>
            </a:fld>
            <a:endParaRPr lang="de-DE"/>
          </a:p>
        </p:txBody>
      </p:sp>
    </p:spTree>
    <p:extLst>
      <p:ext uri="{BB962C8B-B14F-4D97-AF65-F5344CB8AC3E}">
        <p14:creationId xmlns:p14="http://schemas.microsoft.com/office/powerpoint/2010/main" val="1604161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1847973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9.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sv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2.jpeg"/><Relationship Id="rId7" Type="http://schemas.openxmlformats.org/officeDocument/2006/relationships/image" Target="../media/image16.sv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8.sv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2.jpeg"/><Relationship Id="rId7" Type="http://schemas.openxmlformats.org/officeDocument/2006/relationships/image" Target="../media/image23.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sv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28.sv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 Id="rId9"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sv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30.sv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32.sv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jpeg"/><Relationship Id="rId7" Type="http://schemas.openxmlformats.org/officeDocument/2006/relationships/image" Target="../media/image16.sv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8.sv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4.jpe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8.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8.xml"/><Relationship Id="rId6" Type="http://schemas.openxmlformats.org/officeDocument/2006/relationships/image" Target="../media/image38.svg"/><Relationship Id="rId5" Type="http://schemas.openxmlformats.org/officeDocument/2006/relationships/image" Target="../media/image37.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8.xml"/><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46.svg"/><Relationship Id="rId2" Type="http://schemas.openxmlformats.org/officeDocument/2006/relationships/image" Target="../media/image39.jpeg"/><Relationship Id="rId1" Type="http://schemas.openxmlformats.org/officeDocument/2006/relationships/slideLayout" Target="../slideLayouts/slideLayout18.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0.jpeg"/><Relationship Id="rId7" Type="http://schemas.openxmlformats.org/officeDocument/2006/relationships/image" Target="../media/image50.svg"/><Relationship Id="rId2" Type="http://schemas.openxmlformats.org/officeDocument/2006/relationships/image" Target="../media/image39.jpeg"/><Relationship Id="rId1" Type="http://schemas.openxmlformats.org/officeDocument/2006/relationships/slideLayout" Target="../slideLayouts/slideLayout18.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 Id="rId9" Type="http://schemas.openxmlformats.org/officeDocument/2006/relationships/image" Target="../media/image52.svg"/></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56.svg"/><Relationship Id="rId2" Type="http://schemas.openxmlformats.org/officeDocument/2006/relationships/image" Target="../media/image39.jpeg"/><Relationship Id="rId1" Type="http://schemas.openxmlformats.org/officeDocument/2006/relationships/slideLayout" Target="../slideLayouts/slideLayout18.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8.xml"/><Relationship Id="rId5" Type="http://schemas.openxmlformats.org/officeDocument/2006/relationships/image" Target="../media/image42.jpeg"/><Relationship Id="rId4" Type="http://schemas.openxmlformats.org/officeDocument/2006/relationships/image" Target="../media/image35.jpe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8.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3639719" y="1640529"/>
            <a:ext cx="4909409" cy="649704"/>
            <a:chOff x="0" y="0"/>
            <a:chExt cx="1140894" cy="150984"/>
          </a:xfrm>
        </p:grpSpPr>
        <p:sp>
          <p:nvSpPr>
            <p:cNvPr id="6" name="Freeform 6"/>
            <p:cNvSpPr/>
            <p:nvPr/>
          </p:nvSpPr>
          <p:spPr>
            <a:xfrm>
              <a:off x="0" y="0"/>
              <a:ext cx="1140894" cy="150984"/>
            </a:xfrm>
            <a:custGeom>
              <a:avLst/>
              <a:gdLst/>
              <a:ahLst/>
              <a:cxnLst/>
              <a:rect l="l" t="t" r="r" b="b"/>
              <a:pathLst>
                <a:path w="1140894" h="150984">
                  <a:moveTo>
                    <a:pt x="0" y="0"/>
                  </a:moveTo>
                  <a:lnTo>
                    <a:pt x="1140894" y="0"/>
                  </a:lnTo>
                  <a:lnTo>
                    <a:pt x="1140894" y="150984"/>
                  </a:lnTo>
                  <a:lnTo>
                    <a:pt x="0" y="150984"/>
                  </a:lnTo>
                  <a:close/>
                </a:path>
              </a:pathLst>
            </a:custGeom>
            <a:blipFill>
              <a:blip r:embed="rId2"/>
              <a:stretch>
                <a:fillRect t="-201721" b="-201721"/>
              </a:stretch>
            </a:blipFill>
            <a:ln w="19050" cap="sq">
              <a:solidFill>
                <a:srgbClr val="000000"/>
              </a:solidFill>
              <a:prstDash val="solid"/>
              <a:miter/>
            </a:ln>
          </p:spPr>
        </p:sp>
      </p:grpSp>
      <p:grpSp>
        <p:nvGrpSpPr>
          <p:cNvPr id="7" name="Group 7"/>
          <p:cNvGrpSpPr/>
          <p:nvPr/>
        </p:nvGrpSpPr>
        <p:grpSpPr>
          <a:xfrm>
            <a:off x="2784769" y="2716361"/>
            <a:ext cx="6622462" cy="670306"/>
            <a:chOff x="0" y="0"/>
            <a:chExt cx="1538989" cy="155772"/>
          </a:xfrm>
        </p:grpSpPr>
        <p:sp>
          <p:nvSpPr>
            <p:cNvPr id="8" name="Freeform 8"/>
            <p:cNvSpPr/>
            <p:nvPr/>
          </p:nvSpPr>
          <p:spPr>
            <a:xfrm>
              <a:off x="0" y="0"/>
              <a:ext cx="1538989" cy="155772"/>
            </a:xfrm>
            <a:custGeom>
              <a:avLst/>
              <a:gdLst/>
              <a:ahLst/>
              <a:cxnLst/>
              <a:rect l="l" t="t" r="r" b="b"/>
              <a:pathLst>
                <a:path w="1538989" h="155772">
                  <a:moveTo>
                    <a:pt x="0" y="0"/>
                  </a:moveTo>
                  <a:lnTo>
                    <a:pt x="1538989" y="0"/>
                  </a:lnTo>
                  <a:lnTo>
                    <a:pt x="1538989" y="155772"/>
                  </a:lnTo>
                  <a:lnTo>
                    <a:pt x="0" y="155772"/>
                  </a:lnTo>
                  <a:close/>
                </a:path>
              </a:pathLst>
            </a:custGeom>
            <a:blipFill>
              <a:blip r:embed="rId2"/>
              <a:stretch>
                <a:fillRect t="-279119" b="-279119"/>
              </a:stretch>
            </a:blipFill>
            <a:ln w="19050" cap="sq">
              <a:solidFill>
                <a:srgbClr val="000000"/>
              </a:solidFill>
              <a:prstDash val="sysDot"/>
              <a:miter/>
            </a:ln>
          </p:spPr>
        </p:sp>
      </p:grpSp>
      <p:sp>
        <p:nvSpPr>
          <p:cNvPr id="9" name="TextBox 9"/>
          <p:cNvSpPr txBox="1"/>
          <p:nvPr/>
        </p:nvSpPr>
        <p:spPr>
          <a:xfrm>
            <a:off x="14440" y="4684184"/>
            <a:ext cx="5056866" cy="1487587"/>
          </a:xfrm>
          <a:prstGeom prst="rect">
            <a:avLst/>
          </a:prstGeom>
        </p:spPr>
        <p:txBody>
          <a:bodyPr lIns="0" tIns="0" rIns="0" bIns="0" rtlCol="0" anchor="t">
            <a:spAutoFit/>
          </a:bodyPr>
          <a:lstStyle/>
          <a:p>
            <a:pPr algn="ctr">
              <a:lnSpc>
                <a:spcPts val="2933"/>
              </a:lnSpc>
            </a:pPr>
            <a:r>
              <a:rPr lang="en-US" sz="2667" dirty="0" err="1">
                <a:solidFill>
                  <a:srgbClr val="000000"/>
                </a:solidFill>
                <a:latin typeface="Canva Sans"/>
                <a:ea typeface="Canva Sans"/>
                <a:cs typeface="Canva Sans"/>
                <a:sym typeface="Canva Sans"/>
              </a:rPr>
              <a:t>alle</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Anträge</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erledigt</a:t>
            </a:r>
            <a:r>
              <a:rPr lang="en-US" sz="2667" dirty="0">
                <a:solidFill>
                  <a:srgbClr val="000000"/>
                </a:solidFill>
                <a:latin typeface="Canva Sans"/>
                <a:ea typeface="Canva Sans"/>
                <a:cs typeface="Canva Sans"/>
                <a:sym typeface="Canva Sans"/>
              </a:rPr>
              <a:t>, </a:t>
            </a:r>
          </a:p>
          <a:p>
            <a:pPr algn="ctr">
              <a:lnSpc>
                <a:spcPts val="2933"/>
              </a:lnSpc>
            </a:pPr>
            <a:r>
              <a:rPr lang="en-US" sz="2667" dirty="0" err="1">
                <a:solidFill>
                  <a:srgbClr val="000000"/>
                </a:solidFill>
                <a:latin typeface="Canva Sans"/>
                <a:ea typeface="Canva Sans"/>
                <a:cs typeface="Canva Sans"/>
                <a:sym typeface="Canva Sans"/>
              </a:rPr>
              <a:t>alle</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zu</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treffenden</a:t>
            </a:r>
            <a:r>
              <a:rPr lang="en-US" sz="2667" dirty="0">
                <a:solidFill>
                  <a:srgbClr val="000000"/>
                </a:solidFill>
                <a:latin typeface="Canva Sans"/>
                <a:ea typeface="Canva Sans"/>
                <a:cs typeface="Canva Sans"/>
                <a:sym typeface="Canva Sans"/>
              </a:rPr>
              <a:t> </a:t>
            </a:r>
            <a:br>
              <a:rPr lang="en-US" sz="2667" dirty="0">
                <a:solidFill>
                  <a:srgbClr val="000000"/>
                </a:solidFill>
                <a:latin typeface="Canva Sans"/>
                <a:ea typeface="Canva Sans"/>
                <a:cs typeface="Canva Sans"/>
                <a:sym typeface="Canva Sans"/>
              </a:rPr>
            </a:br>
            <a:r>
              <a:rPr lang="en-US" sz="2667" dirty="0" err="1">
                <a:solidFill>
                  <a:srgbClr val="000000"/>
                </a:solidFill>
                <a:latin typeface="Canva Sans"/>
                <a:ea typeface="Canva Sans"/>
                <a:cs typeface="Canva Sans"/>
                <a:sym typeface="Canva Sans"/>
              </a:rPr>
              <a:t>Entscheidungen</a:t>
            </a:r>
            <a:r>
              <a:rPr lang="en-US" sz="2667" dirty="0">
                <a:solidFill>
                  <a:srgbClr val="000000"/>
                </a:solidFill>
                <a:latin typeface="Canva Sans"/>
                <a:ea typeface="Canva Sans"/>
                <a:cs typeface="Canva Sans"/>
                <a:sym typeface="Canva Sans"/>
              </a:rPr>
              <a:t> </a:t>
            </a:r>
          </a:p>
          <a:p>
            <a:pPr algn="ctr">
              <a:lnSpc>
                <a:spcPts val="2933"/>
              </a:lnSpc>
            </a:pPr>
            <a:r>
              <a:rPr lang="en-US" sz="2667" dirty="0" err="1">
                <a:solidFill>
                  <a:srgbClr val="000000"/>
                </a:solidFill>
                <a:latin typeface="Canva Sans"/>
                <a:ea typeface="Canva Sans"/>
                <a:cs typeface="Canva Sans"/>
                <a:sym typeface="Canva Sans"/>
              </a:rPr>
              <a:t>ergangen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sind</a:t>
            </a:r>
            <a:endParaRPr lang="en-US" sz="2667" dirty="0">
              <a:solidFill>
                <a:srgbClr val="000000"/>
              </a:solidFill>
              <a:latin typeface="Canva Sans"/>
              <a:ea typeface="Canva Sans"/>
              <a:cs typeface="Canva Sans"/>
              <a:sym typeface="Canva Sans"/>
            </a:endParaRPr>
          </a:p>
        </p:txBody>
      </p:sp>
      <p:sp>
        <p:nvSpPr>
          <p:cNvPr id="10" name="TextBox 10"/>
          <p:cNvSpPr txBox="1"/>
          <p:nvPr/>
        </p:nvSpPr>
        <p:spPr>
          <a:xfrm>
            <a:off x="2821997" y="4684184"/>
            <a:ext cx="6548006" cy="1487587"/>
          </a:xfrm>
          <a:prstGeom prst="rect">
            <a:avLst/>
          </a:prstGeom>
        </p:spPr>
        <p:txBody>
          <a:bodyPr lIns="0" tIns="0" rIns="0" bIns="0" rtlCol="0" anchor="t">
            <a:spAutoFit/>
          </a:bodyPr>
          <a:lstStyle/>
          <a:p>
            <a:pPr algn="ctr">
              <a:lnSpc>
                <a:spcPts val="2933"/>
              </a:lnSpc>
            </a:pPr>
            <a:r>
              <a:rPr lang="en-US" sz="2667" dirty="0" err="1">
                <a:solidFill>
                  <a:srgbClr val="000000"/>
                </a:solidFill>
                <a:latin typeface="Canva Sans"/>
                <a:ea typeface="Canva Sans"/>
                <a:cs typeface="Canva Sans"/>
                <a:sym typeface="Canva Sans"/>
              </a:rPr>
              <a:t>ein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Klageverfahren</a:t>
            </a:r>
            <a:r>
              <a:rPr lang="en-US" sz="2667" dirty="0">
                <a:solidFill>
                  <a:srgbClr val="000000"/>
                </a:solidFill>
                <a:latin typeface="Canva Sans"/>
                <a:ea typeface="Canva Sans"/>
                <a:cs typeface="Canva Sans"/>
                <a:sym typeface="Canva Sans"/>
              </a:rPr>
              <a:t> </a:t>
            </a:r>
          </a:p>
          <a:p>
            <a:pPr algn="ctr">
              <a:lnSpc>
                <a:spcPts val="2933"/>
              </a:lnSpc>
            </a:pPr>
            <a:r>
              <a:rPr lang="en-US" sz="2667" dirty="0" err="1">
                <a:solidFill>
                  <a:srgbClr val="000000"/>
                </a:solidFill>
                <a:latin typeface="Canva Sans"/>
                <a:ea typeface="Canva Sans"/>
                <a:cs typeface="Canva Sans"/>
                <a:sym typeface="Canva Sans"/>
              </a:rPr>
              <a:t>seit</a:t>
            </a:r>
            <a:r>
              <a:rPr lang="en-US" sz="2667" dirty="0">
                <a:solidFill>
                  <a:srgbClr val="000000"/>
                </a:solidFill>
                <a:latin typeface="Canva Sans"/>
                <a:ea typeface="Canva Sans"/>
                <a:cs typeface="Canva Sans"/>
                <a:sym typeface="Canva Sans"/>
              </a:rPr>
              <a:t> 6 </a:t>
            </a:r>
            <a:r>
              <a:rPr lang="en-US" sz="2667" dirty="0" err="1">
                <a:solidFill>
                  <a:srgbClr val="000000"/>
                </a:solidFill>
                <a:latin typeface="Canva Sans"/>
                <a:ea typeface="Canva Sans"/>
                <a:cs typeface="Canva Sans"/>
                <a:sym typeface="Canva Sans"/>
              </a:rPr>
              <a:t>Monaten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nicht</a:t>
            </a:r>
            <a:r>
              <a:rPr lang="en-US" sz="2667" dirty="0">
                <a:solidFill>
                  <a:srgbClr val="000000"/>
                </a:solidFill>
                <a:latin typeface="Canva Sans"/>
                <a:ea typeface="Canva Sans"/>
                <a:cs typeface="Canva Sans"/>
                <a:sym typeface="Canva Sans"/>
              </a:rPr>
              <a:t> </a:t>
            </a:r>
          </a:p>
          <a:p>
            <a:pPr algn="ctr">
              <a:lnSpc>
                <a:spcPts val="2933"/>
              </a:lnSpc>
            </a:pPr>
            <a:r>
              <a:rPr lang="en-US" sz="2667" dirty="0" err="1">
                <a:solidFill>
                  <a:srgbClr val="000000"/>
                </a:solidFill>
                <a:latin typeface="Canva Sans"/>
                <a:ea typeface="Canva Sans"/>
                <a:cs typeface="Canva Sans"/>
                <a:sym typeface="Canva Sans"/>
              </a:rPr>
              <a:t>mehr</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betrieben</a:t>
            </a:r>
            <a:r>
              <a:rPr lang="en-US" sz="2667" dirty="0">
                <a:solidFill>
                  <a:srgbClr val="000000"/>
                </a:solidFill>
                <a:latin typeface="Canva Sans"/>
                <a:ea typeface="Canva Sans"/>
                <a:cs typeface="Canva Sans"/>
                <a:sym typeface="Canva Sans"/>
              </a:rPr>
              <a:t> </a:t>
            </a:r>
          </a:p>
          <a:p>
            <a:pPr algn="ctr">
              <a:lnSpc>
                <a:spcPts val="2933"/>
              </a:lnSpc>
            </a:pPr>
            <a:r>
              <a:rPr lang="en-US" sz="2667" dirty="0" err="1">
                <a:solidFill>
                  <a:srgbClr val="000000"/>
                </a:solidFill>
                <a:latin typeface="Canva Sans"/>
                <a:ea typeface="Canva Sans"/>
                <a:cs typeface="Canva Sans"/>
                <a:sym typeface="Canva Sans"/>
              </a:rPr>
              <a:t>worden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ist</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oder</a:t>
            </a:r>
            <a:endParaRPr lang="en-US" sz="2667" dirty="0">
              <a:solidFill>
                <a:srgbClr val="000000"/>
              </a:solidFill>
              <a:latin typeface="Canva Sans"/>
              <a:ea typeface="Canva Sans"/>
              <a:cs typeface="Canva Sans"/>
              <a:sym typeface="Canva Sans"/>
            </a:endParaRPr>
          </a:p>
        </p:txBody>
      </p:sp>
      <p:sp>
        <p:nvSpPr>
          <p:cNvPr id="11" name="TextBox 11"/>
          <p:cNvSpPr txBox="1"/>
          <p:nvPr/>
        </p:nvSpPr>
        <p:spPr>
          <a:xfrm>
            <a:off x="5071307" y="4684184"/>
            <a:ext cx="9370003" cy="1487587"/>
          </a:xfrm>
          <a:prstGeom prst="rect">
            <a:avLst/>
          </a:prstGeom>
        </p:spPr>
        <p:txBody>
          <a:bodyPr lIns="0" tIns="0" rIns="0" bIns="0" rtlCol="0" anchor="t">
            <a:spAutoFit/>
          </a:bodyPr>
          <a:lstStyle/>
          <a:p>
            <a:pPr algn="ctr">
              <a:lnSpc>
                <a:spcPts val="2933"/>
              </a:lnSpc>
            </a:pPr>
            <a:r>
              <a:rPr lang="en-US" sz="2667" dirty="0" err="1">
                <a:solidFill>
                  <a:srgbClr val="000000"/>
                </a:solidFill>
                <a:latin typeface="Canva Sans"/>
                <a:ea typeface="Canva Sans"/>
                <a:cs typeface="Canva Sans"/>
                <a:sym typeface="Canva Sans"/>
              </a:rPr>
              <a:t>vorschusspflichtige</a:t>
            </a:r>
            <a:r>
              <a:rPr lang="en-US" sz="2667" dirty="0">
                <a:solidFill>
                  <a:srgbClr val="000000"/>
                </a:solidFill>
                <a:latin typeface="Canva Sans"/>
                <a:ea typeface="Canva Sans"/>
                <a:cs typeface="Canva Sans"/>
                <a:sym typeface="Canva Sans"/>
              </a:rPr>
              <a:t> </a:t>
            </a:r>
          </a:p>
          <a:p>
            <a:pPr algn="ctr">
              <a:lnSpc>
                <a:spcPts val="2933"/>
              </a:lnSpc>
            </a:pPr>
            <a:r>
              <a:rPr lang="en-US" sz="2667" dirty="0" err="1">
                <a:solidFill>
                  <a:srgbClr val="000000"/>
                </a:solidFill>
                <a:latin typeface="Canva Sans"/>
                <a:ea typeface="Canva Sans"/>
                <a:cs typeface="Canva Sans"/>
                <a:sym typeface="Canva Sans"/>
              </a:rPr>
              <a:t>Kosten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nicht</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binnen</a:t>
            </a:r>
            <a:r>
              <a:rPr lang="en-US" sz="2667" dirty="0">
                <a:solidFill>
                  <a:srgbClr val="000000"/>
                </a:solidFill>
                <a:latin typeface="Canva Sans"/>
                <a:ea typeface="Canva Sans"/>
                <a:cs typeface="Canva Sans"/>
                <a:sym typeface="Canva Sans"/>
              </a:rPr>
              <a:t> </a:t>
            </a:r>
          </a:p>
          <a:p>
            <a:pPr algn="ctr">
              <a:lnSpc>
                <a:spcPts val="2933"/>
              </a:lnSpc>
            </a:pPr>
            <a:r>
              <a:rPr lang="en-US" sz="2667" dirty="0">
                <a:solidFill>
                  <a:srgbClr val="000000"/>
                </a:solidFill>
                <a:latin typeface="Canva Sans"/>
                <a:ea typeface="Canva Sans"/>
                <a:cs typeface="Canva Sans"/>
                <a:sym typeface="Canva Sans"/>
              </a:rPr>
              <a:t>6 </a:t>
            </a:r>
            <a:r>
              <a:rPr lang="en-US" sz="2667" dirty="0" err="1">
                <a:solidFill>
                  <a:srgbClr val="000000"/>
                </a:solidFill>
                <a:latin typeface="Canva Sans"/>
                <a:ea typeface="Canva Sans"/>
                <a:cs typeface="Canva Sans"/>
                <a:sym typeface="Canva Sans"/>
              </a:rPr>
              <a:t>Monaten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gezahlt</a:t>
            </a:r>
            <a:r>
              <a:rPr lang="en-US" sz="2667" dirty="0">
                <a:solidFill>
                  <a:srgbClr val="000000"/>
                </a:solidFill>
                <a:latin typeface="Canva Sans"/>
                <a:ea typeface="Canva Sans"/>
                <a:cs typeface="Canva Sans"/>
                <a:sym typeface="Canva Sans"/>
              </a:rPr>
              <a:t> </a:t>
            </a:r>
          </a:p>
          <a:p>
            <a:pPr algn="ctr">
              <a:lnSpc>
                <a:spcPts val="2933"/>
              </a:lnSpc>
            </a:pPr>
            <a:r>
              <a:rPr lang="en-US" sz="2667" dirty="0" err="1">
                <a:solidFill>
                  <a:srgbClr val="000000"/>
                </a:solidFill>
                <a:latin typeface="Canva Sans"/>
                <a:ea typeface="Canva Sans"/>
                <a:cs typeface="Canva Sans"/>
                <a:sym typeface="Canva Sans"/>
              </a:rPr>
              <a:t>worden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sind</a:t>
            </a:r>
            <a:endParaRPr lang="en-US" sz="2667" dirty="0">
              <a:solidFill>
                <a:srgbClr val="000000"/>
              </a:solidFill>
              <a:latin typeface="Canva Sans"/>
              <a:ea typeface="Canva Sans"/>
              <a:cs typeface="Canva Sans"/>
              <a:sym typeface="Canva Sans"/>
            </a:endParaRPr>
          </a:p>
        </p:txBody>
      </p:sp>
      <p:sp>
        <p:nvSpPr>
          <p:cNvPr id="12" name="TextBox 12"/>
          <p:cNvSpPr txBox="1"/>
          <p:nvPr/>
        </p:nvSpPr>
        <p:spPr>
          <a:xfrm>
            <a:off x="2542873" y="3451679"/>
            <a:ext cx="7106255" cy="373885"/>
          </a:xfrm>
          <a:prstGeom prst="rect">
            <a:avLst/>
          </a:prstGeom>
        </p:spPr>
        <p:txBody>
          <a:bodyPr lIns="0" tIns="0" rIns="0" bIns="0" rtlCol="0" anchor="t">
            <a:spAutoFit/>
          </a:bodyPr>
          <a:lstStyle/>
          <a:p>
            <a:pPr algn="ctr">
              <a:lnSpc>
                <a:spcPts val="3173"/>
              </a:lnSpc>
            </a:pPr>
            <a:r>
              <a:rPr lang="en-US" sz="2266">
                <a:solidFill>
                  <a:srgbClr val="000000"/>
                </a:solidFill>
                <a:latin typeface="Canva Sans"/>
                <a:ea typeface="Canva Sans"/>
                <a:cs typeface="Canva Sans"/>
                <a:sym typeface="Canva Sans"/>
              </a:rPr>
              <a:t>wenn </a:t>
            </a:r>
          </a:p>
        </p:txBody>
      </p:sp>
      <p:sp>
        <p:nvSpPr>
          <p:cNvPr id="13" name="AutoShape 13"/>
          <p:cNvSpPr/>
          <p:nvPr/>
        </p:nvSpPr>
        <p:spPr>
          <a:xfrm>
            <a:off x="6094424" y="2290234"/>
            <a:ext cx="52641" cy="444349"/>
          </a:xfrm>
          <a:prstGeom prst="line">
            <a:avLst/>
          </a:prstGeom>
          <a:ln w="76200" cap="flat">
            <a:solidFill>
              <a:srgbClr val="000000"/>
            </a:solidFill>
            <a:prstDash val="solid"/>
            <a:headEnd type="none" w="sm" len="sm"/>
            <a:tailEnd type="arrow" w="med" len="sm"/>
          </a:ln>
        </p:spPr>
      </p:sp>
      <p:sp>
        <p:nvSpPr>
          <p:cNvPr id="14" name="AutoShape 14"/>
          <p:cNvSpPr/>
          <p:nvPr/>
        </p:nvSpPr>
        <p:spPr>
          <a:xfrm flipH="1">
            <a:off x="4153092" y="3838606"/>
            <a:ext cx="1942908" cy="741145"/>
          </a:xfrm>
          <a:prstGeom prst="line">
            <a:avLst/>
          </a:prstGeom>
          <a:ln w="38100" cap="flat">
            <a:solidFill>
              <a:srgbClr val="000000"/>
            </a:solidFill>
            <a:prstDash val="solid"/>
            <a:headEnd type="none" w="sm" len="sm"/>
            <a:tailEnd type="arrow" w="med" len="sm"/>
          </a:ln>
        </p:spPr>
      </p:sp>
      <p:sp>
        <p:nvSpPr>
          <p:cNvPr id="15" name="AutoShape 15"/>
          <p:cNvSpPr/>
          <p:nvPr/>
        </p:nvSpPr>
        <p:spPr>
          <a:xfrm>
            <a:off x="6096000" y="3838605"/>
            <a:ext cx="0" cy="760987"/>
          </a:xfrm>
          <a:prstGeom prst="line">
            <a:avLst/>
          </a:prstGeom>
          <a:ln w="38100" cap="flat">
            <a:solidFill>
              <a:srgbClr val="000000"/>
            </a:solidFill>
            <a:prstDash val="solid"/>
            <a:headEnd type="none" w="sm" len="sm"/>
            <a:tailEnd type="arrow" w="med" len="sm"/>
          </a:ln>
        </p:spPr>
      </p:sp>
      <p:sp>
        <p:nvSpPr>
          <p:cNvPr id="16" name="AutoShape 16"/>
          <p:cNvSpPr/>
          <p:nvPr/>
        </p:nvSpPr>
        <p:spPr>
          <a:xfrm>
            <a:off x="6096001" y="3838606"/>
            <a:ext cx="1995435" cy="741145"/>
          </a:xfrm>
          <a:prstGeom prst="line">
            <a:avLst/>
          </a:prstGeom>
          <a:ln w="38100" cap="flat">
            <a:solidFill>
              <a:srgbClr val="000000"/>
            </a:solidFill>
            <a:prstDash val="solid"/>
            <a:headEnd type="none" w="sm" len="sm"/>
            <a:tailEnd type="arrow" w="med" len="sm"/>
          </a:ln>
        </p:spPr>
      </p:sp>
      <p:sp>
        <p:nvSpPr>
          <p:cNvPr id="17" name="Freeform 17"/>
          <p:cNvSpPr/>
          <p:nvPr/>
        </p:nvSpPr>
        <p:spPr>
          <a:xfrm>
            <a:off x="685800" y="1957284"/>
            <a:ext cx="1744300" cy="2101567"/>
          </a:xfrm>
          <a:custGeom>
            <a:avLst/>
            <a:gdLst/>
            <a:ahLst/>
            <a:cxnLst/>
            <a:rect l="l" t="t" r="r" b="b"/>
            <a:pathLst>
              <a:path w="2616450" h="3152350">
                <a:moveTo>
                  <a:pt x="0" y="0"/>
                </a:moveTo>
                <a:lnTo>
                  <a:pt x="2616450" y="0"/>
                </a:lnTo>
                <a:lnTo>
                  <a:pt x="2616450" y="3152350"/>
                </a:lnTo>
                <a:lnTo>
                  <a:pt x="0" y="31523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a:off x="9788597" y="2140327"/>
            <a:ext cx="1717603" cy="1698279"/>
          </a:xfrm>
          <a:custGeom>
            <a:avLst/>
            <a:gdLst/>
            <a:ahLst/>
            <a:cxnLst/>
            <a:rect l="l" t="t" r="r" b="b"/>
            <a:pathLst>
              <a:path w="2576404" h="2547419">
                <a:moveTo>
                  <a:pt x="0" y="0"/>
                </a:moveTo>
                <a:lnTo>
                  <a:pt x="2576404" y="0"/>
                </a:lnTo>
                <a:lnTo>
                  <a:pt x="2576404" y="2547419"/>
                </a:lnTo>
                <a:lnTo>
                  <a:pt x="0" y="2547419"/>
                </a:lnTo>
                <a:lnTo>
                  <a:pt x="0" y="0"/>
                </a:lnTo>
                <a:close/>
              </a:path>
            </a:pathLst>
          </a:custGeom>
          <a:blipFill>
            <a:blip r:embed="rId6"/>
            <a:stretch>
              <a:fillRect/>
            </a:stretch>
          </a:blipFill>
        </p:spPr>
      </p:sp>
      <p:sp>
        <p:nvSpPr>
          <p:cNvPr id="19" name="TextBox 19"/>
          <p:cNvSpPr txBox="1"/>
          <p:nvPr/>
        </p:nvSpPr>
        <p:spPr>
          <a:xfrm>
            <a:off x="2965142" y="751676"/>
            <a:ext cx="6261717"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Verfahren erledigen</a:t>
            </a:r>
          </a:p>
        </p:txBody>
      </p:sp>
      <p:sp>
        <p:nvSpPr>
          <p:cNvPr id="20" name="TextBox 20"/>
          <p:cNvSpPr txBox="1"/>
          <p:nvPr/>
        </p:nvSpPr>
        <p:spPr>
          <a:xfrm>
            <a:off x="2726726" y="2735072"/>
            <a:ext cx="6548006" cy="549381"/>
          </a:xfrm>
          <a:prstGeom prst="rect">
            <a:avLst/>
          </a:prstGeom>
        </p:spPr>
        <p:txBody>
          <a:bodyPr wrap="square" lIns="0" tIns="0" rIns="0" bIns="0" rtlCol="0" anchor="t">
            <a:spAutoFit/>
          </a:bodyPr>
          <a:lstStyle/>
          <a:p>
            <a:pPr algn="ctr">
              <a:lnSpc>
                <a:spcPts val="4666"/>
              </a:lnSpc>
              <a:spcBef>
                <a:spcPct val="0"/>
              </a:spcBef>
            </a:pPr>
            <a:r>
              <a:rPr lang="en-US" sz="3333" dirty="0" err="1">
                <a:solidFill>
                  <a:srgbClr val="000000"/>
                </a:solidFill>
                <a:latin typeface="Canva Sans"/>
                <a:ea typeface="Canva Sans"/>
                <a:cs typeface="Canva Sans"/>
                <a:sym typeface="Canva Sans"/>
              </a:rPr>
              <a:t>Weglegung</a:t>
            </a:r>
            <a:r>
              <a:rPr lang="en-US" sz="3333" dirty="0">
                <a:solidFill>
                  <a:srgbClr val="000000"/>
                </a:solidFill>
                <a:latin typeface="Canva Sans"/>
                <a:ea typeface="Canva Sans"/>
                <a:cs typeface="Canva Sans"/>
                <a:sym typeface="Canva Sans"/>
              </a:rPr>
              <a:t> der </a:t>
            </a:r>
            <a:r>
              <a:rPr lang="en-US" sz="3333" dirty="0" err="1">
                <a:solidFill>
                  <a:srgbClr val="000000"/>
                </a:solidFill>
                <a:latin typeface="Canva Sans"/>
                <a:ea typeface="Canva Sans"/>
                <a:cs typeface="Canva Sans"/>
                <a:sym typeface="Canva Sans"/>
              </a:rPr>
              <a:t>Akten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anordnen</a:t>
            </a:r>
            <a:endParaRPr lang="en-US" sz="3333" dirty="0">
              <a:solidFill>
                <a:srgbClr val="000000"/>
              </a:solidFill>
              <a:latin typeface="Canva Sans"/>
              <a:ea typeface="Canva Sans"/>
              <a:cs typeface="Canva Sans"/>
              <a:sym typeface="Canva Sans"/>
            </a:endParaRPr>
          </a:p>
        </p:txBody>
      </p:sp>
      <p:sp>
        <p:nvSpPr>
          <p:cNvPr id="21" name="TextBox 21"/>
          <p:cNvSpPr txBox="1"/>
          <p:nvPr/>
        </p:nvSpPr>
        <p:spPr>
          <a:xfrm>
            <a:off x="2542873" y="1640843"/>
            <a:ext cx="7106255" cy="549381"/>
          </a:xfrm>
          <a:prstGeom prst="rect">
            <a:avLst/>
          </a:prstGeom>
        </p:spPr>
        <p:txBody>
          <a:bodyPr lIns="0" tIns="0" rIns="0" bIns="0" rtlCol="0" anchor="t">
            <a:spAutoFit/>
          </a:bodyPr>
          <a:lstStyle/>
          <a:p>
            <a:pPr algn="ctr">
              <a:lnSpc>
                <a:spcPts val="4666"/>
              </a:lnSpc>
              <a:spcBef>
                <a:spcPct val="0"/>
              </a:spcBef>
            </a:pPr>
            <a:r>
              <a:rPr lang="en-US" sz="3333">
                <a:solidFill>
                  <a:srgbClr val="000000"/>
                </a:solidFill>
                <a:latin typeface="Canva Sans"/>
                <a:ea typeface="Canva Sans"/>
                <a:cs typeface="Canva Sans"/>
                <a:sym typeface="Canva Sans"/>
              </a:rPr>
              <a:t>Angelegenheit beendet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536997" y="2615985"/>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sp>
      </p:grpSp>
      <p:grpSp>
        <p:nvGrpSpPr>
          <p:cNvPr id="8" name="Group 8"/>
          <p:cNvGrpSpPr/>
          <p:nvPr/>
        </p:nvGrpSpPr>
        <p:grpSpPr>
          <a:xfrm>
            <a:off x="1127556" y="4482782"/>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sp>
      </p:grpSp>
      <p:sp>
        <p:nvSpPr>
          <p:cNvPr id="10" name="AutoShape 10"/>
          <p:cNvSpPr/>
          <p:nvPr/>
        </p:nvSpPr>
        <p:spPr>
          <a:xfrm flipH="1">
            <a:off x="1940571" y="2493083"/>
            <a:ext cx="2297324" cy="1989699"/>
          </a:xfrm>
          <a:prstGeom prst="line">
            <a:avLst/>
          </a:prstGeom>
          <a:ln w="66675" cap="rnd">
            <a:solidFill>
              <a:srgbClr val="000000"/>
            </a:solidFill>
            <a:prstDash val="sysDot"/>
            <a:headEnd type="none" w="sm" len="sm"/>
            <a:tailEnd type="none" w="sm" len="sm"/>
          </a:ln>
        </p:spPr>
      </p:sp>
      <p:sp>
        <p:nvSpPr>
          <p:cNvPr id="11" name="AutoShape 11"/>
          <p:cNvSpPr/>
          <p:nvPr/>
        </p:nvSpPr>
        <p:spPr>
          <a:xfrm flipH="1">
            <a:off x="1940571" y="2493082"/>
            <a:ext cx="2297324" cy="377136"/>
          </a:xfrm>
          <a:prstGeom prst="line">
            <a:avLst/>
          </a:prstGeom>
          <a:ln w="66675" cap="rnd">
            <a:solidFill>
              <a:srgbClr val="000000"/>
            </a:solidFill>
            <a:prstDash val="sysDot"/>
            <a:headEnd type="none" w="sm" len="sm"/>
            <a:tailEnd type="none" w="sm" len="sm"/>
          </a:ln>
        </p:spPr>
      </p:sp>
      <p:sp>
        <p:nvSpPr>
          <p:cNvPr id="12" name="Freeform 12"/>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TextBox 13"/>
          <p:cNvSpPr txBox="1"/>
          <p:nvPr/>
        </p:nvSpPr>
        <p:spPr>
          <a:xfrm>
            <a:off x="8067886" y="4166340"/>
            <a:ext cx="3528422" cy="549381"/>
          </a:xfrm>
          <a:prstGeom prst="rect">
            <a:avLst/>
          </a:prstGeom>
        </p:spPr>
        <p:txBody>
          <a:bodyPr lIns="0" tIns="0" rIns="0" bIns="0" rtlCol="0" anchor="t">
            <a:spAutoFit/>
          </a:bodyPr>
          <a:lstStyle/>
          <a:p>
            <a:pPr algn="ctr">
              <a:lnSpc>
                <a:spcPts val="4666"/>
              </a:lnSpc>
            </a:pPr>
            <a:r>
              <a:rPr lang="en-US" sz="3333">
                <a:solidFill>
                  <a:srgbClr val="FFFFFF"/>
                </a:solidFill>
                <a:latin typeface="Canva Sans"/>
                <a:ea typeface="Canva Sans"/>
                <a:cs typeface="Canva Sans"/>
                <a:sym typeface="Canva Sans"/>
              </a:rPr>
              <a:t>Vorschriften</a:t>
            </a:r>
          </a:p>
        </p:txBody>
      </p:sp>
      <p:sp>
        <p:nvSpPr>
          <p:cNvPr id="14" name="TextBox 14"/>
          <p:cNvSpPr txBox="1"/>
          <p:nvPr/>
        </p:nvSpPr>
        <p:spPr>
          <a:xfrm>
            <a:off x="2702724" y="1746606"/>
            <a:ext cx="3452645"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 10 AktO</a:t>
            </a:r>
          </a:p>
        </p:txBody>
      </p:sp>
      <p:sp>
        <p:nvSpPr>
          <p:cNvPr id="15" name="TextBox 15"/>
          <p:cNvSpPr txBox="1"/>
          <p:nvPr/>
        </p:nvSpPr>
        <p:spPr>
          <a:xfrm>
            <a:off x="231021" y="3112558"/>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1 </a:t>
            </a:r>
          </a:p>
        </p:txBody>
      </p:sp>
      <p:sp>
        <p:nvSpPr>
          <p:cNvPr id="16" name="TextBox 16"/>
          <p:cNvSpPr txBox="1"/>
          <p:nvPr/>
        </p:nvSpPr>
        <p:spPr>
          <a:xfrm>
            <a:off x="821580" y="4979356"/>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2 </a:t>
            </a:r>
          </a:p>
        </p:txBody>
      </p:sp>
      <p:grpSp>
        <p:nvGrpSpPr>
          <p:cNvPr id="17" name="Group 17"/>
          <p:cNvGrpSpPr/>
          <p:nvPr/>
        </p:nvGrpSpPr>
        <p:grpSpPr>
          <a:xfrm>
            <a:off x="3242543" y="4735724"/>
            <a:ext cx="1626031" cy="162603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sp>
      </p:grpSp>
      <p:sp>
        <p:nvSpPr>
          <p:cNvPr id="19" name="TextBox 19"/>
          <p:cNvSpPr txBox="1"/>
          <p:nvPr/>
        </p:nvSpPr>
        <p:spPr>
          <a:xfrm>
            <a:off x="2936567" y="5230892"/>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3 </a:t>
            </a:r>
          </a:p>
        </p:txBody>
      </p:sp>
      <p:sp>
        <p:nvSpPr>
          <p:cNvPr id="20" name="AutoShape 20"/>
          <p:cNvSpPr/>
          <p:nvPr/>
        </p:nvSpPr>
        <p:spPr>
          <a:xfrm flipH="1">
            <a:off x="3897193" y="2462371"/>
            <a:ext cx="319078" cy="2288767"/>
          </a:xfrm>
          <a:prstGeom prst="line">
            <a:avLst/>
          </a:prstGeom>
          <a:ln w="66675" cap="rnd">
            <a:solidFill>
              <a:srgbClr val="000000"/>
            </a:solidFill>
            <a:prstDash val="sysDot"/>
            <a:headEnd type="none" w="sm" len="sm"/>
            <a:tailEnd type="none" w="sm" len="sm"/>
          </a:ln>
        </p:spPr>
      </p:sp>
      <p:sp>
        <p:nvSpPr>
          <p:cNvPr id="21" name="TextBox 21"/>
          <p:cNvSpPr txBox="1"/>
          <p:nvPr/>
        </p:nvSpPr>
        <p:spPr>
          <a:xfrm>
            <a:off x="2965142" y="751676"/>
            <a:ext cx="6261717"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Verfahren erledigen</a:t>
            </a:r>
          </a:p>
        </p:txBody>
      </p:sp>
      <p:grpSp>
        <p:nvGrpSpPr>
          <p:cNvPr id="22" name="Group 22"/>
          <p:cNvGrpSpPr/>
          <p:nvPr/>
        </p:nvGrpSpPr>
        <p:grpSpPr>
          <a:xfrm>
            <a:off x="5357529" y="4482782"/>
            <a:ext cx="1626031" cy="1626031"/>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sp>
      </p:grpSp>
      <p:sp>
        <p:nvSpPr>
          <p:cNvPr id="24" name="TextBox 24"/>
          <p:cNvSpPr txBox="1"/>
          <p:nvPr/>
        </p:nvSpPr>
        <p:spPr>
          <a:xfrm>
            <a:off x="5051554" y="4979356"/>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4 </a:t>
            </a:r>
          </a:p>
        </p:txBody>
      </p:sp>
      <p:sp>
        <p:nvSpPr>
          <p:cNvPr id="25" name="AutoShape 25"/>
          <p:cNvSpPr/>
          <p:nvPr/>
        </p:nvSpPr>
        <p:spPr>
          <a:xfrm>
            <a:off x="4216270" y="2462371"/>
            <a:ext cx="1314129" cy="2332161"/>
          </a:xfrm>
          <a:prstGeom prst="line">
            <a:avLst/>
          </a:prstGeom>
          <a:ln w="66675" cap="rnd">
            <a:solidFill>
              <a:srgbClr val="000000"/>
            </a:solidFill>
            <a:prstDash val="sysDot"/>
            <a:headEnd type="none" w="sm" len="sm"/>
            <a:tailEnd type="none" w="sm" len="sm"/>
          </a:ln>
        </p:spPr>
      </p:sp>
      <p:grpSp>
        <p:nvGrpSpPr>
          <p:cNvPr id="26" name="Group 26"/>
          <p:cNvGrpSpPr/>
          <p:nvPr/>
        </p:nvGrpSpPr>
        <p:grpSpPr>
          <a:xfrm>
            <a:off x="6155369" y="2603809"/>
            <a:ext cx="1626031" cy="162603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046" r="-25046"/>
              </a:stretch>
            </a:blipFill>
          </p:spPr>
        </p:sp>
      </p:grpSp>
      <p:sp>
        <p:nvSpPr>
          <p:cNvPr id="28" name="TextBox 28"/>
          <p:cNvSpPr txBox="1"/>
          <p:nvPr/>
        </p:nvSpPr>
        <p:spPr>
          <a:xfrm>
            <a:off x="5864569" y="3123243"/>
            <a:ext cx="2237982" cy="514628"/>
          </a:xfrm>
          <a:prstGeom prst="rect">
            <a:avLst/>
          </a:prstGeom>
        </p:spPr>
        <p:txBody>
          <a:bodyPr lIns="0" tIns="0" rIns="0" bIns="0" rtlCol="0" anchor="t">
            <a:spAutoFit/>
          </a:bodyPr>
          <a:lstStyle/>
          <a:p>
            <a:pPr algn="ctr">
              <a:lnSpc>
                <a:spcPts val="4387"/>
              </a:lnSpc>
            </a:pPr>
            <a:r>
              <a:rPr lang="en-US" sz="3133">
                <a:solidFill>
                  <a:srgbClr val="000000"/>
                </a:solidFill>
                <a:latin typeface="Canva Sans"/>
                <a:ea typeface="Canva Sans"/>
                <a:cs typeface="Canva Sans"/>
                <a:sym typeface="Canva Sans"/>
              </a:rPr>
              <a:t>ZuBest.</a:t>
            </a:r>
          </a:p>
        </p:txBody>
      </p:sp>
      <p:sp>
        <p:nvSpPr>
          <p:cNvPr id="29" name="AutoShape 29"/>
          <p:cNvSpPr/>
          <p:nvPr/>
        </p:nvSpPr>
        <p:spPr>
          <a:xfrm>
            <a:off x="4198827" y="2462371"/>
            <a:ext cx="2092791" cy="560761"/>
          </a:xfrm>
          <a:prstGeom prst="line">
            <a:avLst/>
          </a:prstGeom>
          <a:ln w="66675" cap="rnd">
            <a:solidFill>
              <a:srgbClr val="000000"/>
            </a:solidFill>
            <a:prstDash val="sysDot"/>
            <a:headEnd type="none" w="sm" len="sm"/>
            <a:tailEnd type="none" w="sm" len="sm"/>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1772"/>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8" name="Group 8"/>
          <p:cNvGrpSpPr/>
          <p:nvPr/>
        </p:nvGrpSpPr>
        <p:grpSpPr>
          <a:xfrm>
            <a:off x="599249" y="5114739"/>
            <a:ext cx="4511705" cy="1626031"/>
            <a:chOff x="0" y="0"/>
            <a:chExt cx="812800" cy="812800"/>
          </a:xfrm>
          <a:solidFill>
            <a:srgbClr val="FF99CC"/>
          </a:solidFill>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sp>
        <p:nvSpPr>
          <p:cNvPr id="12" name="Freeform 12"/>
          <p:cNvSpPr/>
          <p:nvPr/>
        </p:nvSpPr>
        <p:spPr>
          <a:xfrm>
            <a:off x="789539" y="1506185"/>
            <a:ext cx="9839312" cy="1522509"/>
          </a:xfrm>
          <a:custGeom>
            <a:avLst/>
            <a:gdLst/>
            <a:ahLst/>
            <a:cxnLst/>
            <a:rect l="l" t="t" r="r" b="b"/>
            <a:pathLst>
              <a:path w="5107617" h="1197968">
                <a:moveTo>
                  <a:pt x="0" y="0"/>
                </a:moveTo>
                <a:lnTo>
                  <a:pt x="5107617" y="0"/>
                </a:lnTo>
                <a:lnTo>
                  <a:pt x="5107617" y="1197968"/>
                </a:lnTo>
                <a:lnTo>
                  <a:pt x="0" y="1197968"/>
                </a:lnTo>
                <a:lnTo>
                  <a:pt x="0" y="0"/>
                </a:lnTo>
                <a:close/>
              </a:path>
            </a:pathLst>
          </a:custGeom>
          <a:solidFill>
            <a:srgbClr val="FF99CC"/>
          </a:solidFill>
        </p:spPr>
      </p:sp>
      <p:grpSp>
        <p:nvGrpSpPr>
          <p:cNvPr id="17" name="Group 17"/>
          <p:cNvGrpSpPr/>
          <p:nvPr/>
        </p:nvGrpSpPr>
        <p:grpSpPr>
          <a:xfrm>
            <a:off x="8129164" y="4669296"/>
            <a:ext cx="3943439" cy="1527756"/>
            <a:chOff x="0" y="0"/>
            <a:chExt cx="812800" cy="812800"/>
          </a:xfrm>
          <a:solidFill>
            <a:srgbClr val="FF99CC"/>
          </a:solidFill>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sp>
        <p:nvSpPr>
          <p:cNvPr id="21" name="TextBox 21"/>
          <p:cNvSpPr txBox="1"/>
          <p:nvPr/>
        </p:nvSpPr>
        <p:spPr>
          <a:xfrm>
            <a:off x="1623043" y="749187"/>
            <a:ext cx="7814711" cy="564898"/>
          </a:xfrm>
          <a:prstGeom prst="rect">
            <a:avLst/>
          </a:prstGeom>
        </p:spPr>
        <p:txBody>
          <a:bodyPr wrap="square" lIns="0" tIns="0" rIns="0" bIns="0" rtlCol="0" anchor="t">
            <a:spAutoFit/>
          </a:bodyPr>
          <a:lstStyle/>
          <a:p>
            <a:pPr algn="ctr">
              <a:lnSpc>
                <a:spcPts val="4666"/>
              </a:lnSpc>
            </a:pPr>
            <a:r>
              <a:rPr lang="en-US" sz="3333" b="1" dirty="0" err="1">
                <a:solidFill>
                  <a:srgbClr val="000000"/>
                </a:solidFill>
                <a:latin typeface="Canva Sans Bold"/>
                <a:ea typeface="Canva Sans Bold"/>
                <a:cs typeface="Canva Sans Bold"/>
                <a:sym typeface="Canva Sans Bold"/>
              </a:rPr>
              <a:t>Verfahren</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erledigen</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Weglegung</a:t>
            </a:r>
            <a:r>
              <a:rPr lang="en-US" sz="3333" b="1" dirty="0">
                <a:solidFill>
                  <a:srgbClr val="000000"/>
                </a:solidFill>
                <a:latin typeface="Canva Sans Bold"/>
                <a:ea typeface="Canva Sans Bold"/>
                <a:cs typeface="Canva Sans Bold"/>
                <a:sym typeface="Canva Sans Bold"/>
              </a:rPr>
              <a:t> der </a:t>
            </a:r>
            <a:r>
              <a:rPr lang="en-US" sz="3333" b="1" dirty="0" err="1">
                <a:solidFill>
                  <a:srgbClr val="000000"/>
                </a:solidFill>
                <a:latin typeface="Canva Sans Bold"/>
                <a:ea typeface="Canva Sans Bold"/>
                <a:cs typeface="Canva Sans Bold"/>
                <a:sym typeface="Canva Sans Bold"/>
              </a:rPr>
              <a:t>Akten</a:t>
            </a:r>
            <a:endParaRPr lang="en-US" sz="3333" b="1" dirty="0">
              <a:solidFill>
                <a:srgbClr val="000000"/>
              </a:solidFill>
              <a:latin typeface="Canva Sans Bold"/>
              <a:ea typeface="Canva Sans Bold"/>
              <a:cs typeface="Canva Sans Bold"/>
              <a:sym typeface="Canva Sans Bold"/>
            </a:endParaRPr>
          </a:p>
        </p:txBody>
      </p:sp>
      <p:grpSp>
        <p:nvGrpSpPr>
          <p:cNvPr id="26" name="Group 26"/>
          <p:cNvGrpSpPr/>
          <p:nvPr/>
        </p:nvGrpSpPr>
        <p:grpSpPr>
          <a:xfrm>
            <a:off x="866863" y="3084443"/>
            <a:ext cx="7372427" cy="1974546"/>
            <a:chOff x="0" y="0"/>
            <a:chExt cx="812800" cy="812800"/>
          </a:xfrm>
          <a:solidFill>
            <a:srgbClr val="FF99CC"/>
          </a:solidFill>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pFill/>
          </p:spPr>
        </p:sp>
      </p:grpSp>
      <p:sp>
        <p:nvSpPr>
          <p:cNvPr id="30" name="Rechteck 29">
            <a:extLst>
              <a:ext uri="{FF2B5EF4-FFF2-40B4-BE49-F238E27FC236}">
                <a16:creationId xmlns:a16="http://schemas.microsoft.com/office/drawing/2014/main" id="{B81B68D4-71D3-458C-A193-A095174CE817}"/>
              </a:ext>
            </a:extLst>
          </p:cNvPr>
          <p:cNvSpPr/>
          <p:nvPr/>
        </p:nvSpPr>
        <p:spPr>
          <a:xfrm>
            <a:off x="2382473" y="1698461"/>
            <a:ext cx="7919208" cy="1200329"/>
          </a:xfrm>
          <a:prstGeom prst="rect">
            <a:avLst/>
          </a:prstGeom>
        </p:spPr>
        <p:txBody>
          <a:bodyPr wrap="square">
            <a:spAutoFit/>
          </a:bodyPr>
          <a:lstStyle/>
          <a:p>
            <a:r>
              <a:rPr lang="de-DE" dirty="0">
                <a:latin typeface="Canva Sans"/>
                <a:cs typeface="Arial" panose="020B0604020202020204" pitchFamily="34" charset="0"/>
              </a:rPr>
              <a:t>Zum Weglegen sind auf dem Aktendeckel (außen) Vermerke anzubringen: </a:t>
            </a:r>
          </a:p>
          <a:p>
            <a:pPr marL="285750" indent="-285750">
              <a:buFont typeface="Arial" panose="020B0604020202020204" pitchFamily="34" charset="0"/>
              <a:buChar char="•"/>
            </a:pPr>
            <a:r>
              <a:rPr lang="de-DE" dirty="0">
                <a:latin typeface="Canva Sans"/>
                <a:cs typeface="Arial" panose="020B0604020202020204" pitchFamily="34" charset="0"/>
              </a:rPr>
              <a:t>das Jahr der Anordnung des Weglegens und den Ablauf der Aufbewahrungsfrist</a:t>
            </a:r>
          </a:p>
          <a:p>
            <a:pPr marL="285750" indent="-285750">
              <a:buFont typeface="Arial" panose="020B0604020202020204" pitchFamily="34" charset="0"/>
              <a:buChar char="•"/>
            </a:pPr>
            <a:r>
              <a:rPr lang="de-DE" dirty="0">
                <a:latin typeface="Canva Sans"/>
                <a:cs typeface="Arial" panose="020B0604020202020204" pitchFamily="34" charset="0"/>
              </a:rPr>
              <a:t>Archivwürdigkeit (ja/nein)</a:t>
            </a:r>
          </a:p>
          <a:p>
            <a:pPr marL="285750" indent="-285750">
              <a:buFont typeface="Arial" panose="020B0604020202020204" pitchFamily="34" charset="0"/>
              <a:buChar char="•"/>
            </a:pPr>
            <a:r>
              <a:rPr lang="de-DE" dirty="0">
                <a:latin typeface="Canva Sans"/>
                <a:cs typeface="Arial" panose="020B0604020202020204" pitchFamily="34" charset="0"/>
              </a:rPr>
              <a:t>Eignung für Ausbildungs- und Prüfungszwecke (ja/nein)</a:t>
            </a:r>
          </a:p>
        </p:txBody>
      </p:sp>
      <p:sp>
        <p:nvSpPr>
          <p:cNvPr id="32" name="Rechteck 31">
            <a:extLst>
              <a:ext uri="{FF2B5EF4-FFF2-40B4-BE49-F238E27FC236}">
                <a16:creationId xmlns:a16="http://schemas.microsoft.com/office/drawing/2014/main" id="{2EC439EA-AB1F-4748-8678-FC5FEDCDB7BE}"/>
              </a:ext>
            </a:extLst>
          </p:cNvPr>
          <p:cNvSpPr/>
          <p:nvPr/>
        </p:nvSpPr>
        <p:spPr>
          <a:xfrm>
            <a:off x="866863" y="5296066"/>
            <a:ext cx="3638025" cy="1323439"/>
          </a:xfrm>
          <a:prstGeom prst="rect">
            <a:avLst/>
          </a:prstGeom>
        </p:spPr>
        <p:txBody>
          <a:bodyPr wrap="square">
            <a:spAutoFit/>
          </a:bodyPr>
          <a:lstStyle/>
          <a:p>
            <a:pPr algn="ctr"/>
            <a:r>
              <a:rPr lang="de-DE" sz="1600" dirty="0">
                <a:latin typeface="Canva Sans"/>
                <a:cs typeface="Arial" panose="020B0604020202020204" pitchFamily="34" charset="0"/>
              </a:rPr>
              <a:t>Beiakten in Papierform sowie rückgabepflichtige Dokumente und Unterlagen sind nach rechtskräftigem Abschluss oder sonstiger Beendigung des Verfahrens zurückzugeben</a:t>
            </a:r>
          </a:p>
        </p:txBody>
      </p:sp>
      <p:sp>
        <p:nvSpPr>
          <p:cNvPr id="33" name="Rechteck 32">
            <a:extLst>
              <a:ext uri="{FF2B5EF4-FFF2-40B4-BE49-F238E27FC236}">
                <a16:creationId xmlns:a16="http://schemas.microsoft.com/office/drawing/2014/main" id="{8C6BEA07-21B8-4E15-BAD7-789733A28CDF}"/>
              </a:ext>
            </a:extLst>
          </p:cNvPr>
          <p:cNvSpPr/>
          <p:nvPr/>
        </p:nvSpPr>
        <p:spPr>
          <a:xfrm>
            <a:off x="8704029" y="4880567"/>
            <a:ext cx="3387099" cy="1077218"/>
          </a:xfrm>
          <a:prstGeom prst="rect">
            <a:avLst/>
          </a:prstGeom>
        </p:spPr>
        <p:txBody>
          <a:bodyPr wrap="square">
            <a:spAutoFit/>
          </a:bodyPr>
          <a:lstStyle/>
          <a:p>
            <a:r>
              <a:rPr lang="de-DE" sz="1600" dirty="0">
                <a:latin typeface="Canva Sans"/>
                <a:cs typeface="Arial" panose="020B0604020202020204" pitchFamily="34" charset="0"/>
              </a:rPr>
              <a:t>Besonderheit: Das Weglegen von Mahnsachen kann für bestimmte Zeitabschnitte einheitlich ohne besondere Verfügung erfolgen </a:t>
            </a:r>
          </a:p>
        </p:txBody>
      </p:sp>
      <p:sp>
        <p:nvSpPr>
          <p:cNvPr id="34" name="Rechteck 33">
            <a:extLst>
              <a:ext uri="{FF2B5EF4-FFF2-40B4-BE49-F238E27FC236}">
                <a16:creationId xmlns:a16="http://schemas.microsoft.com/office/drawing/2014/main" id="{41FD5035-7803-4C64-A969-61A8CD135D06}"/>
              </a:ext>
            </a:extLst>
          </p:cNvPr>
          <p:cNvSpPr/>
          <p:nvPr/>
        </p:nvSpPr>
        <p:spPr>
          <a:xfrm>
            <a:off x="1623043" y="3365846"/>
            <a:ext cx="6268253" cy="1323439"/>
          </a:xfrm>
          <a:prstGeom prst="rect">
            <a:avLst/>
          </a:prstGeom>
        </p:spPr>
        <p:txBody>
          <a:bodyPr wrap="square">
            <a:spAutoFit/>
          </a:bodyPr>
          <a:lstStyle/>
          <a:p>
            <a:r>
              <a:rPr lang="de-DE" sz="1600" u="sng" dirty="0">
                <a:latin typeface="Canva Sans"/>
                <a:cs typeface="Arial" panose="020B0604020202020204" pitchFamily="34" charset="0"/>
              </a:rPr>
              <a:t>Akteninnendeckel:</a:t>
            </a:r>
          </a:p>
          <a:p>
            <a:pPr marL="285750" indent="-285750">
              <a:buFont typeface="Arial" panose="020B0604020202020204" pitchFamily="34" charset="0"/>
              <a:buChar char="•"/>
            </a:pPr>
            <a:r>
              <a:rPr lang="de-DE" sz="1600" dirty="0">
                <a:latin typeface="Canva Sans"/>
                <a:cs typeface="Arial" panose="020B0604020202020204" pitchFamily="34" charset="0"/>
              </a:rPr>
              <a:t>Kostenprüfvermerk – sind Kosten vollständig berechnet? </a:t>
            </a:r>
            <a:br>
              <a:rPr lang="de-DE" sz="1600" dirty="0">
                <a:latin typeface="Canva Sans"/>
                <a:cs typeface="Arial" panose="020B0604020202020204" pitchFamily="34" charset="0"/>
              </a:rPr>
            </a:br>
            <a:r>
              <a:rPr lang="de-DE" sz="1600" dirty="0">
                <a:latin typeface="Canva Sans"/>
                <a:cs typeface="Arial" panose="020B0604020202020204" pitchFamily="34" charset="0"/>
              </a:rPr>
              <a:t>Dann:</a:t>
            </a:r>
          </a:p>
          <a:p>
            <a:pPr marL="285750" indent="-285750">
              <a:buFont typeface="Arial" panose="020B0604020202020204" pitchFamily="34" charset="0"/>
              <a:buChar char="•"/>
            </a:pPr>
            <a:r>
              <a:rPr lang="de-DE" sz="1600" dirty="0">
                <a:latin typeface="Canva Sans"/>
                <a:cs typeface="Arial" panose="020B0604020202020204" pitchFamily="34" charset="0"/>
              </a:rPr>
              <a:t>letztes </a:t>
            </a:r>
            <a:r>
              <a:rPr lang="de-DE" sz="1600" dirty="0" err="1">
                <a:latin typeface="Canva Sans"/>
                <a:cs typeface="Arial" panose="020B0604020202020204" pitchFamily="34" charset="0"/>
              </a:rPr>
              <a:t>Bl</a:t>
            </a:r>
            <a:r>
              <a:rPr lang="de-DE" sz="1600" dirty="0">
                <a:latin typeface="Canva Sans"/>
                <a:cs typeface="Arial" panose="020B0604020202020204" pitchFamily="34" charset="0"/>
              </a:rPr>
              <a:t>. </a:t>
            </a:r>
            <a:r>
              <a:rPr lang="de-DE" sz="1600" dirty="0" err="1">
                <a:latin typeface="Canva Sans"/>
                <a:cs typeface="Arial" panose="020B0604020202020204" pitchFamily="34" charset="0"/>
              </a:rPr>
              <a:t>d.A</a:t>
            </a:r>
            <a:r>
              <a:rPr lang="de-DE" sz="1600" dirty="0">
                <a:latin typeface="Canva Sans"/>
                <a:cs typeface="Arial" panose="020B0604020202020204" pitchFamily="34" charset="0"/>
              </a:rPr>
              <a:t>., Datum, Unterschrift  Dienstbezeichnung</a:t>
            </a:r>
          </a:p>
          <a:p>
            <a:pPr marL="285750" indent="-285750">
              <a:buFont typeface="Arial" panose="020B0604020202020204" pitchFamily="34" charset="0"/>
              <a:buChar char="•"/>
            </a:pPr>
            <a:r>
              <a:rPr lang="de-DE" sz="1600" dirty="0">
                <a:latin typeface="Canva Sans"/>
                <a:cs typeface="Arial" panose="020B0604020202020204" pitchFamily="34" charset="0"/>
              </a:rPr>
              <a:t>kostenrechtlicher Abschluss der Angelegenheit – KPV (§ 3 V </a:t>
            </a:r>
            <a:r>
              <a:rPr lang="de-DE" sz="1600" dirty="0" err="1">
                <a:latin typeface="Canva Sans"/>
                <a:cs typeface="Arial" panose="020B0604020202020204" pitchFamily="34" charset="0"/>
              </a:rPr>
              <a:t>KostVfg</a:t>
            </a:r>
            <a:r>
              <a:rPr lang="de-DE" sz="1600" dirty="0">
                <a:latin typeface="Canva Sans"/>
                <a:cs typeface="Arial" panose="020B0604020202020204" pitchFamily="34" charset="0"/>
              </a:rPr>
              <a:t>)</a:t>
            </a:r>
          </a:p>
        </p:txBody>
      </p:sp>
      <p:sp>
        <p:nvSpPr>
          <p:cNvPr id="38" name="Freeform 12">
            <a:extLst>
              <a:ext uri="{FF2B5EF4-FFF2-40B4-BE49-F238E27FC236}">
                <a16:creationId xmlns:a16="http://schemas.microsoft.com/office/drawing/2014/main" id="{8AA929F0-C61B-45F4-9D46-CA6ABEC5F63C}"/>
              </a:ext>
            </a:extLst>
          </p:cNvPr>
          <p:cNvSpPr/>
          <p:nvPr/>
        </p:nvSpPr>
        <p:spPr>
          <a:xfrm>
            <a:off x="8365059" y="3239965"/>
            <a:ext cx="2667292" cy="798645"/>
          </a:xfrm>
          <a:custGeom>
            <a:avLst/>
            <a:gdLst/>
            <a:ahLst/>
            <a:cxnLst/>
            <a:rect l="l" t="t" r="r" b="b"/>
            <a:pathLst>
              <a:path w="5107617" h="1197968">
                <a:moveTo>
                  <a:pt x="0" y="0"/>
                </a:moveTo>
                <a:lnTo>
                  <a:pt x="5107617" y="0"/>
                </a:lnTo>
                <a:lnTo>
                  <a:pt x="5107617" y="1197968"/>
                </a:lnTo>
                <a:lnTo>
                  <a:pt x="0" y="1197968"/>
                </a:lnTo>
                <a:lnTo>
                  <a:pt x="0" y="0"/>
                </a:lnTo>
                <a:close/>
              </a:path>
            </a:pathLst>
          </a:custGeom>
          <a:solidFill>
            <a:srgbClr val="FF99CC"/>
          </a:solidFill>
        </p:spPr>
      </p:sp>
      <p:sp>
        <p:nvSpPr>
          <p:cNvPr id="39" name="Rechteck 38">
            <a:extLst>
              <a:ext uri="{FF2B5EF4-FFF2-40B4-BE49-F238E27FC236}">
                <a16:creationId xmlns:a16="http://schemas.microsoft.com/office/drawing/2014/main" id="{978A55E5-870C-4659-B8FD-80841B99D4A0}"/>
              </a:ext>
            </a:extLst>
          </p:cNvPr>
          <p:cNvSpPr/>
          <p:nvPr/>
        </p:nvSpPr>
        <p:spPr>
          <a:xfrm>
            <a:off x="8613920" y="3272732"/>
            <a:ext cx="1895773" cy="523220"/>
          </a:xfrm>
          <a:prstGeom prst="rect">
            <a:avLst/>
          </a:prstGeom>
        </p:spPr>
        <p:txBody>
          <a:bodyPr wrap="square">
            <a:spAutoFit/>
          </a:bodyPr>
          <a:lstStyle/>
          <a:p>
            <a:pPr algn="ctr"/>
            <a:r>
              <a:rPr lang="de-DE" sz="1400" dirty="0">
                <a:latin typeface="Canva Sans"/>
                <a:cs typeface="Arial" panose="020B0604020202020204" pitchFamily="34" charset="0"/>
              </a:rPr>
              <a:t>Zusatzbestimmung zu </a:t>
            </a:r>
          </a:p>
          <a:p>
            <a:pPr algn="ctr"/>
            <a:r>
              <a:rPr lang="de-DE" sz="1400" dirty="0">
                <a:latin typeface="Canva Sans"/>
                <a:cs typeface="Arial" panose="020B0604020202020204" pitchFamily="34" charset="0"/>
              </a:rPr>
              <a:t>§ 3 Nr. 2 S. 2 </a:t>
            </a:r>
            <a:r>
              <a:rPr lang="de-DE" sz="1400" dirty="0" err="1">
                <a:latin typeface="Canva Sans"/>
                <a:cs typeface="Arial" panose="020B0604020202020204" pitchFamily="34" charset="0"/>
              </a:rPr>
              <a:t>AktO</a:t>
            </a:r>
            <a:endParaRPr lang="de-DE" sz="1400" dirty="0">
              <a:latin typeface="Canva Sans"/>
              <a:cs typeface="Arial" panose="020B0604020202020204" pitchFamily="34" charset="0"/>
            </a:endParaRPr>
          </a:p>
        </p:txBody>
      </p:sp>
      <p:sp>
        <p:nvSpPr>
          <p:cNvPr id="40" name="Freeform 12">
            <a:extLst>
              <a:ext uri="{FF2B5EF4-FFF2-40B4-BE49-F238E27FC236}">
                <a16:creationId xmlns:a16="http://schemas.microsoft.com/office/drawing/2014/main" id="{BDCD15CD-2D9B-4833-A091-9983D845536D}"/>
              </a:ext>
            </a:extLst>
          </p:cNvPr>
          <p:cNvSpPr/>
          <p:nvPr/>
        </p:nvSpPr>
        <p:spPr>
          <a:xfrm>
            <a:off x="9561806" y="6217729"/>
            <a:ext cx="1289404" cy="477413"/>
          </a:xfrm>
          <a:custGeom>
            <a:avLst/>
            <a:gdLst/>
            <a:ahLst/>
            <a:cxnLst/>
            <a:rect l="l" t="t" r="r" b="b"/>
            <a:pathLst>
              <a:path w="5107617" h="1197968">
                <a:moveTo>
                  <a:pt x="0" y="0"/>
                </a:moveTo>
                <a:lnTo>
                  <a:pt x="5107617" y="0"/>
                </a:lnTo>
                <a:lnTo>
                  <a:pt x="5107617" y="1197968"/>
                </a:lnTo>
                <a:lnTo>
                  <a:pt x="0" y="1197968"/>
                </a:lnTo>
                <a:lnTo>
                  <a:pt x="0" y="0"/>
                </a:lnTo>
                <a:close/>
              </a:path>
            </a:pathLst>
          </a:custGeom>
          <a:solidFill>
            <a:srgbClr val="FF99CC"/>
          </a:solidFill>
        </p:spPr>
      </p:sp>
      <p:sp>
        <p:nvSpPr>
          <p:cNvPr id="41" name="Rechteck 40">
            <a:extLst>
              <a:ext uri="{FF2B5EF4-FFF2-40B4-BE49-F238E27FC236}">
                <a16:creationId xmlns:a16="http://schemas.microsoft.com/office/drawing/2014/main" id="{D2772B74-1986-425D-81FB-D4EA194BC66B}"/>
              </a:ext>
            </a:extLst>
          </p:cNvPr>
          <p:cNvSpPr/>
          <p:nvPr/>
        </p:nvSpPr>
        <p:spPr>
          <a:xfrm>
            <a:off x="9622291" y="6298176"/>
            <a:ext cx="1168433" cy="307777"/>
          </a:xfrm>
          <a:prstGeom prst="rect">
            <a:avLst/>
          </a:prstGeom>
        </p:spPr>
        <p:txBody>
          <a:bodyPr wrap="square">
            <a:spAutoFit/>
          </a:bodyPr>
          <a:lstStyle/>
          <a:p>
            <a:pPr algn="ctr"/>
            <a:r>
              <a:rPr lang="de-DE" sz="1400" dirty="0">
                <a:latin typeface="Canva Sans"/>
                <a:cs typeface="Arial" panose="020B0604020202020204" pitchFamily="34" charset="0"/>
              </a:rPr>
              <a:t>§ 10 IV </a:t>
            </a:r>
            <a:r>
              <a:rPr lang="de-DE" sz="1400" dirty="0" err="1">
                <a:latin typeface="Canva Sans"/>
                <a:cs typeface="Arial" panose="020B0604020202020204" pitchFamily="34" charset="0"/>
              </a:rPr>
              <a:t>AktO</a:t>
            </a:r>
            <a:endParaRPr lang="de-DE" sz="1400" dirty="0">
              <a:latin typeface="Canva Sans"/>
              <a:cs typeface="Arial" panose="020B0604020202020204" pitchFamily="34" charset="0"/>
            </a:endParaRPr>
          </a:p>
        </p:txBody>
      </p:sp>
      <p:sp>
        <p:nvSpPr>
          <p:cNvPr id="42" name="Freeform 12">
            <a:extLst>
              <a:ext uri="{FF2B5EF4-FFF2-40B4-BE49-F238E27FC236}">
                <a16:creationId xmlns:a16="http://schemas.microsoft.com/office/drawing/2014/main" id="{D7A628F8-36AD-4726-AA88-D8627DCC4685}"/>
              </a:ext>
            </a:extLst>
          </p:cNvPr>
          <p:cNvSpPr/>
          <p:nvPr/>
        </p:nvSpPr>
        <p:spPr>
          <a:xfrm>
            <a:off x="5184676" y="5651402"/>
            <a:ext cx="1168434" cy="457412"/>
          </a:xfrm>
          <a:custGeom>
            <a:avLst/>
            <a:gdLst/>
            <a:ahLst/>
            <a:cxnLst/>
            <a:rect l="l" t="t" r="r" b="b"/>
            <a:pathLst>
              <a:path w="5107617" h="1197968">
                <a:moveTo>
                  <a:pt x="0" y="0"/>
                </a:moveTo>
                <a:lnTo>
                  <a:pt x="5107617" y="0"/>
                </a:lnTo>
                <a:lnTo>
                  <a:pt x="5107617" y="1197968"/>
                </a:lnTo>
                <a:lnTo>
                  <a:pt x="0" y="1197968"/>
                </a:lnTo>
                <a:lnTo>
                  <a:pt x="0" y="0"/>
                </a:lnTo>
                <a:close/>
              </a:path>
            </a:pathLst>
          </a:custGeom>
          <a:solidFill>
            <a:srgbClr val="FF99CC"/>
          </a:solidFill>
        </p:spPr>
      </p:sp>
      <p:sp>
        <p:nvSpPr>
          <p:cNvPr id="43" name="Rechteck 42">
            <a:extLst>
              <a:ext uri="{FF2B5EF4-FFF2-40B4-BE49-F238E27FC236}">
                <a16:creationId xmlns:a16="http://schemas.microsoft.com/office/drawing/2014/main" id="{33F314FA-AB51-4C0F-8479-B50B6B08EE91}"/>
              </a:ext>
            </a:extLst>
          </p:cNvPr>
          <p:cNvSpPr/>
          <p:nvPr/>
        </p:nvSpPr>
        <p:spPr>
          <a:xfrm>
            <a:off x="5124978" y="5739033"/>
            <a:ext cx="1168433" cy="307777"/>
          </a:xfrm>
          <a:prstGeom prst="rect">
            <a:avLst/>
          </a:prstGeom>
        </p:spPr>
        <p:txBody>
          <a:bodyPr wrap="square">
            <a:spAutoFit/>
          </a:bodyPr>
          <a:lstStyle/>
          <a:p>
            <a:pPr algn="ctr"/>
            <a:r>
              <a:rPr lang="de-DE" sz="1400" dirty="0">
                <a:latin typeface="Canva Sans"/>
                <a:cs typeface="Arial" panose="020B0604020202020204" pitchFamily="34" charset="0"/>
              </a:rPr>
              <a:t>§ 10 III </a:t>
            </a:r>
            <a:r>
              <a:rPr lang="de-DE" sz="1400" dirty="0" err="1">
                <a:latin typeface="Canva Sans"/>
                <a:cs typeface="Arial" panose="020B0604020202020204" pitchFamily="34" charset="0"/>
              </a:rPr>
              <a:t>AktO</a:t>
            </a:r>
            <a:endParaRPr lang="de-DE" sz="1400" dirty="0">
              <a:latin typeface="Canva Sans"/>
              <a:cs typeface="Arial" panose="020B0604020202020204" pitchFamily="34" charset="0"/>
            </a:endParaRPr>
          </a:p>
        </p:txBody>
      </p:sp>
    </p:spTree>
    <p:extLst>
      <p:ext uri="{BB962C8B-B14F-4D97-AF65-F5344CB8AC3E}">
        <p14:creationId xmlns:p14="http://schemas.microsoft.com/office/powerpoint/2010/main" val="689834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2965142" y="751676"/>
            <a:ext cx="6261717"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Verfahren erledigen</a:t>
            </a:r>
          </a:p>
        </p:txBody>
      </p:sp>
      <p:sp>
        <p:nvSpPr>
          <p:cNvPr id="6" name="Freeform 6"/>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7" name="TextBox 7"/>
          <p:cNvSpPr txBox="1"/>
          <p:nvPr/>
        </p:nvSpPr>
        <p:spPr>
          <a:xfrm>
            <a:off x="6747589" y="1960686"/>
            <a:ext cx="3094599" cy="846386"/>
          </a:xfrm>
          <a:prstGeom prst="rect">
            <a:avLst/>
          </a:prstGeom>
        </p:spPr>
        <p:txBody>
          <a:bodyPr lIns="0" tIns="0" rIns="0" bIns="0" rtlCol="0" anchor="t">
            <a:spAutoFit/>
          </a:bodyPr>
          <a:lstStyle/>
          <a:p>
            <a:pPr algn="ctr">
              <a:lnSpc>
                <a:spcPts val="3300"/>
              </a:lnSpc>
            </a:pPr>
            <a:r>
              <a:rPr lang="en-US" sz="3000" b="1" dirty="0">
                <a:solidFill>
                  <a:srgbClr val="FF3131"/>
                </a:solidFill>
                <a:latin typeface="Canva Sans Bold"/>
                <a:ea typeface="Canva Sans Bold"/>
                <a:cs typeface="Canva Sans Bold"/>
                <a:sym typeface="Canva Sans Bold"/>
              </a:rPr>
              <a:t>1/26 + </a:t>
            </a:r>
          </a:p>
          <a:p>
            <a:pPr algn="ctr">
              <a:lnSpc>
                <a:spcPts val="3300"/>
              </a:lnSpc>
            </a:pPr>
            <a:r>
              <a:rPr lang="en-US" sz="3000" b="1" dirty="0">
                <a:solidFill>
                  <a:srgbClr val="FF3131"/>
                </a:solidFill>
                <a:latin typeface="Canva Sans Bold"/>
                <a:ea typeface="Canva Sans Bold"/>
                <a:cs typeface="Canva Sans Bold"/>
                <a:sym typeface="Canva Sans Bold"/>
              </a:rPr>
              <a:t>7/26</a:t>
            </a:r>
          </a:p>
        </p:txBody>
      </p:sp>
      <p:sp>
        <p:nvSpPr>
          <p:cNvPr id="8" name="TextBox 8"/>
          <p:cNvSpPr txBox="1"/>
          <p:nvPr/>
        </p:nvSpPr>
        <p:spPr>
          <a:xfrm>
            <a:off x="0" y="3256018"/>
            <a:ext cx="6307445" cy="948978"/>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Weglegen </a:t>
            </a:r>
          </a:p>
          <a:p>
            <a:pPr algn="ctr">
              <a:lnSpc>
                <a:spcPts val="3666"/>
              </a:lnSpc>
            </a:pPr>
            <a:r>
              <a:rPr lang="en-US" sz="3333">
                <a:solidFill>
                  <a:srgbClr val="000000"/>
                </a:solidFill>
                <a:latin typeface="Canva Sans"/>
                <a:ea typeface="Canva Sans"/>
                <a:cs typeface="Canva Sans"/>
                <a:sym typeface="Canva Sans"/>
              </a:rPr>
              <a:t>der Akten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flipH="1">
            <a:off x="685800" y="1660589"/>
            <a:ext cx="4680207" cy="3843620"/>
          </a:xfrm>
          <a:custGeom>
            <a:avLst/>
            <a:gdLst/>
            <a:ahLst/>
            <a:cxnLst/>
            <a:rect l="l" t="t" r="r" b="b"/>
            <a:pathLst>
              <a:path w="7020310" h="5765430">
                <a:moveTo>
                  <a:pt x="7020310" y="0"/>
                </a:moveTo>
                <a:lnTo>
                  <a:pt x="0" y="0"/>
                </a:lnTo>
                <a:lnTo>
                  <a:pt x="0" y="5765430"/>
                </a:lnTo>
                <a:lnTo>
                  <a:pt x="7020310" y="5765430"/>
                </a:lnTo>
                <a:lnTo>
                  <a:pt x="702031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201291" y="4691549"/>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5998781" y="4691549"/>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2926611" y="725295"/>
            <a:ext cx="6144339" cy="549381"/>
          </a:xfrm>
          <a:prstGeom prst="rect">
            <a:avLst/>
          </a:prstGeom>
        </p:spPr>
        <p:txBody>
          <a:bodyPr wrap="square" lIns="0" tIns="0" rIns="0" bIns="0" rtlCol="0" anchor="t">
            <a:spAutoFit/>
          </a:bodyPr>
          <a:lstStyle/>
          <a:p>
            <a:pPr algn="ctr">
              <a:lnSpc>
                <a:spcPts val="4666"/>
              </a:lnSpc>
            </a:pPr>
            <a:r>
              <a:rPr lang="en-US" sz="3333" b="1" dirty="0" err="1">
                <a:solidFill>
                  <a:srgbClr val="000000"/>
                </a:solidFill>
                <a:latin typeface="Canva Sans Bold"/>
                <a:ea typeface="Canva Sans Bold"/>
                <a:cs typeface="Canva Sans Bold"/>
                <a:sym typeface="Canva Sans Bold"/>
              </a:rPr>
              <a:t>Streitverkündung</a:t>
            </a:r>
            <a:r>
              <a:rPr lang="en-US" sz="3333" b="1" dirty="0">
                <a:solidFill>
                  <a:srgbClr val="000000"/>
                </a:solidFill>
                <a:latin typeface="Canva Sans Bold"/>
                <a:ea typeface="Canva Sans Bold"/>
                <a:cs typeface="Canva Sans Bold"/>
                <a:sym typeface="Canva Sans Bold"/>
              </a:rPr>
              <a:t>, § 72 I ZPO</a:t>
            </a:r>
          </a:p>
        </p:txBody>
      </p:sp>
      <p:sp>
        <p:nvSpPr>
          <p:cNvPr id="9" name="TextBox 9"/>
          <p:cNvSpPr txBox="1"/>
          <p:nvPr/>
        </p:nvSpPr>
        <p:spPr>
          <a:xfrm>
            <a:off x="2579750" y="5035550"/>
            <a:ext cx="7481193" cy="743793"/>
          </a:xfrm>
          <a:prstGeom prst="rect">
            <a:avLst/>
          </a:prstGeom>
        </p:spPr>
        <p:txBody>
          <a:bodyPr lIns="0" tIns="0" rIns="0" bIns="0" rtlCol="0" anchor="t">
            <a:spAutoFit/>
          </a:bodyPr>
          <a:lstStyle/>
          <a:p>
            <a:pPr algn="r">
              <a:lnSpc>
                <a:spcPts val="2933"/>
              </a:lnSpc>
            </a:pPr>
            <a:r>
              <a:rPr lang="en-US" sz="2667">
                <a:solidFill>
                  <a:srgbClr val="000000"/>
                </a:solidFill>
                <a:latin typeface="Canva Sans"/>
                <a:ea typeface="Canva Sans"/>
                <a:cs typeface="Canva Sans"/>
                <a:sym typeface="Canva Sans"/>
              </a:rPr>
              <a:t>eine Partei glaubt, im Interesse eines </a:t>
            </a:r>
          </a:p>
          <a:p>
            <a:pPr algn="r">
              <a:lnSpc>
                <a:spcPts val="2933"/>
              </a:lnSpc>
            </a:pPr>
            <a:r>
              <a:rPr lang="en-US" sz="2667">
                <a:solidFill>
                  <a:srgbClr val="000000"/>
                </a:solidFill>
                <a:latin typeface="Canva Sans"/>
                <a:ea typeface="Canva Sans"/>
                <a:cs typeface="Canva Sans"/>
                <a:sym typeface="Canva Sans"/>
              </a:rPr>
              <a:t>Dritten einen Rechtsstreit zu führen </a:t>
            </a:r>
          </a:p>
        </p:txBody>
      </p:sp>
      <p:sp>
        <p:nvSpPr>
          <p:cNvPr id="10" name="TextBox 10"/>
          <p:cNvSpPr txBox="1"/>
          <p:nvPr/>
        </p:nvSpPr>
        <p:spPr>
          <a:xfrm>
            <a:off x="3797500" y="2812381"/>
            <a:ext cx="8561185" cy="948978"/>
          </a:xfrm>
          <a:prstGeom prst="rect">
            <a:avLst/>
          </a:prstGeom>
        </p:spPr>
        <p:txBody>
          <a:bodyPr lIns="0" tIns="0" rIns="0" bIns="0" rtlCol="0" anchor="t">
            <a:spAutoFit/>
          </a:bodyPr>
          <a:lstStyle/>
          <a:p>
            <a:pPr algn="ctr">
              <a:lnSpc>
                <a:spcPts val="3666"/>
              </a:lnSpc>
            </a:pPr>
            <a:r>
              <a:rPr lang="en-US" sz="3333" b="1">
                <a:solidFill>
                  <a:srgbClr val="000000"/>
                </a:solidFill>
                <a:latin typeface="Canva Sans Bold"/>
                <a:ea typeface="Canva Sans Bold"/>
                <a:cs typeface="Canva Sans Bold"/>
                <a:sym typeface="Canva Sans Bold"/>
              </a:rPr>
              <a:t>“Ich fordere dich auf, </a:t>
            </a:r>
          </a:p>
          <a:p>
            <a:pPr algn="ctr">
              <a:lnSpc>
                <a:spcPts val="3666"/>
              </a:lnSpc>
            </a:pPr>
            <a:r>
              <a:rPr lang="en-US" sz="3333" b="1">
                <a:solidFill>
                  <a:srgbClr val="000000"/>
                </a:solidFill>
                <a:latin typeface="Canva Sans Bold"/>
                <a:ea typeface="Canva Sans Bold"/>
                <a:cs typeface="Canva Sans Bold"/>
                <a:sym typeface="Canva Sans Bold"/>
              </a:rPr>
              <a:t>dem Streit beizutreten!”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6" name="Freeform 6"/>
          <p:cNvSpPr/>
          <p:nvPr/>
        </p:nvSpPr>
        <p:spPr>
          <a:xfrm>
            <a:off x="684594" y="1799386"/>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6438297" y="1858109"/>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2926611" y="725295"/>
            <a:ext cx="6144339" cy="564898"/>
          </a:xfrm>
          <a:prstGeom prst="rect">
            <a:avLst/>
          </a:prstGeom>
        </p:spPr>
        <p:txBody>
          <a:bodyPr wrap="square" lIns="0" tIns="0" rIns="0" bIns="0" rtlCol="0" anchor="t">
            <a:spAutoFit/>
          </a:bodyPr>
          <a:lstStyle/>
          <a:p>
            <a:pPr algn="ctr">
              <a:lnSpc>
                <a:spcPts val="4666"/>
              </a:lnSpc>
            </a:pPr>
            <a:r>
              <a:rPr lang="en-US" sz="3333" b="1" dirty="0" err="1">
                <a:solidFill>
                  <a:srgbClr val="000000"/>
                </a:solidFill>
                <a:latin typeface="Canva Sans Bold"/>
                <a:ea typeface="Canva Sans Bold"/>
                <a:cs typeface="Canva Sans Bold"/>
                <a:sym typeface="Canva Sans Bold"/>
              </a:rPr>
              <a:t>Streitverkündung</a:t>
            </a:r>
            <a:endParaRPr lang="en-US" sz="3333" b="1" dirty="0">
              <a:solidFill>
                <a:srgbClr val="000000"/>
              </a:solidFill>
              <a:latin typeface="Canva Sans Bold"/>
              <a:ea typeface="Canva Sans Bold"/>
              <a:cs typeface="Canva Sans Bold"/>
              <a:sym typeface="Canva Sans Bold"/>
            </a:endParaRPr>
          </a:p>
        </p:txBody>
      </p:sp>
      <p:sp>
        <p:nvSpPr>
          <p:cNvPr id="11" name="Rechteck 10">
            <a:extLst>
              <a:ext uri="{FF2B5EF4-FFF2-40B4-BE49-F238E27FC236}">
                <a16:creationId xmlns:a16="http://schemas.microsoft.com/office/drawing/2014/main" id="{81B60A74-7523-4F4D-8C93-62A56DE2D9D4}"/>
              </a:ext>
            </a:extLst>
          </p:cNvPr>
          <p:cNvSpPr/>
          <p:nvPr/>
        </p:nvSpPr>
        <p:spPr>
          <a:xfrm>
            <a:off x="1777640" y="2047905"/>
            <a:ext cx="2883017" cy="923330"/>
          </a:xfrm>
          <a:prstGeom prst="rect">
            <a:avLst/>
          </a:prstGeom>
        </p:spPr>
        <p:txBody>
          <a:bodyPr wrap="square">
            <a:spAutoFit/>
          </a:bodyPr>
          <a:lstStyle/>
          <a:p>
            <a:r>
              <a:rPr lang="de-DE" b="1" dirty="0">
                <a:latin typeface="Canva Sans"/>
              </a:rPr>
              <a:t>Kläger = </a:t>
            </a:r>
            <a:r>
              <a:rPr lang="de-DE" dirty="0">
                <a:latin typeface="Canva Sans"/>
                <a:cs typeface="Arial" panose="020B0604020202020204" pitchFamily="34" charset="0"/>
              </a:rPr>
              <a:t>Mieter</a:t>
            </a:r>
          </a:p>
          <a:p>
            <a:r>
              <a:rPr lang="de-DE" dirty="0">
                <a:latin typeface="Canva Sans"/>
                <a:cs typeface="Arial" panose="020B0604020202020204" pitchFamily="34" charset="0"/>
              </a:rPr>
              <a:t>Rutscht im frisch polierten  Treppenhaus aus </a:t>
            </a:r>
          </a:p>
        </p:txBody>
      </p:sp>
      <p:sp>
        <p:nvSpPr>
          <p:cNvPr id="12" name="Textfeld 11">
            <a:extLst>
              <a:ext uri="{FF2B5EF4-FFF2-40B4-BE49-F238E27FC236}">
                <a16:creationId xmlns:a16="http://schemas.microsoft.com/office/drawing/2014/main" id="{EE07A1B4-8F1C-4B9C-847B-AB53589EFD93}"/>
              </a:ext>
            </a:extLst>
          </p:cNvPr>
          <p:cNvSpPr txBox="1"/>
          <p:nvPr/>
        </p:nvSpPr>
        <p:spPr>
          <a:xfrm>
            <a:off x="7601261" y="2040507"/>
            <a:ext cx="2550872" cy="923330"/>
          </a:xfrm>
          <a:prstGeom prst="rect">
            <a:avLst/>
          </a:prstGeom>
          <a:noFill/>
        </p:spPr>
        <p:txBody>
          <a:bodyPr wrap="square" rtlCol="0">
            <a:spAutoFit/>
          </a:bodyPr>
          <a:lstStyle/>
          <a:p>
            <a:r>
              <a:rPr lang="de-DE" b="1" dirty="0">
                <a:latin typeface="Canva Sans"/>
              </a:rPr>
              <a:t>Beklagter = </a:t>
            </a:r>
            <a:r>
              <a:rPr lang="de-DE" dirty="0">
                <a:latin typeface="Canva Sans"/>
                <a:cs typeface="Arial" panose="020B0604020202020204" pitchFamily="34" charset="0"/>
              </a:rPr>
              <a:t>Vermieter</a:t>
            </a:r>
          </a:p>
          <a:p>
            <a:r>
              <a:rPr lang="de-DE" dirty="0">
                <a:latin typeface="Canva Sans"/>
                <a:cs typeface="Arial" panose="020B0604020202020204" pitchFamily="34" charset="0"/>
              </a:rPr>
              <a:t>Hat nicht für ausreichend Warnschilder gesorgt</a:t>
            </a:r>
          </a:p>
        </p:txBody>
      </p:sp>
      <p:sp>
        <p:nvSpPr>
          <p:cNvPr id="15" name="Rechteck 14">
            <a:extLst>
              <a:ext uri="{FF2B5EF4-FFF2-40B4-BE49-F238E27FC236}">
                <a16:creationId xmlns:a16="http://schemas.microsoft.com/office/drawing/2014/main" id="{6AF2EB15-433C-4C13-B83E-5874A5535105}"/>
              </a:ext>
            </a:extLst>
          </p:cNvPr>
          <p:cNvSpPr/>
          <p:nvPr/>
        </p:nvSpPr>
        <p:spPr>
          <a:xfrm>
            <a:off x="684594" y="4060272"/>
            <a:ext cx="5125993" cy="2281805"/>
          </a:xfrm>
          <a:prstGeom prst="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dirty="0">
                <a:solidFill>
                  <a:schemeClr val="tx1"/>
                </a:solidFill>
                <a:latin typeface="Canva Sans"/>
              </a:rPr>
              <a:t>Kl. will von Bekl. 1.000 € Schmerzensgeld für das Ausrutschen im Treppenhaus und … gewinnt den Prozess. Folge davon:</a:t>
            </a:r>
          </a:p>
          <a:p>
            <a:pPr algn="just"/>
            <a:r>
              <a:rPr lang="de-DE" dirty="0">
                <a:solidFill>
                  <a:schemeClr val="tx1"/>
                </a:solidFill>
                <a:latin typeface="Canva Sans"/>
              </a:rPr>
              <a:t>Vermieter wird sich den Betrag von der „Putzfirma“ zurückholen wollen – das wäre ein zweiter Prozess über den gleichen Sachverhalt und würde weitere Kosten verursachen.</a:t>
            </a:r>
          </a:p>
        </p:txBody>
      </p:sp>
      <p:sp>
        <p:nvSpPr>
          <p:cNvPr id="16" name="Rechteck 15">
            <a:extLst>
              <a:ext uri="{FF2B5EF4-FFF2-40B4-BE49-F238E27FC236}">
                <a16:creationId xmlns:a16="http://schemas.microsoft.com/office/drawing/2014/main" id="{E959DFD6-2E75-491A-B85C-7D8F3EF3BD55}"/>
              </a:ext>
            </a:extLst>
          </p:cNvPr>
          <p:cNvSpPr/>
          <p:nvPr/>
        </p:nvSpPr>
        <p:spPr>
          <a:xfrm>
            <a:off x="6811861" y="4060272"/>
            <a:ext cx="4503236" cy="2281806"/>
          </a:xfrm>
          <a:prstGeom prst="rect">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de-DE" dirty="0">
                <a:solidFill>
                  <a:schemeClr val="tx1"/>
                </a:solidFill>
                <a:latin typeface="Canva Sans"/>
              </a:rPr>
              <a:t>Preiswerter und meist auch einfacher: </a:t>
            </a:r>
            <a:br>
              <a:rPr lang="de-DE" dirty="0">
                <a:solidFill>
                  <a:schemeClr val="tx1"/>
                </a:solidFill>
                <a:latin typeface="Canva Sans"/>
              </a:rPr>
            </a:br>
            <a:r>
              <a:rPr lang="de-DE" dirty="0">
                <a:solidFill>
                  <a:schemeClr val="tx1"/>
                </a:solidFill>
                <a:latin typeface="Canva Sans"/>
              </a:rPr>
              <a:t>alles in einem Prozess zu erledigen, also holt der Vermieter die „Putzfirma“ mit in den Prozess hinein, „verkündet ihr den Streit“ und Putzfirma kann nun entscheiden, ob sie dem Rechtsstreit beitritt oder nicht.</a:t>
            </a:r>
          </a:p>
        </p:txBody>
      </p:sp>
    </p:spTree>
    <p:extLst>
      <p:ext uri="{BB962C8B-B14F-4D97-AF65-F5344CB8AC3E}">
        <p14:creationId xmlns:p14="http://schemas.microsoft.com/office/powerpoint/2010/main" val="16924597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305071"/>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8" name="TextBox 8"/>
          <p:cNvSpPr txBox="1"/>
          <p:nvPr/>
        </p:nvSpPr>
        <p:spPr>
          <a:xfrm>
            <a:off x="2919726" y="381219"/>
            <a:ext cx="6144339" cy="564898"/>
          </a:xfrm>
          <a:prstGeom prst="rect">
            <a:avLst/>
          </a:prstGeom>
        </p:spPr>
        <p:txBody>
          <a:bodyPr wrap="square" lIns="0" tIns="0" rIns="0" bIns="0" rtlCol="0" anchor="t">
            <a:spAutoFit/>
          </a:bodyPr>
          <a:lstStyle/>
          <a:p>
            <a:pPr algn="ctr">
              <a:lnSpc>
                <a:spcPts val="4666"/>
              </a:lnSpc>
            </a:pPr>
            <a:r>
              <a:rPr lang="en-US" sz="3333" b="1" dirty="0" err="1">
                <a:solidFill>
                  <a:srgbClr val="000000"/>
                </a:solidFill>
                <a:latin typeface="Canva Sans Bold"/>
                <a:ea typeface="Canva Sans Bold"/>
                <a:cs typeface="Canva Sans Bold"/>
                <a:sym typeface="Canva Sans Bold"/>
              </a:rPr>
              <a:t>Streitverkündung</a:t>
            </a:r>
            <a:endParaRPr lang="en-US" sz="3333" b="1" dirty="0">
              <a:solidFill>
                <a:srgbClr val="000000"/>
              </a:solidFill>
              <a:latin typeface="Canva Sans Bold"/>
              <a:ea typeface="Canva Sans Bold"/>
              <a:cs typeface="Canva Sans Bold"/>
              <a:sym typeface="Canva Sans Bold"/>
            </a:endParaRPr>
          </a:p>
        </p:txBody>
      </p:sp>
      <p:sp>
        <p:nvSpPr>
          <p:cNvPr id="12" name="Freeform 12">
            <a:extLst>
              <a:ext uri="{FF2B5EF4-FFF2-40B4-BE49-F238E27FC236}">
                <a16:creationId xmlns:a16="http://schemas.microsoft.com/office/drawing/2014/main" id="{DB3204B0-8312-42F5-B7D2-2CD486FD25EB}"/>
              </a:ext>
            </a:extLst>
          </p:cNvPr>
          <p:cNvSpPr/>
          <p:nvPr/>
        </p:nvSpPr>
        <p:spPr>
          <a:xfrm rot="8140756">
            <a:off x="4959049" y="4670712"/>
            <a:ext cx="1002139" cy="496059"/>
          </a:xfrm>
          <a:custGeom>
            <a:avLst/>
            <a:gdLst/>
            <a:ahLst/>
            <a:cxnLst/>
            <a:rect l="l" t="t" r="r" b="b"/>
            <a:pathLst>
              <a:path w="1503209" h="744088">
                <a:moveTo>
                  <a:pt x="0" y="0"/>
                </a:moveTo>
                <a:lnTo>
                  <a:pt x="1503208" y="0"/>
                </a:lnTo>
                <a:lnTo>
                  <a:pt x="1503208" y="744089"/>
                </a:lnTo>
                <a:lnTo>
                  <a:pt x="0" y="7440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1">
            <a:extLst>
              <a:ext uri="{FF2B5EF4-FFF2-40B4-BE49-F238E27FC236}">
                <a16:creationId xmlns:a16="http://schemas.microsoft.com/office/drawing/2014/main" id="{08A15A4A-D48C-4995-BFC9-1913DE382C7A}"/>
              </a:ext>
            </a:extLst>
          </p:cNvPr>
          <p:cNvSpPr/>
          <p:nvPr/>
        </p:nvSpPr>
        <p:spPr>
          <a:xfrm>
            <a:off x="1525180" y="1022265"/>
            <a:ext cx="8415774" cy="1888034"/>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1">
            <a:extLst>
              <a:ext uri="{FF2B5EF4-FFF2-40B4-BE49-F238E27FC236}">
                <a16:creationId xmlns:a16="http://schemas.microsoft.com/office/drawing/2014/main" id="{37B5D82F-9F4E-4096-AB59-60A9A62277BA}"/>
              </a:ext>
            </a:extLst>
          </p:cNvPr>
          <p:cNvSpPr/>
          <p:nvPr/>
        </p:nvSpPr>
        <p:spPr>
          <a:xfrm>
            <a:off x="1460944" y="2573588"/>
            <a:ext cx="8782014"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1">
            <a:extLst>
              <a:ext uri="{FF2B5EF4-FFF2-40B4-BE49-F238E27FC236}">
                <a16:creationId xmlns:a16="http://schemas.microsoft.com/office/drawing/2014/main" id="{AE8192A9-456F-44BE-9BB9-D9F6FCF2E1C7}"/>
              </a:ext>
            </a:extLst>
          </p:cNvPr>
          <p:cNvSpPr/>
          <p:nvPr/>
        </p:nvSpPr>
        <p:spPr>
          <a:xfrm>
            <a:off x="1525179" y="3681022"/>
            <a:ext cx="8189271"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1">
            <a:extLst>
              <a:ext uri="{FF2B5EF4-FFF2-40B4-BE49-F238E27FC236}">
                <a16:creationId xmlns:a16="http://schemas.microsoft.com/office/drawing/2014/main" id="{B6846AAB-B3B9-4C41-BF25-DCE3067E1061}"/>
              </a:ext>
            </a:extLst>
          </p:cNvPr>
          <p:cNvSpPr/>
          <p:nvPr/>
        </p:nvSpPr>
        <p:spPr>
          <a:xfrm>
            <a:off x="1525180" y="4741179"/>
            <a:ext cx="8533220" cy="2087197"/>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17" name="Grafik 16">
            <a:extLst>
              <a:ext uri="{FF2B5EF4-FFF2-40B4-BE49-F238E27FC236}">
                <a16:creationId xmlns:a16="http://schemas.microsoft.com/office/drawing/2014/main" id="{519DB9BD-269A-4C4B-83E0-F15E341CCE3B}"/>
              </a:ext>
            </a:extLst>
          </p:cNvPr>
          <p:cNvPicPr>
            <a:picLocks noChangeAspect="1"/>
          </p:cNvPicPr>
          <p:nvPr/>
        </p:nvPicPr>
        <p:blipFill rotWithShape="1">
          <a:blip r:embed="rId8"/>
          <a:srcRect l="12454" t="12299" r="70688" b="5168"/>
          <a:stretch/>
        </p:blipFill>
        <p:spPr>
          <a:xfrm>
            <a:off x="3505068" y="1224794"/>
            <a:ext cx="4056631" cy="5259508"/>
          </a:xfrm>
          <a:prstGeom prst="rect">
            <a:avLst/>
          </a:prstGeom>
        </p:spPr>
      </p:pic>
      <p:sp>
        <p:nvSpPr>
          <p:cNvPr id="18" name="Freeform 12">
            <a:extLst>
              <a:ext uri="{FF2B5EF4-FFF2-40B4-BE49-F238E27FC236}">
                <a16:creationId xmlns:a16="http://schemas.microsoft.com/office/drawing/2014/main" id="{980ED1DC-D716-4A0E-BE13-A5836E2F31D3}"/>
              </a:ext>
            </a:extLst>
          </p:cNvPr>
          <p:cNvSpPr/>
          <p:nvPr/>
        </p:nvSpPr>
        <p:spPr>
          <a:xfrm rot="7852139">
            <a:off x="4395154" y="4637105"/>
            <a:ext cx="1002139" cy="496059"/>
          </a:xfrm>
          <a:custGeom>
            <a:avLst/>
            <a:gdLst/>
            <a:ahLst/>
            <a:cxnLst/>
            <a:rect l="l" t="t" r="r" b="b"/>
            <a:pathLst>
              <a:path w="1503209" h="744088">
                <a:moveTo>
                  <a:pt x="0" y="0"/>
                </a:moveTo>
                <a:lnTo>
                  <a:pt x="1503208" y="0"/>
                </a:lnTo>
                <a:lnTo>
                  <a:pt x="1503208" y="744089"/>
                </a:lnTo>
                <a:lnTo>
                  <a:pt x="0" y="7440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Rechteck 4">
            <a:extLst>
              <a:ext uri="{FF2B5EF4-FFF2-40B4-BE49-F238E27FC236}">
                <a16:creationId xmlns:a16="http://schemas.microsoft.com/office/drawing/2014/main" id="{29505E2E-A191-9EB7-FBE2-132A6277DAD3}"/>
              </a:ext>
            </a:extLst>
          </p:cNvPr>
          <p:cNvSpPr/>
          <p:nvPr/>
        </p:nvSpPr>
        <p:spPr>
          <a:xfrm>
            <a:off x="6201624" y="5803929"/>
            <a:ext cx="832919" cy="17576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1200" dirty="0"/>
              <a:t>3 C 12/26</a:t>
            </a:r>
          </a:p>
        </p:txBody>
      </p:sp>
    </p:spTree>
    <p:extLst>
      <p:ext uri="{BB962C8B-B14F-4D97-AF65-F5344CB8AC3E}">
        <p14:creationId xmlns:p14="http://schemas.microsoft.com/office/powerpoint/2010/main" val="567923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1061012" y="4431054"/>
            <a:ext cx="1222914" cy="1570355"/>
          </a:xfrm>
          <a:custGeom>
            <a:avLst/>
            <a:gdLst/>
            <a:ahLst/>
            <a:cxnLst/>
            <a:rect l="l" t="t" r="r" b="b"/>
            <a:pathLst>
              <a:path w="1834371" h="2355533">
                <a:moveTo>
                  <a:pt x="0" y="0"/>
                </a:moveTo>
                <a:lnTo>
                  <a:pt x="1834371" y="0"/>
                </a:lnTo>
                <a:lnTo>
                  <a:pt x="1834371" y="2355534"/>
                </a:lnTo>
                <a:lnTo>
                  <a:pt x="0" y="23555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544848" y="2569628"/>
            <a:ext cx="1858891" cy="1101329"/>
          </a:xfrm>
          <a:custGeom>
            <a:avLst/>
            <a:gdLst/>
            <a:ahLst/>
            <a:cxnLst/>
            <a:rect l="l" t="t" r="r" b="b"/>
            <a:pathLst>
              <a:path w="2788337" h="1651994">
                <a:moveTo>
                  <a:pt x="0" y="0"/>
                </a:moveTo>
                <a:lnTo>
                  <a:pt x="2788337" y="0"/>
                </a:lnTo>
                <a:lnTo>
                  <a:pt x="2788337" y="1651995"/>
                </a:lnTo>
                <a:lnTo>
                  <a:pt x="0" y="1651995"/>
                </a:lnTo>
                <a:lnTo>
                  <a:pt x="0" y="0"/>
                </a:lnTo>
                <a:close/>
              </a:path>
            </a:pathLst>
          </a:custGeom>
          <a:blipFill>
            <a:blip r:embed="rId6"/>
            <a:stretch>
              <a:fillRect/>
            </a:stretch>
          </a:blipFill>
        </p:spPr>
      </p:sp>
      <p:sp>
        <p:nvSpPr>
          <p:cNvPr id="7" name="TextBox 7"/>
          <p:cNvSpPr txBox="1"/>
          <p:nvPr/>
        </p:nvSpPr>
        <p:spPr>
          <a:xfrm>
            <a:off x="0" y="3331468"/>
            <a:ext cx="4123946" cy="948978"/>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Streitver-</a:t>
            </a:r>
          </a:p>
          <a:p>
            <a:pPr algn="ctr">
              <a:lnSpc>
                <a:spcPts val="3666"/>
              </a:lnSpc>
            </a:pPr>
            <a:r>
              <a:rPr lang="en-US" sz="3333">
                <a:solidFill>
                  <a:srgbClr val="000000"/>
                </a:solidFill>
                <a:latin typeface="Canva Sans"/>
                <a:ea typeface="Canva Sans"/>
                <a:cs typeface="Canva Sans"/>
                <a:sym typeface="Canva Sans"/>
              </a:rPr>
              <a:t>kündung</a:t>
            </a:r>
          </a:p>
        </p:txBody>
      </p:sp>
      <p:sp>
        <p:nvSpPr>
          <p:cNvPr id="8" name="TextBox 8"/>
          <p:cNvSpPr txBox="1"/>
          <p:nvPr/>
        </p:nvSpPr>
        <p:spPr>
          <a:xfrm>
            <a:off x="2519344" y="1935980"/>
            <a:ext cx="3909899"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 ZU</a:t>
            </a:r>
          </a:p>
        </p:txBody>
      </p:sp>
      <p:sp>
        <p:nvSpPr>
          <p:cNvPr id="9" name="TextBox 9"/>
          <p:cNvSpPr txBox="1"/>
          <p:nvPr/>
        </p:nvSpPr>
        <p:spPr>
          <a:xfrm>
            <a:off x="6262725" y="3460750"/>
            <a:ext cx="2766899" cy="948978"/>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Streitver-kündeten</a:t>
            </a:r>
          </a:p>
        </p:txBody>
      </p:sp>
      <p:sp>
        <p:nvSpPr>
          <p:cNvPr id="10" name="Freeform 10"/>
          <p:cNvSpPr/>
          <p:nvPr/>
        </p:nvSpPr>
        <p:spPr>
          <a:xfrm>
            <a:off x="9326779" y="2463855"/>
            <a:ext cx="1704213" cy="2743200"/>
          </a:xfrm>
          <a:custGeom>
            <a:avLst/>
            <a:gdLst/>
            <a:ahLst/>
            <a:cxnLst/>
            <a:rect l="l" t="t" r="r" b="b"/>
            <a:pathLst>
              <a:path w="2556320" h="4114800">
                <a:moveTo>
                  <a:pt x="0" y="0"/>
                </a:moveTo>
                <a:lnTo>
                  <a:pt x="2556320" y="0"/>
                </a:lnTo>
                <a:lnTo>
                  <a:pt x="2556320"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TextBox 11"/>
          <p:cNvSpPr txBox="1"/>
          <p:nvPr/>
        </p:nvSpPr>
        <p:spPr>
          <a:xfrm>
            <a:off x="3237313" y="751676"/>
            <a:ext cx="5717375"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Streitverkündung</a:t>
            </a:r>
          </a:p>
        </p:txBody>
      </p:sp>
      <p:sp>
        <p:nvSpPr>
          <p:cNvPr id="12" name="TextBox 12"/>
          <p:cNvSpPr txBox="1"/>
          <p:nvPr/>
        </p:nvSpPr>
        <p:spPr>
          <a:xfrm>
            <a:off x="4047474" y="5284930"/>
            <a:ext cx="4341784" cy="920637"/>
          </a:xfrm>
          <a:prstGeom prst="rect">
            <a:avLst/>
          </a:prstGeom>
        </p:spPr>
        <p:txBody>
          <a:bodyPr wrap="square" lIns="0" tIns="0" rIns="0" bIns="0" rtlCol="0" anchor="t">
            <a:spAutoFit/>
          </a:bodyPr>
          <a:lstStyle/>
          <a:p>
            <a:pPr>
              <a:lnSpc>
                <a:spcPts val="3734"/>
              </a:lnSpc>
            </a:pPr>
            <a:r>
              <a:rPr lang="en-US" sz="2667" dirty="0" err="1">
                <a:solidFill>
                  <a:srgbClr val="000000"/>
                </a:solidFill>
                <a:latin typeface="Canva Sans"/>
                <a:ea typeface="Canva Sans"/>
                <a:cs typeface="Canva Sans"/>
                <a:sym typeface="Canva Sans"/>
              </a:rPr>
              <a:t>Abschrift</a:t>
            </a:r>
            <a:r>
              <a:rPr lang="en-US" sz="2667" dirty="0">
                <a:solidFill>
                  <a:srgbClr val="000000"/>
                </a:solidFill>
                <a:latin typeface="Canva Sans"/>
                <a:ea typeface="Canva Sans"/>
                <a:cs typeface="Canva Sans"/>
                <a:sym typeface="Canva Sans"/>
              </a:rPr>
              <a:t> + </a:t>
            </a:r>
            <a:r>
              <a:rPr lang="en-US" sz="2667" dirty="0" err="1">
                <a:solidFill>
                  <a:srgbClr val="000000"/>
                </a:solidFill>
                <a:latin typeface="Canva Sans"/>
                <a:ea typeface="Canva Sans"/>
                <a:cs typeface="Canva Sans"/>
                <a:sym typeface="Canva Sans"/>
              </a:rPr>
              <a:t>Abschriften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aller</a:t>
            </a:r>
            <a:r>
              <a:rPr lang="en-US" sz="2667" dirty="0">
                <a:solidFill>
                  <a:srgbClr val="000000"/>
                </a:solidFill>
                <a:latin typeface="Canva Sans"/>
                <a:ea typeface="Canva Sans"/>
                <a:cs typeface="Canva Sans"/>
                <a:sym typeface="Canva Sans"/>
              </a:rPr>
              <a:t> </a:t>
            </a:r>
            <a:br>
              <a:rPr lang="en-US" sz="2667" dirty="0">
                <a:solidFill>
                  <a:srgbClr val="000000"/>
                </a:solidFill>
                <a:latin typeface="Canva Sans"/>
                <a:ea typeface="Canva Sans"/>
                <a:cs typeface="Canva Sans"/>
                <a:sym typeface="Canva Sans"/>
              </a:rPr>
            </a:br>
            <a:r>
              <a:rPr lang="en-US" sz="2667" dirty="0" err="1">
                <a:solidFill>
                  <a:srgbClr val="000000"/>
                </a:solidFill>
                <a:latin typeface="Canva Sans"/>
                <a:ea typeface="Canva Sans"/>
                <a:cs typeface="Canva Sans"/>
                <a:sym typeface="Canva Sans"/>
              </a:rPr>
              <a:t>bisherigen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Schriftstücke</a:t>
            </a:r>
            <a:endParaRPr lang="en-US" sz="2667" dirty="0">
              <a:solidFill>
                <a:srgbClr val="000000"/>
              </a:solidFill>
              <a:latin typeface="Canva Sans"/>
              <a:ea typeface="Canva Sans"/>
              <a:cs typeface="Canva Sans"/>
              <a:sym typeface="Canva Sans"/>
            </a:endParaRPr>
          </a:p>
        </p:txBody>
      </p:sp>
      <p:sp>
        <p:nvSpPr>
          <p:cNvPr id="13" name="AutoShape 13"/>
          <p:cNvSpPr/>
          <p:nvPr/>
        </p:nvSpPr>
        <p:spPr>
          <a:xfrm flipH="1">
            <a:off x="2427152" y="5572125"/>
            <a:ext cx="1477554" cy="0"/>
          </a:xfrm>
          <a:prstGeom prst="line">
            <a:avLst/>
          </a:prstGeom>
          <a:ln w="38100" cap="flat">
            <a:solidFill>
              <a:srgbClr val="000000"/>
            </a:solidFill>
            <a:prstDash val="solid"/>
            <a:headEnd type="none" w="sm" len="sm"/>
            <a:tailEnd type="none" w="sm" len="sm"/>
          </a:ln>
        </p:spPr>
      </p:sp>
      <p:sp>
        <p:nvSpPr>
          <p:cNvPr id="14" name="AutoShape 14"/>
          <p:cNvSpPr/>
          <p:nvPr/>
        </p:nvSpPr>
        <p:spPr>
          <a:xfrm flipH="1" flipV="1">
            <a:off x="3544847" y="5434354"/>
            <a:ext cx="359859" cy="137771"/>
          </a:xfrm>
          <a:prstGeom prst="line">
            <a:avLst/>
          </a:prstGeom>
          <a:ln w="38100" cap="flat">
            <a:solidFill>
              <a:srgbClr val="000000"/>
            </a:solidFill>
            <a:prstDash val="solid"/>
            <a:headEnd type="none" w="sm" len="sm"/>
            <a:tailEnd type="none" w="sm" len="sm"/>
          </a:ln>
        </p:spPr>
      </p:sp>
      <p:sp>
        <p:nvSpPr>
          <p:cNvPr id="15" name="AutoShape 15"/>
          <p:cNvSpPr/>
          <p:nvPr/>
        </p:nvSpPr>
        <p:spPr>
          <a:xfrm flipH="1">
            <a:off x="3544847" y="5572125"/>
            <a:ext cx="359859" cy="156842"/>
          </a:xfrm>
          <a:prstGeom prst="line">
            <a:avLst/>
          </a:prstGeom>
          <a:ln w="38100" cap="flat">
            <a:solidFill>
              <a:srgbClr val="000000"/>
            </a:solidFill>
            <a:prstDash val="solid"/>
            <a:headEnd type="none" w="sm" len="sm"/>
            <a:tailEnd type="none" w="sm" len="sm"/>
          </a:ln>
        </p:spPr>
      </p:sp>
      <p:sp>
        <p:nvSpPr>
          <p:cNvPr id="16" name="AutoShape 16"/>
          <p:cNvSpPr/>
          <p:nvPr/>
        </p:nvSpPr>
        <p:spPr>
          <a:xfrm flipV="1">
            <a:off x="2061973" y="2252422"/>
            <a:ext cx="0" cy="1047297"/>
          </a:xfrm>
          <a:prstGeom prst="line">
            <a:avLst/>
          </a:prstGeom>
          <a:ln w="38100" cap="flat">
            <a:solidFill>
              <a:srgbClr val="000000"/>
            </a:solidFill>
            <a:prstDash val="solid"/>
            <a:headEnd type="none" w="sm" len="sm"/>
            <a:tailEnd type="none" w="sm" len="sm"/>
          </a:ln>
        </p:spPr>
      </p:sp>
      <p:sp>
        <p:nvSpPr>
          <p:cNvPr id="17" name="AutoShape 17"/>
          <p:cNvSpPr/>
          <p:nvPr/>
        </p:nvSpPr>
        <p:spPr>
          <a:xfrm>
            <a:off x="2061973" y="2252422"/>
            <a:ext cx="1482875" cy="0"/>
          </a:xfrm>
          <a:prstGeom prst="line">
            <a:avLst/>
          </a:prstGeom>
          <a:ln w="38100" cap="flat">
            <a:solidFill>
              <a:srgbClr val="000000"/>
            </a:solidFill>
            <a:prstDash val="solid"/>
            <a:headEnd type="none" w="sm" len="sm"/>
            <a:tailEnd type="none" w="sm" len="sm"/>
          </a:ln>
        </p:spPr>
      </p:sp>
      <p:sp>
        <p:nvSpPr>
          <p:cNvPr id="18" name="AutoShape 18"/>
          <p:cNvSpPr/>
          <p:nvPr/>
        </p:nvSpPr>
        <p:spPr>
          <a:xfrm>
            <a:off x="5403739" y="2252422"/>
            <a:ext cx="2242435" cy="0"/>
          </a:xfrm>
          <a:prstGeom prst="line">
            <a:avLst/>
          </a:prstGeom>
          <a:ln w="38100" cap="flat">
            <a:solidFill>
              <a:srgbClr val="000000"/>
            </a:solidFill>
            <a:prstDash val="solid"/>
            <a:headEnd type="none" w="sm" len="sm"/>
            <a:tailEnd type="none" w="sm" len="sm"/>
          </a:ln>
        </p:spPr>
      </p:sp>
      <p:sp>
        <p:nvSpPr>
          <p:cNvPr id="19" name="AutoShape 19"/>
          <p:cNvSpPr/>
          <p:nvPr/>
        </p:nvSpPr>
        <p:spPr>
          <a:xfrm>
            <a:off x="7646173" y="2252422"/>
            <a:ext cx="68292" cy="1176578"/>
          </a:xfrm>
          <a:prstGeom prst="line">
            <a:avLst/>
          </a:prstGeom>
          <a:ln w="38100" cap="flat">
            <a:solidFill>
              <a:srgbClr val="000000"/>
            </a:solidFill>
            <a:prstDash val="solid"/>
            <a:headEnd type="none" w="sm" len="sm"/>
            <a:tailEnd type="none" w="sm" len="sm"/>
          </a:ln>
        </p:spPr>
      </p:sp>
      <p:sp>
        <p:nvSpPr>
          <p:cNvPr id="20" name="TextBox 22">
            <a:extLst>
              <a:ext uri="{FF2B5EF4-FFF2-40B4-BE49-F238E27FC236}">
                <a16:creationId xmlns:a16="http://schemas.microsoft.com/office/drawing/2014/main" id="{2F0131F0-8ECA-5A44-F662-899D8D9B717C}"/>
              </a:ext>
            </a:extLst>
          </p:cNvPr>
          <p:cNvSpPr txBox="1"/>
          <p:nvPr/>
        </p:nvSpPr>
        <p:spPr>
          <a:xfrm>
            <a:off x="9661357" y="6219710"/>
            <a:ext cx="2232099" cy="587375"/>
          </a:xfrm>
          <a:prstGeom prst="rect">
            <a:avLst/>
          </a:prstGeom>
        </p:spPr>
        <p:txBody>
          <a:bodyPr wrap="square" lIns="0" tIns="0" rIns="0" bIns="0" rtlCol="0" anchor="t">
            <a:spAutoFit/>
          </a:bodyPr>
          <a:lstStyle/>
          <a:p>
            <a:pPr algn="ctr">
              <a:lnSpc>
                <a:spcPts val="4899"/>
              </a:lnSpc>
            </a:pPr>
            <a:r>
              <a:rPr lang="en-US" sz="3499" dirty="0">
                <a:solidFill>
                  <a:srgbClr val="000000"/>
                </a:solidFill>
                <a:latin typeface="Canva Sans"/>
                <a:ea typeface="Canva Sans"/>
                <a:cs typeface="Canva Sans"/>
                <a:sym typeface="Canva Sans"/>
              </a:rPr>
              <a:t>§ 73 ZPO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1844824" y="2078623"/>
            <a:ext cx="4876800" cy="1213104"/>
          </a:xfrm>
          <a:custGeom>
            <a:avLst/>
            <a:gdLst/>
            <a:ahLst/>
            <a:cxnLst/>
            <a:rect l="l" t="t" r="r" b="b"/>
            <a:pathLst>
              <a:path w="7315200" h="1819656">
                <a:moveTo>
                  <a:pt x="0" y="0"/>
                </a:moveTo>
                <a:lnTo>
                  <a:pt x="7315200" y="0"/>
                </a:lnTo>
                <a:lnTo>
                  <a:pt x="7315200" y="1819656"/>
                </a:lnTo>
                <a:lnTo>
                  <a:pt x="0" y="181965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8237095" y="2105077"/>
            <a:ext cx="2897177" cy="3649986"/>
          </a:xfrm>
          <a:custGeom>
            <a:avLst/>
            <a:gdLst/>
            <a:ahLst/>
            <a:cxnLst/>
            <a:rect l="l" t="t" r="r" b="b"/>
            <a:pathLst>
              <a:path w="4345765" h="5474979">
                <a:moveTo>
                  <a:pt x="0" y="0"/>
                </a:moveTo>
                <a:lnTo>
                  <a:pt x="4345765" y="0"/>
                </a:lnTo>
                <a:lnTo>
                  <a:pt x="4345765" y="5474979"/>
                </a:lnTo>
                <a:lnTo>
                  <a:pt x="0" y="54749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3471155" y="751676"/>
            <a:ext cx="5249691"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Streitverkündung</a:t>
            </a:r>
          </a:p>
        </p:txBody>
      </p:sp>
      <p:sp>
        <p:nvSpPr>
          <p:cNvPr id="8" name="TextBox 8"/>
          <p:cNvSpPr txBox="1"/>
          <p:nvPr/>
        </p:nvSpPr>
        <p:spPr>
          <a:xfrm>
            <a:off x="4524290" y="4600374"/>
            <a:ext cx="3736841" cy="948978"/>
          </a:xfrm>
          <a:prstGeom prst="rect">
            <a:avLst/>
          </a:prstGeom>
        </p:spPr>
        <p:txBody>
          <a:bodyPr lIns="0" tIns="0" rIns="0" bIns="0" rtlCol="0" anchor="t">
            <a:spAutoFit/>
          </a:bodyPr>
          <a:lstStyle/>
          <a:p>
            <a:pPr algn="ctr">
              <a:lnSpc>
                <a:spcPts val="3666"/>
              </a:lnSpc>
            </a:pP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Terminsbenach-richtigung</a:t>
            </a:r>
            <a:r>
              <a:rPr lang="en-US" sz="3333" dirty="0">
                <a:solidFill>
                  <a:srgbClr val="000000"/>
                </a:solidFill>
                <a:latin typeface="Canva Sans"/>
                <a:ea typeface="Canva Sans"/>
                <a:cs typeface="Canva Sans"/>
                <a:sym typeface="Canva Sans"/>
              </a:rPr>
              <a:t> </a:t>
            </a:r>
          </a:p>
        </p:txBody>
      </p:sp>
      <p:sp>
        <p:nvSpPr>
          <p:cNvPr id="9" name="TextBox 9"/>
          <p:cNvSpPr txBox="1"/>
          <p:nvPr/>
        </p:nvSpPr>
        <p:spPr>
          <a:xfrm>
            <a:off x="1085489" y="2463984"/>
            <a:ext cx="6395471" cy="474489"/>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Streitverkündete  </a:t>
            </a:r>
          </a:p>
        </p:txBody>
      </p:sp>
      <p:sp>
        <p:nvSpPr>
          <p:cNvPr id="10" name="TextBox 10"/>
          <p:cNvSpPr txBox="1"/>
          <p:nvPr/>
        </p:nvSpPr>
        <p:spPr>
          <a:xfrm>
            <a:off x="355602" y="4635189"/>
            <a:ext cx="4467640" cy="948978"/>
          </a:xfrm>
          <a:prstGeom prst="rect">
            <a:avLst/>
          </a:prstGeom>
        </p:spPr>
        <p:txBody>
          <a:bodyPr lIns="0" tIns="0" rIns="0" bIns="0" rtlCol="0" anchor="t">
            <a:spAutoFit/>
          </a:bodyPr>
          <a:lstStyle/>
          <a:p>
            <a:pPr algn="ctr">
              <a:lnSpc>
                <a:spcPts val="3666"/>
              </a:lnSpc>
            </a:pPr>
            <a:r>
              <a:rPr lang="en-US" sz="3333" dirty="0" err="1">
                <a:solidFill>
                  <a:srgbClr val="000000"/>
                </a:solidFill>
                <a:latin typeface="Canva Sans"/>
                <a:ea typeface="Canva Sans"/>
                <a:cs typeface="Canva Sans"/>
                <a:sym typeface="Canva Sans"/>
              </a:rPr>
              <a:t>Abschriften</a:t>
            </a:r>
            <a:r>
              <a:rPr lang="en-US" sz="3333" dirty="0">
                <a:solidFill>
                  <a:srgbClr val="000000"/>
                </a:solidFill>
                <a:latin typeface="Canva Sans"/>
                <a:ea typeface="Canva Sans"/>
                <a:cs typeface="Canva Sans"/>
                <a:sym typeface="Canva Sans"/>
              </a:rPr>
              <a:t> der </a:t>
            </a:r>
            <a:r>
              <a:rPr lang="en-US" sz="3333" dirty="0" err="1">
                <a:solidFill>
                  <a:srgbClr val="000000"/>
                </a:solidFill>
                <a:latin typeface="Canva Sans"/>
                <a:ea typeface="Canva Sans"/>
                <a:cs typeface="Canva Sans"/>
                <a:sym typeface="Canva Sans"/>
              </a:rPr>
              <a:t>bisherigen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Schriftsätze</a:t>
            </a:r>
            <a:r>
              <a:rPr lang="en-US" sz="3333" dirty="0">
                <a:solidFill>
                  <a:srgbClr val="000000"/>
                </a:solidFill>
                <a:latin typeface="Canva Sans"/>
                <a:ea typeface="Canva Sans"/>
                <a:cs typeface="Canva Sans"/>
                <a:sym typeface="Canva Sans"/>
              </a:rPr>
              <a:t>  </a:t>
            </a:r>
          </a:p>
        </p:txBody>
      </p:sp>
      <p:sp>
        <p:nvSpPr>
          <p:cNvPr id="11" name="Freeform 11"/>
          <p:cNvSpPr/>
          <p:nvPr/>
        </p:nvSpPr>
        <p:spPr>
          <a:xfrm rot="5400000">
            <a:off x="5504139" y="3682040"/>
            <a:ext cx="1002139" cy="496059"/>
          </a:xfrm>
          <a:custGeom>
            <a:avLst/>
            <a:gdLst/>
            <a:ahLst/>
            <a:cxnLst/>
            <a:rect l="l" t="t" r="r" b="b"/>
            <a:pathLst>
              <a:path w="1503209" h="744088">
                <a:moveTo>
                  <a:pt x="0" y="0"/>
                </a:moveTo>
                <a:lnTo>
                  <a:pt x="1503209" y="0"/>
                </a:lnTo>
                <a:lnTo>
                  <a:pt x="1503209" y="744089"/>
                </a:lnTo>
                <a:lnTo>
                  <a:pt x="0" y="744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Freeform 12"/>
          <p:cNvSpPr/>
          <p:nvPr/>
        </p:nvSpPr>
        <p:spPr>
          <a:xfrm rot="5400000">
            <a:off x="2088353" y="3682040"/>
            <a:ext cx="1002139" cy="496059"/>
          </a:xfrm>
          <a:custGeom>
            <a:avLst/>
            <a:gdLst/>
            <a:ahLst/>
            <a:cxnLst/>
            <a:rect l="l" t="t" r="r" b="b"/>
            <a:pathLst>
              <a:path w="1503209" h="744088">
                <a:moveTo>
                  <a:pt x="0" y="0"/>
                </a:moveTo>
                <a:lnTo>
                  <a:pt x="1503208" y="0"/>
                </a:lnTo>
                <a:lnTo>
                  <a:pt x="1503208" y="744089"/>
                </a:lnTo>
                <a:lnTo>
                  <a:pt x="0" y="74408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3243862" y="3379476"/>
            <a:ext cx="5704277" cy="1304853"/>
          </a:xfrm>
          <a:custGeom>
            <a:avLst/>
            <a:gdLst/>
            <a:ahLst/>
            <a:cxnLst/>
            <a:rect l="l" t="t" r="r" b="b"/>
            <a:pathLst>
              <a:path w="8556415" h="1957280">
                <a:moveTo>
                  <a:pt x="0" y="0"/>
                </a:moveTo>
                <a:lnTo>
                  <a:pt x="8556414" y="0"/>
                </a:lnTo>
                <a:lnTo>
                  <a:pt x="8556414" y="1957280"/>
                </a:lnTo>
                <a:lnTo>
                  <a:pt x="0" y="195728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2462893" y="3538226"/>
            <a:ext cx="7266214" cy="948978"/>
          </a:xfrm>
          <a:prstGeom prst="rect">
            <a:avLst/>
          </a:prstGeom>
        </p:spPr>
        <p:txBody>
          <a:bodyPr lIns="0" tIns="0" rIns="0" bIns="0" rtlCol="0" anchor="t">
            <a:spAutoFit/>
          </a:bodyPr>
          <a:lstStyle/>
          <a:p>
            <a:pPr algn="ctr">
              <a:lnSpc>
                <a:spcPts val="3666"/>
              </a:lnSpc>
            </a:pPr>
            <a:r>
              <a:rPr lang="en-US" sz="3333" dirty="0" err="1">
                <a:solidFill>
                  <a:srgbClr val="000000"/>
                </a:solidFill>
                <a:latin typeface="Canva Sans"/>
                <a:ea typeface="Canva Sans"/>
                <a:cs typeface="Canva Sans"/>
                <a:sym typeface="Canva Sans"/>
              </a:rPr>
              <a:t>Streitverkündete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tritt</a:t>
            </a:r>
            <a:r>
              <a:rPr lang="en-US" sz="3333" dirty="0">
                <a:solidFill>
                  <a:srgbClr val="000000"/>
                </a:solidFill>
                <a:latin typeface="Canva Sans"/>
                <a:ea typeface="Canva Sans"/>
                <a:cs typeface="Canva Sans"/>
                <a:sym typeface="Canva Sans"/>
              </a:rPr>
              <a:t> dem </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Rechtsstreit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bei</a:t>
            </a:r>
            <a:r>
              <a:rPr lang="en-US" sz="3333" dirty="0">
                <a:solidFill>
                  <a:srgbClr val="000000"/>
                </a:solidFill>
                <a:latin typeface="Canva Sans"/>
                <a:ea typeface="Canva Sans"/>
                <a:cs typeface="Canva Sans"/>
                <a:sym typeface="Canva Sans"/>
              </a:rPr>
              <a:t> </a:t>
            </a:r>
          </a:p>
        </p:txBody>
      </p:sp>
      <p:sp>
        <p:nvSpPr>
          <p:cNvPr id="7" name="AutoShape 7"/>
          <p:cNvSpPr/>
          <p:nvPr/>
        </p:nvSpPr>
        <p:spPr>
          <a:xfrm>
            <a:off x="2594488" y="4031903"/>
            <a:ext cx="649374" cy="0"/>
          </a:xfrm>
          <a:prstGeom prst="line">
            <a:avLst/>
          </a:prstGeom>
          <a:ln w="66675" cap="rnd">
            <a:solidFill>
              <a:srgbClr val="737373"/>
            </a:solidFill>
            <a:prstDash val="solid"/>
            <a:headEnd type="none" w="sm" len="sm"/>
            <a:tailEnd type="none" w="sm" len="sm"/>
          </a:ln>
        </p:spPr>
      </p:sp>
      <p:sp>
        <p:nvSpPr>
          <p:cNvPr id="8" name="AutoShape 8"/>
          <p:cNvSpPr/>
          <p:nvPr/>
        </p:nvSpPr>
        <p:spPr>
          <a:xfrm>
            <a:off x="8948138" y="4013418"/>
            <a:ext cx="649374" cy="0"/>
          </a:xfrm>
          <a:prstGeom prst="line">
            <a:avLst/>
          </a:prstGeom>
          <a:ln w="66675" cap="rnd">
            <a:solidFill>
              <a:srgbClr val="737373"/>
            </a:solidFill>
            <a:prstDash val="solid"/>
            <a:headEnd type="none" w="sm" len="sm"/>
            <a:tailEnd type="none" w="sm" len="sm"/>
          </a:ln>
        </p:spPr>
      </p:sp>
      <p:sp>
        <p:nvSpPr>
          <p:cNvPr id="9" name="AutoShape 9"/>
          <p:cNvSpPr/>
          <p:nvPr/>
        </p:nvSpPr>
        <p:spPr>
          <a:xfrm flipV="1">
            <a:off x="9597512" y="3991193"/>
            <a:ext cx="0" cy="1265530"/>
          </a:xfrm>
          <a:prstGeom prst="line">
            <a:avLst/>
          </a:prstGeom>
          <a:ln w="66675" cap="rnd">
            <a:solidFill>
              <a:srgbClr val="737373"/>
            </a:solidFill>
            <a:prstDash val="solid"/>
            <a:headEnd type="none" w="sm" len="sm"/>
            <a:tailEnd type="none" w="sm" len="sm"/>
          </a:ln>
        </p:spPr>
      </p:sp>
      <p:sp>
        <p:nvSpPr>
          <p:cNvPr id="10" name="AutoShape 10"/>
          <p:cNvSpPr/>
          <p:nvPr/>
        </p:nvSpPr>
        <p:spPr>
          <a:xfrm flipV="1">
            <a:off x="2616713" y="4013418"/>
            <a:ext cx="0" cy="1265530"/>
          </a:xfrm>
          <a:prstGeom prst="line">
            <a:avLst/>
          </a:prstGeom>
          <a:ln w="66675" cap="rnd">
            <a:solidFill>
              <a:srgbClr val="737373"/>
            </a:solidFill>
            <a:prstDash val="solid"/>
            <a:headEnd type="none" w="sm" len="sm"/>
            <a:tailEnd type="none" w="sm" len="sm"/>
          </a:ln>
        </p:spPr>
      </p:sp>
      <p:sp>
        <p:nvSpPr>
          <p:cNvPr id="11" name="Freeform 11"/>
          <p:cNvSpPr/>
          <p:nvPr/>
        </p:nvSpPr>
        <p:spPr>
          <a:xfrm>
            <a:off x="446412" y="1722715"/>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TextBox 12"/>
          <p:cNvSpPr txBox="1"/>
          <p:nvPr/>
        </p:nvSpPr>
        <p:spPr>
          <a:xfrm>
            <a:off x="3438856" y="754234"/>
            <a:ext cx="5314289"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Streitverkündung</a:t>
            </a:r>
          </a:p>
        </p:txBody>
      </p:sp>
      <p:sp>
        <p:nvSpPr>
          <p:cNvPr id="13" name="TextBox 13"/>
          <p:cNvSpPr txBox="1"/>
          <p:nvPr/>
        </p:nvSpPr>
        <p:spPr>
          <a:xfrm>
            <a:off x="-1038619" y="5399270"/>
            <a:ext cx="7266214" cy="474489"/>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Kläger </a:t>
            </a:r>
          </a:p>
        </p:txBody>
      </p:sp>
      <p:sp>
        <p:nvSpPr>
          <p:cNvPr id="14" name="TextBox 14"/>
          <p:cNvSpPr txBox="1"/>
          <p:nvPr/>
        </p:nvSpPr>
        <p:spPr>
          <a:xfrm>
            <a:off x="6227595" y="5399270"/>
            <a:ext cx="7266214" cy="474489"/>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Beklagter</a:t>
            </a:r>
          </a:p>
        </p:txBody>
      </p:sp>
      <p:sp>
        <p:nvSpPr>
          <p:cNvPr id="15" name="Freeform 15"/>
          <p:cNvSpPr/>
          <p:nvPr/>
        </p:nvSpPr>
        <p:spPr>
          <a:xfrm>
            <a:off x="3876344" y="1704772"/>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a:off x="6849945" y="1722715"/>
            <a:ext cx="4876800"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TextBox 17"/>
          <p:cNvSpPr txBox="1"/>
          <p:nvPr/>
        </p:nvSpPr>
        <p:spPr>
          <a:xfrm>
            <a:off x="485972" y="2098514"/>
            <a:ext cx="11567266" cy="549381"/>
          </a:xfrm>
          <a:prstGeom prst="rect">
            <a:avLst/>
          </a:prstGeom>
        </p:spPr>
        <p:txBody>
          <a:bodyPr lIns="0" tIns="0" rIns="0" bIns="0" rtlCol="0" anchor="t">
            <a:spAutoFit/>
          </a:bodyPr>
          <a:lstStyle/>
          <a:p>
            <a:pPr algn="ctr">
              <a:lnSpc>
                <a:spcPts val="4666"/>
              </a:lnSpc>
            </a:pPr>
            <a:r>
              <a:rPr lang="en-US" sz="3333" dirty="0" err="1">
                <a:solidFill>
                  <a:srgbClr val="000000"/>
                </a:solidFill>
                <a:latin typeface="Canva Sans"/>
                <a:ea typeface="Canva Sans"/>
                <a:cs typeface="Canva Sans"/>
                <a:sym typeface="Canva Sans"/>
              </a:rPr>
              <a:t>Streitverkündung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mit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Zustellung</a:t>
            </a:r>
            <a:r>
              <a:rPr lang="en-US" sz="3333" dirty="0">
                <a:solidFill>
                  <a:srgbClr val="000000"/>
                </a:solidFill>
                <a:latin typeface="Canva Sans"/>
                <a:ea typeface="Canva Sans"/>
                <a:cs typeface="Canva Sans"/>
                <a:sym typeface="Canva Sans"/>
              </a:rPr>
              <a:t> an </a:t>
            </a:r>
            <a:r>
              <a:rPr lang="en-US" sz="3333" dirty="0" err="1">
                <a:solidFill>
                  <a:srgbClr val="000000"/>
                </a:solidFill>
                <a:latin typeface="Canva Sans"/>
                <a:ea typeface="Canva Sans"/>
                <a:cs typeface="Canva Sans"/>
                <a:sym typeface="Canva Sans"/>
              </a:rPr>
              <a:t>Dritten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wirksam</a:t>
            </a:r>
            <a:r>
              <a:rPr lang="en-US" sz="3333" dirty="0">
                <a:solidFill>
                  <a:srgbClr val="000000"/>
                </a:solidFill>
                <a:latin typeface="Canva Sans"/>
                <a:ea typeface="Canva Sans"/>
                <a:cs typeface="Canva Sans"/>
                <a:sym typeface="Canva Sans"/>
              </a:rPr>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257" y="-7527"/>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4000719" y="3429000"/>
            <a:ext cx="4063563" cy="1183513"/>
          </a:xfrm>
          <a:custGeom>
            <a:avLst/>
            <a:gdLst/>
            <a:ahLst/>
            <a:cxnLst/>
            <a:rect l="l" t="t" r="r" b="b"/>
            <a:pathLst>
              <a:path w="6095344" h="1775269">
                <a:moveTo>
                  <a:pt x="0" y="0"/>
                </a:moveTo>
                <a:lnTo>
                  <a:pt x="6095344" y="0"/>
                </a:lnTo>
                <a:lnTo>
                  <a:pt x="6095344" y="1775269"/>
                </a:lnTo>
                <a:lnTo>
                  <a:pt x="0" y="177526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rot="5400000">
            <a:off x="5603679" y="2794105"/>
            <a:ext cx="716011" cy="354425"/>
          </a:xfrm>
          <a:custGeom>
            <a:avLst/>
            <a:gdLst/>
            <a:ahLst/>
            <a:cxnLst/>
            <a:rect l="l" t="t" r="r" b="b"/>
            <a:pathLst>
              <a:path w="1074017" h="531638">
                <a:moveTo>
                  <a:pt x="0" y="0"/>
                </a:moveTo>
                <a:lnTo>
                  <a:pt x="1074016" y="0"/>
                </a:lnTo>
                <a:lnTo>
                  <a:pt x="1074016" y="531638"/>
                </a:lnTo>
                <a:lnTo>
                  <a:pt x="0" y="53163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AutoShape 7"/>
          <p:cNvSpPr/>
          <p:nvPr/>
        </p:nvSpPr>
        <p:spPr>
          <a:xfrm flipH="1">
            <a:off x="8433477" y="3917179"/>
            <a:ext cx="1131800" cy="0"/>
          </a:xfrm>
          <a:prstGeom prst="line">
            <a:avLst/>
          </a:prstGeom>
          <a:ln w="38100" cap="flat">
            <a:solidFill>
              <a:srgbClr val="000000"/>
            </a:solidFill>
            <a:prstDash val="solid"/>
            <a:headEnd type="none" w="sm" len="sm"/>
            <a:tailEnd type="none" w="sm" len="sm"/>
          </a:ln>
        </p:spPr>
      </p:sp>
      <p:sp>
        <p:nvSpPr>
          <p:cNvPr id="8" name="AutoShape 8"/>
          <p:cNvSpPr/>
          <p:nvPr/>
        </p:nvSpPr>
        <p:spPr>
          <a:xfrm flipV="1">
            <a:off x="9565277" y="3917179"/>
            <a:ext cx="0" cy="1627277"/>
          </a:xfrm>
          <a:prstGeom prst="line">
            <a:avLst/>
          </a:prstGeom>
          <a:ln w="38100" cap="flat">
            <a:solidFill>
              <a:srgbClr val="000000"/>
            </a:solidFill>
            <a:prstDash val="solid"/>
            <a:headEnd type="none" w="sm" len="sm"/>
            <a:tailEnd type="none" w="sm" len="sm"/>
          </a:ln>
        </p:spPr>
      </p:sp>
      <p:sp>
        <p:nvSpPr>
          <p:cNvPr id="9" name="TextBox 9"/>
          <p:cNvSpPr txBox="1"/>
          <p:nvPr/>
        </p:nvSpPr>
        <p:spPr>
          <a:xfrm>
            <a:off x="1637581" y="3695988"/>
            <a:ext cx="8648204" cy="474489"/>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 Streithelfer</a:t>
            </a:r>
          </a:p>
        </p:txBody>
      </p:sp>
      <p:sp>
        <p:nvSpPr>
          <p:cNvPr id="10" name="TextBox 10"/>
          <p:cNvSpPr txBox="1"/>
          <p:nvPr/>
        </p:nvSpPr>
        <p:spPr>
          <a:xfrm>
            <a:off x="2512064" y="771618"/>
            <a:ext cx="689923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Streitverkündung</a:t>
            </a:r>
          </a:p>
        </p:txBody>
      </p:sp>
      <p:sp>
        <p:nvSpPr>
          <p:cNvPr id="11" name="TextBox 11"/>
          <p:cNvSpPr txBox="1"/>
          <p:nvPr/>
        </p:nvSpPr>
        <p:spPr>
          <a:xfrm>
            <a:off x="1708398" y="2039502"/>
            <a:ext cx="8648204" cy="474489"/>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aus dem Streitverkündeten wird der </a:t>
            </a:r>
          </a:p>
        </p:txBody>
      </p:sp>
      <p:sp>
        <p:nvSpPr>
          <p:cNvPr id="12" name="TextBox 12"/>
          <p:cNvSpPr txBox="1"/>
          <p:nvPr/>
        </p:nvSpPr>
        <p:spPr>
          <a:xfrm>
            <a:off x="2853152" y="5526136"/>
            <a:ext cx="8648204" cy="984885"/>
          </a:xfrm>
          <a:prstGeom prst="rect">
            <a:avLst/>
          </a:prstGeom>
        </p:spPr>
        <p:txBody>
          <a:bodyPr lIns="0" tIns="0" rIns="0" bIns="0" rtlCol="0" anchor="t">
            <a:spAutoFit/>
          </a:bodyPr>
          <a:lstStyle/>
          <a:p>
            <a:pPr algn="r"/>
            <a:r>
              <a:rPr lang="en-US" sz="3200" dirty="0">
                <a:solidFill>
                  <a:srgbClr val="000000"/>
                </a:solidFill>
                <a:latin typeface="Canva Sans"/>
                <a:ea typeface="Canva Sans"/>
                <a:cs typeface="Canva Sans"/>
                <a:sym typeface="Canva Sans"/>
              </a:rPr>
              <a:t>hat </a:t>
            </a:r>
            <a:r>
              <a:rPr lang="en-US" sz="3200" dirty="0" err="1">
                <a:solidFill>
                  <a:srgbClr val="000000"/>
                </a:solidFill>
                <a:latin typeface="Canva Sans"/>
                <a:ea typeface="Canva Sans"/>
                <a:cs typeface="Canva Sans"/>
                <a:sym typeface="Canva Sans"/>
              </a:rPr>
              <a:t>jetzt</a:t>
            </a:r>
            <a:r>
              <a:rPr lang="en-US" sz="3200" dirty="0">
                <a:solidFill>
                  <a:srgbClr val="000000"/>
                </a:solidFill>
                <a:latin typeface="Canva Sans"/>
                <a:ea typeface="Canva Sans"/>
                <a:cs typeface="Canva Sans"/>
                <a:sym typeface="Canva Sans"/>
              </a:rPr>
              <a:t> die </a:t>
            </a:r>
            <a:r>
              <a:rPr lang="en-US" sz="3200" dirty="0" err="1">
                <a:solidFill>
                  <a:srgbClr val="000000"/>
                </a:solidFill>
                <a:latin typeface="Canva Sans"/>
                <a:ea typeface="Canva Sans"/>
                <a:cs typeface="Canva Sans"/>
                <a:sym typeface="Canva Sans"/>
              </a:rPr>
              <a:t>Stellung</a:t>
            </a:r>
            <a:r>
              <a:rPr lang="en-US" sz="3200" dirty="0">
                <a:solidFill>
                  <a:srgbClr val="000000"/>
                </a:solidFill>
                <a:latin typeface="Canva Sans"/>
                <a:ea typeface="Canva Sans"/>
                <a:cs typeface="Canva Sans"/>
                <a:sym typeface="Canva Sans"/>
              </a:rPr>
              <a:t> </a:t>
            </a:r>
            <a:br>
              <a:rPr lang="en-US" sz="3200" dirty="0">
                <a:solidFill>
                  <a:srgbClr val="000000"/>
                </a:solidFill>
                <a:latin typeface="Canva Sans"/>
                <a:ea typeface="Canva Sans"/>
                <a:cs typeface="Canva Sans"/>
                <a:sym typeface="Canva Sans"/>
              </a:rPr>
            </a:br>
            <a:r>
              <a:rPr lang="en-US" sz="3200" dirty="0" err="1">
                <a:solidFill>
                  <a:srgbClr val="000000"/>
                </a:solidFill>
                <a:latin typeface="Canva Sans"/>
                <a:ea typeface="Canva Sans"/>
                <a:cs typeface="Canva Sans"/>
                <a:sym typeface="Canva Sans"/>
              </a:rPr>
              <a:t>einer</a:t>
            </a:r>
            <a:r>
              <a:rPr lang="en-US" sz="3200" dirty="0">
                <a:solidFill>
                  <a:srgbClr val="000000"/>
                </a:solidFill>
                <a:latin typeface="Canva Sans"/>
                <a:ea typeface="Canva Sans"/>
                <a:cs typeface="Canva Sans"/>
                <a:sym typeface="Canva Sans"/>
              </a:rPr>
              <a:t> </a:t>
            </a:r>
            <a:r>
              <a:rPr lang="en-US" sz="3200" dirty="0" err="1">
                <a:solidFill>
                  <a:srgbClr val="000000"/>
                </a:solidFill>
                <a:latin typeface="Canva Sans"/>
                <a:ea typeface="Canva Sans"/>
                <a:cs typeface="Canva Sans"/>
                <a:sym typeface="Canva Sans"/>
              </a:rPr>
              <a:t>Partei</a:t>
            </a:r>
            <a:r>
              <a:rPr lang="en-US" sz="3200" dirty="0">
                <a:solidFill>
                  <a:srgbClr val="000000"/>
                </a:solidFill>
                <a:latin typeface="Canva Sans"/>
                <a:ea typeface="Canva Sans"/>
                <a:cs typeface="Canva Sans"/>
                <a:sym typeface="Canva Sans"/>
              </a:rPr>
              <a:t> </a:t>
            </a:r>
          </a:p>
        </p:txBody>
      </p:sp>
      <p:sp>
        <p:nvSpPr>
          <p:cNvPr id="13" name="TextBox 13"/>
          <p:cNvSpPr txBox="1"/>
          <p:nvPr/>
        </p:nvSpPr>
        <p:spPr>
          <a:xfrm>
            <a:off x="779760" y="5223222"/>
            <a:ext cx="4358295" cy="948978"/>
          </a:xfrm>
          <a:prstGeom prst="rect">
            <a:avLst/>
          </a:prstGeom>
        </p:spPr>
        <p:txBody>
          <a:bodyPr wrap="square" lIns="0" tIns="0" rIns="0" bIns="0" rtlCol="0" anchor="t">
            <a:spAutoFit/>
          </a:bodyPr>
          <a:lstStyle/>
          <a:p>
            <a:pPr>
              <a:lnSpc>
                <a:spcPts val="3666"/>
              </a:lnSpc>
            </a:pPr>
            <a:r>
              <a:rPr lang="en-US" sz="3333" dirty="0" err="1">
                <a:solidFill>
                  <a:srgbClr val="000000"/>
                </a:solidFill>
                <a:latin typeface="Canva Sans"/>
                <a:ea typeface="Canva Sans"/>
                <a:cs typeface="Canva Sans"/>
                <a:sym typeface="Canva Sans"/>
              </a:rPr>
              <a:t>erhält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alle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Schriftsätze</a:t>
            </a:r>
            <a:r>
              <a:rPr lang="en-US" sz="3333" dirty="0">
                <a:solidFill>
                  <a:srgbClr val="000000"/>
                </a:solidFill>
                <a:latin typeface="Canva Sans"/>
                <a:ea typeface="Canva Sans"/>
                <a:cs typeface="Canva Sans"/>
                <a:sym typeface="Canva Sans"/>
              </a:rPr>
              <a:t> und </a:t>
            </a:r>
            <a:r>
              <a:rPr lang="en-US" sz="3333" dirty="0" err="1">
                <a:solidFill>
                  <a:srgbClr val="000000"/>
                </a:solidFill>
                <a:latin typeface="Canva Sans"/>
                <a:ea typeface="Canva Sans"/>
                <a:cs typeface="Canva Sans"/>
                <a:sym typeface="Canva Sans"/>
              </a:rPr>
              <a:t>Ladungen</a:t>
            </a:r>
            <a:endParaRPr lang="en-US" sz="3333" dirty="0">
              <a:solidFill>
                <a:srgbClr val="000000"/>
              </a:solidFill>
              <a:latin typeface="Canva Sans"/>
              <a:ea typeface="Canva Sans"/>
              <a:cs typeface="Canva Sans"/>
              <a:sym typeface="Canva Sans"/>
            </a:endParaRPr>
          </a:p>
        </p:txBody>
      </p:sp>
      <p:sp>
        <p:nvSpPr>
          <p:cNvPr id="14" name="AutoShape 14"/>
          <p:cNvSpPr/>
          <p:nvPr/>
        </p:nvSpPr>
        <p:spPr>
          <a:xfrm>
            <a:off x="5269160" y="5803790"/>
            <a:ext cx="2188710" cy="0"/>
          </a:xfrm>
          <a:prstGeom prst="line">
            <a:avLst/>
          </a:prstGeom>
          <a:ln w="38100" cap="flat">
            <a:solidFill>
              <a:srgbClr val="000000"/>
            </a:solidFill>
            <a:prstDash val="solid"/>
            <a:headEnd type="none" w="sm" len="sm"/>
            <a:tailEnd type="none" w="sm" len="sm"/>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105" y="-29624"/>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305071"/>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8" name="TextBox 8"/>
          <p:cNvSpPr txBox="1"/>
          <p:nvPr/>
        </p:nvSpPr>
        <p:spPr>
          <a:xfrm>
            <a:off x="2919726" y="381219"/>
            <a:ext cx="6144339" cy="564898"/>
          </a:xfrm>
          <a:prstGeom prst="rect">
            <a:avLst/>
          </a:prstGeom>
        </p:spPr>
        <p:txBody>
          <a:bodyPr wrap="square" lIns="0" tIns="0" rIns="0" bIns="0" rtlCol="0" anchor="t">
            <a:spAutoFit/>
          </a:bodyPr>
          <a:lstStyle/>
          <a:p>
            <a:pPr algn="ctr">
              <a:lnSpc>
                <a:spcPts val="4666"/>
              </a:lnSpc>
            </a:pPr>
            <a:r>
              <a:rPr lang="en-US" sz="3333" b="1" dirty="0" err="1">
                <a:solidFill>
                  <a:srgbClr val="000000"/>
                </a:solidFill>
                <a:latin typeface="Canva Sans Bold"/>
                <a:ea typeface="Canva Sans Bold"/>
                <a:cs typeface="Canva Sans Bold"/>
                <a:sym typeface="Canva Sans Bold"/>
              </a:rPr>
              <a:t>Streitverkündung</a:t>
            </a:r>
            <a:endParaRPr lang="en-US" sz="3333" b="1" dirty="0">
              <a:solidFill>
                <a:srgbClr val="000000"/>
              </a:solidFill>
              <a:latin typeface="Canva Sans Bold"/>
              <a:ea typeface="Canva Sans Bold"/>
              <a:cs typeface="Canva Sans Bold"/>
              <a:sym typeface="Canva Sans Bold"/>
            </a:endParaRPr>
          </a:p>
        </p:txBody>
      </p:sp>
      <p:sp>
        <p:nvSpPr>
          <p:cNvPr id="12" name="Freeform 12">
            <a:extLst>
              <a:ext uri="{FF2B5EF4-FFF2-40B4-BE49-F238E27FC236}">
                <a16:creationId xmlns:a16="http://schemas.microsoft.com/office/drawing/2014/main" id="{DB3204B0-8312-42F5-B7D2-2CD486FD25EB}"/>
              </a:ext>
            </a:extLst>
          </p:cNvPr>
          <p:cNvSpPr/>
          <p:nvPr/>
        </p:nvSpPr>
        <p:spPr>
          <a:xfrm rot="8140756">
            <a:off x="4959049" y="4670712"/>
            <a:ext cx="1002139" cy="496059"/>
          </a:xfrm>
          <a:custGeom>
            <a:avLst/>
            <a:gdLst/>
            <a:ahLst/>
            <a:cxnLst/>
            <a:rect l="l" t="t" r="r" b="b"/>
            <a:pathLst>
              <a:path w="1503209" h="744088">
                <a:moveTo>
                  <a:pt x="0" y="0"/>
                </a:moveTo>
                <a:lnTo>
                  <a:pt x="1503208" y="0"/>
                </a:lnTo>
                <a:lnTo>
                  <a:pt x="1503208" y="744089"/>
                </a:lnTo>
                <a:lnTo>
                  <a:pt x="0" y="7440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1">
            <a:extLst>
              <a:ext uri="{FF2B5EF4-FFF2-40B4-BE49-F238E27FC236}">
                <a16:creationId xmlns:a16="http://schemas.microsoft.com/office/drawing/2014/main" id="{08A15A4A-D48C-4995-BFC9-1913DE382C7A}"/>
              </a:ext>
            </a:extLst>
          </p:cNvPr>
          <p:cNvSpPr/>
          <p:nvPr/>
        </p:nvSpPr>
        <p:spPr>
          <a:xfrm>
            <a:off x="1525180" y="1022265"/>
            <a:ext cx="8415774" cy="1888034"/>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1">
            <a:extLst>
              <a:ext uri="{FF2B5EF4-FFF2-40B4-BE49-F238E27FC236}">
                <a16:creationId xmlns:a16="http://schemas.microsoft.com/office/drawing/2014/main" id="{37B5D82F-9F4E-4096-AB59-60A9A62277BA}"/>
              </a:ext>
            </a:extLst>
          </p:cNvPr>
          <p:cNvSpPr/>
          <p:nvPr/>
        </p:nvSpPr>
        <p:spPr>
          <a:xfrm>
            <a:off x="1460944" y="2573588"/>
            <a:ext cx="8782014"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1">
            <a:extLst>
              <a:ext uri="{FF2B5EF4-FFF2-40B4-BE49-F238E27FC236}">
                <a16:creationId xmlns:a16="http://schemas.microsoft.com/office/drawing/2014/main" id="{AE8192A9-456F-44BE-9BB9-D9F6FCF2E1C7}"/>
              </a:ext>
            </a:extLst>
          </p:cNvPr>
          <p:cNvSpPr/>
          <p:nvPr/>
        </p:nvSpPr>
        <p:spPr>
          <a:xfrm>
            <a:off x="1525179" y="3681022"/>
            <a:ext cx="8189271" cy="1420368"/>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1">
            <a:extLst>
              <a:ext uri="{FF2B5EF4-FFF2-40B4-BE49-F238E27FC236}">
                <a16:creationId xmlns:a16="http://schemas.microsoft.com/office/drawing/2014/main" id="{B6846AAB-B3B9-4C41-BF25-DCE3067E1061}"/>
              </a:ext>
            </a:extLst>
          </p:cNvPr>
          <p:cNvSpPr/>
          <p:nvPr/>
        </p:nvSpPr>
        <p:spPr>
          <a:xfrm>
            <a:off x="1525180" y="4741179"/>
            <a:ext cx="8533220" cy="2087197"/>
          </a:xfrm>
          <a:custGeom>
            <a:avLst/>
            <a:gdLst/>
            <a:ahLst/>
            <a:cxnLst/>
            <a:rect l="l" t="t" r="r" b="b"/>
            <a:pathLst>
              <a:path w="7315200" h="2130552">
                <a:moveTo>
                  <a:pt x="0" y="0"/>
                </a:moveTo>
                <a:lnTo>
                  <a:pt x="7315200" y="0"/>
                </a:lnTo>
                <a:lnTo>
                  <a:pt x="7315200" y="2130552"/>
                </a:lnTo>
                <a:lnTo>
                  <a:pt x="0" y="21305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19" name="Grafik 18">
            <a:extLst>
              <a:ext uri="{FF2B5EF4-FFF2-40B4-BE49-F238E27FC236}">
                <a16:creationId xmlns:a16="http://schemas.microsoft.com/office/drawing/2014/main" id="{6B8B30F3-13AA-4F2A-B21E-586C0D1F0491}"/>
              </a:ext>
            </a:extLst>
          </p:cNvPr>
          <p:cNvPicPr>
            <a:picLocks noChangeAspect="1"/>
          </p:cNvPicPr>
          <p:nvPr/>
        </p:nvPicPr>
        <p:blipFill rotWithShape="1">
          <a:blip r:embed="rId8"/>
          <a:srcRect l="12523" t="14342" r="71032" b="4434"/>
          <a:stretch/>
        </p:blipFill>
        <p:spPr>
          <a:xfrm>
            <a:off x="3204594" y="1195135"/>
            <a:ext cx="4622334" cy="5281646"/>
          </a:xfrm>
          <a:prstGeom prst="rect">
            <a:avLst/>
          </a:prstGeom>
        </p:spPr>
      </p:pic>
      <p:sp>
        <p:nvSpPr>
          <p:cNvPr id="20" name="Freeform 11">
            <a:extLst>
              <a:ext uri="{FF2B5EF4-FFF2-40B4-BE49-F238E27FC236}">
                <a16:creationId xmlns:a16="http://schemas.microsoft.com/office/drawing/2014/main" id="{31E685D3-81DB-48AB-A4CA-C70282190A74}"/>
              </a:ext>
            </a:extLst>
          </p:cNvPr>
          <p:cNvSpPr/>
          <p:nvPr/>
        </p:nvSpPr>
        <p:spPr>
          <a:xfrm rot="11852381">
            <a:off x="5567214" y="3691975"/>
            <a:ext cx="1002139" cy="496059"/>
          </a:xfrm>
          <a:custGeom>
            <a:avLst/>
            <a:gdLst/>
            <a:ahLst/>
            <a:cxnLst/>
            <a:rect l="l" t="t" r="r" b="b"/>
            <a:pathLst>
              <a:path w="1503209" h="744088">
                <a:moveTo>
                  <a:pt x="0" y="0"/>
                </a:moveTo>
                <a:lnTo>
                  <a:pt x="1503209" y="0"/>
                </a:lnTo>
                <a:lnTo>
                  <a:pt x="1503209" y="744089"/>
                </a:lnTo>
                <a:lnTo>
                  <a:pt x="0" y="7440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Rechteck 5">
            <a:extLst>
              <a:ext uri="{FF2B5EF4-FFF2-40B4-BE49-F238E27FC236}">
                <a16:creationId xmlns:a16="http://schemas.microsoft.com/office/drawing/2014/main" id="{99A4C8ED-D146-5020-42C2-78036B80BB78}"/>
              </a:ext>
            </a:extLst>
          </p:cNvPr>
          <p:cNvSpPr/>
          <p:nvPr/>
        </p:nvSpPr>
        <p:spPr>
          <a:xfrm>
            <a:off x="6500389" y="5733666"/>
            <a:ext cx="832919" cy="17576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1200" dirty="0"/>
              <a:t>3 C 12/26</a:t>
            </a:r>
          </a:p>
        </p:txBody>
      </p:sp>
    </p:spTree>
    <p:extLst>
      <p:ext uri="{BB962C8B-B14F-4D97-AF65-F5344CB8AC3E}">
        <p14:creationId xmlns:p14="http://schemas.microsoft.com/office/powerpoint/2010/main" val="3024394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2770384" y="751676"/>
            <a:ext cx="6651232"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Streitverkündung</a:t>
            </a:r>
          </a:p>
        </p:txBody>
      </p:sp>
      <p:sp>
        <p:nvSpPr>
          <p:cNvPr id="6" name="Freeform 6"/>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7" name="TextBox 7"/>
          <p:cNvSpPr txBox="1"/>
          <p:nvPr/>
        </p:nvSpPr>
        <p:spPr>
          <a:xfrm>
            <a:off x="685800" y="2102370"/>
            <a:ext cx="4039146" cy="948978"/>
          </a:xfrm>
          <a:prstGeom prst="rect">
            <a:avLst/>
          </a:prstGeom>
        </p:spPr>
        <p:txBody>
          <a:bodyPr lIns="0" tIns="0" rIns="0" bIns="0" rtlCol="0" anchor="t">
            <a:spAutoFit/>
          </a:bodyPr>
          <a:lstStyle/>
          <a:p>
            <a:pPr algn="ctr">
              <a:lnSpc>
                <a:spcPts val="3667"/>
              </a:lnSpc>
            </a:pPr>
            <a:r>
              <a:rPr lang="en-US" sz="3334" u="sng">
                <a:solidFill>
                  <a:srgbClr val="000000"/>
                </a:solidFill>
                <a:latin typeface="Canva Sans"/>
                <a:ea typeface="Canva Sans"/>
                <a:cs typeface="Canva Sans"/>
                <a:sym typeface="Canva Sans"/>
              </a:rPr>
              <a:t>Eingang</a:t>
            </a:r>
            <a:r>
              <a:rPr lang="en-US" sz="3334">
                <a:solidFill>
                  <a:srgbClr val="000000"/>
                </a:solidFill>
                <a:latin typeface="Canva Sans"/>
                <a:ea typeface="Canva Sans"/>
                <a:cs typeface="Canva Sans"/>
                <a:sym typeface="Canva Sans"/>
              </a:rPr>
              <a:t> </a:t>
            </a:r>
          </a:p>
          <a:p>
            <a:pPr algn="ctr">
              <a:lnSpc>
                <a:spcPts val="3667"/>
              </a:lnSpc>
            </a:pPr>
            <a:r>
              <a:rPr lang="en-US" sz="3334">
                <a:solidFill>
                  <a:srgbClr val="000000"/>
                </a:solidFill>
                <a:latin typeface="Canva Sans"/>
                <a:ea typeface="Canva Sans"/>
                <a:cs typeface="Canva Sans"/>
                <a:sym typeface="Canva Sans"/>
              </a:rPr>
              <a:t>Streitverkündung </a:t>
            </a:r>
          </a:p>
        </p:txBody>
      </p:sp>
      <p:sp>
        <p:nvSpPr>
          <p:cNvPr id="8" name="TextBox 8"/>
          <p:cNvSpPr txBox="1"/>
          <p:nvPr/>
        </p:nvSpPr>
        <p:spPr>
          <a:xfrm>
            <a:off x="5554242" y="2007018"/>
            <a:ext cx="5481293" cy="743793"/>
          </a:xfrm>
          <a:prstGeom prst="rect">
            <a:avLst/>
          </a:prstGeom>
        </p:spPr>
        <p:txBody>
          <a:bodyPr lIns="0" tIns="0" rIns="0" bIns="0" rtlCol="0" anchor="t">
            <a:spAutoFit/>
          </a:bodyPr>
          <a:lstStyle/>
          <a:p>
            <a:pPr algn="ctr">
              <a:lnSpc>
                <a:spcPts val="2933"/>
              </a:lnSpc>
            </a:pPr>
            <a:r>
              <a:rPr lang="en-US" sz="2667" b="1" dirty="0">
                <a:solidFill>
                  <a:srgbClr val="ED1C24"/>
                </a:solidFill>
                <a:latin typeface="Canva Sans Bold"/>
                <a:ea typeface="Canva Sans Bold"/>
                <a:cs typeface="Canva Sans Bold"/>
                <a:sym typeface="Canva Sans Bold"/>
              </a:rPr>
              <a:t>12/26 + </a:t>
            </a:r>
          </a:p>
          <a:p>
            <a:pPr algn="ctr">
              <a:lnSpc>
                <a:spcPts val="2933"/>
              </a:lnSpc>
            </a:pPr>
            <a:r>
              <a:rPr lang="en-US" sz="2667" b="1" dirty="0">
                <a:solidFill>
                  <a:srgbClr val="ED1C24"/>
                </a:solidFill>
                <a:latin typeface="Canva Sans Bold"/>
                <a:ea typeface="Canva Sans Bold"/>
                <a:cs typeface="Canva Sans Bold"/>
                <a:sym typeface="Canva Sans Bold"/>
              </a:rPr>
              <a:t>4/26</a:t>
            </a:r>
          </a:p>
        </p:txBody>
      </p:sp>
      <p:sp>
        <p:nvSpPr>
          <p:cNvPr id="9" name="TextBox 9"/>
          <p:cNvSpPr txBox="1"/>
          <p:nvPr/>
        </p:nvSpPr>
        <p:spPr>
          <a:xfrm>
            <a:off x="750812" y="3597273"/>
            <a:ext cx="4039146" cy="1423467"/>
          </a:xfrm>
          <a:prstGeom prst="rect">
            <a:avLst/>
          </a:prstGeom>
        </p:spPr>
        <p:txBody>
          <a:bodyPr lIns="0" tIns="0" rIns="0" bIns="0" rtlCol="0" anchor="t">
            <a:spAutoFit/>
          </a:bodyPr>
          <a:lstStyle/>
          <a:p>
            <a:pPr algn="ctr">
              <a:lnSpc>
                <a:spcPts val="3667"/>
              </a:lnSpc>
            </a:pPr>
            <a:r>
              <a:rPr lang="en-US" sz="3334" u="sng" dirty="0" err="1">
                <a:solidFill>
                  <a:srgbClr val="000000"/>
                </a:solidFill>
                <a:latin typeface="Canva Sans"/>
                <a:ea typeface="Canva Sans"/>
                <a:cs typeface="Canva Sans"/>
                <a:sym typeface="Canva Sans"/>
              </a:rPr>
              <a:t>Eingang</a:t>
            </a:r>
            <a:r>
              <a:rPr lang="en-US" sz="3334" dirty="0">
                <a:solidFill>
                  <a:srgbClr val="000000"/>
                </a:solidFill>
                <a:latin typeface="Canva Sans"/>
                <a:ea typeface="Canva Sans"/>
                <a:cs typeface="Canva Sans"/>
                <a:sym typeface="Canva Sans"/>
              </a:rPr>
              <a:t> </a:t>
            </a:r>
          </a:p>
          <a:p>
            <a:pPr algn="ctr">
              <a:lnSpc>
                <a:spcPts val="3667"/>
              </a:lnSpc>
            </a:pPr>
            <a:r>
              <a:rPr lang="en-US" sz="3334" dirty="0">
                <a:solidFill>
                  <a:srgbClr val="000000"/>
                </a:solidFill>
                <a:latin typeface="Canva Sans"/>
                <a:ea typeface="Canva Sans"/>
                <a:cs typeface="Canva Sans"/>
                <a:sym typeface="Canva Sans"/>
              </a:rPr>
              <a:t>ZA</a:t>
            </a:r>
          </a:p>
          <a:p>
            <a:pPr algn="ctr">
              <a:lnSpc>
                <a:spcPts val="3667"/>
              </a:lnSpc>
            </a:pPr>
            <a:r>
              <a:rPr lang="en-US" sz="3334" dirty="0" err="1">
                <a:solidFill>
                  <a:srgbClr val="000000"/>
                </a:solidFill>
                <a:latin typeface="Canva Sans"/>
                <a:ea typeface="Canva Sans"/>
                <a:cs typeface="Canva Sans"/>
                <a:sym typeface="Canva Sans"/>
              </a:rPr>
              <a:t>Anspruchsbegründung</a:t>
            </a:r>
            <a:r>
              <a:rPr lang="en-US" sz="3334" dirty="0">
                <a:solidFill>
                  <a:srgbClr val="000000"/>
                </a:solidFill>
                <a:latin typeface="Canva Sans"/>
                <a:ea typeface="Canva Sans"/>
                <a:cs typeface="Canva Sans"/>
                <a:sym typeface="Canva Sans"/>
              </a:rPr>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2770384" y="751676"/>
            <a:ext cx="6651232"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Streitverkündung</a:t>
            </a:r>
          </a:p>
        </p:txBody>
      </p:sp>
      <p:sp>
        <p:nvSpPr>
          <p:cNvPr id="6" name="Freeform 6"/>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7" name="TextBox 7"/>
          <p:cNvSpPr txBox="1"/>
          <p:nvPr/>
        </p:nvSpPr>
        <p:spPr>
          <a:xfrm>
            <a:off x="5554242" y="2205424"/>
            <a:ext cx="5481293" cy="371897"/>
          </a:xfrm>
          <a:prstGeom prst="rect">
            <a:avLst/>
          </a:prstGeom>
        </p:spPr>
        <p:txBody>
          <a:bodyPr lIns="0" tIns="0" rIns="0" bIns="0" rtlCol="0" anchor="t">
            <a:spAutoFit/>
          </a:bodyPr>
          <a:lstStyle/>
          <a:p>
            <a:pPr algn="ctr">
              <a:lnSpc>
                <a:spcPts val="2933"/>
              </a:lnSpc>
            </a:pPr>
            <a:r>
              <a:rPr lang="en-US" sz="2667" b="1" dirty="0">
                <a:solidFill>
                  <a:srgbClr val="ED1C24"/>
                </a:solidFill>
                <a:latin typeface="Canva Sans Bold"/>
                <a:ea typeface="Canva Sans Bold"/>
                <a:cs typeface="Canva Sans Bold"/>
                <a:sym typeface="Canva Sans Bold"/>
              </a:rPr>
              <a:t>12/26</a:t>
            </a:r>
          </a:p>
        </p:txBody>
      </p:sp>
      <p:sp>
        <p:nvSpPr>
          <p:cNvPr id="8" name="TextBox 8"/>
          <p:cNvSpPr txBox="1"/>
          <p:nvPr/>
        </p:nvSpPr>
        <p:spPr>
          <a:xfrm>
            <a:off x="-93285" y="1616990"/>
            <a:ext cx="6354796"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Aktenbock</a:t>
            </a:r>
          </a:p>
        </p:txBody>
      </p:sp>
      <p:sp>
        <p:nvSpPr>
          <p:cNvPr id="9" name="TextBox 9"/>
          <p:cNvSpPr txBox="1"/>
          <p:nvPr/>
        </p:nvSpPr>
        <p:spPr>
          <a:xfrm>
            <a:off x="-45933" y="2680066"/>
            <a:ext cx="6307445" cy="948978"/>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Aufgabe mit </a:t>
            </a:r>
          </a:p>
          <a:p>
            <a:pPr algn="ctr">
              <a:lnSpc>
                <a:spcPts val="3666"/>
              </a:lnSpc>
            </a:pPr>
            <a:r>
              <a:rPr lang="en-US" sz="3333">
                <a:solidFill>
                  <a:srgbClr val="000000"/>
                </a:solidFill>
                <a:latin typeface="Canva Sans"/>
                <a:ea typeface="Canva Sans"/>
                <a:cs typeface="Canva Sans"/>
                <a:sym typeface="Canva Sans"/>
              </a:rPr>
              <a:t>Doppelklick öffnen</a:t>
            </a:r>
          </a:p>
        </p:txBody>
      </p:sp>
      <p:sp>
        <p:nvSpPr>
          <p:cNvPr id="10" name="TextBox 10"/>
          <p:cNvSpPr txBox="1"/>
          <p:nvPr/>
        </p:nvSpPr>
        <p:spPr>
          <a:xfrm>
            <a:off x="91090" y="3941599"/>
            <a:ext cx="6033399" cy="385490"/>
          </a:xfrm>
          <a:prstGeom prst="rect">
            <a:avLst/>
          </a:prstGeom>
        </p:spPr>
        <p:txBody>
          <a:bodyPr lIns="0" tIns="0" rIns="0" bIns="0" rtlCol="0" anchor="t">
            <a:spAutoFit/>
          </a:bodyPr>
          <a:lstStyle/>
          <a:p>
            <a:pPr algn="ctr">
              <a:lnSpc>
                <a:spcPts val="3266"/>
              </a:lnSpc>
            </a:pPr>
            <a:r>
              <a:rPr lang="en-US" sz="2333">
                <a:solidFill>
                  <a:srgbClr val="000000"/>
                </a:solidFill>
                <a:latin typeface="Canva Sans"/>
                <a:ea typeface="Canva Sans"/>
                <a:cs typeface="Canva Sans"/>
                <a:sym typeface="Canva Sans"/>
              </a:rPr>
              <a:t>V</a:t>
            </a:r>
            <a:r>
              <a:rPr lang="en-US" sz="2333" u="sng">
                <a:solidFill>
                  <a:srgbClr val="000000"/>
                </a:solidFill>
                <a:latin typeface="Canva Sans"/>
                <a:ea typeface="Canva Sans"/>
                <a:cs typeface="Canva Sans"/>
                <a:sym typeface="Canva Sans"/>
              </a:rPr>
              <a:t>erfügung:</a:t>
            </a:r>
          </a:p>
        </p:txBody>
      </p:sp>
      <p:sp>
        <p:nvSpPr>
          <p:cNvPr id="11" name="TextBox 11"/>
          <p:cNvSpPr txBox="1"/>
          <p:nvPr/>
        </p:nvSpPr>
        <p:spPr>
          <a:xfrm>
            <a:off x="685801" y="4409383"/>
            <a:ext cx="8708403" cy="1923604"/>
          </a:xfrm>
          <a:prstGeom prst="rect">
            <a:avLst/>
          </a:prstGeom>
        </p:spPr>
        <p:txBody>
          <a:bodyPr lIns="0" tIns="0" rIns="0" bIns="0" rtlCol="0" anchor="t">
            <a:spAutoFit/>
          </a:bodyPr>
          <a:lstStyle/>
          <a:p>
            <a:pPr>
              <a:lnSpc>
                <a:spcPts val="2493"/>
              </a:lnSpc>
            </a:pPr>
            <a:r>
              <a:rPr lang="en-US" sz="2266" dirty="0">
                <a:solidFill>
                  <a:srgbClr val="000000"/>
                </a:solidFill>
                <a:latin typeface="Canva Sans"/>
                <a:ea typeface="Canva Sans"/>
                <a:cs typeface="Canva Sans"/>
                <a:sym typeface="Canva Sans"/>
              </a:rPr>
              <a:t>1. </a:t>
            </a:r>
            <a:r>
              <a:rPr lang="en-US" sz="2266" dirty="0" err="1">
                <a:solidFill>
                  <a:srgbClr val="000000"/>
                </a:solidFill>
                <a:latin typeface="Canva Sans"/>
                <a:ea typeface="Canva Sans"/>
                <a:cs typeface="Canva Sans"/>
                <a:sym typeface="Canva Sans"/>
              </a:rPr>
              <a:t>Begl</a:t>
            </a:r>
            <a:r>
              <a:rPr lang="en-US" sz="2266" dirty="0">
                <a:solidFill>
                  <a:srgbClr val="000000"/>
                </a:solidFill>
                <a:latin typeface="Canva Sans"/>
                <a:ea typeface="Canva Sans"/>
                <a:cs typeface="Canva Sans"/>
                <a:sym typeface="Canva Sans"/>
              </a:rPr>
              <a:t>. </a:t>
            </a:r>
            <a:r>
              <a:rPr lang="en-US" sz="2266" dirty="0" err="1">
                <a:solidFill>
                  <a:srgbClr val="000000"/>
                </a:solidFill>
                <a:latin typeface="Canva Sans"/>
                <a:ea typeface="Canva Sans"/>
                <a:cs typeface="Canva Sans"/>
                <a:sym typeface="Canva Sans"/>
              </a:rPr>
              <a:t>Abschrift</a:t>
            </a:r>
            <a:r>
              <a:rPr lang="en-US" sz="2266" dirty="0">
                <a:solidFill>
                  <a:srgbClr val="000000"/>
                </a:solidFill>
                <a:latin typeface="Canva Sans"/>
                <a:ea typeface="Canva Sans"/>
                <a:cs typeface="Canva Sans"/>
                <a:sym typeface="Canva Sans"/>
              </a:rPr>
              <a:t> an </a:t>
            </a:r>
            <a:r>
              <a:rPr lang="en-US" sz="2266" dirty="0" err="1">
                <a:solidFill>
                  <a:srgbClr val="000000"/>
                </a:solidFill>
                <a:latin typeface="Canva Sans"/>
                <a:ea typeface="Canva Sans"/>
                <a:cs typeface="Canva Sans"/>
                <a:sym typeface="Canva Sans"/>
              </a:rPr>
              <a:t>Streitverkündeten</a:t>
            </a:r>
            <a:br>
              <a:rPr lang="en-US" sz="2266" dirty="0">
                <a:solidFill>
                  <a:srgbClr val="000000"/>
                </a:solidFill>
                <a:latin typeface="Canva Sans"/>
                <a:ea typeface="Canva Sans"/>
                <a:cs typeface="Canva Sans"/>
                <a:sym typeface="Canva Sans"/>
              </a:rPr>
            </a:br>
            <a:r>
              <a:rPr lang="en-US" sz="2266" dirty="0">
                <a:solidFill>
                  <a:srgbClr val="000000"/>
                </a:solidFill>
                <a:latin typeface="Canva Sans"/>
                <a:ea typeface="Canva Sans"/>
                <a:cs typeface="Canva Sans"/>
                <a:sym typeface="Canva Sans"/>
              </a:rPr>
              <a:t>    </a:t>
            </a:r>
            <a:r>
              <a:rPr lang="en-US" sz="2266" dirty="0" err="1">
                <a:solidFill>
                  <a:srgbClr val="000000"/>
                </a:solidFill>
                <a:latin typeface="Canva Sans"/>
                <a:ea typeface="Canva Sans"/>
                <a:cs typeface="Canva Sans"/>
                <a:sym typeface="Canva Sans"/>
              </a:rPr>
              <a:t>mit</a:t>
            </a:r>
            <a:r>
              <a:rPr lang="en-US" sz="2266" dirty="0">
                <a:solidFill>
                  <a:srgbClr val="000000"/>
                </a:solidFill>
                <a:latin typeface="Canva Sans"/>
                <a:ea typeface="Canva Sans"/>
                <a:cs typeface="Canva Sans"/>
                <a:sym typeface="Canva Sans"/>
              </a:rPr>
              <a:t> </a:t>
            </a:r>
            <a:r>
              <a:rPr lang="en-US" sz="2266" dirty="0" err="1">
                <a:solidFill>
                  <a:srgbClr val="000000"/>
                </a:solidFill>
                <a:latin typeface="Canva Sans"/>
                <a:ea typeface="Canva Sans"/>
                <a:cs typeface="Canva Sans"/>
                <a:sym typeface="Canva Sans"/>
              </a:rPr>
              <a:t>Hinweisen</a:t>
            </a:r>
            <a:r>
              <a:rPr lang="en-US" sz="2266" dirty="0">
                <a:solidFill>
                  <a:srgbClr val="000000"/>
                </a:solidFill>
                <a:latin typeface="Canva Sans"/>
                <a:ea typeface="Canva Sans"/>
                <a:cs typeface="Canva Sans"/>
                <a:sym typeface="Canva Sans"/>
              </a:rPr>
              <a:t> und </a:t>
            </a:r>
            <a:r>
              <a:rPr lang="en-US" sz="2266" dirty="0" err="1">
                <a:solidFill>
                  <a:srgbClr val="000000"/>
                </a:solidFill>
                <a:latin typeface="Canva Sans"/>
                <a:ea typeface="Canva Sans"/>
                <a:cs typeface="Canva Sans"/>
                <a:sym typeface="Canva Sans"/>
              </a:rPr>
              <a:t>Belehrung</a:t>
            </a:r>
            <a:r>
              <a:rPr lang="en-US" sz="2266" dirty="0">
                <a:solidFill>
                  <a:srgbClr val="000000"/>
                </a:solidFill>
                <a:latin typeface="Canva Sans"/>
                <a:ea typeface="Canva Sans"/>
                <a:cs typeface="Canva Sans"/>
                <a:sym typeface="Canva Sans"/>
              </a:rPr>
              <a:t> ./. ZU</a:t>
            </a:r>
          </a:p>
          <a:p>
            <a:pPr>
              <a:lnSpc>
                <a:spcPts val="2493"/>
              </a:lnSpc>
            </a:pPr>
            <a:r>
              <a:rPr lang="en-US" sz="2266" dirty="0">
                <a:solidFill>
                  <a:srgbClr val="000000"/>
                </a:solidFill>
                <a:latin typeface="Canva Sans"/>
                <a:ea typeface="Canva Sans"/>
                <a:cs typeface="Canva Sans"/>
                <a:sym typeface="Canva Sans"/>
              </a:rPr>
              <a:t>2. </a:t>
            </a:r>
            <a:r>
              <a:rPr lang="en-US" sz="2266" dirty="0" err="1">
                <a:solidFill>
                  <a:srgbClr val="000000"/>
                </a:solidFill>
                <a:latin typeface="Canva Sans"/>
                <a:ea typeface="Canva Sans"/>
                <a:cs typeface="Canva Sans"/>
                <a:sym typeface="Canva Sans"/>
              </a:rPr>
              <a:t>Abschrift</a:t>
            </a:r>
            <a:r>
              <a:rPr lang="en-US" sz="2266" dirty="0">
                <a:solidFill>
                  <a:srgbClr val="000000"/>
                </a:solidFill>
                <a:latin typeface="Canva Sans"/>
                <a:ea typeface="Canva Sans"/>
                <a:cs typeface="Canva Sans"/>
                <a:sym typeface="Canva Sans"/>
              </a:rPr>
              <a:t> an </a:t>
            </a:r>
            <a:r>
              <a:rPr lang="en-US" sz="2266" dirty="0" err="1">
                <a:solidFill>
                  <a:srgbClr val="000000"/>
                </a:solidFill>
                <a:latin typeface="Canva Sans"/>
                <a:ea typeface="Canva Sans"/>
                <a:cs typeface="Canva Sans"/>
                <a:sym typeface="Canva Sans"/>
              </a:rPr>
              <a:t>Beklagten</a:t>
            </a:r>
            <a:endParaRPr lang="en-US" sz="2266" dirty="0">
              <a:solidFill>
                <a:srgbClr val="000000"/>
              </a:solidFill>
              <a:latin typeface="Canva Sans"/>
              <a:ea typeface="Canva Sans"/>
              <a:cs typeface="Canva Sans"/>
              <a:sym typeface="Canva Sans"/>
            </a:endParaRPr>
          </a:p>
          <a:p>
            <a:pPr>
              <a:lnSpc>
                <a:spcPts val="2493"/>
              </a:lnSpc>
            </a:pPr>
            <a:r>
              <a:rPr lang="en-US" sz="2266" dirty="0">
                <a:solidFill>
                  <a:srgbClr val="000000"/>
                </a:solidFill>
                <a:latin typeface="Canva Sans"/>
                <a:ea typeface="Canva Sans"/>
                <a:cs typeface="Canva Sans"/>
                <a:sym typeface="Canva Sans"/>
              </a:rPr>
              <a:t>3. Frist 1 Monat</a:t>
            </a:r>
            <a:br>
              <a:rPr lang="en-US" sz="2266" dirty="0">
                <a:solidFill>
                  <a:srgbClr val="000000"/>
                </a:solidFill>
                <a:latin typeface="Canva Sans"/>
                <a:ea typeface="Canva Sans"/>
                <a:cs typeface="Canva Sans"/>
                <a:sym typeface="Canva Sans"/>
              </a:rPr>
            </a:br>
            <a:endParaRPr lang="en-US" sz="2266" dirty="0">
              <a:solidFill>
                <a:srgbClr val="000000"/>
              </a:solidFill>
              <a:latin typeface="Canva Sans"/>
              <a:ea typeface="Canva Sans"/>
              <a:cs typeface="Canva Sans"/>
              <a:sym typeface="Canva Sans"/>
            </a:endParaRPr>
          </a:p>
          <a:p>
            <a:pPr>
              <a:lnSpc>
                <a:spcPts val="2493"/>
              </a:lnSpc>
            </a:pPr>
            <a:r>
              <a:rPr lang="en-US" sz="2266" dirty="0">
                <a:solidFill>
                  <a:srgbClr val="000000"/>
                </a:solidFill>
                <a:latin typeface="Canva Sans"/>
                <a:ea typeface="Canva Sans"/>
                <a:cs typeface="Canva Sans"/>
                <a:sym typeface="Canva Sans"/>
              </a:rPr>
              <a:t>xx.xx.20xx, Richter </a:t>
            </a:r>
          </a:p>
        </p:txBody>
      </p:sp>
      <p:sp>
        <p:nvSpPr>
          <p:cNvPr id="12" name="AutoShape 12"/>
          <p:cNvSpPr/>
          <p:nvPr/>
        </p:nvSpPr>
        <p:spPr>
          <a:xfrm>
            <a:off x="3084113" y="2199073"/>
            <a:ext cx="0" cy="389467"/>
          </a:xfrm>
          <a:prstGeom prst="line">
            <a:avLst/>
          </a:prstGeom>
          <a:ln w="95250" cap="flat">
            <a:solidFill>
              <a:srgbClr val="FE82DA"/>
            </a:solidFill>
            <a:prstDash val="solid"/>
            <a:headEnd type="none" w="sm" len="sm"/>
            <a:tailEnd type="arrow" w="med" len="sm"/>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2770384" y="751676"/>
            <a:ext cx="6651232"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Streitverkündung</a:t>
            </a:r>
          </a:p>
        </p:txBody>
      </p:sp>
      <p:sp>
        <p:nvSpPr>
          <p:cNvPr id="6" name="Freeform 6"/>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7" name="TextBox 7"/>
          <p:cNvSpPr txBox="1"/>
          <p:nvPr/>
        </p:nvSpPr>
        <p:spPr>
          <a:xfrm>
            <a:off x="750812" y="3630090"/>
            <a:ext cx="4039146" cy="948978"/>
          </a:xfrm>
          <a:prstGeom prst="rect">
            <a:avLst/>
          </a:prstGeom>
        </p:spPr>
        <p:txBody>
          <a:bodyPr lIns="0" tIns="0" rIns="0" bIns="0" rtlCol="0" anchor="t">
            <a:spAutoFit/>
          </a:bodyPr>
          <a:lstStyle/>
          <a:p>
            <a:pPr algn="ctr">
              <a:lnSpc>
                <a:spcPts val="3667"/>
              </a:lnSpc>
            </a:pPr>
            <a:r>
              <a:rPr lang="en-US" sz="3334" u="sng">
                <a:solidFill>
                  <a:srgbClr val="000000"/>
                </a:solidFill>
                <a:latin typeface="Canva Sans"/>
                <a:ea typeface="Canva Sans"/>
                <a:cs typeface="Canva Sans"/>
                <a:sym typeface="Canva Sans"/>
              </a:rPr>
              <a:t>Eingang</a:t>
            </a:r>
            <a:r>
              <a:rPr lang="en-US" sz="3334">
                <a:solidFill>
                  <a:srgbClr val="000000"/>
                </a:solidFill>
                <a:latin typeface="Canva Sans"/>
                <a:ea typeface="Canva Sans"/>
                <a:cs typeface="Canva Sans"/>
                <a:sym typeface="Canva Sans"/>
              </a:rPr>
              <a:t> </a:t>
            </a:r>
          </a:p>
          <a:p>
            <a:pPr algn="ctr">
              <a:lnSpc>
                <a:spcPts val="3667"/>
              </a:lnSpc>
            </a:pPr>
            <a:r>
              <a:rPr lang="en-US" sz="3334">
                <a:solidFill>
                  <a:srgbClr val="000000"/>
                </a:solidFill>
                <a:latin typeface="Canva Sans"/>
                <a:ea typeface="Canva Sans"/>
                <a:cs typeface="Canva Sans"/>
                <a:sym typeface="Canva Sans"/>
              </a:rPr>
              <a:t>ZU</a:t>
            </a:r>
          </a:p>
        </p:txBody>
      </p:sp>
      <p:sp>
        <p:nvSpPr>
          <p:cNvPr id="8" name="TextBox 8"/>
          <p:cNvSpPr txBox="1"/>
          <p:nvPr/>
        </p:nvSpPr>
        <p:spPr>
          <a:xfrm>
            <a:off x="5554242" y="2178571"/>
            <a:ext cx="5481293" cy="371897"/>
          </a:xfrm>
          <a:prstGeom prst="rect">
            <a:avLst/>
          </a:prstGeom>
        </p:spPr>
        <p:txBody>
          <a:bodyPr lIns="0" tIns="0" rIns="0" bIns="0" rtlCol="0" anchor="t">
            <a:spAutoFit/>
          </a:bodyPr>
          <a:lstStyle/>
          <a:p>
            <a:pPr algn="ctr">
              <a:lnSpc>
                <a:spcPts val="2933"/>
              </a:lnSpc>
            </a:pPr>
            <a:r>
              <a:rPr lang="en-US" sz="2667" b="1" dirty="0">
                <a:solidFill>
                  <a:srgbClr val="ED1C24"/>
                </a:solidFill>
                <a:latin typeface="Canva Sans Bold"/>
                <a:ea typeface="Canva Sans Bold"/>
                <a:cs typeface="Canva Sans Bold"/>
                <a:sym typeface="Canva Sans Bold"/>
              </a:rPr>
              <a:t>12/26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4444" b="-4444"/>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2770384" y="751676"/>
            <a:ext cx="6651232"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Streitverkündung</a:t>
            </a:r>
          </a:p>
        </p:txBody>
      </p:sp>
      <p:sp>
        <p:nvSpPr>
          <p:cNvPr id="6" name="Freeform 6"/>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7" name="TextBox 7"/>
          <p:cNvSpPr txBox="1"/>
          <p:nvPr/>
        </p:nvSpPr>
        <p:spPr>
          <a:xfrm>
            <a:off x="750812" y="2995252"/>
            <a:ext cx="4039146" cy="1423467"/>
          </a:xfrm>
          <a:prstGeom prst="rect">
            <a:avLst/>
          </a:prstGeom>
        </p:spPr>
        <p:txBody>
          <a:bodyPr lIns="0" tIns="0" rIns="0" bIns="0" rtlCol="0" anchor="t">
            <a:spAutoFit/>
          </a:bodyPr>
          <a:lstStyle/>
          <a:p>
            <a:pPr algn="ctr" defTabSz="609630">
              <a:lnSpc>
                <a:spcPts val="3667"/>
              </a:lnSpc>
            </a:pPr>
            <a:r>
              <a:rPr lang="en-US" sz="3334" u="sng" dirty="0" err="1">
                <a:solidFill>
                  <a:srgbClr val="000000"/>
                </a:solidFill>
                <a:latin typeface="Canva Sans"/>
                <a:ea typeface="Canva Sans"/>
                <a:cs typeface="Canva Sans"/>
                <a:sym typeface="Canva Sans"/>
              </a:rPr>
              <a:t>Eingang</a:t>
            </a:r>
            <a:r>
              <a:rPr lang="en-US" sz="3334" dirty="0">
                <a:solidFill>
                  <a:srgbClr val="000000"/>
                </a:solidFill>
                <a:latin typeface="Canva Sans"/>
                <a:ea typeface="Canva Sans"/>
                <a:cs typeface="Canva Sans"/>
                <a:sym typeface="Canva Sans"/>
              </a:rPr>
              <a:t> </a:t>
            </a:r>
          </a:p>
          <a:p>
            <a:pPr algn="ctr" defTabSz="609630">
              <a:lnSpc>
                <a:spcPts val="3667"/>
              </a:lnSpc>
            </a:pPr>
            <a:r>
              <a:rPr lang="en-US" sz="3334" dirty="0" err="1">
                <a:solidFill>
                  <a:srgbClr val="000000"/>
                </a:solidFill>
                <a:latin typeface="Canva Sans"/>
                <a:ea typeface="Canva Sans"/>
                <a:cs typeface="Canva Sans"/>
                <a:sym typeface="Canva Sans"/>
              </a:rPr>
              <a:t>Beitritt</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zum</a:t>
            </a:r>
            <a:r>
              <a:rPr lang="en-US" sz="3334" dirty="0">
                <a:solidFill>
                  <a:srgbClr val="000000"/>
                </a:solidFill>
                <a:latin typeface="Canva Sans"/>
                <a:ea typeface="Canva Sans"/>
                <a:cs typeface="Canva Sans"/>
                <a:sym typeface="Canva Sans"/>
              </a:rPr>
              <a:t> </a:t>
            </a:r>
            <a:r>
              <a:rPr lang="en-US" sz="3334" dirty="0" err="1">
                <a:solidFill>
                  <a:srgbClr val="000000"/>
                </a:solidFill>
                <a:latin typeface="Canva Sans"/>
                <a:ea typeface="Canva Sans"/>
                <a:cs typeface="Canva Sans"/>
                <a:sym typeface="Canva Sans"/>
              </a:rPr>
              <a:t>Rechtsstreit</a:t>
            </a:r>
            <a:endParaRPr lang="en-US" sz="3334" dirty="0">
              <a:solidFill>
                <a:srgbClr val="000000"/>
              </a:solidFill>
              <a:latin typeface="Canva Sans"/>
              <a:ea typeface="Canva Sans"/>
              <a:cs typeface="Canva Sans"/>
              <a:sym typeface="Canva Sans"/>
            </a:endParaRPr>
          </a:p>
        </p:txBody>
      </p:sp>
      <p:sp>
        <p:nvSpPr>
          <p:cNvPr id="8" name="TextBox 8"/>
          <p:cNvSpPr txBox="1"/>
          <p:nvPr/>
        </p:nvSpPr>
        <p:spPr>
          <a:xfrm>
            <a:off x="5554242" y="2178571"/>
            <a:ext cx="5481293" cy="371897"/>
          </a:xfrm>
          <a:prstGeom prst="rect">
            <a:avLst/>
          </a:prstGeom>
        </p:spPr>
        <p:txBody>
          <a:bodyPr lIns="0" tIns="0" rIns="0" bIns="0" rtlCol="0" anchor="t">
            <a:spAutoFit/>
          </a:bodyPr>
          <a:lstStyle/>
          <a:p>
            <a:pPr algn="ctr" defTabSz="609630">
              <a:lnSpc>
                <a:spcPts val="2933"/>
              </a:lnSpc>
            </a:pPr>
            <a:r>
              <a:rPr lang="en-US" sz="2667" b="1">
                <a:solidFill>
                  <a:srgbClr val="ED1C24"/>
                </a:solidFill>
                <a:latin typeface="Canva Sans Bold"/>
                <a:ea typeface="Canva Sans Bold"/>
                <a:cs typeface="Canva Sans Bold"/>
                <a:sym typeface="Canva Sans Bold"/>
              </a:rPr>
              <a:t>12/26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2291" b="-422291"/>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7125893"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5/26</a:t>
            </a:r>
          </a:p>
        </p:txBody>
      </p:sp>
      <p:sp>
        <p:nvSpPr>
          <p:cNvPr id="7" name="TextBox 7"/>
          <p:cNvSpPr txBox="1"/>
          <p:nvPr/>
        </p:nvSpPr>
        <p:spPr>
          <a:xfrm>
            <a:off x="922609" y="2215937"/>
            <a:ext cx="4157614" cy="526234"/>
          </a:xfrm>
          <a:prstGeom prst="rect">
            <a:avLst/>
          </a:prstGeom>
        </p:spPr>
        <p:txBody>
          <a:bodyPr lIns="0" tIns="0" rIns="0" bIns="0" rtlCol="0" anchor="t">
            <a:spAutoFit/>
          </a:bodyPr>
          <a:lstStyle/>
          <a:p>
            <a:pPr algn="ctr" defTabSz="609630">
              <a:lnSpc>
                <a:spcPts val="4480"/>
              </a:lnSpc>
            </a:pPr>
            <a:r>
              <a:rPr lang="en-US" sz="3200" b="1">
                <a:solidFill>
                  <a:srgbClr val="000000"/>
                </a:solidFill>
                <a:latin typeface="Canva Sans Bold"/>
                <a:ea typeface="Canva Sans Bold"/>
                <a:cs typeface="Canva Sans Bold"/>
                <a:sym typeface="Canva Sans Bold"/>
              </a:rPr>
              <a:t>Aktenbock</a:t>
            </a:r>
          </a:p>
        </p:txBody>
      </p:sp>
      <p:sp>
        <p:nvSpPr>
          <p:cNvPr id="8" name="AutoShape 8"/>
          <p:cNvSpPr/>
          <p:nvPr/>
        </p:nvSpPr>
        <p:spPr>
          <a:xfrm flipH="1">
            <a:off x="3001416" y="2756958"/>
            <a:ext cx="0" cy="974281"/>
          </a:xfrm>
          <a:prstGeom prst="line">
            <a:avLst/>
          </a:prstGeom>
          <a:ln w="114300" cap="flat">
            <a:solidFill>
              <a:srgbClr val="000000"/>
            </a:solidFill>
            <a:prstDash val="solid"/>
            <a:headEnd type="none" w="sm" len="sm"/>
            <a:tailEnd type="none" w="sm" len="sm"/>
          </a:ln>
        </p:spPr>
      </p:sp>
      <p:sp>
        <p:nvSpPr>
          <p:cNvPr id="9" name="Freeform 9"/>
          <p:cNvSpPr/>
          <p:nvPr/>
        </p:nvSpPr>
        <p:spPr>
          <a:xfrm rot="5400000">
            <a:off x="2704658" y="3747192"/>
            <a:ext cx="593517" cy="517102"/>
          </a:xfrm>
          <a:custGeom>
            <a:avLst/>
            <a:gdLst/>
            <a:ahLst/>
            <a:cxnLst/>
            <a:rect l="l" t="t" r="r" b="b"/>
            <a:pathLst>
              <a:path w="890276" h="775653">
                <a:moveTo>
                  <a:pt x="0" y="0"/>
                </a:moveTo>
                <a:lnTo>
                  <a:pt x="890276" y="0"/>
                </a:lnTo>
                <a:lnTo>
                  <a:pt x="890276" y="775653"/>
                </a:lnTo>
                <a:lnTo>
                  <a:pt x="0" y="7756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1257770" y="4334252"/>
            <a:ext cx="3487292"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Aufgabe mit Doppelklick öffnen </a:t>
            </a:r>
          </a:p>
        </p:txBody>
      </p:sp>
      <p:sp>
        <p:nvSpPr>
          <p:cNvPr id="11" name="TextBox 11"/>
          <p:cNvSpPr txBox="1"/>
          <p:nvPr/>
        </p:nvSpPr>
        <p:spPr>
          <a:xfrm>
            <a:off x="1691120" y="751676"/>
            <a:ext cx="8809760" cy="549381"/>
          </a:xfrm>
          <a:prstGeom prst="rect">
            <a:avLst/>
          </a:prstGeom>
        </p:spPr>
        <p:txBody>
          <a:bodyPr lIns="0" tIns="0" rIns="0" bIns="0" rtlCol="0" anchor="t">
            <a:spAutoFit/>
          </a:bodyPr>
          <a:lstStyle/>
          <a:p>
            <a:pPr algn="ctr" defTabSz="609630">
              <a:lnSpc>
                <a:spcPts val="4666"/>
              </a:lnSpc>
            </a:pPr>
            <a:r>
              <a:rPr lang="en-US" sz="3333" b="1">
                <a:solidFill>
                  <a:srgbClr val="FFFFFF"/>
                </a:solidFill>
                <a:latin typeface="Canva Sans Bold"/>
                <a:ea typeface="Canva Sans Bold"/>
                <a:cs typeface="Canva Sans Bold"/>
                <a:sym typeface="Canva Sans Bold"/>
              </a:rPr>
              <a:t>Übung - Klageschrift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2291" b="-422291"/>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7125893"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5/26</a:t>
            </a:r>
          </a:p>
        </p:txBody>
      </p:sp>
      <p:sp>
        <p:nvSpPr>
          <p:cNvPr id="7" name="TextBox 7"/>
          <p:cNvSpPr txBox="1"/>
          <p:nvPr/>
        </p:nvSpPr>
        <p:spPr>
          <a:xfrm>
            <a:off x="1691120" y="751676"/>
            <a:ext cx="8809760" cy="549381"/>
          </a:xfrm>
          <a:prstGeom prst="rect">
            <a:avLst/>
          </a:prstGeom>
        </p:spPr>
        <p:txBody>
          <a:bodyPr lIns="0" tIns="0" rIns="0" bIns="0" rtlCol="0" anchor="t">
            <a:spAutoFit/>
          </a:bodyPr>
          <a:lstStyle/>
          <a:p>
            <a:pPr algn="ctr" defTabSz="609630">
              <a:lnSpc>
                <a:spcPts val="4666"/>
              </a:lnSpc>
            </a:pPr>
            <a:r>
              <a:rPr lang="en-US" sz="3333" b="1">
                <a:solidFill>
                  <a:srgbClr val="FFFFFF"/>
                </a:solidFill>
                <a:latin typeface="Canva Sans Bold"/>
                <a:ea typeface="Canva Sans Bold"/>
                <a:cs typeface="Canva Sans Bold"/>
                <a:sym typeface="Canva Sans Bold"/>
              </a:rPr>
              <a:t>Übung - Klageschrift </a:t>
            </a:r>
          </a:p>
        </p:txBody>
      </p:sp>
      <p:sp>
        <p:nvSpPr>
          <p:cNvPr id="8" name="TextBox 8"/>
          <p:cNvSpPr txBox="1"/>
          <p:nvPr/>
        </p:nvSpPr>
        <p:spPr>
          <a:xfrm>
            <a:off x="0" y="3365500"/>
            <a:ext cx="5654451" cy="1152110"/>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Eingang: </a:t>
            </a:r>
          </a:p>
          <a:p>
            <a:pPr algn="ctr" defTabSz="609630">
              <a:lnSpc>
                <a:spcPts val="4666"/>
              </a:lnSpc>
            </a:pPr>
            <a:r>
              <a:rPr lang="en-US" sz="3333">
                <a:solidFill>
                  <a:srgbClr val="000000"/>
                </a:solidFill>
                <a:latin typeface="Canva Sans"/>
                <a:ea typeface="Canva Sans"/>
                <a:cs typeface="Canva Sans"/>
                <a:sym typeface="Canva Sans"/>
              </a:rPr>
              <a:t>ZA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2291" b="-422291"/>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7125893"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5/26</a:t>
            </a:r>
          </a:p>
        </p:txBody>
      </p:sp>
      <p:sp>
        <p:nvSpPr>
          <p:cNvPr id="7" name="TextBox 7"/>
          <p:cNvSpPr txBox="1"/>
          <p:nvPr/>
        </p:nvSpPr>
        <p:spPr>
          <a:xfrm>
            <a:off x="922609" y="1644437"/>
            <a:ext cx="4157614" cy="526234"/>
          </a:xfrm>
          <a:prstGeom prst="rect">
            <a:avLst/>
          </a:prstGeom>
        </p:spPr>
        <p:txBody>
          <a:bodyPr lIns="0" tIns="0" rIns="0" bIns="0" rtlCol="0" anchor="t">
            <a:spAutoFit/>
          </a:bodyPr>
          <a:lstStyle/>
          <a:p>
            <a:pPr algn="ctr" defTabSz="609630">
              <a:lnSpc>
                <a:spcPts val="4480"/>
              </a:lnSpc>
            </a:pPr>
            <a:r>
              <a:rPr lang="en-US" sz="3200" b="1">
                <a:solidFill>
                  <a:srgbClr val="000000"/>
                </a:solidFill>
                <a:latin typeface="Canva Sans Bold"/>
                <a:ea typeface="Canva Sans Bold"/>
                <a:cs typeface="Canva Sans Bold"/>
                <a:sym typeface="Canva Sans Bold"/>
              </a:rPr>
              <a:t>Aktenbock</a:t>
            </a:r>
          </a:p>
        </p:txBody>
      </p:sp>
      <p:sp>
        <p:nvSpPr>
          <p:cNvPr id="8" name="AutoShape 8"/>
          <p:cNvSpPr/>
          <p:nvPr/>
        </p:nvSpPr>
        <p:spPr>
          <a:xfrm flipH="1">
            <a:off x="3001416" y="2278074"/>
            <a:ext cx="0" cy="657351"/>
          </a:xfrm>
          <a:prstGeom prst="line">
            <a:avLst/>
          </a:prstGeom>
          <a:ln w="114300" cap="flat">
            <a:solidFill>
              <a:srgbClr val="000000"/>
            </a:solidFill>
            <a:prstDash val="solid"/>
            <a:headEnd type="none" w="sm" len="sm"/>
            <a:tailEnd type="none" w="sm" len="sm"/>
          </a:ln>
        </p:spPr>
      </p:sp>
      <p:sp>
        <p:nvSpPr>
          <p:cNvPr id="9" name="Freeform 9"/>
          <p:cNvSpPr/>
          <p:nvPr/>
        </p:nvSpPr>
        <p:spPr>
          <a:xfrm rot="5400000">
            <a:off x="2704658" y="2973632"/>
            <a:ext cx="593517" cy="517102"/>
          </a:xfrm>
          <a:custGeom>
            <a:avLst/>
            <a:gdLst/>
            <a:ahLst/>
            <a:cxnLst/>
            <a:rect l="l" t="t" r="r" b="b"/>
            <a:pathLst>
              <a:path w="890276" h="775653">
                <a:moveTo>
                  <a:pt x="0" y="0"/>
                </a:moveTo>
                <a:lnTo>
                  <a:pt x="890276" y="0"/>
                </a:lnTo>
                <a:lnTo>
                  <a:pt x="890276" y="775653"/>
                </a:lnTo>
                <a:lnTo>
                  <a:pt x="0" y="7756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1257770" y="3560692"/>
            <a:ext cx="3487292"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Aufgabe mit Doppelklick öffnen </a:t>
            </a:r>
          </a:p>
        </p:txBody>
      </p:sp>
      <p:sp>
        <p:nvSpPr>
          <p:cNvPr id="11" name="TextBox 11"/>
          <p:cNvSpPr txBox="1"/>
          <p:nvPr/>
        </p:nvSpPr>
        <p:spPr>
          <a:xfrm>
            <a:off x="1691120" y="751676"/>
            <a:ext cx="8809760" cy="549381"/>
          </a:xfrm>
          <a:prstGeom prst="rect">
            <a:avLst/>
          </a:prstGeom>
        </p:spPr>
        <p:txBody>
          <a:bodyPr lIns="0" tIns="0" rIns="0" bIns="0" rtlCol="0" anchor="t">
            <a:spAutoFit/>
          </a:bodyPr>
          <a:lstStyle/>
          <a:p>
            <a:pPr algn="ctr" defTabSz="609630">
              <a:lnSpc>
                <a:spcPts val="4666"/>
              </a:lnSpc>
            </a:pPr>
            <a:r>
              <a:rPr lang="en-US" sz="3333" b="1">
                <a:solidFill>
                  <a:srgbClr val="FFFFFF"/>
                </a:solidFill>
                <a:latin typeface="Canva Sans Bold"/>
                <a:ea typeface="Canva Sans Bold"/>
                <a:cs typeface="Canva Sans Bold"/>
                <a:sym typeface="Canva Sans Bold"/>
              </a:rPr>
              <a:t>Übung - Klageschrift </a:t>
            </a:r>
          </a:p>
        </p:txBody>
      </p:sp>
      <p:sp>
        <p:nvSpPr>
          <p:cNvPr id="12" name="TextBox 12"/>
          <p:cNvSpPr txBox="1"/>
          <p:nvPr/>
        </p:nvSpPr>
        <p:spPr>
          <a:xfrm>
            <a:off x="-2132815" y="5129268"/>
            <a:ext cx="10348341" cy="1115690"/>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Verfügung gemäß </a:t>
            </a:r>
          </a:p>
          <a:p>
            <a:pPr algn="ctr" defTabSz="609630">
              <a:lnSpc>
                <a:spcPts val="2933"/>
              </a:lnSpc>
            </a:pPr>
            <a:r>
              <a:rPr lang="en-US" sz="2667">
                <a:solidFill>
                  <a:srgbClr val="000000"/>
                </a:solidFill>
                <a:latin typeface="Canva Sans"/>
                <a:ea typeface="Canva Sans"/>
                <a:cs typeface="Canva Sans"/>
                <a:sym typeface="Canva Sans"/>
              </a:rPr>
              <a:t>Verfügungssammlung </a:t>
            </a:r>
          </a:p>
          <a:p>
            <a:pPr algn="ctr" defTabSz="609630">
              <a:lnSpc>
                <a:spcPts val="2933"/>
              </a:lnSpc>
            </a:pPr>
            <a:r>
              <a:rPr lang="en-US" sz="2667">
                <a:solidFill>
                  <a:srgbClr val="000000"/>
                </a:solidFill>
                <a:latin typeface="Canva Sans"/>
                <a:ea typeface="Canva Sans"/>
                <a:cs typeface="Canva Sans"/>
                <a:sym typeface="Canva Sans"/>
              </a:rPr>
              <a:t>erstellen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2291" b="-422291"/>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7125893"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5/26</a:t>
            </a:r>
          </a:p>
        </p:txBody>
      </p:sp>
      <p:sp>
        <p:nvSpPr>
          <p:cNvPr id="7" name="TextBox 7"/>
          <p:cNvSpPr txBox="1"/>
          <p:nvPr/>
        </p:nvSpPr>
        <p:spPr>
          <a:xfrm>
            <a:off x="1691120" y="751676"/>
            <a:ext cx="8809760" cy="549381"/>
          </a:xfrm>
          <a:prstGeom prst="rect">
            <a:avLst/>
          </a:prstGeom>
        </p:spPr>
        <p:txBody>
          <a:bodyPr lIns="0" tIns="0" rIns="0" bIns="0" rtlCol="0" anchor="t">
            <a:spAutoFit/>
          </a:bodyPr>
          <a:lstStyle/>
          <a:p>
            <a:pPr algn="ctr" defTabSz="609630">
              <a:lnSpc>
                <a:spcPts val="4666"/>
              </a:lnSpc>
            </a:pPr>
            <a:r>
              <a:rPr lang="en-US" sz="3333" b="1">
                <a:solidFill>
                  <a:srgbClr val="FFFFFF"/>
                </a:solidFill>
                <a:latin typeface="Canva Sans Bold"/>
                <a:ea typeface="Canva Sans Bold"/>
                <a:cs typeface="Canva Sans Bold"/>
                <a:sym typeface="Canva Sans Bold"/>
              </a:rPr>
              <a:t>Übung - Klageschrift </a:t>
            </a:r>
          </a:p>
        </p:txBody>
      </p:sp>
      <p:sp>
        <p:nvSpPr>
          <p:cNvPr id="8" name="TextBox 8"/>
          <p:cNvSpPr txBox="1"/>
          <p:nvPr/>
        </p:nvSpPr>
        <p:spPr>
          <a:xfrm>
            <a:off x="2056770" y="2817284"/>
            <a:ext cx="1808857" cy="1152110"/>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Eingang: </a:t>
            </a:r>
          </a:p>
          <a:p>
            <a:pPr algn="ctr" defTabSz="609630">
              <a:lnSpc>
                <a:spcPts val="4666"/>
              </a:lnSpc>
            </a:pPr>
            <a:r>
              <a:rPr lang="en-US" sz="3333">
                <a:solidFill>
                  <a:srgbClr val="000000"/>
                </a:solidFill>
                <a:latin typeface="Canva Sans"/>
                <a:ea typeface="Canva Sans"/>
                <a:cs typeface="Canva Sans"/>
                <a:sym typeface="Canva Sans"/>
              </a:rPr>
              <a:t>ZU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2059597" y="2389933"/>
            <a:ext cx="4055930" cy="1100760"/>
            <a:chOff x="0" y="0"/>
            <a:chExt cx="972101" cy="263824"/>
          </a:xfrm>
        </p:grpSpPr>
        <p:sp>
          <p:nvSpPr>
            <p:cNvPr id="6" name="Freeform 6"/>
            <p:cNvSpPr/>
            <p:nvPr/>
          </p:nvSpPr>
          <p:spPr>
            <a:xfrm>
              <a:off x="0" y="0"/>
              <a:ext cx="972101" cy="263824"/>
            </a:xfrm>
            <a:custGeom>
              <a:avLst/>
              <a:gdLst/>
              <a:ahLst/>
              <a:cxnLst/>
              <a:rect l="l" t="t" r="r" b="b"/>
              <a:pathLst>
                <a:path w="972101" h="263824">
                  <a:moveTo>
                    <a:pt x="0" y="0"/>
                  </a:moveTo>
                  <a:lnTo>
                    <a:pt x="768901" y="0"/>
                  </a:lnTo>
                  <a:lnTo>
                    <a:pt x="972101" y="131912"/>
                  </a:lnTo>
                  <a:lnTo>
                    <a:pt x="768901" y="263824"/>
                  </a:lnTo>
                  <a:lnTo>
                    <a:pt x="0" y="263824"/>
                  </a:lnTo>
                  <a:lnTo>
                    <a:pt x="203200" y="131912"/>
                  </a:lnTo>
                  <a:lnTo>
                    <a:pt x="0" y="0"/>
                  </a:lnTo>
                  <a:close/>
                </a:path>
              </a:pathLst>
            </a:custGeom>
            <a:blipFill>
              <a:blip r:embed="rId4"/>
              <a:stretch>
                <a:fillRect t="-55243" b="-55243"/>
              </a:stretch>
            </a:blipFill>
          </p:spPr>
        </p:sp>
      </p:grpSp>
      <p:grpSp>
        <p:nvGrpSpPr>
          <p:cNvPr id="7" name="Group 7"/>
          <p:cNvGrpSpPr/>
          <p:nvPr/>
        </p:nvGrpSpPr>
        <p:grpSpPr>
          <a:xfrm>
            <a:off x="685800" y="1824004"/>
            <a:ext cx="2232618" cy="223261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37527" r="-37527"/>
              </a:stretch>
            </a:blipFill>
          </p:spPr>
        </p:sp>
      </p:grpSp>
      <p:sp>
        <p:nvSpPr>
          <p:cNvPr id="9" name="TextBox 9"/>
          <p:cNvSpPr txBox="1"/>
          <p:nvPr/>
        </p:nvSpPr>
        <p:spPr>
          <a:xfrm>
            <a:off x="3314028" y="751676"/>
            <a:ext cx="5563944" cy="549381"/>
          </a:xfrm>
          <a:prstGeom prst="rect">
            <a:avLst/>
          </a:prstGeom>
        </p:spPr>
        <p:txBody>
          <a:bodyPr lIns="0" tIns="0" rIns="0" bIns="0" rtlCol="0" anchor="t">
            <a:spAutoFit/>
          </a:bodyPr>
          <a:lstStyle/>
          <a:p>
            <a:pPr algn="ctr" defTabSz="609630">
              <a:lnSpc>
                <a:spcPts val="4666"/>
              </a:lnSpc>
            </a:pPr>
            <a:r>
              <a:rPr lang="en-US" sz="3333" b="1">
                <a:solidFill>
                  <a:srgbClr val="EFAFAD"/>
                </a:solidFill>
                <a:latin typeface="Canva Sans Bold"/>
                <a:ea typeface="Canva Sans Bold"/>
                <a:cs typeface="Canva Sans Bold"/>
                <a:sym typeface="Canva Sans Bold"/>
              </a:rPr>
              <a:t>Widerklage</a:t>
            </a:r>
          </a:p>
        </p:txBody>
      </p:sp>
      <p:sp>
        <p:nvSpPr>
          <p:cNvPr id="10" name="TextBox 10"/>
          <p:cNvSpPr txBox="1"/>
          <p:nvPr/>
        </p:nvSpPr>
        <p:spPr>
          <a:xfrm>
            <a:off x="2918418" y="2630221"/>
            <a:ext cx="2736018" cy="526234"/>
          </a:xfrm>
          <a:prstGeom prst="rect">
            <a:avLst/>
          </a:prstGeom>
        </p:spPr>
        <p:txBody>
          <a:bodyPr lIns="0" tIns="0" rIns="0" bIns="0" rtlCol="0" anchor="t">
            <a:spAutoFit/>
          </a:bodyPr>
          <a:lstStyle/>
          <a:p>
            <a:pPr algn="ctr" defTabSz="609630">
              <a:lnSpc>
                <a:spcPts val="4480"/>
              </a:lnSpc>
            </a:pPr>
            <a:r>
              <a:rPr lang="en-US" sz="3200" b="1">
                <a:solidFill>
                  <a:srgbClr val="000000"/>
                </a:solidFill>
                <a:latin typeface="Canva Sans Bold"/>
                <a:ea typeface="Canva Sans Bold"/>
                <a:cs typeface="Canva Sans Bold"/>
                <a:sym typeface="Canva Sans Bold"/>
              </a:rPr>
              <a:t>Klage</a:t>
            </a:r>
          </a:p>
        </p:txBody>
      </p:sp>
      <p:sp>
        <p:nvSpPr>
          <p:cNvPr id="11" name="TextBox 11"/>
          <p:cNvSpPr txBox="1"/>
          <p:nvPr/>
        </p:nvSpPr>
        <p:spPr>
          <a:xfrm>
            <a:off x="115665" y="4932923"/>
            <a:ext cx="7362034"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Widerbeklagter</a:t>
            </a:r>
          </a:p>
        </p:txBody>
      </p:sp>
      <p:sp>
        <p:nvSpPr>
          <p:cNvPr id="12" name="TextBox 12"/>
          <p:cNvSpPr txBox="1"/>
          <p:nvPr/>
        </p:nvSpPr>
        <p:spPr>
          <a:xfrm>
            <a:off x="6711056" y="4932923"/>
            <a:ext cx="3760608"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Widerkläger </a:t>
            </a:r>
          </a:p>
        </p:txBody>
      </p:sp>
      <p:sp>
        <p:nvSpPr>
          <p:cNvPr id="13" name="TextBox 13"/>
          <p:cNvSpPr txBox="1"/>
          <p:nvPr/>
        </p:nvSpPr>
        <p:spPr>
          <a:xfrm>
            <a:off x="-289111" y="2612865"/>
            <a:ext cx="4182441"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Kläger</a:t>
            </a:r>
          </a:p>
        </p:txBody>
      </p:sp>
      <p:grpSp>
        <p:nvGrpSpPr>
          <p:cNvPr id="14" name="Group 14"/>
          <p:cNvGrpSpPr/>
          <p:nvPr/>
        </p:nvGrpSpPr>
        <p:grpSpPr>
          <a:xfrm rot="-10800000">
            <a:off x="6096000" y="2389933"/>
            <a:ext cx="4055930" cy="1100760"/>
            <a:chOff x="0" y="0"/>
            <a:chExt cx="972101" cy="263824"/>
          </a:xfrm>
        </p:grpSpPr>
        <p:sp>
          <p:nvSpPr>
            <p:cNvPr id="15" name="Freeform 15"/>
            <p:cNvSpPr/>
            <p:nvPr/>
          </p:nvSpPr>
          <p:spPr>
            <a:xfrm>
              <a:off x="0" y="0"/>
              <a:ext cx="972101" cy="263824"/>
            </a:xfrm>
            <a:custGeom>
              <a:avLst/>
              <a:gdLst/>
              <a:ahLst/>
              <a:cxnLst/>
              <a:rect l="l" t="t" r="r" b="b"/>
              <a:pathLst>
                <a:path w="972101" h="263824">
                  <a:moveTo>
                    <a:pt x="0" y="0"/>
                  </a:moveTo>
                  <a:lnTo>
                    <a:pt x="768901" y="0"/>
                  </a:lnTo>
                  <a:lnTo>
                    <a:pt x="972101" y="131912"/>
                  </a:lnTo>
                  <a:lnTo>
                    <a:pt x="768901" y="263824"/>
                  </a:lnTo>
                  <a:lnTo>
                    <a:pt x="0" y="263824"/>
                  </a:lnTo>
                  <a:lnTo>
                    <a:pt x="203200" y="131912"/>
                  </a:lnTo>
                  <a:lnTo>
                    <a:pt x="0" y="0"/>
                  </a:lnTo>
                  <a:close/>
                </a:path>
              </a:pathLst>
            </a:custGeom>
            <a:blipFill>
              <a:blip r:embed="rId5"/>
              <a:stretch>
                <a:fillRect t="-72975" b="-72975"/>
              </a:stretch>
            </a:blipFill>
          </p:spPr>
        </p:sp>
      </p:grpSp>
      <p:sp>
        <p:nvSpPr>
          <p:cNvPr id="16" name="TextBox 16"/>
          <p:cNvSpPr txBox="1"/>
          <p:nvPr/>
        </p:nvSpPr>
        <p:spPr>
          <a:xfrm>
            <a:off x="5838074" y="2601858"/>
            <a:ext cx="4129611" cy="564898"/>
          </a:xfrm>
          <a:prstGeom prst="rect">
            <a:avLst/>
          </a:prstGeom>
        </p:spPr>
        <p:txBody>
          <a:bodyPr lIns="0" tIns="0" rIns="0" bIns="0" rtlCol="0" anchor="t">
            <a:spAutoFit/>
          </a:bodyPr>
          <a:lstStyle/>
          <a:p>
            <a:pPr algn="ctr" defTabSz="609630">
              <a:lnSpc>
                <a:spcPts val="4666"/>
              </a:lnSpc>
            </a:pPr>
            <a:r>
              <a:rPr lang="en-US" sz="3333" b="1" dirty="0" err="1">
                <a:solidFill>
                  <a:srgbClr val="000000"/>
                </a:solidFill>
                <a:latin typeface="Canva Sans Bold"/>
                <a:ea typeface="Canva Sans Bold"/>
                <a:cs typeface="Canva Sans Bold"/>
                <a:sym typeface="Canva Sans Bold"/>
              </a:rPr>
              <a:t>Widerklage</a:t>
            </a:r>
            <a:endParaRPr lang="en-US" sz="3333" b="1" dirty="0">
              <a:solidFill>
                <a:srgbClr val="000000"/>
              </a:solidFill>
              <a:latin typeface="Canva Sans Bold"/>
              <a:ea typeface="Canva Sans Bold"/>
              <a:cs typeface="Canva Sans Bold"/>
              <a:sym typeface="Canva Sans Bold"/>
            </a:endParaRPr>
          </a:p>
        </p:txBody>
      </p:sp>
      <p:grpSp>
        <p:nvGrpSpPr>
          <p:cNvPr id="17" name="Group 17"/>
          <p:cNvGrpSpPr/>
          <p:nvPr/>
        </p:nvGrpSpPr>
        <p:grpSpPr>
          <a:xfrm>
            <a:off x="9273582" y="1824004"/>
            <a:ext cx="2232618" cy="223261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4906" r="-24906"/>
              </a:stretch>
            </a:blipFill>
          </p:spPr>
        </p:sp>
      </p:grpSp>
      <p:sp>
        <p:nvSpPr>
          <p:cNvPr id="19" name="TextBox 19"/>
          <p:cNvSpPr txBox="1"/>
          <p:nvPr/>
        </p:nvSpPr>
        <p:spPr>
          <a:xfrm>
            <a:off x="8500264" y="2623872"/>
            <a:ext cx="3942800"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Beklagter</a:t>
            </a:r>
          </a:p>
        </p:txBody>
      </p:sp>
      <p:sp>
        <p:nvSpPr>
          <p:cNvPr id="20" name="AutoShape 20"/>
          <p:cNvSpPr/>
          <p:nvPr/>
        </p:nvSpPr>
        <p:spPr>
          <a:xfrm>
            <a:off x="2425087" y="3866758"/>
            <a:ext cx="1371595" cy="1129665"/>
          </a:xfrm>
          <a:prstGeom prst="line">
            <a:avLst/>
          </a:prstGeom>
          <a:ln w="38100" cap="flat">
            <a:solidFill>
              <a:srgbClr val="000000"/>
            </a:solidFill>
            <a:prstDash val="solid"/>
            <a:headEnd type="none" w="sm" len="sm"/>
            <a:tailEnd type="none" w="sm" len="sm"/>
          </a:ln>
        </p:spPr>
      </p:sp>
      <p:sp>
        <p:nvSpPr>
          <p:cNvPr id="21" name="AutoShape 21"/>
          <p:cNvSpPr/>
          <p:nvPr/>
        </p:nvSpPr>
        <p:spPr>
          <a:xfrm flipH="1">
            <a:off x="8591360" y="3911418"/>
            <a:ext cx="1247589" cy="1085005"/>
          </a:xfrm>
          <a:prstGeom prst="line">
            <a:avLst/>
          </a:prstGeom>
          <a:ln w="38100" cap="flat">
            <a:solidFill>
              <a:srgbClr val="000000"/>
            </a:solidFill>
            <a:prstDash val="solid"/>
            <a:headEnd type="none" w="sm" len="sm"/>
            <a:tailEnd type="none" w="sm" len="sm"/>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4421460" y="2462803"/>
            <a:ext cx="2461146" cy="689121"/>
          </a:xfrm>
          <a:custGeom>
            <a:avLst/>
            <a:gdLst/>
            <a:ahLst/>
            <a:cxnLst/>
            <a:rect l="l" t="t" r="r" b="b"/>
            <a:pathLst>
              <a:path w="3691719" h="1033681">
                <a:moveTo>
                  <a:pt x="0" y="0"/>
                </a:moveTo>
                <a:lnTo>
                  <a:pt x="3691719" y="0"/>
                </a:lnTo>
                <a:lnTo>
                  <a:pt x="3691719" y="1033681"/>
                </a:lnTo>
                <a:lnTo>
                  <a:pt x="0" y="10336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4421461" y="2048118"/>
            <a:ext cx="2400775" cy="1518491"/>
          </a:xfrm>
          <a:custGeom>
            <a:avLst/>
            <a:gdLst/>
            <a:ahLst/>
            <a:cxnLst/>
            <a:rect l="l" t="t" r="r" b="b"/>
            <a:pathLst>
              <a:path w="3601163" h="2277736">
                <a:moveTo>
                  <a:pt x="0" y="0"/>
                </a:moveTo>
                <a:lnTo>
                  <a:pt x="3601163" y="0"/>
                </a:lnTo>
                <a:lnTo>
                  <a:pt x="3601163" y="2277735"/>
                </a:lnTo>
                <a:lnTo>
                  <a:pt x="0" y="22777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940052" y="751676"/>
            <a:ext cx="5306017" cy="549381"/>
          </a:xfrm>
          <a:prstGeom prst="rect">
            <a:avLst/>
          </a:prstGeom>
        </p:spPr>
        <p:txBody>
          <a:bodyPr lIns="0" tIns="0" rIns="0" bIns="0" rtlCol="0" anchor="t">
            <a:spAutoFit/>
          </a:bodyPr>
          <a:lstStyle/>
          <a:p>
            <a:pPr defTabSz="609630">
              <a:lnSpc>
                <a:spcPts val="4666"/>
              </a:lnSpc>
            </a:pPr>
            <a:r>
              <a:rPr lang="en-US" sz="3333" b="1">
                <a:solidFill>
                  <a:srgbClr val="EFAFAD"/>
                </a:solidFill>
                <a:latin typeface="Canva Sans Bold"/>
                <a:ea typeface="Canva Sans Bold"/>
                <a:cs typeface="Canva Sans Bold"/>
                <a:sym typeface="Canva Sans Bold"/>
              </a:rPr>
              <a:t>Widerklage</a:t>
            </a:r>
          </a:p>
        </p:txBody>
      </p:sp>
      <p:sp>
        <p:nvSpPr>
          <p:cNvPr id="8" name="TextBox 8"/>
          <p:cNvSpPr txBox="1"/>
          <p:nvPr/>
        </p:nvSpPr>
        <p:spPr>
          <a:xfrm>
            <a:off x="5723374" y="751676"/>
            <a:ext cx="5470565" cy="549381"/>
          </a:xfrm>
          <a:prstGeom prst="rect">
            <a:avLst/>
          </a:prstGeom>
        </p:spPr>
        <p:txBody>
          <a:bodyPr lIns="0" tIns="0" rIns="0" bIns="0" rtlCol="0" anchor="t">
            <a:spAutoFit/>
          </a:bodyPr>
          <a:lstStyle/>
          <a:p>
            <a:pPr algn="r" defTabSz="609630">
              <a:lnSpc>
                <a:spcPts val="4666"/>
              </a:lnSpc>
            </a:pPr>
            <a:r>
              <a:rPr lang="en-US" sz="3333">
                <a:solidFill>
                  <a:srgbClr val="F1B1AF"/>
                </a:solidFill>
                <a:latin typeface="Canva Sans"/>
                <a:ea typeface="Canva Sans"/>
                <a:cs typeface="Canva Sans"/>
                <a:sym typeface="Canva Sans"/>
              </a:rPr>
              <a:t>Zulässigkeit</a:t>
            </a:r>
          </a:p>
        </p:txBody>
      </p:sp>
      <p:sp>
        <p:nvSpPr>
          <p:cNvPr id="9" name="TextBox 9"/>
          <p:cNvSpPr txBox="1"/>
          <p:nvPr/>
        </p:nvSpPr>
        <p:spPr>
          <a:xfrm>
            <a:off x="1073933" y="2354396"/>
            <a:ext cx="3238835"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Anspruch </a:t>
            </a:r>
          </a:p>
          <a:p>
            <a:pPr algn="ctr" defTabSz="609630">
              <a:lnSpc>
                <a:spcPts val="3666"/>
              </a:lnSpc>
            </a:pPr>
            <a:r>
              <a:rPr lang="en-US" sz="3333">
                <a:solidFill>
                  <a:srgbClr val="000000"/>
                </a:solidFill>
                <a:latin typeface="Canva Sans"/>
                <a:ea typeface="Canva Sans"/>
                <a:cs typeface="Canva Sans"/>
                <a:sym typeface="Canva Sans"/>
              </a:rPr>
              <a:t>der Klage</a:t>
            </a:r>
          </a:p>
        </p:txBody>
      </p:sp>
      <p:sp>
        <p:nvSpPr>
          <p:cNvPr id="10" name="TextBox 10"/>
          <p:cNvSpPr txBox="1"/>
          <p:nvPr/>
        </p:nvSpPr>
        <p:spPr>
          <a:xfrm>
            <a:off x="6118746" y="2354396"/>
            <a:ext cx="5609777"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Anspruch </a:t>
            </a:r>
          </a:p>
          <a:p>
            <a:pPr algn="ctr" defTabSz="609630">
              <a:lnSpc>
                <a:spcPts val="3666"/>
              </a:lnSpc>
            </a:pPr>
            <a:r>
              <a:rPr lang="en-US" sz="3333">
                <a:solidFill>
                  <a:srgbClr val="000000"/>
                </a:solidFill>
                <a:latin typeface="Canva Sans"/>
                <a:ea typeface="Canva Sans"/>
                <a:cs typeface="Canva Sans"/>
                <a:sym typeface="Canva Sans"/>
              </a:rPr>
              <a:t>der Widerklage</a:t>
            </a:r>
          </a:p>
        </p:txBody>
      </p:sp>
      <p:sp>
        <p:nvSpPr>
          <p:cNvPr id="11" name="TextBox 11"/>
          <p:cNvSpPr txBox="1"/>
          <p:nvPr/>
        </p:nvSpPr>
        <p:spPr>
          <a:xfrm>
            <a:off x="219087" y="4468308"/>
            <a:ext cx="10865892"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stehen aber im </a:t>
            </a:r>
          </a:p>
          <a:p>
            <a:pPr algn="ctr" defTabSz="609630">
              <a:lnSpc>
                <a:spcPts val="3666"/>
              </a:lnSpc>
            </a:pPr>
            <a:r>
              <a:rPr lang="en-US" sz="3333">
                <a:solidFill>
                  <a:srgbClr val="000000"/>
                </a:solidFill>
                <a:latin typeface="Canva Sans"/>
                <a:ea typeface="Canva Sans"/>
                <a:cs typeface="Canva Sans"/>
                <a:sym typeface="Canva Sans"/>
              </a:rPr>
              <a:t>Zusammenhang</a:t>
            </a:r>
          </a:p>
        </p:txBody>
      </p:sp>
      <p:sp>
        <p:nvSpPr>
          <p:cNvPr id="12" name="AutoShape 12"/>
          <p:cNvSpPr/>
          <p:nvPr/>
        </p:nvSpPr>
        <p:spPr>
          <a:xfrm flipH="1">
            <a:off x="8923635" y="3429000"/>
            <a:ext cx="0" cy="1492275"/>
          </a:xfrm>
          <a:prstGeom prst="line">
            <a:avLst/>
          </a:prstGeom>
          <a:ln w="76200" cap="flat">
            <a:solidFill>
              <a:srgbClr val="000000"/>
            </a:solidFill>
            <a:prstDash val="solid"/>
            <a:headEnd type="none" w="sm" len="sm"/>
            <a:tailEnd type="none" w="sm" len="sm"/>
          </a:ln>
        </p:spPr>
      </p:sp>
      <p:sp>
        <p:nvSpPr>
          <p:cNvPr id="13" name="AutoShape 13"/>
          <p:cNvSpPr/>
          <p:nvPr/>
        </p:nvSpPr>
        <p:spPr>
          <a:xfrm flipV="1">
            <a:off x="7379176" y="4921275"/>
            <a:ext cx="1544459" cy="0"/>
          </a:xfrm>
          <a:prstGeom prst="line">
            <a:avLst/>
          </a:prstGeom>
          <a:ln w="76200" cap="flat">
            <a:solidFill>
              <a:srgbClr val="000000"/>
            </a:solidFill>
            <a:prstDash val="solid"/>
            <a:headEnd type="none" w="sm" len="sm"/>
            <a:tailEnd type="none" w="sm" len="sm"/>
          </a:ln>
        </p:spPr>
      </p:sp>
      <p:sp>
        <p:nvSpPr>
          <p:cNvPr id="14" name="AutoShape 14"/>
          <p:cNvSpPr/>
          <p:nvPr/>
        </p:nvSpPr>
        <p:spPr>
          <a:xfrm flipH="1">
            <a:off x="2693351" y="3429000"/>
            <a:ext cx="0" cy="1492275"/>
          </a:xfrm>
          <a:prstGeom prst="line">
            <a:avLst/>
          </a:prstGeom>
          <a:ln w="76200" cap="flat">
            <a:solidFill>
              <a:srgbClr val="000000"/>
            </a:solidFill>
            <a:prstDash val="solid"/>
            <a:headEnd type="none" w="sm" len="sm"/>
            <a:tailEnd type="none" w="sm" len="sm"/>
          </a:ln>
        </p:spPr>
      </p:sp>
      <p:sp>
        <p:nvSpPr>
          <p:cNvPr id="15" name="AutoShape 15"/>
          <p:cNvSpPr/>
          <p:nvPr/>
        </p:nvSpPr>
        <p:spPr>
          <a:xfrm>
            <a:off x="2693351" y="4921275"/>
            <a:ext cx="1234861" cy="0"/>
          </a:xfrm>
          <a:prstGeom prst="line">
            <a:avLst/>
          </a:prstGeom>
          <a:ln w="76200" cap="flat">
            <a:solidFill>
              <a:srgbClr val="000000"/>
            </a:solidFill>
            <a:prstDash val="solid"/>
            <a:headEnd type="none" w="sm" len="sm"/>
            <a:tailEnd type="none" w="sm" len="sm"/>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rot="5400000">
            <a:off x="2224840" y="3709938"/>
            <a:ext cx="1033333" cy="471458"/>
          </a:xfrm>
          <a:custGeom>
            <a:avLst/>
            <a:gdLst/>
            <a:ahLst/>
            <a:cxnLst/>
            <a:rect l="l" t="t" r="r" b="b"/>
            <a:pathLst>
              <a:path w="1550000" h="707187">
                <a:moveTo>
                  <a:pt x="0" y="0"/>
                </a:moveTo>
                <a:lnTo>
                  <a:pt x="1550000" y="0"/>
                </a:lnTo>
                <a:lnTo>
                  <a:pt x="1550000" y="707187"/>
                </a:lnTo>
                <a:lnTo>
                  <a:pt x="0" y="7071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749860" y="3346942"/>
            <a:ext cx="4111412" cy="1197449"/>
          </a:xfrm>
          <a:custGeom>
            <a:avLst/>
            <a:gdLst/>
            <a:ahLst/>
            <a:cxnLst/>
            <a:rect l="l" t="t" r="r" b="b"/>
            <a:pathLst>
              <a:path w="6167118" h="1796173">
                <a:moveTo>
                  <a:pt x="0" y="0"/>
                </a:moveTo>
                <a:lnTo>
                  <a:pt x="6167118" y="0"/>
                </a:lnTo>
                <a:lnTo>
                  <a:pt x="6167118" y="1796173"/>
                </a:lnTo>
                <a:lnTo>
                  <a:pt x="0" y="17961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5611131" y="2434330"/>
            <a:ext cx="7176085" cy="4870768"/>
          </a:xfrm>
          <a:custGeom>
            <a:avLst/>
            <a:gdLst/>
            <a:ahLst/>
            <a:cxnLst/>
            <a:rect l="l" t="t" r="r" b="b"/>
            <a:pathLst>
              <a:path w="10764128" h="7306152">
                <a:moveTo>
                  <a:pt x="0" y="0"/>
                </a:moveTo>
                <a:lnTo>
                  <a:pt x="10764127" y="0"/>
                </a:lnTo>
                <a:lnTo>
                  <a:pt x="10764127" y="7306152"/>
                </a:lnTo>
                <a:lnTo>
                  <a:pt x="0" y="730615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991807" y="751676"/>
            <a:ext cx="5505517" cy="549381"/>
          </a:xfrm>
          <a:prstGeom prst="rect">
            <a:avLst/>
          </a:prstGeom>
        </p:spPr>
        <p:txBody>
          <a:bodyPr lIns="0" tIns="0" rIns="0" bIns="0" rtlCol="0" anchor="t">
            <a:spAutoFit/>
          </a:bodyPr>
          <a:lstStyle/>
          <a:p>
            <a:pPr defTabSz="609630">
              <a:lnSpc>
                <a:spcPts val="4666"/>
              </a:lnSpc>
            </a:pPr>
            <a:r>
              <a:rPr lang="en-US" sz="3333" b="1">
                <a:solidFill>
                  <a:srgbClr val="EFAFAD"/>
                </a:solidFill>
                <a:latin typeface="Canva Sans Bold"/>
                <a:ea typeface="Canva Sans Bold"/>
                <a:cs typeface="Canva Sans Bold"/>
                <a:sym typeface="Canva Sans Bold"/>
              </a:rPr>
              <a:t>Widerklage</a:t>
            </a:r>
          </a:p>
        </p:txBody>
      </p:sp>
      <p:sp>
        <p:nvSpPr>
          <p:cNvPr id="9" name="TextBox 9"/>
          <p:cNvSpPr txBox="1"/>
          <p:nvPr/>
        </p:nvSpPr>
        <p:spPr>
          <a:xfrm>
            <a:off x="2867619" y="751676"/>
            <a:ext cx="8405663" cy="549381"/>
          </a:xfrm>
          <a:prstGeom prst="rect">
            <a:avLst/>
          </a:prstGeom>
        </p:spPr>
        <p:txBody>
          <a:bodyPr lIns="0" tIns="0" rIns="0" bIns="0" rtlCol="0" anchor="t">
            <a:spAutoFit/>
          </a:bodyPr>
          <a:lstStyle/>
          <a:p>
            <a:pPr algn="r" defTabSz="609630">
              <a:lnSpc>
                <a:spcPts val="4666"/>
              </a:lnSpc>
            </a:pPr>
            <a:r>
              <a:rPr lang="en-US" sz="3333">
                <a:solidFill>
                  <a:srgbClr val="EFAFAD"/>
                </a:solidFill>
                <a:latin typeface="Canva Sans"/>
                <a:ea typeface="Canva Sans"/>
                <a:cs typeface="Canva Sans"/>
                <a:sym typeface="Canva Sans"/>
              </a:rPr>
              <a:t>Prozessvoraussetzungen</a:t>
            </a:r>
          </a:p>
        </p:txBody>
      </p:sp>
      <p:sp>
        <p:nvSpPr>
          <p:cNvPr id="10" name="TextBox 10"/>
          <p:cNvSpPr txBox="1"/>
          <p:nvPr/>
        </p:nvSpPr>
        <p:spPr>
          <a:xfrm>
            <a:off x="685800" y="2542985"/>
            <a:ext cx="7326867" cy="549381"/>
          </a:xfrm>
          <a:prstGeom prst="rect">
            <a:avLst/>
          </a:prstGeom>
        </p:spPr>
        <p:txBody>
          <a:bodyPr lIns="0" tIns="0" rIns="0" bIns="0" rtlCol="0" anchor="t">
            <a:spAutoFit/>
          </a:bodyPr>
          <a:lstStyle/>
          <a:p>
            <a:pPr algn="just" defTabSz="609630">
              <a:lnSpc>
                <a:spcPts val="4666"/>
              </a:lnSpc>
            </a:pPr>
            <a:r>
              <a:rPr lang="en-US" sz="3333">
                <a:solidFill>
                  <a:srgbClr val="000000"/>
                </a:solidFill>
                <a:latin typeface="Canva Sans"/>
                <a:ea typeface="Canva Sans"/>
                <a:cs typeface="Canva Sans"/>
                <a:sym typeface="Canva Sans"/>
              </a:rPr>
              <a:t>Klage und Widerklage </a:t>
            </a:r>
          </a:p>
        </p:txBody>
      </p:sp>
      <p:sp>
        <p:nvSpPr>
          <p:cNvPr id="11" name="TextBox 11"/>
          <p:cNvSpPr txBox="1"/>
          <p:nvPr/>
        </p:nvSpPr>
        <p:spPr>
          <a:xfrm>
            <a:off x="991807" y="3577241"/>
            <a:ext cx="7417375" cy="549381"/>
          </a:xfrm>
          <a:prstGeom prst="rect">
            <a:avLst/>
          </a:prstGeom>
        </p:spPr>
        <p:txBody>
          <a:bodyPr lIns="0" tIns="0" rIns="0" bIns="0" rtlCol="0" anchor="t">
            <a:spAutoFit/>
          </a:bodyPr>
          <a:lstStyle/>
          <a:p>
            <a:pPr defTabSz="609630">
              <a:lnSpc>
                <a:spcPts val="4666"/>
              </a:lnSpc>
            </a:pPr>
            <a:r>
              <a:rPr lang="en-US" sz="3333" u="sng" dirty="0" err="1">
                <a:solidFill>
                  <a:srgbClr val="000000"/>
                </a:solidFill>
                <a:latin typeface="Canva Sans"/>
                <a:ea typeface="Canva Sans"/>
                <a:cs typeface="Canva Sans"/>
                <a:sym typeface="Canva Sans"/>
              </a:rPr>
              <a:t>dieselbe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Prozessart</a:t>
            </a:r>
            <a:endParaRPr lang="en-US" sz="3333" dirty="0">
              <a:solidFill>
                <a:srgbClr val="000000"/>
              </a:solidFill>
              <a:latin typeface="Canva Sans"/>
              <a:ea typeface="Canva Sans"/>
              <a:cs typeface="Canva Sans"/>
              <a:sym typeface="Canva Sans"/>
            </a:endParaRPr>
          </a:p>
        </p:txBody>
      </p:sp>
      <p:sp>
        <p:nvSpPr>
          <p:cNvPr id="12" name="TextBox 12"/>
          <p:cNvSpPr txBox="1"/>
          <p:nvPr/>
        </p:nvSpPr>
        <p:spPr>
          <a:xfrm>
            <a:off x="5903413" y="3044915"/>
            <a:ext cx="2698303" cy="2115964"/>
          </a:xfrm>
          <a:prstGeom prst="rect">
            <a:avLst/>
          </a:prstGeom>
        </p:spPr>
        <p:txBody>
          <a:bodyPr lIns="0" tIns="0" rIns="0" bIns="0" rtlCol="0" anchor="t">
            <a:spAutoFit/>
          </a:bodyPr>
          <a:lstStyle/>
          <a:p>
            <a:pPr algn="ctr" defTabSz="609630">
              <a:lnSpc>
                <a:spcPts val="3300"/>
              </a:lnSpc>
            </a:pPr>
            <a:r>
              <a:rPr lang="en-US" sz="3000">
                <a:solidFill>
                  <a:srgbClr val="000000"/>
                </a:solidFill>
                <a:latin typeface="Canva Sans"/>
                <a:ea typeface="Canva Sans"/>
                <a:cs typeface="Canva Sans"/>
                <a:sym typeface="Canva Sans"/>
              </a:rPr>
              <a:t>örtliche und </a:t>
            </a:r>
          </a:p>
          <a:p>
            <a:pPr algn="ctr" defTabSz="609630">
              <a:lnSpc>
                <a:spcPts val="3300"/>
              </a:lnSpc>
            </a:pPr>
            <a:r>
              <a:rPr lang="en-US" sz="3000">
                <a:solidFill>
                  <a:srgbClr val="000000"/>
                </a:solidFill>
                <a:latin typeface="Canva Sans"/>
                <a:ea typeface="Canva Sans"/>
                <a:cs typeface="Canva Sans"/>
                <a:sym typeface="Canva Sans"/>
              </a:rPr>
              <a:t>sachliche </a:t>
            </a:r>
          </a:p>
          <a:p>
            <a:pPr algn="ctr" defTabSz="609630">
              <a:lnSpc>
                <a:spcPts val="3300"/>
              </a:lnSpc>
            </a:pPr>
            <a:r>
              <a:rPr lang="en-US" sz="3000">
                <a:solidFill>
                  <a:srgbClr val="000000"/>
                </a:solidFill>
                <a:latin typeface="Canva Sans"/>
                <a:ea typeface="Canva Sans"/>
                <a:cs typeface="Canva Sans"/>
                <a:sym typeface="Canva Sans"/>
              </a:rPr>
              <a:t>Zuständigkeit </a:t>
            </a:r>
          </a:p>
          <a:p>
            <a:pPr algn="ctr" defTabSz="609630">
              <a:lnSpc>
                <a:spcPts val="3300"/>
              </a:lnSpc>
            </a:pPr>
            <a:r>
              <a:rPr lang="en-US" sz="3000">
                <a:solidFill>
                  <a:srgbClr val="000000"/>
                </a:solidFill>
                <a:latin typeface="Canva Sans"/>
                <a:ea typeface="Canva Sans"/>
                <a:cs typeface="Canva Sans"/>
                <a:sym typeface="Canva Sans"/>
              </a:rPr>
              <a:t>muss gegeben </a:t>
            </a:r>
          </a:p>
          <a:p>
            <a:pPr algn="ctr" defTabSz="609630">
              <a:lnSpc>
                <a:spcPts val="3300"/>
              </a:lnSpc>
            </a:pPr>
            <a:r>
              <a:rPr lang="en-US" sz="3000">
                <a:solidFill>
                  <a:srgbClr val="000000"/>
                </a:solidFill>
                <a:latin typeface="Canva Sans"/>
                <a:ea typeface="Canva Sans"/>
                <a:cs typeface="Canva Sans"/>
                <a:sym typeface="Canva Sans"/>
              </a:rPr>
              <a:t>sein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1" y="1995830"/>
            <a:ext cx="405811" cy="450901"/>
          </a:xfrm>
          <a:custGeom>
            <a:avLst/>
            <a:gdLst/>
            <a:ahLst/>
            <a:cxnLst/>
            <a:rect l="l" t="t" r="r" b="b"/>
            <a:pathLst>
              <a:path w="608717" h="676352">
                <a:moveTo>
                  <a:pt x="0" y="0"/>
                </a:moveTo>
                <a:lnTo>
                  <a:pt x="608717" y="0"/>
                </a:lnTo>
                <a:lnTo>
                  <a:pt x="608717" y="676352"/>
                </a:lnTo>
                <a:lnTo>
                  <a:pt x="0" y="6763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695539" y="3046044"/>
            <a:ext cx="405811" cy="450901"/>
          </a:xfrm>
          <a:custGeom>
            <a:avLst/>
            <a:gdLst/>
            <a:ahLst/>
            <a:cxnLst/>
            <a:rect l="l" t="t" r="r" b="b"/>
            <a:pathLst>
              <a:path w="608717" h="676352">
                <a:moveTo>
                  <a:pt x="0" y="0"/>
                </a:moveTo>
                <a:lnTo>
                  <a:pt x="608717" y="0"/>
                </a:lnTo>
                <a:lnTo>
                  <a:pt x="608717" y="676351"/>
                </a:lnTo>
                <a:lnTo>
                  <a:pt x="0" y="6763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685800" y="4977910"/>
            <a:ext cx="405811" cy="450901"/>
          </a:xfrm>
          <a:custGeom>
            <a:avLst/>
            <a:gdLst/>
            <a:ahLst/>
            <a:cxnLst/>
            <a:rect l="l" t="t" r="r" b="b"/>
            <a:pathLst>
              <a:path w="608717" h="676352">
                <a:moveTo>
                  <a:pt x="0" y="0"/>
                </a:moveTo>
                <a:lnTo>
                  <a:pt x="608717" y="0"/>
                </a:lnTo>
                <a:lnTo>
                  <a:pt x="608717" y="676352"/>
                </a:lnTo>
                <a:lnTo>
                  <a:pt x="0" y="67635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8861558" y="4165256"/>
            <a:ext cx="2755593" cy="2527109"/>
          </a:xfrm>
          <a:custGeom>
            <a:avLst/>
            <a:gdLst/>
            <a:ahLst/>
            <a:cxnLst/>
            <a:rect l="l" t="t" r="r" b="b"/>
            <a:pathLst>
              <a:path w="4133390" h="3790663">
                <a:moveTo>
                  <a:pt x="0" y="0"/>
                </a:moveTo>
                <a:lnTo>
                  <a:pt x="4133391" y="0"/>
                </a:lnTo>
                <a:lnTo>
                  <a:pt x="4133391" y="3790664"/>
                </a:lnTo>
                <a:lnTo>
                  <a:pt x="0" y="37906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898445" y="751676"/>
            <a:ext cx="4740563" cy="549381"/>
          </a:xfrm>
          <a:prstGeom prst="rect">
            <a:avLst/>
          </a:prstGeom>
        </p:spPr>
        <p:txBody>
          <a:bodyPr lIns="0" tIns="0" rIns="0" bIns="0" rtlCol="0" anchor="t">
            <a:spAutoFit/>
          </a:bodyPr>
          <a:lstStyle/>
          <a:p>
            <a:pPr defTabSz="609630">
              <a:lnSpc>
                <a:spcPts val="4666"/>
              </a:lnSpc>
            </a:pPr>
            <a:r>
              <a:rPr lang="en-US" sz="3333" b="1">
                <a:solidFill>
                  <a:srgbClr val="EFAFAD"/>
                </a:solidFill>
                <a:latin typeface="Canva Sans Bold"/>
                <a:ea typeface="Canva Sans Bold"/>
                <a:cs typeface="Canva Sans Bold"/>
                <a:sym typeface="Canva Sans Bold"/>
              </a:rPr>
              <a:t>Widerklage</a:t>
            </a:r>
          </a:p>
        </p:txBody>
      </p:sp>
      <p:sp>
        <p:nvSpPr>
          <p:cNvPr id="10" name="TextBox 10"/>
          <p:cNvSpPr txBox="1"/>
          <p:nvPr/>
        </p:nvSpPr>
        <p:spPr>
          <a:xfrm>
            <a:off x="7263719" y="751676"/>
            <a:ext cx="3993688" cy="549381"/>
          </a:xfrm>
          <a:prstGeom prst="rect">
            <a:avLst/>
          </a:prstGeom>
        </p:spPr>
        <p:txBody>
          <a:bodyPr lIns="0" tIns="0" rIns="0" bIns="0" rtlCol="0" anchor="t">
            <a:spAutoFit/>
          </a:bodyPr>
          <a:lstStyle/>
          <a:p>
            <a:pPr algn="r" defTabSz="609630">
              <a:lnSpc>
                <a:spcPts val="4666"/>
              </a:lnSpc>
            </a:pPr>
            <a:r>
              <a:rPr lang="en-US" sz="3333">
                <a:solidFill>
                  <a:srgbClr val="F1B1AF"/>
                </a:solidFill>
                <a:latin typeface="Canva Sans"/>
                <a:ea typeface="Canva Sans"/>
                <a:cs typeface="Canva Sans"/>
                <a:sym typeface="Canva Sans"/>
              </a:rPr>
              <a:t>Vorteile</a:t>
            </a:r>
            <a:r>
              <a:rPr lang="en-US" sz="3333">
                <a:solidFill>
                  <a:srgbClr val="000000"/>
                </a:solidFill>
                <a:latin typeface="Canva Sans"/>
                <a:ea typeface="Canva Sans"/>
                <a:cs typeface="Canva Sans"/>
                <a:sym typeface="Canva Sans"/>
              </a:rPr>
              <a:t> </a:t>
            </a:r>
          </a:p>
        </p:txBody>
      </p:sp>
      <p:sp>
        <p:nvSpPr>
          <p:cNvPr id="11" name="TextBox 11"/>
          <p:cNvSpPr txBox="1"/>
          <p:nvPr/>
        </p:nvSpPr>
        <p:spPr>
          <a:xfrm>
            <a:off x="1397567" y="1877348"/>
            <a:ext cx="10108631" cy="549381"/>
          </a:xfrm>
          <a:prstGeom prst="rect">
            <a:avLst/>
          </a:prstGeom>
        </p:spPr>
        <p:txBody>
          <a:bodyPr wrap="square" lIns="0" tIns="0" rIns="0" bIns="0" rtlCol="0" anchor="t">
            <a:spAutoFit/>
          </a:bodyPr>
          <a:lstStyle/>
          <a:p>
            <a:pPr defTabSz="609630">
              <a:lnSpc>
                <a:spcPts val="4666"/>
              </a:lnSpc>
            </a:pPr>
            <a:r>
              <a:rPr lang="en-US" sz="3333" dirty="0" err="1">
                <a:solidFill>
                  <a:srgbClr val="000000"/>
                </a:solidFill>
                <a:latin typeface="Canva Sans"/>
                <a:ea typeface="Canva Sans"/>
                <a:cs typeface="Canva Sans"/>
                <a:sym typeface="Canva Sans"/>
              </a:rPr>
              <a:t>besonderer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Gerichtsstand</a:t>
            </a:r>
            <a:r>
              <a:rPr lang="en-US" sz="3333" dirty="0">
                <a:solidFill>
                  <a:srgbClr val="000000"/>
                </a:solidFill>
                <a:latin typeface="Canva Sans"/>
                <a:ea typeface="Canva Sans"/>
                <a:cs typeface="Canva Sans"/>
                <a:sym typeface="Canva Sans"/>
              </a:rPr>
              <a:t> der </a:t>
            </a:r>
            <a:r>
              <a:rPr lang="en-US" sz="3333" dirty="0" err="1">
                <a:solidFill>
                  <a:srgbClr val="000000"/>
                </a:solidFill>
                <a:latin typeface="Canva Sans"/>
                <a:ea typeface="Canva Sans"/>
                <a:cs typeface="Canva Sans"/>
                <a:sym typeface="Canva Sans"/>
              </a:rPr>
              <a:t>Widerklage</a:t>
            </a:r>
            <a:r>
              <a:rPr lang="en-US" sz="3333" dirty="0">
                <a:solidFill>
                  <a:srgbClr val="000000"/>
                </a:solidFill>
                <a:latin typeface="Canva Sans"/>
                <a:ea typeface="Canva Sans"/>
                <a:cs typeface="Canva Sans"/>
                <a:sym typeface="Canva Sans"/>
              </a:rPr>
              <a:t>, § 33 ZPO</a:t>
            </a:r>
          </a:p>
        </p:txBody>
      </p:sp>
      <p:sp>
        <p:nvSpPr>
          <p:cNvPr id="12" name="TextBox 12"/>
          <p:cNvSpPr txBox="1"/>
          <p:nvPr/>
        </p:nvSpPr>
        <p:spPr>
          <a:xfrm>
            <a:off x="1397568" y="2818527"/>
            <a:ext cx="9357182" cy="1423467"/>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Widerklage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wird</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durch</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Antrag</a:t>
            </a:r>
            <a:r>
              <a:rPr lang="en-US" sz="3333" dirty="0">
                <a:solidFill>
                  <a:srgbClr val="000000"/>
                </a:solidFill>
                <a:latin typeface="Canva Sans"/>
                <a:ea typeface="Canva Sans"/>
                <a:cs typeface="Canva Sans"/>
                <a:sym typeface="Canva Sans"/>
              </a:rPr>
              <a:t> in der </a:t>
            </a:r>
            <a:r>
              <a:rPr lang="en-US" sz="3333" dirty="0" err="1">
                <a:solidFill>
                  <a:srgbClr val="000000"/>
                </a:solidFill>
                <a:latin typeface="Canva Sans"/>
                <a:ea typeface="Canva Sans"/>
                <a:cs typeface="Canva Sans"/>
                <a:sym typeface="Canva Sans"/>
              </a:rPr>
              <a:t>mündlichen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Verhandlung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oder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durch</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Zustellung</a:t>
            </a:r>
            <a:r>
              <a:rPr lang="en-US" sz="3333" dirty="0">
                <a:solidFill>
                  <a:srgbClr val="000000"/>
                </a:solidFill>
                <a:latin typeface="Canva Sans"/>
                <a:ea typeface="Canva Sans"/>
                <a:cs typeface="Canva Sans"/>
                <a:sym typeface="Canva Sans"/>
              </a:rPr>
              <a:t> der </a:t>
            </a:r>
            <a:r>
              <a:rPr lang="en-US" sz="3333" dirty="0" err="1">
                <a:solidFill>
                  <a:srgbClr val="000000"/>
                </a:solidFill>
                <a:latin typeface="Canva Sans"/>
                <a:ea typeface="Canva Sans"/>
                <a:cs typeface="Canva Sans"/>
                <a:sym typeface="Canva Sans"/>
              </a:rPr>
              <a:t>Widerklage</a:t>
            </a:r>
            <a:r>
              <a:rPr lang="en-US" sz="3333" dirty="0">
                <a:solidFill>
                  <a:srgbClr val="000000"/>
                </a:solidFill>
                <a:latin typeface="Canva Sans"/>
                <a:ea typeface="Canva Sans"/>
                <a:cs typeface="Canva Sans"/>
                <a:sym typeface="Canva Sans"/>
              </a:rPr>
              <a:t> an d. </a:t>
            </a:r>
            <a:r>
              <a:rPr lang="en-US" sz="3333" dirty="0" err="1">
                <a:solidFill>
                  <a:srgbClr val="000000"/>
                </a:solidFill>
                <a:latin typeface="Canva Sans"/>
                <a:ea typeface="Canva Sans"/>
                <a:cs typeface="Canva Sans"/>
                <a:sym typeface="Canva Sans"/>
              </a:rPr>
              <a:t>Klägerseite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Widerbeklagte</a:t>
            </a:r>
            <a:r>
              <a:rPr lang="en-US" sz="3333" dirty="0">
                <a:solidFill>
                  <a:srgbClr val="000000"/>
                </a:solidFill>
                <a:latin typeface="Canva Sans"/>
                <a:ea typeface="Canva Sans"/>
                <a:cs typeface="Canva Sans"/>
                <a:sym typeface="Canva Sans"/>
              </a:rPr>
              <a:t>/r) </a:t>
            </a:r>
            <a:r>
              <a:rPr lang="en-US" sz="3333" b="1" dirty="0" err="1">
                <a:solidFill>
                  <a:srgbClr val="000000"/>
                </a:solidFill>
                <a:latin typeface="Canva Sans"/>
                <a:ea typeface="Canva Sans"/>
                <a:cs typeface="Canva Sans"/>
                <a:sym typeface="Canva Sans"/>
              </a:rPr>
              <a:t>rechtshängig</a:t>
            </a:r>
            <a:r>
              <a:rPr lang="en-US" sz="3333" dirty="0">
                <a:solidFill>
                  <a:srgbClr val="000000"/>
                </a:solidFill>
                <a:latin typeface="Canva Sans"/>
                <a:ea typeface="Canva Sans"/>
                <a:cs typeface="Canva Sans"/>
                <a:sym typeface="Canva Sans"/>
              </a:rPr>
              <a:t> </a:t>
            </a:r>
          </a:p>
        </p:txBody>
      </p:sp>
      <p:sp>
        <p:nvSpPr>
          <p:cNvPr id="13" name="TextBox 13"/>
          <p:cNvSpPr txBox="1"/>
          <p:nvPr/>
        </p:nvSpPr>
        <p:spPr>
          <a:xfrm>
            <a:off x="1397568" y="4869391"/>
            <a:ext cx="9188538" cy="948978"/>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über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Klage</a:t>
            </a:r>
            <a:r>
              <a:rPr lang="en-US" sz="3333" dirty="0">
                <a:solidFill>
                  <a:srgbClr val="000000"/>
                </a:solidFill>
                <a:latin typeface="Canva Sans"/>
                <a:ea typeface="Canva Sans"/>
                <a:cs typeface="Canva Sans"/>
                <a:sym typeface="Canva Sans"/>
              </a:rPr>
              <a:t> und </a:t>
            </a:r>
            <a:r>
              <a:rPr lang="en-US" sz="3333" dirty="0" err="1">
                <a:solidFill>
                  <a:srgbClr val="000000"/>
                </a:solidFill>
                <a:latin typeface="Canva Sans"/>
                <a:ea typeface="Canva Sans"/>
                <a:cs typeface="Canva Sans"/>
                <a:sym typeface="Canva Sans"/>
              </a:rPr>
              <a:t>Widerklage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wird</a:t>
            </a:r>
            <a:r>
              <a:rPr lang="en-US" sz="3333" dirty="0">
                <a:solidFill>
                  <a:srgbClr val="000000"/>
                </a:solidFill>
                <a:latin typeface="Canva Sans"/>
                <a:ea typeface="Canva Sans"/>
                <a:cs typeface="Canva Sans"/>
                <a:sym typeface="Canva Sans"/>
              </a:rPr>
              <a:t> </a:t>
            </a:r>
          </a:p>
          <a:p>
            <a:pPr defTabSz="609630">
              <a:lnSpc>
                <a:spcPts val="3666"/>
              </a:lnSpc>
            </a:pPr>
            <a:r>
              <a:rPr lang="en-US" sz="3333" dirty="0" err="1">
                <a:solidFill>
                  <a:srgbClr val="000000"/>
                </a:solidFill>
                <a:latin typeface="Canva Sans"/>
                <a:ea typeface="Canva Sans"/>
                <a:cs typeface="Canva Sans"/>
                <a:sym typeface="Canva Sans"/>
              </a:rPr>
              <a:t>einheitlich</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verhandelt</a:t>
            </a:r>
            <a:r>
              <a:rPr lang="en-US" sz="3333" dirty="0">
                <a:solidFill>
                  <a:srgbClr val="000000"/>
                </a:solidFill>
                <a:latin typeface="Canva Sans"/>
                <a:ea typeface="Canva Sans"/>
                <a:cs typeface="Canva Sans"/>
                <a:sym typeface="Canva Sans"/>
              </a:rPr>
              <a:t> und </a:t>
            </a:r>
            <a:r>
              <a:rPr lang="en-US" sz="3333" dirty="0" err="1">
                <a:solidFill>
                  <a:srgbClr val="000000"/>
                </a:solidFill>
                <a:latin typeface="Canva Sans"/>
                <a:ea typeface="Canva Sans"/>
                <a:cs typeface="Canva Sans"/>
                <a:sym typeface="Canva Sans"/>
              </a:rPr>
              <a:t>entschieden</a:t>
            </a:r>
            <a:r>
              <a:rPr lang="en-US" sz="3333" dirty="0">
                <a:solidFill>
                  <a:srgbClr val="000000"/>
                </a:solidFill>
                <a:latin typeface="Canva Sans"/>
                <a:ea typeface="Canva Sans"/>
                <a:cs typeface="Canva Sans"/>
                <a:sym typeface="Canva Sans"/>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1366172" y="1703423"/>
            <a:ext cx="3973753" cy="1206000"/>
            <a:chOff x="0" y="0"/>
            <a:chExt cx="923457" cy="280261"/>
          </a:xfrm>
        </p:grpSpPr>
        <p:sp>
          <p:nvSpPr>
            <p:cNvPr id="6" name="Freeform 6"/>
            <p:cNvSpPr/>
            <p:nvPr/>
          </p:nvSpPr>
          <p:spPr>
            <a:xfrm>
              <a:off x="0" y="0"/>
              <a:ext cx="923457" cy="280261"/>
            </a:xfrm>
            <a:custGeom>
              <a:avLst/>
              <a:gdLst/>
              <a:ahLst/>
              <a:cxnLst/>
              <a:rect l="l" t="t" r="r" b="b"/>
              <a:pathLst>
                <a:path w="923457" h="280261">
                  <a:moveTo>
                    <a:pt x="0" y="0"/>
                  </a:moveTo>
                  <a:lnTo>
                    <a:pt x="923457" y="0"/>
                  </a:lnTo>
                  <a:lnTo>
                    <a:pt x="923457" y="280261"/>
                  </a:lnTo>
                  <a:lnTo>
                    <a:pt x="0" y="280261"/>
                  </a:lnTo>
                  <a:close/>
                </a:path>
              </a:pathLst>
            </a:custGeom>
            <a:blipFill>
              <a:blip r:embed="rId4"/>
              <a:stretch>
                <a:fillRect t="-59764" b="-59764"/>
              </a:stretch>
            </a:blipFill>
          </p:spPr>
        </p:sp>
      </p:grpSp>
      <p:sp>
        <p:nvSpPr>
          <p:cNvPr id="7" name="TextBox 7"/>
          <p:cNvSpPr txBox="1"/>
          <p:nvPr/>
        </p:nvSpPr>
        <p:spPr>
          <a:xfrm>
            <a:off x="-143407" y="1853456"/>
            <a:ext cx="6989862"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verschiedene</a:t>
            </a:r>
          </a:p>
          <a:p>
            <a:pPr algn="ctr" defTabSz="609630">
              <a:lnSpc>
                <a:spcPts val="3666"/>
              </a:lnSpc>
            </a:pPr>
            <a:r>
              <a:rPr lang="en-US" sz="3333">
                <a:solidFill>
                  <a:srgbClr val="000000"/>
                </a:solidFill>
                <a:latin typeface="Canva Sans"/>
                <a:ea typeface="Canva Sans"/>
                <a:cs typeface="Canva Sans"/>
                <a:sym typeface="Canva Sans"/>
              </a:rPr>
              <a:t> Streitgegenstände </a:t>
            </a:r>
          </a:p>
        </p:txBody>
      </p:sp>
      <p:grpSp>
        <p:nvGrpSpPr>
          <p:cNvPr id="8" name="Group 8"/>
          <p:cNvGrpSpPr/>
          <p:nvPr/>
        </p:nvGrpSpPr>
        <p:grpSpPr>
          <a:xfrm>
            <a:off x="6846455" y="1703423"/>
            <a:ext cx="3973753" cy="1206000"/>
            <a:chOff x="0" y="0"/>
            <a:chExt cx="923457" cy="280261"/>
          </a:xfrm>
        </p:grpSpPr>
        <p:sp>
          <p:nvSpPr>
            <p:cNvPr id="9" name="Freeform 9"/>
            <p:cNvSpPr/>
            <p:nvPr/>
          </p:nvSpPr>
          <p:spPr>
            <a:xfrm>
              <a:off x="0" y="0"/>
              <a:ext cx="923457" cy="280261"/>
            </a:xfrm>
            <a:custGeom>
              <a:avLst/>
              <a:gdLst/>
              <a:ahLst/>
              <a:cxnLst/>
              <a:rect l="l" t="t" r="r" b="b"/>
              <a:pathLst>
                <a:path w="923457" h="280261">
                  <a:moveTo>
                    <a:pt x="0" y="0"/>
                  </a:moveTo>
                  <a:lnTo>
                    <a:pt x="923457" y="0"/>
                  </a:lnTo>
                  <a:lnTo>
                    <a:pt x="923457" y="280261"/>
                  </a:lnTo>
                  <a:lnTo>
                    <a:pt x="0" y="280261"/>
                  </a:lnTo>
                  <a:close/>
                </a:path>
              </a:pathLst>
            </a:custGeom>
            <a:blipFill>
              <a:blip r:embed="rId4"/>
              <a:stretch>
                <a:fillRect t="-59764" b="-59764"/>
              </a:stretch>
            </a:blipFill>
          </p:spPr>
        </p:sp>
      </p:grpSp>
      <p:grpSp>
        <p:nvGrpSpPr>
          <p:cNvPr id="10" name="Group 10"/>
          <p:cNvGrpSpPr/>
          <p:nvPr/>
        </p:nvGrpSpPr>
        <p:grpSpPr>
          <a:xfrm>
            <a:off x="6846455" y="3411073"/>
            <a:ext cx="3973753" cy="1206000"/>
            <a:chOff x="0" y="0"/>
            <a:chExt cx="923457" cy="280261"/>
          </a:xfrm>
        </p:grpSpPr>
        <p:sp>
          <p:nvSpPr>
            <p:cNvPr id="11" name="Freeform 11"/>
            <p:cNvSpPr/>
            <p:nvPr/>
          </p:nvSpPr>
          <p:spPr>
            <a:xfrm>
              <a:off x="0" y="0"/>
              <a:ext cx="923457" cy="280261"/>
            </a:xfrm>
            <a:custGeom>
              <a:avLst/>
              <a:gdLst/>
              <a:ahLst/>
              <a:cxnLst/>
              <a:rect l="l" t="t" r="r" b="b"/>
              <a:pathLst>
                <a:path w="923457" h="280261">
                  <a:moveTo>
                    <a:pt x="0" y="0"/>
                  </a:moveTo>
                  <a:lnTo>
                    <a:pt x="923457" y="0"/>
                  </a:lnTo>
                  <a:lnTo>
                    <a:pt x="923457" y="280261"/>
                  </a:lnTo>
                  <a:lnTo>
                    <a:pt x="0" y="280261"/>
                  </a:lnTo>
                  <a:close/>
                </a:path>
              </a:pathLst>
            </a:custGeom>
            <a:blipFill>
              <a:blip r:embed="rId5"/>
              <a:stretch>
                <a:fillRect t="-59970" b="-59970"/>
              </a:stretch>
            </a:blipFill>
          </p:spPr>
        </p:sp>
      </p:grpSp>
      <p:grpSp>
        <p:nvGrpSpPr>
          <p:cNvPr id="12" name="Group 12"/>
          <p:cNvGrpSpPr/>
          <p:nvPr/>
        </p:nvGrpSpPr>
        <p:grpSpPr>
          <a:xfrm>
            <a:off x="1366172" y="3429000"/>
            <a:ext cx="3973753" cy="1206000"/>
            <a:chOff x="0" y="0"/>
            <a:chExt cx="923457" cy="280261"/>
          </a:xfrm>
        </p:grpSpPr>
        <p:sp>
          <p:nvSpPr>
            <p:cNvPr id="13" name="Freeform 13"/>
            <p:cNvSpPr/>
            <p:nvPr/>
          </p:nvSpPr>
          <p:spPr>
            <a:xfrm>
              <a:off x="0" y="0"/>
              <a:ext cx="923457" cy="280261"/>
            </a:xfrm>
            <a:custGeom>
              <a:avLst/>
              <a:gdLst/>
              <a:ahLst/>
              <a:cxnLst/>
              <a:rect l="l" t="t" r="r" b="b"/>
              <a:pathLst>
                <a:path w="923457" h="280261">
                  <a:moveTo>
                    <a:pt x="0" y="0"/>
                  </a:moveTo>
                  <a:lnTo>
                    <a:pt x="923457" y="0"/>
                  </a:lnTo>
                  <a:lnTo>
                    <a:pt x="923457" y="280261"/>
                  </a:lnTo>
                  <a:lnTo>
                    <a:pt x="0" y="280261"/>
                  </a:lnTo>
                  <a:close/>
                </a:path>
              </a:pathLst>
            </a:custGeom>
            <a:blipFill>
              <a:blip r:embed="rId5"/>
              <a:stretch>
                <a:fillRect t="-59970" b="-59970"/>
              </a:stretch>
            </a:blipFill>
          </p:spPr>
        </p:sp>
      </p:grpSp>
      <p:grpSp>
        <p:nvGrpSpPr>
          <p:cNvPr id="14" name="Group 14"/>
          <p:cNvGrpSpPr/>
          <p:nvPr/>
        </p:nvGrpSpPr>
        <p:grpSpPr>
          <a:xfrm>
            <a:off x="1605697" y="4987558"/>
            <a:ext cx="2592456" cy="175440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alphaModFix amt="70000"/>
              </a:blip>
              <a:stretch>
                <a:fillRect l="-24906" r="-24906"/>
              </a:stretch>
            </a:blipFill>
          </p:spPr>
        </p:sp>
      </p:grpSp>
      <p:grpSp>
        <p:nvGrpSpPr>
          <p:cNvPr id="16" name="Group 16"/>
          <p:cNvGrpSpPr/>
          <p:nvPr/>
        </p:nvGrpSpPr>
        <p:grpSpPr>
          <a:xfrm>
            <a:off x="7349593" y="4856107"/>
            <a:ext cx="3136645" cy="1885859"/>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alphaModFix amt="70000"/>
              </a:blip>
              <a:stretch>
                <a:fillRect l="-24906" r="-24906"/>
              </a:stretch>
            </a:blipFill>
          </p:spPr>
        </p:sp>
      </p:grpSp>
      <p:sp>
        <p:nvSpPr>
          <p:cNvPr id="19" name="TextBox 19"/>
          <p:cNvSpPr txBox="1"/>
          <p:nvPr/>
        </p:nvSpPr>
        <p:spPr>
          <a:xfrm>
            <a:off x="938126" y="751676"/>
            <a:ext cx="4829845" cy="549381"/>
          </a:xfrm>
          <a:prstGeom prst="rect">
            <a:avLst/>
          </a:prstGeom>
        </p:spPr>
        <p:txBody>
          <a:bodyPr lIns="0" tIns="0" rIns="0" bIns="0" rtlCol="0" anchor="t">
            <a:spAutoFit/>
          </a:bodyPr>
          <a:lstStyle/>
          <a:p>
            <a:pPr defTabSz="609630">
              <a:lnSpc>
                <a:spcPts val="4666"/>
              </a:lnSpc>
            </a:pPr>
            <a:r>
              <a:rPr lang="en-US" sz="3333" b="1">
                <a:solidFill>
                  <a:srgbClr val="EFAFAD"/>
                </a:solidFill>
                <a:latin typeface="Canva Sans Bold"/>
                <a:ea typeface="Canva Sans Bold"/>
                <a:cs typeface="Canva Sans Bold"/>
                <a:sym typeface="Canva Sans Bold"/>
              </a:rPr>
              <a:t>Widerklage</a:t>
            </a:r>
          </a:p>
        </p:txBody>
      </p:sp>
      <p:sp>
        <p:nvSpPr>
          <p:cNvPr id="20" name="TextBox 20"/>
          <p:cNvSpPr txBox="1"/>
          <p:nvPr/>
        </p:nvSpPr>
        <p:spPr>
          <a:xfrm>
            <a:off x="6418409" y="751676"/>
            <a:ext cx="4829845" cy="549381"/>
          </a:xfrm>
          <a:prstGeom prst="rect">
            <a:avLst/>
          </a:prstGeom>
        </p:spPr>
        <p:txBody>
          <a:bodyPr lIns="0" tIns="0" rIns="0" bIns="0" rtlCol="0" anchor="t">
            <a:spAutoFit/>
          </a:bodyPr>
          <a:lstStyle/>
          <a:p>
            <a:pPr algn="r" defTabSz="609630">
              <a:lnSpc>
                <a:spcPts val="4666"/>
              </a:lnSpc>
            </a:pPr>
            <a:r>
              <a:rPr lang="en-US" sz="3333">
                <a:solidFill>
                  <a:srgbClr val="EFAFAD"/>
                </a:solidFill>
                <a:latin typeface="Canva Sans"/>
                <a:ea typeface="Canva Sans"/>
                <a:cs typeface="Canva Sans"/>
                <a:sym typeface="Canva Sans"/>
              </a:rPr>
              <a:t>Verfahrensgebühr</a:t>
            </a:r>
          </a:p>
        </p:txBody>
      </p:sp>
      <p:sp>
        <p:nvSpPr>
          <p:cNvPr id="21" name="TextBox 21"/>
          <p:cNvSpPr txBox="1"/>
          <p:nvPr/>
        </p:nvSpPr>
        <p:spPr>
          <a:xfrm>
            <a:off x="5845872" y="1853456"/>
            <a:ext cx="597491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denselben</a:t>
            </a:r>
          </a:p>
          <a:p>
            <a:pPr algn="ctr" defTabSz="609630">
              <a:lnSpc>
                <a:spcPts val="3666"/>
              </a:lnSpc>
            </a:pPr>
            <a:r>
              <a:rPr lang="en-US" sz="3333">
                <a:solidFill>
                  <a:srgbClr val="000000"/>
                </a:solidFill>
                <a:latin typeface="Canva Sans"/>
                <a:ea typeface="Canva Sans"/>
                <a:cs typeface="Canva Sans"/>
                <a:sym typeface="Canva Sans"/>
              </a:rPr>
              <a:t>Streitgegenstand </a:t>
            </a:r>
          </a:p>
        </p:txBody>
      </p:sp>
      <p:sp>
        <p:nvSpPr>
          <p:cNvPr id="22" name="TextBox 22"/>
          <p:cNvSpPr txBox="1"/>
          <p:nvPr/>
        </p:nvSpPr>
        <p:spPr>
          <a:xfrm>
            <a:off x="1862744" y="5283255"/>
            <a:ext cx="2078361" cy="1231106"/>
          </a:xfrm>
          <a:prstGeom prst="rect">
            <a:avLst/>
          </a:prstGeom>
        </p:spPr>
        <p:txBody>
          <a:bodyPr lIns="0" tIns="0" rIns="0" bIns="0" rtlCol="0" anchor="t">
            <a:spAutoFit/>
          </a:bodyPr>
          <a:lstStyle/>
          <a:p>
            <a:pPr algn="ctr" defTabSz="609630"/>
            <a:r>
              <a:rPr lang="en-US" sz="2000" dirty="0">
                <a:solidFill>
                  <a:srgbClr val="000000"/>
                </a:solidFill>
                <a:latin typeface="Canva Sans"/>
                <a:ea typeface="Canva Sans"/>
                <a:cs typeface="Canva Sans"/>
                <a:sym typeface="Canva Sans"/>
              </a:rPr>
              <a:t>KR, </a:t>
            </a:r>
            <a:r>
              <a:rPr lang="en-US" sz="2000" dirty="0" err="1">
                <a:solidFill>
                  <a:srgbClr val="000000"/>
                </a:solidFill>
                <a:latin typeface="Canva Sans"/>
                <a:ea typeface="Canva Sans"/>
                <a:cs typeface="Canva Sans"/>
                <a:sym typeface="Canva Sans"/>
              </a:rPr>
              <a:t>Differenz</a:t>
            </a:r>
            <a:r>
              <a:rPr lang="en-US" sz="2000" dirty="0">
                <a:solidFill>
                  <a:srgbClr val="000000"/>
                </a:solidFill>
                <a:latin typeface="Canva Sans"/>
                <a:ea typeface="Canva Sans"/>
                <a:cs typeface="Canva Sans"/>
                <a:sym typeface="Canva Sans"/>
              </a:rPr>
              <a:t> der </a:t>
            </a:r>
            <a:r>
              <a:rPr lang="en-US" sz="2000" dirty="0" err="1">
                <a:solidFill>
                  <a:srgbClr val="000000"/>
                </a:solidFill>
                <a:latin typeface="Canva Sans"/>
                <a:ea typeface="Canva Sans"/>
                <a:cs typeface="Canva Sans"/>
                <a:sym typeface="Canva Sans"/>
              </a:rPr>
              <a:t>Gebühr</a:t>
            </a:r>
            <a:r>
              <a:rPr lang="en-US" sz="2000" dirty="0">
                <a:solidFill>
                  <a:srgbClr val="000000"/>
                </a:solidFill>
                <a:latin typeface="Canva Sans"/>
                <a:ea typeface="Canva Sans"/>
                <a:cs typeface="Canva Sans"/>
                <a:sym typeface="Canva Sans"/>
              </a:rPr>
              <a:t> per </a:t>
            </a:r>
            <a:r>
              <a:rPr lang="en-US" sz="2000" dirty="0" err="1">
                <a:solidFill>
                  <a:srgbClr val="000000"/>
                </a:solidFill>
                <a:latin typeface="Canva Sans"/>
                <a:ea typeface="Canva Sans"/>
                <a:cs typeface="Canva Sans"/>
                <a:sym typeface="Canva Sans"/>
              </a:rPr>
              <a:t>Sollstellung</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erfordern</a:t>
            </a:r>
            <a:r>
              <a:rPr lang="en-US" sz="2000" dirty="0">
                <a:solidFill>
                  <a:srgbClr val="000000"/>
                </a:solidFill>
                <a:latin typeface="Canva Sans"/>
                <a:ea typeface="Canva Sans"/>
                <a:cs typeface="Canva Sans"/>
                <a:sym typeface="Canva Sans"/>
              </a:rPr>
              <a:t> </a:t>
            </a:r>
          </a:p>
        </p:txBody>
      </p:sp>
      <p:sp>
        <p:nvSpPr>
          <p:cNvPr id="23" name="TextBox 23"/>
          <p:cNvSpPr txBox="1"/>
          <p:nvPr/>
        </p:nvSpPr>
        <p:spPr>
          <a:xfrm>
            <a:off x="1049834" y="3579033"/>
            <a:ext cx="460642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Streitwerte </a:t>
            </a:r>
          </a:p>
          <a:p>
            <a:pPr algn="ctr" defTabSz="609630">
              <a:lnSpc>
                <a:spcPts val="3666"/>
              </a:lnSpc>
            </a:pPr>
            <a:r>
              <a:rPr lang="en-US" sz="3333">
                <a:solidFill>
                  <a:srgbClr val="000000"/>
                </a:solidFill>
                <a:latin typeface="Canva Sans"/>
                <a:ea typeface="Canva Sans"/>
                <a:cs typeface="Canva Sans"/>
                <a:sym typeface="Canva Sans"/>
              </a:rPr>
              <a:t>addieren </a:t>
            </a:r>
          </a:p>
        </p:txBody>
      </p:sp>
      <p:sp>
        <p:nvSpPr>
          <p:cNvPr id="24" name="TextBox 24"/>
          <p:cNvSpPr txBox="1"/>
          <p:nvPr/>
        </p:nvSpPr>
        <p:spPr>
          <a:xfrm>
            <a:off x="5622858" y="3579033"/>
            <a:ext cx="6420946"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höherer Streitwert </a:t>
            </a:r>
          </a:p>
          <a:p>
            <a:pPr algn="ctr" defTabSz="609630">
              <a:lnSpc>
                <a:spcPts val="3666"/>
              </a:lnSpc>
            </a:pPr>
            <a:r>
              <a:rPr lang="en-US" sz="3333">
                <a:solidFill>
                  <a:srgbClr val="000000"/>
                </a:solidFill>
                <a:latin typeface="Canva Sans"/>
                <a:ea typeface="Canva Sans"/>
                <a:cs typeface="Canva Sans"/>
                <a:sym typeface="Canva Sans"/>
              </a:rPr>
              <a:t>maßgeblich </a:t>
            </a:r>
          </a:p>
        </p:txBody>
      </p:sp>
      <p:sp>
        <p:nvSpPr>
          <p:cNvPr id="26" name="AutoShape 26"/>
          <p:cNvSpPr/>
          <p:nvPr/>
        </p:nvSpPr>
        <p:spPr>
          <a:xfrm flipH="1">
            <a:off x="3299950" y="2909423"/>
            <a:ext cx="53098" cy="440215"/>
          </a:xfrm>
          <a:prstGeom prst="line">
            <a:avLst/>
          </a:prstGeom>
          <a:ln w="38100" cap="flat">
            <a:solidFill>
              <a:srgbClr val="000000"/>
            </a:solidFill>
            <a:prstDash val="solid"/>
            <a:headEnd type="none" w="sm" len="sm"/>
            <a:tailEnd type="arrow" w="med" len="sm"/>
          </a:ln>
        </p:spPr>
      </p:sp>
      <p:sp>
        <p:nvSpPr>
          <p:cNvPr id="27" name="AutoShape 27"/>
          <p:cNvSpPr/>
          <p:nvPr/>
        </p:nvSpPr>
        <p:spPr>
          <a:xfrm>
            <a:off x="2161812" y="4560231"/>
            <a:ext cx="65945" cy="501650"/>
          </a:xfrm>
          <a:prstGeom prst="line">
            <a:avLst/>
          </a:prstGeom>
          <a:ln w="38100" cap="flat">
            <a:solidFill>
              <a:srgbClr val="000000"/>
            </a:solidFill>
            <a:prstDash val="solid"/>
            <a:headEnd type="none" w="sm" len="sm"/>
            <a:tailEnd type="arrow" w="med" len="sm"/>
          </a:ln>
        </p:spPr>
      </p:sp>
      <p:sp>
        <p:nvSpPr>
          <p:cNvPr id="28" name="AutoShape 28"/>
          <p:cNvSpPr/>
          <p:nvPr/>
        </p:nvSpPr>
        <p:spPr>
          <a:xfrm flipH="1">
            <a:off x="8766014" y="2909423"/>
            <a:ext cx="67318" cy="519577"/>
          </a:xfrm>
          <a:prstGeom prst="line">
            <a:avLst/>
          </a:prstGeom>
          <a:ln w="38100" cap="flat">
            <a:solidFill>
              <a:srgbClr val="000000"/>
            </a:solidFill>
            <a:prstDash val="solid"/>
            <a:headEnd type="none" w="sm" len="sm"/>
            <a:tailEnd type="arrow" w="med" len="sm"/>
          </a:ln>
        </p:spPr>
      </p:sp>
      <p:sp>
        <p:nvSpPr>
          <p:cNvPr id="29" name="AutoShape 29"/>
          <p:cNvSpPr/>
          <p:nvPr/>
        </p:nvSpPr>
        <p:spPr>
          <a:xfrm>
            <a:off x="7673150" y="4560230"/>
            <a:ext cx="170556" cy="501650"/>
          </a:xfrm>
          <a:prstGeom prst="line">
            <a:avLst/>
          </a:prstGeom>
          <a:ln w="38100" cap="flat">
            <a:solidFill>
              <a:srgbClr val="000000"/>
            </a:solidFill>
            <a:prstDash val="solid"/>
            <a:headEnd type="none" w="sm" len="sm"/>
            <a:tailEnd type="arrow" w="med" len="sm"/>
          </a:ln>
        </p:spPr>
      </p:sp>
      <p:sp>
        <p:nvSpPr>
          <p:cNvPr id="30" name="TextBox 22">
            <a:extLst>
              <a:ext uri="{FF2B5EF4-FFF2-40B4-BE49-F238E27FC236}">
                <a16:creationId xmlns:a16="http://schemas.microsoft.com/office/drawing/2014/main" id="{DC129F36-BF39-4B2F-9B37-FD90458EF610}"/>
              </a:ext>
            </a:extLst>
          </p:cNvPr>
          <p:cNvSpPr txBox="1"/>
          <p:nvPr/>
        </p:nvSpPr>
        <p:spPr>
          <a:xfrm>
            <a:off x="7673150" y="5183483"/>
            <a:ext cx="2489530" cy="1231106"/>
          </a:xfrm>
          <a:prstGeom prst="rect">
            <a:avLst/>
          </a:prstGeom>
        </p:spPr>
        <p:txBody>
          <a:bodyPr wrap="square" lIns="0" tIns="0" rIns="0" bIns="0" rtlCol="0" anchor="t">
            <a:spAutoFit/>
          </a:bodyPr>
          <a:lstStyle/>
          <a:p>
            <a:pPr algn="ctr" defTabSz="609630"/>
            <a:r>
              <a:rPr lang="en-US" sz="2000" dirty="0" err="1">
                <a:solidFill>
                  <a:srgbClr val="000000"/>
                </a:solidFill>
                <a:latin typeface="Canva Sans"/>
                <a:ea typeface="Canva Sans"/>
                <a:cs typeface="Canva Sans"/>
                <a:sym typeface="Canva Sans"/>
              </a:rPr>
              <a:t>ggf</a:t>
            </a:r>
            <a:r>
              <a:rPr lang="en-US" sz="2000" dirty="0">
                <a:solidFill>
                  <a:srgbClr val="000000"/>
                </a:solidFill>
                <a:latin typeface="Canva Sans"/>
                <a:ea typeface="Canva Sans"/>
                <a:cs typeface="Canva Sans"/>
                <a:sym typeface="Canva Sans"/>
              </a:rPr>
              <a:t>. KR, </a:t>
            </a:r>
            <a:r>
              <a:rPr lang="en-US" sz="2000" dirty="0" err="1">
                <a:solidFill>
                  <a:srgbClr val="000000"/>
                </a:solidFill>
                <a:latin typeface="Canva Sans"/>
                <a:ea typeface="Canva Sans"/>
                <a:cs typeface="Canva Sans"/>
                <a:sym typeface="Canva Sans"/>
              </a:rPr>
              <a:t>sofern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sich</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eine</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Differenz</a:t>
            </a:r>
            <a:r>
              <a:rPr lang="en-US" sz="2000" dirty="0">
                <a:solidFill>
                  <a:srgbClr val="000000"/>
                </a:solidFill>
                <a:latin typeface="Canva Sans"/>
                <a:ea typeface="Canva Sans"/>
                <a:cs typeface="Canva Sans"/>
                <a:sym typeface="Canva Sans"/>
              </a:rPr>
              <a:t> der </a:t>
            </a:r>
            <a:r>
              <a:rPr lang="en-US" sz="2000" dirty="0" err="1">
                <a:solidFill>
                  <a:srgbClr val="000000"/>
                </a:solidFill>
                <a:latin typeface="Canva Sans"/>
                <a:ea typeface="Canva Sans"/>
                <a:cs typeface="Canva Sans"/>
                <a:sym typeface="Canva Sans"/>
              </a:rPr>
              <a:t>Gebühr</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ergibt</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diese</a:t>
            </a:r>
            <a:r>
              <a:rPr lang="en-US" sz="2000" dirty="0">
                <a:solidFill>
                  <a:srgbClr val="000000"/>
                </a:solidFill>
                <a:latin typeface="Canva Sans"/>
                <a:ea typeface="Canva Sans"/>
                <a:cs typeface="Canva Sans"/>
                <a:sym typeface="Canva Sans"/>
              </a:rPr>
              <a:t> per </a:t>
            </a:r>
            <a:r>
              <a:rPr lang="en-US" sz="2000" dirty="0" err="1">
                <a:solidFill>
                  <a:srgbClr val="000000"/>
                </a:solidFill>
                <a:latin typeface="Canva Sans"/>
                <a:ea typeface="Canva Sans"/>
                <a:cs typeface="Canva Sans"/>
                <a:sym typeface="Canva Sans"/>
              </a:rPr>
              <a:t>Sollstellung</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erfordern</a:t>
            </a:r>
            <a:r>
              <a:rPr lang="en-US" sz="2000" dirty="0">
                <a:solidFill>
                  <a:srgbClr val="000000"/>
                </a:solidFill>
                <a:latin typeface="Canva Sans"/>
                <a:ea typeface="Canva Sans"/>
                <a:cs typeface="Canva Sans"/>
                <a:sym typeface="Canva Sans"/>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3425007" y="751676"/>
            <a:ext cx="5341987" cy="549381"/>
          </a:xfrm>
          <a:prstGeom prst="rect">
            <a:avLst/>
          </a:prstGeom>
        </p:spPr>
        <p:txBody>
          <a:bodyPr lIns="0" tIns="0" rIns="0" bIns="0" rtlCol="0" anchor="t">
            <a:spAutoFit/>
          </a:bodyPr>
          <a:lstStyle/>
          <a:p>
            <a:pPr algn="ctr" defTabSz="609630">
              <a:lnSpc>
                <a:spcPts val="4666"/>
              </a:lnSpc>
            </a:pPr>
            <a:r>
              <a:rPr lang="en-US" sz="3333" b="1">
                <a:solidFill>
                  <a:srgbClr val="EFAFAD"/>
                </a:solidFill>
                <a:latin typeface="Canva Sans Bold"/>
                <a:ea typeface="Canva Sans Bold"/>
                <a:cs typeface="Canva Sans Bold"/>
                <a:sym typeface="Canva Sans Bold"/>
              </a:rPr>
              <a:t>Widerklage</a:t>
            </a:r>
          </a:p>
        </p:txBody>
      </p:sp>
      <p:sp>
        <p:nvSpPr>
          <p:cNvPr id="6" name="Freeform 6"/>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7" name="TextBox 7"/>
          <p:cNvSpPr txBox="1"/>
          <p:nvPr/>
        </p:nvSpPr>
        <p:spPr>
          <a:xfrm>
            <a:off x="119043" y="3460750"/>
            <a:ext cx="5654451"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Eingang: </a:t>
            </a:r>
          </a:p>
          <a:p>
            <a:pPr algn="ctr" defTabSz="609630">
              <a:lnSpc>
                <a:spcPts val="3666"/>
              </a:lnSpc>
            </a:pPr>
            <a:r>
              <a:rPr lang="en-US" sz="3333">
                <a:solidFill>
                  <a:srgbClr val="000000"/>
                </a:solidFill>
                <a:latin typeface="Canva Sans"/>
                <a:ea typeface="Canva Sans"/>
                <a:cs typeface="Canva Sans"/>
                <a:sym typeface="Canva Sans"/>
              </a:rPr>
              <a:t>Widerklage</a:t>
            </a:r>
          </a:p>
        </p:txBody>
      </p:sp>
      <p:sp>
        <p:nvSpPr>
          <p:cNvPr id="8" name="TextBox 8"/>
          <p:cNvSpPr txBox="1"/>
          <p:nvPr/>
        </p:nvSpPr>
        <p:spPr>
          <a:xfrm>
            <a:off x="7125893"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5/26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3425007" y="751676"/>
            <a:ext cx="5341987" cy="549381"/>
          </a:xfrm>
          <a:prstGeom prst="rect">
            <a:avLst/>
          </a:prstGeom>
        </p:spPr>
        <p:txBody>
          <a:bodyPr lIns="0" tIns="0" rIns="0" bIns="0" rtlCol="0" anchor="t">
            <a:spAutoFit/>
          </a:bodyPr>
          <a:lstStyle/>
          <a:p>
            <a:pPr algn="ctr" defTabSz="609630">
              <a:lnSpc>
                <a:spcPts val="4666"/>
              </a:lnSpc>
            </a:pPr>
            <a:r>
              <a:rPr lang="en-US" sz="3333" b="1">
                <a:solidFill>
                  <a:srgbClr val="EFAFAD"/>
                </a:solidFill>
                <a:latin typeface="Canva Sans Bold"/>
                <a:ea typeface="Canva Sans Bold"/>
                <a:cs typeface="Canva Sans Bold"/>
                <a:sym typeface="Canva Sans Bold"/>
              </a:rPr>
              <a:t>Widerklage</a:t>
            </a:r>
          </a:p>
        </p:txBody>
      </p:sp>
      <p:sp>
        <p:nvSpPr>
          <p:cNvPr id="6" name="Freeform 6"/>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7" name="TextBox 7"/>
          <p:cNvSpPr txBox="1"/>
          <p:nvPr/>
        </p:nvSpPr>
        <p:spPr>
          <a:xfrm>
            <a:off x="7125893"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5/26</a:t>
            </a:r>
          </a:p>
        </p:txBody>
      </p:sp>
      <p:sp>
        <p:nvSpPr>
          <p:cNvPr id="8" name="TextBox 8"/>
          <p:cNvSpPr txBox="1"/>
          <p:nvPr/>
        </p:nvSpPr>
        <p:spPr>
          <a:xfrm>
            <a:off x="-93285" y="1616990"/>
            <a:ext cx="6354796"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Aktenbock</a:t>
            </a:r>
          </a:p>
        </p:txBody>
      </p:sp>
      <p:sp>
        <p:nvSpPr>
          <p:cNvPr id="9" name="AutoShape 9"/>
          <p:cNvSpPr/>
          <p:nvPr/>
        </p:nvSpPr>
        <p:spPr>
          <a:xfrm>
            <a:off x="3084113" y="2199073"/>
            <a:ext cx="0" cy="389467"/>
          </a:xfrm>
          <a:prstGeom prst="line">
            <a:avLst/>
          </a:prstGeom>
          <a:ln w="95250" cap="flat">
            <a:solidFill>
              <a:srgbClr val="FE82DA"/>
            </a:solidFill>
            <a:prstDash val="solid"/>
            <a:headEnd type="none" w="sm" len="sm"/>
            <a:tailEnd type="arrow" w="med" len="sm"/>
          </a:ln>
        </p:spPr>
      </p:sp>
      <p:sp>
        <p:nvSpPr>
          <p:cNvPr id="10" name="TextBox 10"/>
          <p:cNvSpPr txBox="1"/>
          <p:nvPr/>
        </p:nvSpPr>
        <p:spPr>
          <a:xfrm>
            <a:off x="-45933" y="2680066"/>
            <a:ext cx="6307445"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Aufgabe mit </a:t>
            </a:r>
          </a:p>
          <a:p>
            <a:pPr algn="ctr" defTabSz="609630">
              <a:lnSpc>
                <a:spcPts val="3666"/>
              </a:lnSpc>
            </a:pPr>
            <a:r>
              <a:rPr lang="en-US" sz="3333">
                <a:solidFill>
                  <a:srgbClr val="000000"/>
                </a:solidFill>
                <a:latin typeface="Canva Sans"/>
                <a:ea typeface="Canva Sans"/>
                <a:cs typeface="Canva Sans"/>
                <a:sym typeface="Canva Sans"/>
              </a:rPr>
              <a:t>Doppelklick öffnen</a:t>
            </a:r>
          </a:p>
        </p:txBody>
      </p:sp>
      <p:sp>
        <p:nvSpPr>
          <p:cNvPr id="11" name="TextBox 11"/>
          <p:cNvSpPr txBox="1"/>
          <p:nvPr/>
        </p:nvSpPr>
        <p:spPr>
          <a:xfrm>
            <a:off x="410353" y="3864544"/>
            <a:ext cx="3987424" cy="385490"/>
          </a:xfrm>
          <a:prstGeom prst="rect">
            <a:avLst/>
          </a:prstGeom>
        </p:spPr>
        <p:txBody>
          <a:bodyPr wrap="square" lIns="0" tIns="0" rIns="0" bIns="0" rtlCol="0" anchor="t">
            <a:spAutoFit/>
          </a:bodyPr>
          <a:lstStyle/>
          <a:p>
            <a:pPr algn="ctr" defTabSz="609630">
              <a:lnSpc>
                <a:spcPts val="3266"/>
              </a:lnSpc>
            </a:pPr>
            <a:r>
              <a:rPr lang="en-US" sz="2333" dirty="0" err="1">
                <a:solidFill>
                  <a:srgbClr val="000000"/>
                </a:solidFill>
                <a:latin typeface="Canva Sans"/>
                <a:ea typeface="Canva Sans"/>
                <a:cs typeface="Canva Sans"/>
                <a:sym typeface="Canva Sans"/>
              </a:rPr>
              <a:t>V</a:t>
            </a:r>
            <a:r>
              <a:rPr lang="en-US" sz="2333" u="sng" dirty="0" err="1">
                <a:solidFill>
                  <a:srgbClr val="000000"/>
                </a:solidFill>
                <a:latin typeface="Canva Sans"/>
                <a:ea typeface="Canva Sans"/>
                <a:cs typeface="Canva Sans"/>
                <a:sym typeface="Canva Sans"/>
              </a:rPr>
              <a:t>erfügung</a:t>
            </a:r>
            <a:r>
              <a:rPr lang="en-US" sz="2333" u="sng" dirty="0">
                <a:solidFill>
                  <a:srgbClr val="000000"/>
                </a:solidFill>
                <a:latin typeface="Canva Sans"/>
                <a:ea typeface="Canva Sans"/>
                <a:cs typeface="Canva Sans"/>
                <a:sym typeface="Canva Sans"/>
              </a:rPr>
              <a:t>:</a:t>
            </a:r>
          </a:p>
        </p:txBody>
      </p:sp>
      <p:sp>
        <p:nvSpPr>
          <p:cNvPr id="12" name="TextBox 12"/>
          <p:cNvSpPr txBox="1"/>
          <p:nvPr/>
        </p:nvSpPr>
        <p:spPr>
          <a:xfrm>
            <a:off x="206829" y="4399413"/>
            <a:ext cx="8708403" cy="1603003"/>
          </a:xfrm>
          <a:prstGeom prst="rect">
            <a:avLst/>
          </a:prstGeom>
        </p:spPr>
        <p:txBody>
          <a:bodyPr lIns="0" tIns="0" rIns="0" bIns="0" rtlCol="0" anchor="t">
            <a:spAutoFit/>
          </a:bodyPr>
          <a:lstStyle/>
          <a:p>
            <a:pPr defTabSz="609630">
              <a:lnSpc>
                <a:spcPts val="2493"/>
              </a:lnSpc>
            </a:pPr>
            <a:r>
              <a:rPr lang="en-US" sz="2266" dirty="0">
                <a:solidFill>
                  <a:srgbClr val="000000"/>
                </a:solidFill>
                <a:latin typeface="Canva Sans"/>
                <a:ea typeface="Canva Sans"/>
                <a:cs typeface="Canva Sans"/>
                <a:sym typeface="Canva Sans"/>
              </a:rPr>
              <a:t>1. </a:t>
            </a:r>
            <a:r>
              <a:rPr lang="en-US" sz="2266" dirty="0" err="1">
                <a:solidFill>
                  <a:srgbClr val="000000"/>
                </a:solidFill>
                <a:latin typeface="Canva Sans"/>
                <a:ea typeface="Canva Sans"/>
                <a:cs typeface="Canva Sans"/>
                <a:sym typeface="Canva Sans"/>
              </a:rPr>
              <a:t>Begl</a:t>
            </a:r>
            <a:r>
              <a:rPr lang="en-US" sz="2266" dirty="0">
                <a:solidFill>
                  <a:srgbClr val="000000"/>
                </a:solidFill>
                <a:latin typeface="Canva Sans"/>
                <a:ea typeface="Canva Sans"/>
                <a:cs typeface="Canva Sans"/>
                <a:sym typeface="Canva Sans"/>
              </a:rPr>
              <a:t>. </a:t>
            </a:r>
            <a:r>
              <a:rPr lang="en-US" sz="2266" dirty="0" err="1">
                <a:solidFill>
                  <a:srgbClr val="000000"/>
                </a:solidFill>
                <a:latin typeface="Canva Sans"/>
                <a:ea typeface="Canva Sans"/>
                <a:cs typeface="Canva Sans"/>
                <a:sym typeface="Canva Sans"/>
              </a:rPr>
              <a:t>Abschrift</a:t>
            </a:r>
            <a:r>
              <a:rPr lang="en-US" sz="2266" dirty="0">
                <a:solidFill>
                  <a:srgbClr val="000000"/>
                </a:solidFill>
                <a:latin typeface="Canva Sans"/>
                <a:ea typeface="Canva Sans"/>
                <a:cs typeface="Canva Sans"/>
                <a:sym typeface="Canva Sans"/>
              </a:rPr>
              <a:t> an </a:t>
            </a:r>
            <a:r>
              <a:rPr lang="en-US" sz="2266" dirty="0" err="1">
                <a:solidFill>
                  <a:srgbClr val="000000"/>
                </a:solidFill>
                <a:latin typeface="Canva Sans"/>
                <a:ea typeface="Canva Sans"/>
                <a:cs typeface="Canva Sans"/>
                <a:sym typeface="Canva Sans"/>
              </a:rPr>
              <a:t>Widerbeklagten</a:t>
            </a:r>
            <a:r>
              <a:rPr lang="en-US" sz="2266" dirty="0">
                <a:solidFill>
                  <a:srgbClr val="000000"/>
                </a:solidFill>
                <a:latin typeface="Canva Sans"/>
                <a:ea typeface="Canva Sans"/>
                <a:cs typeface="Canva Sans"/>
                <a:sym typeface="Canva Sans"/>
              </a:rPr>
              <a:t> (Kl.)</a:t>
            </a:r>
          </a:p>
          <a:p>
            <a:pPr defTabSz="609630">
              <a:lnSpc>
                <a:spcPts val="2493"/>
              </a:lnSpc>
            </a:pPr>
            <a:r>
              <a:rPr lang="en-US" sz="2266" dirty="0">
                <a:solidFill>
                  <a:srgbClr val="000000"/>
                </a:solidFill>
                <a:latin typeface="Canva Sans"/>
                <a:ea typeface="Canva Sans"/>
                <a:cs typeface="Canva Sans"/>
                <a:sym typeface="Canva Sans"/>
              </a:rPr>
              <a:t>2. </a:t>
            </a:r>
            <a:r>
              <a:rPr lang="en-US" sz="2266" dirty="0" err="1">
                <a:solidFill>
                  <a:srgbClr val="000000"/>
                </a:solidFill>
                <a:latin typeface="Canva Sans"/>
                <a:ea typeface="Canva Sans"/>
                <a:cs typeface="Canva Sans"/>
                <a:sym typeface="Canva Sans"/>
              </a:rPr>
              <a:t>Abschrift</a:t>
            </a:r>
            <a:r>
              <a:rPr lang="en-US" sz="2266" dirty="0">
                <a:solidFill>
                  <a:srgbClr val="000000"/>
                </a:solidFill>
                <a:latin typeface="Canva Sans"/>
                <a:ea typeface="Canva Sans"/>
                <a:cs typeface="Canva Sans"/>
                <a:sym typeface="Canva Sans"/>
              </a:rPr>
              <a:t> an </a:t>
            </a:r>
            <a:r>
              <a:rPr lang="en-US" sz="2266" dirty="0" err="1">
                <a:solidFill>
                  <a:srgbClr val="000000"/>
                </a:solidFill>
                <a:latin typeface="Canva Sans"/>
                <a:ea typeface="Canva Sans"/>
                <a:cs typeface="Canva Sans"/>
                <a:sym typeface="Canva Sans"/>
              </a:rPr>
              <a:t>Widerkläger</a:t>
            </a:r>
            <a:r>
              <a:rPr lang="en-US" sz="2266" dirty="0">
                <a:solidFill>
                  <a:srgbClr val="000000"/>
                </a:solidFill>
                <a:latin typeface="Canva Sans"/>
                <a:ea typeface="Canva Sans"/>
                <a:cs typeface="Canva Sans"/>
                <a:sym typeface="Canva Sans"/>
              </a:rPr>
              <a:t> (</a:t>
            </a:r>
            <a:r>
              <a:rPr lang="en-US" sz="2266" dirty="0" err="1">
                <a:solidFill>
                  <a:srgbClr val="000000"/>
                </a:solidFill>
                <a:latin typeface="Canva Sans"/>
                <a:ea typeface="Canva Sans"/>
                <a:cs typeface="Canva Sans"/>
                <a:sym typeface="Canva Sans"/>
              </a:rPr>
              <a:t>Bekl</a:t>
            </a:r>
            <a:r>
              <a:rPr lang="en-US" sz="2266" dirty="0">
                <a:solidFill>
                  <a:srgbClr val="000000"/>
                </a:solidFill>
                <a:latin typeface="Canva Sans"/>
                <a:ea typeface="Canva Sans"/>
                <a:cs typeface="Canva Sans"/>
                <a:sym typeface="Canva Sans"/>
              </a:rPr>
              <a:t>.)</a:t>
            </a:r>
          </a:p>
          <a:p>
            <a:pPr defTabSz="609630">
              <a:lnSpc>
                <a:spcPts val="2493"/>
              </a:lnSpc>
            </a:pPr>
            <a:r>
              <a:rPr lang="en-US" sz="2266" dirty="0">
                <a:solidFill>
                  <a:srgbClr val="000000"/>
                </a:solidFill>
                <a:latin typeface="Canva Sans"/>
                <a:ea typeface="Canva Sans"/>
                <a:cs typeface="Canva Sans"/>
                <a:sym typeface="Canva Sans"/>
              </a:rPr>
              <a:t>3. Frist 1 Monat</a:t>
            </a:r>
            <a:br>
              <a:rPr lang="en-US" sz="2266" dirty="0">
                <a:solidFill>
                  <a:srgbClr val="000000"/>
                </a:solidFill>
                <a:latin typeface="Canva Sans"/>
                <a:ea typeface="Canva Sans"/>
                <a:cs typeface="Canva Sans"/>
                <a:sym typeface="Canva Sans"/>
              </a:rPr>
            </a:br>
            <a:endParaRPr lang="en-US" sz="2266" dirty="0">
              <a:solidFill>
                <a:srgbClr val="000000"/>
              </a:solidFill>
              <a:latin typeface="Canva Sans"/>
              <a:ea typeface="Canva Sans"/>
              <a:cs typeface="Canva Sans"/>
              <a:sym typeface="Canva Sans"/>
            </a:endParaRPr>
          </a:p>
          <a:p>
            <a:pPr defTabSz="609630">
              <a:lnSpc>
                <a:spcPts val="2493"/>
              </a:lnSpc>
            </a:pPr>
            <a:r>
              <a:rPr lang="en-US" sz="2266" dirty="0">
                <a:solidFill>
                  <a:srgbClr val="000000"/>
                </a:solidFill>
                <a:latin typeface="Canva Sans"/>
                <a:ea typeface="Canva Sans"/>
                <a:cs typeface="Canva Sans"/>
                <a:sym typeface="Canva Sans"/>
              </a:rPr>
              <a:t>xx.xx.20xx, Richter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3425007" y="751676"/>
            <a:ext cx="5341987" cy="549381"/>
          </a:xfrm>
          <a:prstGeom prst="rect">
            <a:avLst/>
          </a:prstGeom>
        </p:spPr>
        <p:txBody>
          <a:bodyPr lIns="0" tIns="0" rIns="0" bIns="0" rtlCol="0" anchor="t">
            <a:spAutoFit/>
          </a:bodyPr>
          <a:lstStyle/>
          <a:p>
            <a:pPr algn="ctr" defTabSz="609630">
              <a:lnSpc>
                <a:spcPts val="4666"/>
              </a:lnSpc>
            </a:pPr>
            <a:r>
              <a:rPr lang="en-US" sz="3333" b="1">
                <a:solidFill>
                  <a:srgbClr val="EFAFAD"/>
                </a:solidFill>
                <a:latin typeface="Canva Sans Bold"/>
                <a:ea typeface="Canva Sans Bold"/>
                <a:cs typeface="Canva Sans Bold"/>
                <a:sym typeface="Canva Sans Bold"/>
              </a:rPr>
              <a:t>Widerklage</a:t>
            </a:r>
          </a:p>
        </p:txBody>
      </p:sp>
      <p:sp>
        <p:nvSpPr>
          <p:cNvPr id="6" name="Freeform 6"/>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7" name="TextBox 7"/>
          <p:cNvSpPr txBox="1"/>
          <p:nvPr/>
        </p:nvSpPr>
        <p:spPr>
          <a:xfrm>
            <a:off x="119043" y="3460750"/>
            <a:ext cx="5654451"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Eingang: </a:t>
            </a:r>
          </a:p>
          <a:p>
            <a:pPr algn="ctr" defTabSz="609630">
              <a:lnSpc>
                <a:spcPts val="3666"/>
              </a:lnSpc>
            </a:pPr>
            <a:r>
              <a:rPr lang="en-US" sz="3333">
                <a:solidFill>
                  <a:srgbClr val="000000"/>
                </a:solidFill>
                <a:latin typeface="Canva Sans"/>
                <a:ea typeface="Canva Sans"/>
                <a:cs typeface="Canva Sans"/>
                <a:sym typeface="Canva Sans"/>
              </a:rPr>
              <a:t>ZU</a:t>
            </a:r>
          </a:p>
        </p:txBody>
      </p:sp>
      <p:sp>
        <p:nvSpPr>
          <p:cNvPr id="8" name="TextBox 8"/>
          <p:cNvSpPr txBox="1"/>
          <p:nvPr/>
        </p:nvSpPr>
        <p:spPr>
          <a:xfrm>
            <a:off x="7125893"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5/26</a:t>
            </a: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670</Words>
  <Application>Microsoft Office PowerPoint</Application>
  <PresentationFormat>Breitbild</PresentationFormat>
  <Paragraphs>186</Paragraphs>
  <Slides>28</Slides>
  <Notes>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28</vt:i4>
      </vt:variant>
    </vt:vector>
  </HeadingPairs>
  <TitlesOfParts>
    <vt:vector size="35" baseType="lpstr">
      <vt:lpstr>Arial</vt:lpstr>
      <vt:lpstr>Calibri</vt:lpstr>
      <vt:lpstr>Calibri Light</vt:lpstr>
      <vt:lpstr>Canva Sans</vt:lpstr>
      <vt:lpstr>Canva Sans Bold</vt:lpstr>
      <vt:lpstr>Office</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Hinz, Sandy</dc:creator>
  <cp:lastModifiedBy>Hinz, Sandy</cp:lastModifiedBy>
  <cp:revision>17</cp:revision>
  <dcterms:created xsi:type="dcterms:W3CDTF">2025-07-29T11:55:37Z</dcterms:created>
  <dcterms:modified xsi:type="dcterms:W3CDTF">2026-09-07T12:57:54Z</dcterms:modified>
</cp:coreProperties>
</file>