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329" r:id="rId4"/>
    <p:sldId id="353" r:id="rId5"/>
    <p:sldId id="368" r:id="rId6"/>
    <p:sldId id="369" r:id="rId7"/>
    <p:sldId id="370" r:id="rId8"/>
    <p:sldId id="371" r:id="rId9"/>
    <p:sldId id="372" r:id="rId10"/>
    <p:sldId id="337" r:id="rId11"/>
    <p:sldId id="373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74" r:id="rId26"/>
    <p:sldId id="355" r:id="rId27"/>
    <p:sldId id="366" r:id="rId28"/>
    <p:sldId id="357" r:id="rId29"/>
    <p:sldId id="358" r:id="rId30"/>
    <p:sldId id="375" r:id="rId31"/>
    <p:sldId id="360" r:id="rId32"/>
    <p:sldId id="361" r:id="rId33"/>
    <p:sldId id="362" r:id="rId34"/>
    <p:sldId id="363" r:id="rId35"/>
    <p:sldId id="367" r:id="rId3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A535E-2BEF-46A4-B22C-DDABAC667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25E4CD9-C2BC-40D0-9E5F-41872B36B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787C95-5474-49CB-9D42-D5AAFB73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79C7D1-4C4B-4F82-826D-4E381DC5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E6CB53-F93D-46B6-9D6C-FD8CB879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669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F52E8-29CC-4F25-ABD0-B440DACD5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284B5A-DC0D-4B59-B14B-E4663B19B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F4D47D-3C64-4F3C-915F-223BB2EE7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9DEB73-2B49-4F6D-859F-4D2D0A760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CB5445-B603-404B-9314-C4FA7655D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566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C20F44-54AB-47D2-8956-1FBBC4AB9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9D2BEF-E8EF-4647-8EA1-0655FEFBE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9E3384-7337-4EBB-BDF2-524A447D3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A3A704-40FB-4151-8931-DEAC07B8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D099D9-7925-40AF-9E0B-A84EA37E1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081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3BEF9-527A-4C9A-8FE1-084E5386D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F56E84-45BD-4AA2-8AD8-374160ED2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439D52C-6852-4A47-A80E-F88CF8E50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D223717-C040-4CA1-820A-32CDE6406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802A75-0846-4DF1-A260-E699C6AA6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251CEC2-93D5-440D-91CE-9077D293F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058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8E7AC-C5CD-434D-A64E-A60AC4B83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D112D7-AF08-4655-B593-1575DB72A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FC5C2B-12FE-4592-BA0F-6AC387B26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3441AC1-7048-47EC-B48E-1BD4A9903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15F5740-FDEE-4531-8521-FC007BB81D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88E4579-E1B9-45AE-8511-04AAC858A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56FB064-9E42-46FE-B76F-0C485BD7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CF3ED6D-820E-4159-AE19-87CE4CB1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7302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7C6053-F0C6-497F-92EF-FFDBB261D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9DADA2-EEAA-4D81-8F26-78B22FA3A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37B5B37-F206-46D2-ACAE-CE36C3E4C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FE5E8B8-6FE0-417D-A158-B98BE832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5665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FDBFC6B-8929-48DF-8847-9FBF5E76F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DE3FC7E-2FA4-4250-AF26-708A08DEF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59B6DD-CC13-44B5-BFE2-DE741FB3E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1059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4AEE08-F47A-4745-B288-2E93AB944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52D044-6236-48EA-8E78-0C39B7EE9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CB7B3C-1258-4A00-ACCC-D3FFCB8C8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737B20A-BC90-4340-A6B3-E17C5505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F386990-362B-42B0-8479-048C7F1CC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CA4B58-55AD-4EB6-A581-1189DADF8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528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C57055-0F83-4321-8C94-D84526C6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B8EC0F3-8233-4964-A704-138022AC9C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34C5F5-BFC8-47DF-804D-6722602F4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341E5AE-1662-4D60-8223-D1E01AEE8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1DC733-CCBA-4566-90DD-5FABDFA35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8AFEAD-A6C7-4CCD-869D-63ADEA6FE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508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406CAE-17A2-4DDF-8324-21BC58960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0BFE0E0-8C0B-42E4-AFCF-ADA86484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0AC0AE-2C30-4B5E-A67B-1A9E0048E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1D1635-5CB7-4A2F-9F24-58617C3F3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2FAD1A-2929-4BEE-BF1B-E8C6BAA1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390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C162D65-F101-4A7C-BD21-2BD45A351B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127CC81-6094-4656-82EE-7BB333B91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ED6DDA-61CA-4501-B421-DD972A00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C7B356-0F29-4957-BB0C-BAEFCCF00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BFF6F6C-CBBF-47C1-ABCD-4D811FA81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9783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67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66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94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94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50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46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35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870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50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232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510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933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41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9974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60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48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691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592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024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230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508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7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7082458-F682-47D4-989F-E52F858E2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2FAE49-58BF-4B81-9B22-6B57F261A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26BCC52-EBD8-4773-8E9A-8E8E466591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2FA16-5231-4332-8CE5-7D38B0B03C8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6D24D6-C7D2-4C54-AF86-FAD0E3B2A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0FC479-6A78-46FE-B74C-D9E543AE4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83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8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5.jpeg"/><Relationship Id="rId7" Type="http://schemas.openxmlformats.org/officeDocument/2006/relationships/image" Target="../media/image57.sv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5158821" y="1354150"/>
            <a:ext cx="1685601" cy="1548647"/>
          </a:xfrm>
          <a:custGeom>
            <a:avLst/>
            <a:gdLst/>
            <a:ahLst/>
            <a:cxnLst/>
            <a:rect l="l" t="t" r="r" b="b"/>
            <a:pathLst>
              <a:path w="2528402" h="2322970">
                <a:moveTo>
                  <a:pt x="0" y="0"/>
                </a:moveTo>
                <a:lnTo>
                  <a:pt x="2528402" y="0"/>
                </a:lnTo>
                <a:lnTo>
                  <a:pt x="2528402" y="2322970"/>
                </a:lnTo>
                <a:lnTo>
                  <a:pt x="0" y="2322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346998" b="-346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448123" y="3659464"/>
            <a:ext cx="2319284" cy="2756950"/>
          </a:xfrm>
          <a:custGeom>
            <a:avLst/>
            <a:gdLst/>
            <a:ahLst/>
            <a:cxnLst/>
            <a:rect l="l" t="t" r="r" b="b"/>
            <a:pathLst>
              <a:path w="3478926" h="4135425">
                <a:moveTo>
                  <a:pt x="0" y="0"/>
                </a:moveTo>
                <a:lnTo>
                  <a:pt x="3478926" y="0"/>
                </a:lnTo>
                <a:lnTo>
                  <a:pt x="3478926" y="4135425"/>
                </a:lnTo>
                <a:lnTo>
                  <a:pt x="0" y="41354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2776" y="833554"/>
            <a:ext cx="50588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42528" y="2946508"/>
            <a:ext cx="25304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20535" y="2946508"/>
            <a:ext cx="21621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örtlich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61747" y="2946508"/>
            <a:ext cx="32935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funktionell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2528" y="3794604"/>
            <a:ext cx="2664605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83980" y="3794604"/>
            <a:ext cx="2639737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17977" y="3794604"/>
            <a:ext cx="215527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61747" y="833554"/>
            <a:ext cx="345200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4844206" y="3659464"/>
            <a:ext cx="2319284" cy="2756950"/>
          </a:xfrm>
          <a:custGeom>
            <a:avLst/>
            <a:gdLst/>
            <a:ahLst/>
            <a:cxnLst/>
            <a:rect l="l" t="t" r="r" b="b"/>
            <a:pathLst>
              <a:path w="3478926" h="4135425">
                <a:moveTo>
                  <a:pt x="0" y="0"/>
                </a:moveTo>
                <a:lnTo>
                  <a:pt x="3478926" y="0"/>
                </a:lnTo>
                <a:lnTo>
                  <a:pt x="3478926" y="4135425"/>
                </a:lnTo>
                <a:lnTo>
                  <a:pt x="0" y="41354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835974" y="3623842"/>
            <a:ext cx="2319284" cy="2756950"/>
          </a:xfrm>
          <a:custGeom>
            <a:avLst/>
            <a:gdLst/>
            <a:ahLst/>
            <a:cxnLst/>
            <a:rect l="l" t="t" r="r" b="b"/>
            <a:pathLst>
              <a:path w="3478926" h="4135425">
                <a:moveTo>
                  <a:pt x="0" y="0"/>
                </a:moveTo>
                <a:lnTo>
                  <a:pt x="3478926" y="0"/>
                </a:lnTo>
                <a:lnTo>
                  <a:pt x="3478926" y="4135424"/>
                </a:lnTo>
                <a:lnTo>
                  <a:pt x="0" y="41354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1E0FE49A-F659-461C-B55F-C70CC0BE5A0D}"/>
              </a:ext>
            </a:extLst>
          </p:cNvPr>
          <p:cNvSpPr/>
          <p:nvPr/>
        </p:nvSpPr>
        <p:spPr>
          <a:xfrm>
            <a:off x="845820" y="1682621"/>
            <a:ext cx="10500360" cy="5016758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Welches Gericht kann einen Rechtsstreit entscheiden?</a:t>
            </a:r>
          </a:p>
          <a:p>
            <a:endParaRPr lang="de-DE" sz="3200" dirty="0">
              <a:latin typeface="Canva Sans" panose="020B0604020202020204"/>
              <a:cs typeface="Arial" panose="020B0604020202020204" pitchFamily="34" charset="0"/>
            </a:endParaRPr>
          </a:p>
          <a:p>
            <a:r>
              <a:rPr lang="de-DE" sz="3200" b="1" dirty="0">
                <a:latin typeface="Canva Sans" panose="020B0604020202020204"/>
                <a:cs typeface="Arial" panose="020B0604020202020204" pitchFamily="34" charset="0"/>
              </a:rPr>
              <a:t>ordentliche 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	 </a:t>
            </a:r>
            <a:r>
              <a:rPr lang="de-DE" sz="3200" b="1" dirty="0">
                <a:latin typeface="Canva Sans" panose="020B0604020202020204"/>
                <a:cs typeface="Arial" panose="020B0604020202020204" pitchFamily="34" charset="0"/>
              </a:rPr>
              <a:t>besondere</a:t>
            </a:r>
            <a:br>
              <a:rPr lang="de-DE" sz="3200" b="1" dirty="0">
                <a:latin typeface="Canva Sans" panose="020B0604020202020204"/>
                <a:cs typeface="Arial" panose="020B0604020202020204" pitchFamily="34" charset="0"/>
              </a:rPr>
            </a:br>
            <a:r>
              <a:rPr lang="de-DE" sz="3200" b="1" dirty="0">
                <a:latin typeface="Canva Sans" panose="020B0604020202020204"/>
                <a:cs typeface="Arial" panose="020B0604020202020204" pitchFamily="34" charset="0"/>
              </a:rPr>
              <a:t>Gerichtsbarkeit 				 Gerichtsbarkeit</a:t>
            </a:r>
            <a:br>
              <a:rPr lang="de-DE" sz="3200" dirty="0">
                <a:latin typeface="Canva Sans" panose="020B0604020202020204"/>
                <a:cs typeface="Arial" panose="020B0604020202020204" pitchFamily="34" charset="0"/>
              </a:rPr>
            </a:br>
            <a:endParaRPr lang="de-DE" sz="3200" dirty="0">
              <a:latin typeface="Canva Sans" panose="020B0604020202020204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Amtsgericht	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Verwaltungsgericht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Landgericht	 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Arbeitsgericht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Kammergericht/</a:t>
            </a:r>
            <a:br>
              <a:rPr lang="de-DE" sz="3200" dirty="0">
                <a:latin typeface="Canva Sans" panose="020B0604020202020204"/>
                <a:cs typeface="Arial" panose="020B0604020202020204" pitchFamily="34" charset="0"/>
              </a:rPr>
            </a:b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Oberlandesgericht 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Sozialgericht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Bundesgerichtshof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Finanzgericht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89B48C-9FEB-4478-8677-1327FA3E0EB3}"/>
              </a:ext>
            </a:extLst>
          </p:cNvPr>
          <p:cNvGrpSpPr/>
          <p:nvPr/>
        </p:nvGrpSpPr>
        <p:grpSpPr>
          <a:xfrm>
            <a:off x="685800" y="289560"/>
            <a:ext cx="10820400" cy="928392"/>
            <a:chOff x="0" y="0"/>
            <a:chExt cx="2514545" cy="21574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BAA500F-CA46-4085-A81D-1B1D78823790}"/>
                </a:ext>
              </a:extLst>
            </p:cNvPr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5" name="TextBox 8">
            <a:extLst>
              <a:ext uri="{FF2B5EF4-FFF2-40B4-BE49-F238E27FC236}">
                <a16:creationId xmlns:a16="http://schemas.microsoft.com/office/drawing/2014/main" id="{AB244208-CABF-4FF5-BE33-D340E5D62E5D}"/>
              </a:ext>
            </a:extLst>
          </p:cNvPr>
          <p:cNvSpPr txBox="1"/>
          <p:nvPr/>
        </p:nvSpPr>
        <p:spPr>
          <a:xfrm>
            <a:off x="845820" y="422074"/>
            <a:ext cx="515322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  <a:endParaRPr lang="en-US" sz="3333" b="1" u="sng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BED9B733-9568-45C4-B725-ADF8A0CE08C2}"/>
              </a:ext>
            </a:extLst>
          </p:cNvPr>
          <p:cNvSpPr txBox="1"/>
          <p:nvPr/>
        </p:nvSpPr>
        <p:spPr>
          <a:xfrm>
            <a:off x="6576597" y="42207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 </a:t>
            </a:r>
          </a:p>
        </p:txBody>
      </p:sp>
    </p:spTree>
    <p:extLst>
      <p:ext uri="{BB962C8B-B14F-4D97-AF65-F5344CB8AC3E}">
        <p14:creationId xmlns:p14="http://schemas.microsoft.com/office/powerpoint/2010/main" val="179839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4498548" y="3898720"/>
            <a:ext cx="3194905" cy="2959281"/>
          </a:xfrm>
          <a:custGeom>
            <a:avLst/>
            <a:gdLst/>
            <a:ahLst/>
            <a:cxnLst/>
            <a:rect l="l" t="t" r="r" b="b"/>
            <a:pathLst>
              <a:path w="4792357" h="4438921">
                <a:moveTo>
                  <a:pt x="0" y="0"/>
                </a:moveTo>
                <a:lnTo>
                  <a:pt x="4792358" y="0"/>
                </a:lnTo>
                <a:lnTo>
                  <a:pt x="4792358" y="4438921"/>
                </a:lnTo>
                <a:lnTo>
                  <a:pt x="0" y="4438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4615738" y="1902037"/>
            <a:ext cx="2960525" cy="929057"/>
            <a:chOff x="0" y="0"/>
            <a:chExt cx="687994" cy="2159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7994" cy="215903"/>
            </a:xfrm>
            <a:custGeom>
              <a:avLst/>
              <a:gdLst/>
              <a:ahLst/>
              <a:cxnLst/>
              <a:rect l="l" t="t" r="r" b="b"/>
              <a:pathLst>
                <a:path w="687994" h="215903">
                  <a:moveTo>
                    <a:pt x="343997" y="0"/>
                  </a:moveTo>
                  <a:cubicBezTo>
                    <a:pt x="154013" y="0"/>
                    <a:pt x="0" y="48332"/>
                    <a:pt x="0" y="107951"/>
                  </a:cubicBezTo>
                  <a:cubicBezTo>
                    <a:pt x="0" y="167571"/>
                    <a:pt x="154013" y="215903"/>
                    <a:pt x="343997" y="215903"/>
                  </a:cubicBezTo>
                  <a:cubicBezTo>
                    <a:pt x="533981" y="215903"/>
                    <a:pt x="687994" y="167571"/>
                    <a:pt x="687994" y="107951"/>
                  </a:cubicBezTo>
                  <a:cubicBezTo>
                    <a:pt x="687994" y="48332"/>
                    <a:pt x="533981" y="0"/>
                    <a:pt x="343997" y="0"/>
                  </a:cubicBezTo>
                  <a:close/>
                </a:path>
              </a:pathLst>
            </a:custGeom>
            <a:blipFill>
              <a:blip r:embed="rId5"/>
              <a:stretch>
                <a:fillRect t="-109329" b="-109329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41444" y="2901145"/>
            <a:ext cx="4030991" cy="870682"/>
            <a:chOff x="0" y="0"/>
            <a:chExt cx="936759" cy="20233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36759" cy="202337"/>
            </a:xfrm>
            <a:custGeom>
              <a:avLst/>
              <a:gdLst/>
              <a:ahLst/>
              <a:cxnLst/>
              <a:rect l="l" t="t" r="r" b="b"/>
              <a:pathLst>
                <a:path w="936759" h="202337">
                  <a:moveTo>
                    <a:pt x="0" y="0"/>
                  </a:moveTo>
                  <a:lnTo>
                    <a:pt x="936759" y="0"/>
                  </a:lnTo>
                  <a:lnTo>
                    <a:pt x="936759" y="202337"/>
                  </a:lnTo>
                  <a:lnTo>
                    <a:pt x="0" y="202337"/>
                  </a:lnTo>
                  <a:close/>
                </a:path>
              </a:pathLst>
            </a:custGeom>
            <a:blipFill>
              <a:blip r:embed="rId6"/>
              <a:stretch>
                <a:fillRect t="-181484" b="-181484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42776" y="833554"/>
            <a:ext cx="60826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7355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0987" y="5248558"/>
            <a:ext cx="395190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23 Nr. 1 GVG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58049" y="5280308"/>
            <a:ext cx="4353012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ZPO, 23,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71 I GVG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72435" y="2050124"/>
            <a:ext cx="24471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209545" y="3020038"/>
            <a:ext cx="613296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bis 10.000,00 €</a:t>
            </a:r>
          </a:p>
        </p:txBody>
      </p:sp>
      <p:sp>
        <p:nvSpPr>
          <p:cNvPr id="15" name="AutoShape 15"/>
          <p:cNvSpPr/>
          <p:nvPr/>
        </p:nvSpPr>
        <p:spPr>
          <a:xfrm>
            <a:off x="7576263" y="2366565"/>
            <a:ext cx="1779696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323703" y="2366566"/>
            <a:ext cx="10853" cy="53457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AutoShape 17"/>
          <p:cNvSpPr/>
          <p:nvPr/>
        </p:nvSpPr>
        <p:spPr>
          <a:xfrm flipH="1">
            <a:off x="2828620" y="2366565"/>
            <a:ext cx="1787117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AutoShape 18"/>
          <p:cNvSpPr/>
          <p:nvPr/>
        </p:nvSpPr>
        <p:spPr>
          <a:xfrm flipH="1">
            <a:off x="2856939" y="2366566"/>
            <a:ext cx="506" cy="53457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2294293" y="4040101"/>
            <a:ext cx="1126303" cy="929057"/>
            <a:chOff x="0" y="0"/>
            <a:chExt cx="261741" cy="2159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61741" cy="215903"/>
            </a:xfrm>
            <a:custGeom>
              <a:avLst/>
              <a:gdLst/>
              <a:ahLst/>
              <a:cxnLst/>
              <a:rect l="l" t="t" r="r" b="b"/>
              <a:pathLst>
                <a:path w="261741" h="215903">
                  <a:moveTo>
                    <a:pt x="130870" y="0"/>
                  </a:moveTo>
                  <a:cubicBezTo>
                    <a:pt x="58593" y="0"/>
                    <a:pt x="0" y="48332"/>
                    <a:pt x="0" y="107951"/>
                  </a:cubicBezTo>
                  <a:cubicBezTo>
                    <a:pt x="0" y="167571"/>
                    <a:pt x="58593" y="215903"/>
                    <a:pt x="130870" y="215903"/>
                  </a:cubicBezTo>
                  <a:cubicBezTo>
                    <a:pt x="203148" y="215903"/>
                    <a:pt x="261741" y="167571"/>
                    <a:pt x="261741" y="107951"/>
                  </a:cubicBezTo>
                  <a:cubicBezTo>
                    <a:pt x="261741" y="48332"/>
                    <a:pt x="203148" y="0"/>
                    <a:pt x="130870" y="0"/>
                  </a:cubicBezTo>
                  <a:close/>
                </a:path>
              </a:pathLst>
            </a:custGeom>
            <a:blipFill>
              <a:blip r:embed="rId5"/>
              <a:stretch>
                <a:fillRect t="-10615" b="-10615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558326" y="4148051"/>
            <a:ext cx="171443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AG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771404" y="4040101"/>
            <a:ext cx="1126303" cy="929057"/>
            <a:chOff x="0" y="0"/>
            <a:chExt cx="261741" cy="21590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61741" cy="215903"/>
            </a:xfrm>
            <a:custGeom>
              <a:avLst/>
              <a:gdLst/>
              <a:ahLst/>
              <a:cxnLst/>
              <a:rect l="l" t="t" r="r" b="b"/>
              <a:pathLst>
                <a:path w="261741" h="215903">
                  <a:moveTo>
                    <a:pt x="130870" y="0"/>
                  </a:moveTo>
                  <a:cubicBezTo>
                    <a:pt x="58593" y="0"/>
                    <a:pt x="0" y="48332"/>
                    <a:pt x="0" y="107951"/>
                  </a:cubicBezTo>
                  <a:cubicBezTo>
                    <a:pt x="0" y="167571"/>
                    <a:pt x="58593" y="215903"/>
                    <a:pt x="130870" y="215903"/>
                  </a:cubicBezTo>
                  <a:cubicBezTo>
                    <a:pt x="203148" y="215903"/>
                    <a:pt x="261741" y="167571"/>
                    <a:pt x="261741" y="107951"/>
                  </a:cubicBezTo>
                  <a:cubicBezTo>
                    <a:pt x="261741" y="48332"/>
                    <a:pt x="203148" y="0"/>
                    <a:pt x="130870" y="0"/>
                  </a:cubicBezTo>
                  <a:close/>
                </a:path>
              </a:pathLst>
            </a:custGeom>
            <a:blipFill>
              <a:blip r:embed="rId5"/>
              <a:stretch>
                <a:fillRect t="-10615" b="-10615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057661" y="4148051"/>
            <a:ext cx="145394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LG</a:t>
            </a:r>
          </a:p>
        </p:txBody>
      </p:sp>
      <p:sp>
        <p:nvSpPr>
          <p:cNvPr id="25" name="AutoShape 25"/>
          <p:cNvSpPr/>
          <p:nvPr/>
        </p:nvSpPr>
        <p:spPr>
          <a:xfrm>
            <a:off x="2856939" y="3771827"/>
            <a:ext cx="506" cy="268274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9334283" y="3771827"/>
            <a:ext cx="272" cy="268274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7308207" y="2901139"/>
            <a:ext cx="4030991" cy="870682"/>
            <a:chOff x="0" y="0"/>
            <a:chExt cx="936759" cy="20233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36759" cy="202337"/>
            </a:xfrm>
            <a:custGeom>
              <a:avLst/>
              <a:gdLst/>
              <a:ahLst/>
              <a:cxnLst/>
              <a:rect l="l" t="t" r="r" b="b"/>
              <a:pathLst>
                <a:path w="936759" h="202337">
                  <a:moveTo>
                    <a:pt x="0" y="0"/>
                  </a:moveTo>
                  <a:lnTo>
                    <a:pt x="936759" y="0"/>
                  </a:lnTo>
                  <a:lnTo>
                    <a:pt x="936759" y="202337"/>
                  </a:lnTo>
                  <a:lnTo>
                    <a:pt x="0" y="202337"/>
                  </a:lnTo>
                  <a:close/>
                </a:path>
              </a:pathLst>
            </a:custGeom>
            <a:blipFill>
              <a:blip r:embed="rId6"/>
              <a:stretch>
                <a:fillRect t="-181484" b="-181484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7040047" y="3020038"/>
            <a:ext cx="45890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 10.000,01 €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2206553"/>
            <a:ext cx="3122947" cy="3965647"/>
          </a:xfrm>
          <a:custGeom>
            <a:avLst/>
            <a:gdLst/>
            <a:ahLst/>
            <a:cxnLst/>
            <a:rect l="l" t="t" r="r" b="b"/>
            <a:pathLst>
              <a:path w="4684420" h="5948470">
                <a:moveTo>
                  <a:pt x="0" y="0"/>
                </a:moveTo>
                <a:lnTo>
                  <a:pt x="4684420" y="0"/>
                </a:lnTo>
                <a:lnTo>
                  <a:pt x="4684420" y="5948470"/>
                </a:lnTo>
                <a:lnTo>
                  <a:pt x="0" y="59484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2776" y="833554"/>
            <a:ext cx="515322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96000" y="833554"/>
            <a:ext cx="511130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Amtsgericht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5625" y="2972125"/>
            <a:ext cx="3371558" cy="505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23 Nr. 2 GVG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392" y="2650102"/>
            <a:ext cx="7509862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Mietstreitigkeiten über Wohnraum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392" y="3266052"/>
            <a:ext cx="767829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Reisestreitigkeiten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43392" y="1890112"/>
            <a:ext cx="78486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unabhängig vom Streitwert z. B.: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43392" y="3882002"/>
            <a:ext cx="767829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Streitigkeiten wegen Wildschadens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43392" y="4497952"/>
            <a:ext cx="1000631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Streitigkeiten über Ansprüche aus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dem Nachbarrecht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2019066"/>
            <a:ext cx="3270593" cy="4153134"/>
          </a:xfrm>
          <a:custGeom>
            <a:avLst/>
            <a:gdLst/>
            <a:ahLst/>
            <a:cxnLst/>
            <a:rect l="l" t="t" r="r" b="b"/>
            <a:pathLst>
              <a:path w="4905890" h="6229701">
                <a:moveTo>
                  <a:pt x="0" y="0"/>
                </a:moveTo>
                <a:lnTo>
                  <a:pt x="4905890" y="0"/>
                </a:lnTo>
                <a:lnTo>
                  <a:pt x="4905890" y="6229701"/>
                </a:lnTo>
                <a:lnTo>
                  <a:pt x="0" y="62297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2775" y="833554"/>
            <a:ext cx="54694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09617" y="833554"/>
            <a:ext cx="52501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Landgericht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4483" y="2739428"/>
            <a:ext cx="3618301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71 II GVG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86650" y="3460750"/>
            <a:ext cx="777130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Streitigkeiten aus Amtshaftung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86650" y="2815628"/>
            <a:ext cx="8808557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 gegen den Fiskus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86650" y="1955566"/>
            <a:ext cx="731955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unabhängig vom Streitwert - z. B.: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86650" y="4108450"/>
            <a:ext cx="12200919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28" lvl="1" indent="-323864" defTabSz="609630">
              <a:lnSpc>
                <a:spcPts val="32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Klagen aus fehlerhaften Kapitalmarkt-</a:t>
            </a:r>
          </a:p>
          <a:p>
            <a:pPr defTabSz="609630"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informationen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86650" y="5162550"/>
            <a:ext cx="10459610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Klagen für Änderungsanordnungen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des Bestellers beim Bauvertrag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42776" y="833554"/>
            <a:ext cx="49867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09617" y="833554"/>
            <a:ext cx="52501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Landgericht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52857" y="1903200"/>
            <a:ext cx="551352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Spezialisierung beim LG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85467" y="2855447"/>
            <a:ext cx="424829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Kammern für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409661" y="3625084"/>
            <a:ext cx="36625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Bankrecht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0900" y="4635844"/>
            <a:ext cx="36103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Baurecht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94497" y="5349875"/>
            <a:ext cx="403927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Arztrecht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1283" y="3747785"/>
            <a:ext cx="499097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Versicherungsrecht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10090" y="4843992"/>
            <a:ext cx="480079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Handelssachen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009617" y="3429000"/>
            <a:ext cx="1219391" cy="38228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009617" y="3429000"/>
            <a:ext cx="980617" cy="137838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AutoShape 15"/>
          <p:cNvSpPr/>
          <p:nvPr/>
        </p:nvSpPr>
        <p:spPr>
          <a:xfrm flipV="1">
            <a:off x="5083018" y="3429000"/>
            <a:ext cx="926599" cy="183427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16"/>
          <p:cNvSpPr/>
          <p:nvPr/>
        </p:nvSpPr>
        <p:spPr>
          <a:xfrm flipV="1">
            <a:off x="3573758" y="3429001"/>
            <a:ext cx="2435859" cy="118301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AutoShape 17"/>
          <p:cNvSpPr/>
          <p:nvPr/>
        </p:nvSpPr>
        <p:spPr>
          <a:xfrm flipV="1">
            <a:off x="3443518" y="3429001"/>
            <a:ext cx="2566099" cy="25958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2019066"/>
            <a:ext cx="3270593" cy="4153134"/>
          </a:xfrm>
          <a:custGeom>
            <a:avLst/>
            <a:gdLst/>
            <a:ahLst/>
            <a:cxnLst/>
            <a:rect l="l" t="t" r="r" b="b"/>
            <a:pathLst>
              <a:path w="4905890" h="6229701">
                <a:moveTo>
                  <a:pt x="0" y="0"/>
                </a:moveTo>
                <a:lnTo>
                  <a:pt x="4905890" y="0"/>
                </a:lnTo>
                <a:lnTo>
                  <a:pt x="4905890" y="6229701"/>
                </a:lnTo>
                <a:lnTo>
                  <a:pt x="0" y="62297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2775" y="833554"/>
            <a:ext cx="474124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84016" y="833554"/>
            <a:ext cx="55757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Kammergericht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06143" y="2565871"/>
            <a:ext cx="2750251" cy="1044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118, </a:t>
            </a:r>
            <a:b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201 I GVG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38188" y="2744259"/>
            <a:ext cx="757598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02" lvl="1" indent="-359851" defTabSz="609630">
              <a:lnSpc>
                <a:spcPts val="3666"/>
              </a:lnSpc>
              <a:buFont typeface="Arial"/>
              <a:buChar char="•"/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Entschädigungsansprüche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938188" y="4276725"/>
            <a:ext cx="6147965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02" lvl="1" indent="-359851" defTabSz="609630">
              <a:lnSpc>
                <a:spcPts val="3666"/>
              </a:lnSpc>
              <a:buFont typeface="Arial"/>
              <a:buChar char="•"/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Musterprozesse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42784" y="1884294"/>
            <a:ext cx="933483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unabhängig vom Streitwert - z. B.: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38188" y="3510492"/>
            <a:ext cx="757598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02" lvl="1" indent="-359851" defTabSz="609630">
              <a:lnSpc>
                <a:spcPts val="3666"/>
              </a:lnSpc>
              <a:buFont typeface="Arial"/>
              <a:buChar char="•"/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 überlanger Verfahrensdauer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14750" y="833554"/>
            <a:ext cx="47971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Instanzenzüge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43439" y="959496"/>
            <a:ext cx="4555771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(Zivilprozess)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6121" y="2500698"/>
            <a:ext cx="3592072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“Eingangsgericht”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1837" y="2500698"/>
            <a:ext cx="330755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Berufungsgericht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59310" y="2500698"/>
            <a:ext cx="28925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Revisiongericht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6683" y="1904821"/>
            <a:ext cx="290730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I. Instanz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64993" y="1904822"/>
            <a:ext cx="24620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II. Instanz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59310" y="1904821"/>
            <a:ext cx="24620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III. Instanz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4812" y="3333751"/>
            <a:ext cx="1570310" cy="876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66"/>
              </a:lnSpc>
            </a:pPr>
            <a:r>
              <a:rPr lang="en-US" sz="5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5843" y="4201586"/>
            <a:ext cx="2955099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23 GVG)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05830" y="3327403"/>
            <a:ext cx="1425922" cy="87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11837" y="4229461"/>
            <a:ext cx="263741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72 GVG)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89720" y="4126231"/>
            <a:ext cx="4001195" cy="87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BGH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89720" y="5032164"/>
            <a:ext cx="400119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133 GVG)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407204" y="4812454"/>
            <a:ext cx="4001195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LG </a:t>
            </a:r>
          </a:p>
          <a:p>
            <a:pPr algn="ctr">
              <a:lnSpc>
                <a:spcPts val="7467"/>
              </a:lnSpc>
            </a:pPr>
            <a:endParaRPr lang="en-US" sz="5334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-407204" y="5731722"/>
            <a:ext cx="400119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71 GVG)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18193" y="4857539"/>
            <a:ext cx="4001195" cy="87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OLG/KG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85458" y="5754370"/>
            <a:ext cx="400119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119 GVG)</a:t>
            </a:r>
          </a:p>
        </p:txBody>
      </p:sp>
      <p:sp>
        <p:nvSpPr>
          <p:cNvPr id="22" name="AutoShape 22"/>
          <p:cNvSpPr/>
          <p:nvPr/>
        </p:nvSpPr>
        <p:spPr>
          <a:xfrm>
            <a:off x="2860665" y="3847044"/>
            <a:ext cx="1625855" cy="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3" name="AutoShape 23"/>
          <p:cNvSpPr/>
          <p:nvPr/>
        </p:nvSpPr>
        <p:spPr>
          <a:xfrm>
            <a:off x="2860665" y="5377181"/>
            <a:ext cx="1625855" cy="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4" name="AutoShape 24"/>
          <p:cNvSpPr/>
          <p:nvPr/>
        </p:nvSpPr>
        <p:spPr>
          <a:xfrm>
            <a:off x="7701474" y="3961706"/>
            <a:ext cx="1552579" cy="48259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5" name="AutoShape 25"/>
          <p:cNvSpPr/>
          <p:nvPr/>
        </p:nvSpPr>
        <p:spPr>
          <a:xfrm flipV="1">
            <a:off x="7697704" y="4988411"/>
            <a:ext cx="1584655" cy="3636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flipH="1">
            <a:off x="2879141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2879142" y="3005727"/>
            <a:ext cx="624967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 flipH="1" flipV="1">
            <a:off x="9128813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928928" y="2675647"/>
            <a:ext cx="399771" cy="226053"/>
          </a:xfrm>
          <a:custGeom>
            <a:avLst/>
            <a:gdLst/>
            <a:ahLst/>
            <a:cxnLst/>
            <a:rect l="l" t="t" r="r" b="b"/>
            <a:pathLst>
              <a:path w="599657" h="339079">
                <a:moveTo>
                  <a:pt x="0" y="0"/>
                </a:moveTo>
                <a:lnTo>
                  <a:pt x="599657" y="0"/>
                </a:lnTo>
                <a:lnTo>
                  <a:pt x="599657" y="339079"/>
                </a:lnTo>
                <a:lnTo>
                  <a:pt x="0" y="3390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42776" y="833554"/>
            <a:ext cx="499982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26225" y="833554"/>
            <a:ext cx="59133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Streitwerterhöhung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7121" y="5093693"/>
            <a:ext cx="1159254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3" lvl="1" indent="-287882" defTabSz="609630">
              <a:lnSpc>
                <a:spcPts val="2933"/>
              </a:lnSpc>
              <a:buFont typeface="Arial"/>
              <a:buChar char="•"/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 beantragt Klageabweisung + kein Antrag vom </a:t>
            </a:r>
          </a:p>
          <a:p>
            <a:pPr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Kläger auf Verweisung = AG weist Klage als unzulässig ab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5925" y="2014936"/>
            <a:ext cx="27223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7.000,00€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7121" y="2116536"/>
            <a:ext cx="183213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Klage: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83609" y="2116536"/>
            <a:ext cx="395927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Streitwerterhöhung auf: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30888" y="2014936"/>
            <a:ext cx="32911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18.000,00 €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57121" y="3424827"/>
            <a:ext cx="692869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5" lvl="1" indent="-287882" defTabSz="609630">
              <a:lnSpc>
                <a:spcPts val="3734"/>
              </a:lnSpc>
              <a:buFont typeface="Arial"/>
              <a:buChar char="•"/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Verweisung an LG auf Antrag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62432" y="4120026"/>
            <a:ext cx="1060162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59" lvl="1" indent="-287880" defTabSz="609630">
              <a:lnSpc>
                <a:spcPts val="2933"/>
              </a:lnSpc>
              <a:buFont typeface="Arial"/>
              <a:buChar char="•"/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 Antrag + Beklagte schweigt zur </a:t>
            </a:r>
          </a:p>
          <a:p>
            <a:pPr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Unzuständigkeit = AG bleibt zuständig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0" y="6323937"/>
            <a:ext cx="1906923" cy="534063"/>
            <a:chOff x="0" y="0"/>
            <a:chExt cx="443148" cy="1241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43148" cy="124110"/>
            </a:xfrm>
            <a:custGeom>
              <a:avLst/>
              <a:gdLst/>
              <a:ahLst/>
              <a:cxnLst/>
              <a:rect l="l" t="t" r="r" b="b"/>
              <a:pathLst>
                <a:path w="443148" h="124110">
                  <a:moveTo>
                    <a:pt x="0" y="0"/>
                  </a:moveTo>
                  <a:lnTo>
                    <a:pt x="443148" y="0"/>
                  </a:lnTo>
                  <a:lnTo>
                    <a:pt x="443148" y="124110"/>
                  </a:lnTo>
                  <a:lnTo>
                    <a:pt x="0" y="12411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-723590" y="6376128"/>
            <a:ext cx="333273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506 ZPO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AutoShape 4"/>
          <p:cNvSpPr/>
          <p:nvPr/>
        </p:nvSpPr>
        <p:spPr>
          <a:xfrm flipH="1">
            <a:off x="2879141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2879142" y="3005727"/>
            <a:ext cx="624967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9128813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8928928" y="2675647"/>
            <a:ext cx="399771" cy="226053"/>
          </a:xfrm>
          <a:custGeom>
            <a:avLst/>
            <a:gdLst/>
            <a:ahLst/>
            <a:cxnLst/>
            <a:rect l="l" t="t" r="r" b="b"/>
            <a:pathLst>
              <a:path w="599657" h="339079">
                <a:moveTo>
                  <a:pt x="0" y="0"/>
                </a:moveTo>
                <a:lnTo>
                  <a:pt x="599657" y="0"/>
                </a:lnTo>
                <a:lnTo>
                  <a:pt x="599657" y="339079"/>
                </a:lnTo>
                <a:lnTo>
                  <a:pt x="0" y="3390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49126" y="833554"/>
            <a:ext cx="56663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8384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Streitwertabsenkung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73190" y="2014936"/>
            <a:ext cx="31456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15.000,00 €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7121" y="2116536"/>
            <a:ext cx="183213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Klage: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02453" y="2116536"/>
            <a:ext cx="395927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83955" y="2014936"/>
            <a:ext cx="323882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13.000,00 €</a:t>
            </a:r>
          </a:p>
        </p:txBody>
      </p:sp>
      <p:sp>
        <p:nvSpPr>
          <p:cNvPr id="14" name="Freeform 14"/>
          <p:cNvSpPr/>
          <p:nvPr/>
        </p:nvSpPr>
        <p:spPr>
          <a:xfrm>
            <a:off x="3811791" y="4915489"/>
            <a:ext cx="460965" cy="573517"/>
          </a:xfrm>
          <a:custGeom>
            <a:avLst/>
            <a:gdLst/>
            <a:ahLst/>
            <a:cxnLst/>
            <a:rect l="l" t="t" r="r" b="b"/>
            <a:pathLst>
              <a:path w="691447" h="860276">
                <a:moveTo>
                  <a:pt x="0" y="0"/>
                </a:moveTo>
                <a:lnTo>
                  <a:pt x="691446" y="0"/>
                </a:lnTo>
                <a:lnTo>
                  <a:pt x="691446" y="860276"/>
                </a:lnTo>
                <a:lnTo>
                  <a:pt x="0" y="860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114102" y="3686186"/>
            <a:ext cx="39637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2.000,00 €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69691" y="3308340"/>
            <a:ext cx="347884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neuer Streitwert: </a:t>
            </a:r>
          </a:p>
        </p:txBody>
      </p:sp>
      <p:sp>
        <p:nvSpPr>
          <p:cNvPr id="17" name="AutoShape 17"/>
          <p:cNvSpPr/>
          <p:nvPr/>
        </p:nvSpPr>
        <p:spPr>
          <a:xfrm flipH="1">
            <a:off x="6096000" y="3005727"/>
            <a:ext cx="0" cy="34071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4387775" y="4750869"/>
            <a:ext cx="341645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Landgericht bleibt zuständig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685801" y="2020767"/>
            <a:ext cx="4689951" cy="3688379"/>
          </a:xfrm>
          <a:custGeom>
            <a:avLst/>
            <a:gdLst/>
            <a:ahLst/>
            <a:cxnLst/>
            <a:rect l="l" t="t" r="r" b="b"/>
            <a:pathLst>
              <a:path w="7034927" h="5532569">
                <a:moveTo>
                  <a:pt x="0" y="0"/>
                </a:moveTo>
                <a:lnTo>
                  <a:pt x="7034927" y="0"/>
                </a:lnTo>
                <a:lnTo>
                  <a:pt x="7034927" y="5532569"/>
                </a:lnTo>
                <a:lnTo>
                  <a:pt x="0" y="5532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81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42776" y="833554"/>
            <a:ext cx="660444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8384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96001" y="2253115"/>
            <a:ext cx="4833403" cy="3321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welches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aufgrund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seiner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räumlichen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Beziehung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Rechtsstreit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befassen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hat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5400000">
            <a:off x="4897221" y="3679612"/>
            <a:ext cx="2540931" cy="949673"/>
          </a:xfrm>
          <a:custGeom>
            <a:avLst/>
            <a:gdLst/>
            <a:ahLst/>
            <a:cxnLst/>
            <a:rect l="l" t="t" r="r" b="b"/>
            <a:pathLst>
              <a:path w="3811397" h="1424510">
                <a:moveTo>
                  <a:pt x="0" y="0"/>
                </a:moveTo>
                <a:lnTo>
                  <a:pt x="3811397" y="0"/>
                </a:lnTo>
                <a:lnTo>
                  <a:pt x="3811397" y="1424510"/>
                </a:lnTo>
                <a:lnTo>
                  <a:pt x="0" y="142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42776" y="833554"/>
            <a:ext cx="72958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8384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61130" y="3838008"/>
            <a:ext cx="40011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Gerichtsstand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2776" y="2665374"/>
            <a:ext cx="44325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71504" y="3838008"/>
            <a:ext cx="260384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06517" y="5013022"/>
            <a:ext cx="330255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903735" y="2208788"/>
            <a:ext cx="1049903" cy="1483962"/>
          </a:xfrm>
          <a:custGeom>
            <a:avLst/>
            <a:gdLst/>
            <a:ahLst/>
            <a:cxnLst/>
            <a:rect l="l" t="t" r="r" b="b"/>
            <a:pathLst>
              <a:path w="1574855" h="2225943">
                <a:moveTo>
                  <a:pt x="0" y="0"/>
                </a:moveTo>
                <a:lnTo>
                  <a:pt x="1574855" y="0"/>
                </a:lnTo>
                <a:lnTo>
                  <a:pt x="1574855" y="2225943"/>
                </a:lnTo>
                <a:lnTo>
                  <a:pt x="0" y="22259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626776" y="2195654"/>
            <a:ext cx="806433" cy="755114"/>
          </a:xfrm>
          <a:custGeom>
            <a:avLst/>
            <a:gdLst/>
            <a:ahLst/>
            <a:cxnLst/>
            <a:rect l="l" t="t" r="r" b="b"/>
            <a:pathLst>
              <a:path w="1209649" h="1132671">
                <a:moveTo>
                  <a:pt x="0" y="0"/>
                </a:moveTo>
                <a:lnTo>
                  <a:pt x="1209649" y="0"/>
                </a:lnTo>
                <a:lnTo>
                  <a:pt x="1209649" y="1132672"/>
                </a:lnTo>
                <a:lnTo>
                  <a:pt x="0" y="11326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725010" y="2208788"/>
            <a:ext cx="741981" cy="741981"/>
          </a:xfrm>
          <a:custGeom>
            <a:avLst/>
            <a:gdLst/>
            <a:ahLst/>
            <a:cxnLst/>
            <a:rect l="l" t="t" r="r" b="b"/>
            <a:pathLst>
              <a:path w="1112971" h="1112971">
                <a:moveTo>
                  <a:pt x="0" y="0"/>
                </a:moveTo>
                <a:lnTo>
                  <a:pt x="1112972" y="0"/>
                </a:lnTo>
                <a:lnTo>
                  <a:pt x="1112972" y="1112972"/>
                </a:lnTo>
                <a:lnTo>
                  <a:pt x="0" y="11129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42776" y="833554"/>
            <a:ext cx="478223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06945" y="833554"/>
            <a:ext cx="60041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Gerichtsstand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4325" y="3886046"/>
            <a:ext cx="374872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Wohnsitz</a:t>
            </a:r>
            <a:r>
              <a:rPr lang="en-US" sz="3333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des </a:t>
            </a:r>
            <a:r>
              <a:rPr lang="en-US" sz="3333" dirty="0" err="1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endParaRPr lang="en-US" sz="3333" dirty="0">
              <a:solidFill>
                <a:srgbClr val="FF3131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7657" y="5024813"/>
            <a:ext cx="280205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12, 13 ZPO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043795" y="3202363"/>
            <a:ext cx="1972395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juristische Person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53784" y="4002463"/>
            <a:ext cx="295241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Sitz/Ort der Verwaltung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23343" y="5024813"/>
            <a:ext cx="2413299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17 ZPO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56164" y="3378200"/>
            <a:ext cx="392848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Aufenthaltsort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43670" y="4002463"/>
            <a:ext cx="2353472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letzter Wohnsitz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115816" y="5029470"/>
            <a:ext cx="2009180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16 ZPO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685801" y="1995386"/>
            <a:ext cx="1959371" cy="1033568"/>
          </a:xfrm>
          <a:custGeom>
            <a:avLst/>
            <a:gdLst/>
            <a:ahLst/>
            <a:cxnLst/>
            <a:rect l="l" t="t" r="r" b="b"/>
            <a:pathLst>
              <a:path w="2939057" h="1550352">
                <a:moveTo>
                  <a:pt x="0" y="0"/>
                </a:moveTo>
                <a:lnTo>
                  <a:pt x="2939057" y="0"/>
                </a:lnTo>
                <a:lnTo>
                  <a:pt x="2939057" y="1550352"/>
                </a:lnTo>
                <a:lnTo>
                  <a:pt x="0" y="15503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657548" y="5217135"/>
            <a:ext cx="3157241" cy="955065"/>
          </a:xfrm>
          <a:custGeom>
            <a:avLst/>
            <a:gdLst/>
            <a:ahLst/>
            <a:cxnLst/>
            <a:rect l="l" t="t" r="r" b="b"/>
            <a:pathLst>
              <a:path w="4735862" h="1432598">
                <a:moveTo>
                  <a:pt x="0" y="0"/>
                </a:moveTo>
                <a:lnTo>
                  <a:pt x="4735862" y="0"/>
                </a:lnTo>
                <a:lnTo>
                  <a:pt x="4735862" y="1432598"/>
                </a:lnTo>
                <a:lnTo>
                  <a:pt x="0" y="14325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824937" y="1855902"/>
            <a:ext cx="2681263" cy="2346105"/>
          </a:xfrm>
          <a:custGeom>
            <a:avLst/>
            <a:gdLst/>
            <a:ahLst/>
            <a:cxnLst/>
            <a:rect l="l" t="t" r="r" b="b"/>
            <a:pathLst>
              <a:path w="4021894" h="3519157">
                <a:moveTo>
                  <a:pt x="0" y="0"/>
                </a:moveTo>
                <a:lnTo>
                  <a:pt x="4021894" y="0"/>
                </a:lnTo>
                <a:lnTo>
                  <a:pt x="4021894" y="3519157"/>
                </a:lnTo>
                <a:lnTo>
                  <a:pt x="0" y="35191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4713699"/>
            <a:ext cx="1378961" cy="1378961"/>
          </a:xfrm>
          <a:custGeom>
            <a:avLst/>
            <a:gdLst/>
            <a:ahLst/>
            <a:cxnLst/>
            <a:rect l="l" t="t" r="r" b="b"/>
            <a:pathLst>
              <a:path w="2068441" h="2068441">
                <a:moveTo>
                  <a:pt x="0" y="0"/>
                </a:moveTo>
                <a:lnTo>
                  <a:pt x="2068441" y="0"/>
                </a:lnTo>
                <a:lnTo>
                  <a:pt x="2068441" y="2068441"/>
                </a:lnTo>
                <a:lnTo>
                  <a:pt x="0" y="20684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42775" y="833554"/>
            <a:ext cx="47119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34961" y="833554"/>
            <a:ext cx="65599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besonderer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Gerichtsstand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14811" y="3440646"/>
            <a:ext cx="284778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besondere Sachnähe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2763" y="3901439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20 ZPO)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3885565"/>
            <a:ext cx="417895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Niederlassung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47829" y="2089476"/>
            <a:ext cx="416882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Erfüllungsort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95362" y="5092066"/>
            <a:ext cx="384258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unerlaubte Handlung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238705" y="1792402"/>
            <a:ext cx="38254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Aufenthaltsort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22974" y="4505748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21 ZPO)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65486" y="2688771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29 ZPO)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30736" y="4687595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32 ZPO)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950063" y="2739572"/>
            <a:ext cx="1053374" cy="669325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V="1">
            <a:off x="3715000" y="4066248"/>
            <a:ext cx="1288437" cy="19369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V="1">
            <a:off x="6238705" y="4533264"/>
            <a:ext cx="0" cy="506853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 flipV="1">
            <a:off x="7110186" y="2464441"/>
            <a:ext cx="1041226" cy="944455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948834" y="2150670"/>
            <a:ext cx="1978174" cy="1434177"/>
          </a:xfrm>
          <a:custGeom>
            <a:avLst/>
            <a:gdLst/>
            <a:ahLst/>
            <a:cxnLst/>
            <a:rect l="l" t="t" r="r" b="b"/>
            <a:pathLst>
              <a:path w="2967261" h="2151265">
                <a:moveTo>
                  <a:pt x="0" y="0"/>
                </a:moveTo>
                <a:lnTo>
                  <a:pt x="2967262" y="0"/>
                </a:lnTo>
                <a:lnTo>
                  <a:pt x="2967262" y="2151265"/>
                </a:lnTo>
                <a:lnTo>
                  <a:pt x="0" y="21512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242183" y="1879950"/>
            <a:ext cx="1905755" cy="1884315"/>
          </a:xfrm>
          <a:custGeom>
            <a:avLst/>
            <a:gdLst/>
            <a:ahLst/>
            <a:cxnLst/>
            <a:rect l="l" t="t" r="r" b="b"/>
            <a:pathLst>
              <a:path w="2858632" h="2826472">
                <a:moveTo>
                  <a:pt x="0" y="0"/>
                </a:moveTo>
                <a:lnTo>
                  <a:pt x="2858631" y="0"/>
                </a:lnTo>
                <a:lnTo>
                  <a:pt x="2858631" y="2826472"/>
                </a:lnTo>
                <a:lnTo>
                  <a:pt x="0" y="28264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2776" y="833554"/>
            <a:ext cx="45200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81437" y="861071"/>
            <a:ext cx="66122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ausschließlicher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Gerichtsstand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6059" y="4036109"/>
            <a:ext cx="3783724" cy="995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dinglicher Gerichtsstand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6059" y="5059369"/>
            <a:ext cx="378372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24 ZPO)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52140" y="4036109"/>
            <a:ext cx="4718596" cy="995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Gerichtsstand bei </a:t>
            </a:r>
          </a:p>
          <a:p>
            <a:pPr algn="ctr">
              <a:lnSpc>
                <a:spcPts val="4000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Miet- oder Pachträume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326374" y="5059369"/>
            <a:ext cx="573737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29a ZPO)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314560"/>
            <a:ext cx="1571565" cy="157156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-418410" y="2769447"/>
            <a:ext cx="377998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2219862" y="2459948"/>
            <a:ext cx="1396285" cy="37299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2219862" y="3338830"/>
            <a:ext cx="1396285" cy="29435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3616147" y="2107785"/>
            <a:ext cx="5723056" cy="725162"/>
            <a:chOff x="0" y="0"/>
            <a:chExt cx="1302255" cy="16500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2255" cy="165007"/>
            </a:xfrm>
            <a:custGeom>
              <a:avLst/>
              <a:gdLst/>
              <a:ahLst/>
              <a:cxnLst/>
              <a:rect l="l" t="t" r="r" b="b"/>
              <a:pathLst>
                <a:path w="1302255" h="165007">
                  <a:moveTo>
                    <a:pt x="0" y="0"/>
                  </a:moveTo>
                  <a:lnTo>
                    <a:pt x="1302255" y="0"/>
                  </a:lnTo>
                  <a:lnTo>
                    <a:pt x="1302255" y="165007"/>
                  </a:lnTo>
                  <a:lnTo>
                    <a:pt x="0" y="165007"/>
                  </a:lnTo>
                  <a:close/>
                </a:path>
              </a:pathLst>
            </a:custGeom>
            <a:blipFill>
              <a:blip r:embed="rId4"/>
              <a:stretch>
                <a:fillRect t="-344605" b="-344605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6283212" y="2730124"/>
            <a:ext cx="522298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35 ZPO)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616147" y="3270602"/>
            <a:ext cx="5723056" cy="725162"/>
            <a:chOff x="0" y="0"/>
            <a:chExt cx="1302255" cy="16500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02255" cy="165007"/>
            </a:xfrm>
            <a:custGeom>
              <a:avLst/>
              <a:gdLst/>
              <a:ahLst/>
              <a:cxnLst/>
              <a:rect l="l" t="t" r="r" b="b"/>
              <a:pathLst>
                <a:path w="1302255" h="165007">
                  <a:moveTo>
                    <a:pt x="0" y="0"/>
                  </a:moveTo>
                  <a:lnTo>
                    <a:pt x="1302255" y="0"/>
                  </a:lnTo>
                  <a:lnTo>
                    <a:pt x="1302255" y="165007"/>
                  </a:lnTo>
                  <a:lnTo>
                    <a:pt x="0" y="165007"/>
                  </a:lnTo>
                  <a:close/>
                </a:path>
              </a:pathLst>
            </a:custGeom>
            <a:blipFill>
              <a:blip r:embed="rId4"/>
              <a:stretch>
                <a:fillRect t="-344605" b="-344605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685800" y="4878414"/>
            <a:ext cx="6843866" cy="725162"/>
            <a:chOff x="0" y="0"/>
            <a:chExt cx="1557290" cy="16500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57290" cy="165007"/>
            </a:xfrm>
            <a:custGeom>
              <a:avLst/>
              <a:gdLst/>
              <a:ahLst/>
              <a:cxnLst/>
              <a:rect l="l" t="t" r="r" b="b"/>
              <a:pathLst>
                <a:path w="1557290" h="165007">
                  <a:moveTo>
                    <a:pt x="0" y="0"/>
                  </a:moveTo>
                  <a:lnTo>
                    <a:pt x="1557290" y="0"/>
                  </a:lnTo>
                  <a:lnTo>
                    <a:pt x="1557290" y="165007"/>
                  </a:lnTo>
                  <a:lnTo>
                    <a:pt x="0" y="165007"/>
                  </a:lnTo>
                  <a:close/>
                </a:path>
              </a:pathLst>
            </a:custGeom>
            <a:blipFill>
              <a:blip r:embed="rId4"/>
              <a:stretch>
                <a:fillRect t="-421885" b="-421885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009649" y="4383876"/>
            <a:ext cx="2951139" cy="1543037"/>
            <a:chOff x="0" y="0"/>
            <a:chExt cx="598629" cy="3118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98629" cy="311808"/>
            </a:xfrm>
            <a:custGeom>
              <a:avLst/>
              <a:gdLst/>
              <a:ahLst/>
              <a:cxnLst/>
              <a:rect l="l" t="t" r="r" b="b"/>
              <a:pathLst>
                <a:path w="598629" h="311808">
                  <a:moveTo>
                    <a:pt x="299315" y="0"/>
                  </a:moveTo>
                  <a:cubicBezTo>
                    <a:pt x="134008" y="0"/>
                    <a:pt x="0" y="69801"/>
                    <a:pt x="0" y="155904"/>
                  </a:cubicBezTo>
                  <a:cubicBezTo>
                    <a:pt x="0" y="242007"/>
                    <a:pt x="134008" y="311808"/>
                    <a:pt x="299315" y="311808"/>
                  </a:cubicBezTo>
                  <a:cubicBezTo>
                    <a:pt x="464622" y="311808"/>
                    <a:pt x="598629" y="242007"/>
                    <a:pt x="598629" y="155904"/>
                  </a:cubicBezTo>
                  <a:cubicBezTo>
                    <a:pt x="598629" y="69801"/>
                    <a:pt x="464622" y="0"/>
                    <a:pt x="299315" y="0"/>
                  </a:cubicBezTo>
                  <a:close/>
                </a:path>
              </a:pathLst>
            </a:custGeom>
            <a:blipFill>
              <a:blip r:embed="rId3">
                <a:alphaModFix amt="57000"/>
              </a:blip>
              <a:stretch>
                <a:fillRect t="-45993" b="-45993"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869037" y="4924554"/>
            <a:ext cx="68074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Gerichtsstände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970017" y="4383876"/>
            <a:ext cx="546713" cy="1599425"/>
          </a:xfrm>
          <a:custGeom>
            <a:avLst/>
            <a:gdLst/>
            <a:ahLst/>
            <a:cxnLst/>
            <a:rect l="l" t="t" r="r" b="b"/>
            <a:pathLst>
              <a:path w="820069" h="2399137">
                <a:moveTo>
                  <a:pt x="0" y="0"/>
                </a:moveTo>
                <a:lnTo>
                  <a:pt x="820069" y="0"/>
                </a:lnTo>
                <a:lnTo>
                  <a:pt x="820069" y="2399138"/>
                </a:lnTo>
                <a:lnTo>
                  <a:pt x="0" y="2399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42775" y="833554"/>
            <a:ext cx="600755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96001" y="861071"/>
            <a:ext cx="52241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Wahlrecht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80199" y="2143507"/>
            <a:ext cx="68074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 Gerichtsstand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657519" y="2870968"/>
            <a:ext cx="70405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80199" y="3316741"/>
            <a:ext cx="68074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 Gerichtsstände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009649" y="4946343"/>
            <a:ext cx="2951139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Wahlrecht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6" name="AutoShape 26"/>
          <p:cNvSpPr/>
          <p:nvPr/>
        </p:nvSpPr>
        <p:spPr>
          <a:xfrm flipV="1">
            <a:off x="7529667" y="5240994"/>
            <a:ext cx="470754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7195890">
            <a:off x="1729233" y="3163140"/>
            <a:ext cx="871885" cy="263745"/>
          </a:xfrm>
          <a:custGeom>
            <a:avLst/>
            <a:gdLst/>
            <a:ahLst/>
            <a:cxnLst/>
            <a:rect l="l" t="t" r="r" b="b"/>
            <a:pathLst>
              <a:path w="1307828" h="395618">
                <a:moveTo>
                  <a:pt x="0" y="0"/>
                </a:moveTo>
                <a:lnTo>
                  <a:pt x="1307828" y="0"/>
                </a:lnTo>
                <a:lnTo>
                  <a:pt x="1307828" y="395618"/>
                </a:lnTo>
                <a:lnTo>
                  <a:pt x="0" y="3956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4166020" y="3189929"/>
            <a:ext cx="694774" cy="210169"/>
          </a:xfrm>
          <a:custGeom>
            <a:avLst/>
            <a:gdLst/>
            <a:ahLst/>
            <a:cxnLst/>
            <a:rect l="l" t="t" r="r" b="b"/>
            <a:pathLst>
              <a:path w="1042161" h="315254">
                <a:moveTo>
                  <a:pt x="0" y="0"/>
                </a:moveTo>
                <a:lnTo>
                  <a:pt x="1042161" y="0"/>
                </a:lnTo>
                <a:lnTo>
                  <a:pt x="1042161" y="315253"/>
                </a:lnTo>
                <a:lnTo>
                  <a:pt x="0" y="315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6757635" y="3189929"/>
            <a:ext cx="694774" cy="210169"/>
          </a:xfrm>
          <a:custGeom>
            <a:avLst/>
            <a:gdLst/>
            <a:ahLst/>
            <a:cxnLst/>
            <a:rect l="l" t="t" r="r" b="b"/>
            <a:pathLst>
              <a:path w="1042161" h="315254">
                <a:moveTo>
                  <a:pt x="0" y="0"/>
                </a:moveTo>
                <a:lnTo>
                  <a:pt x="1042161" y="0"/>
                </a:lnTo>
                <a:lnTo>
                  <a:pt x="1042161" y="315253"/>
                </a:lnTo>
                <a:lnTo>
                  <a:pt x="0" y="315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123048">
            <a:off x="8672588" y="3168718"/>
            <a:ext cx="847993" cy="256518"/>
          </a:xfrm>
          <a:custGeom>
            <a:avLst/>
            <a:gdLst/>
            <a:ahLst/>
            <a:cxnLst/>
            <a:rect l="l" t="t" r="r" b="b"/>
            <a:pathLst>
              <a:path w="1271989" h="384777">
                <a:moveTo>
                  <a:pt x="0" y="0"/>
                </a:moveTo>
                <a:lnTo>
                  <a:pt x="1271989" y="0"/>
                </a:lnTo>
                <a:lnTo>
                  <a:pt x="1271989" y="384777"/>
                </a:lnTo>
                <a:lnTo>
                  <a:pt x="0" y="3847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786250" y="4344944"/>
            <a:ext cx="1938138" cy="193813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136" r="-2513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942776" y="833554"/>
            <a:ext cx="433767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1" y="833554"/>
            <a:ext cx="52241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funktionell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1913732"/>
            <a:ext cx="1082040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Personengruppe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Aufgabe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Tätigkeit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13659" y="3675111"/>
            <a:ext cx="27501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40262" y="3675111"/>
            <a:ext cx="44803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Rechtspfleger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913919" y="3674150"/>
            <a:ext cx="22224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42897" y="3674150"/>
            <a:ext cx="4193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Wachtmeister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439254" y="4344944"/>
            <a:ext cx="1938138" cy="1938138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7372" r="-42900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6198238" y="4344944"/>
            <a:ext cx="1938138" cy="1938138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16747" r="-16747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8955526" y="4344944"/>
            <a:ext cx="1938138" cy="1938138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3149179" y="833554"/>
            <a:ext cx="58936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15671" y="3461808"/>
            <a:ext cx="3488267" cy="112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 dirty="0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A17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10349" y="2222670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36188" y="2859616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 Minuten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10349" y="3605435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36188" y="4171949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36188" y="4722283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6" y="833554"/>
            <a:ext cx="56524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172475"/>
            <a:ext cx="30249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3" y="2172475"/>
            <a:ext cx="34892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739352" y="2859617"/>
            <a:ext cx="80165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Rücksicht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den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739352" y="3549650"/>
            <a:ext cx="630852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ZPO, 23 Nr. 2a) GVG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7" y="833554"/>
            <a:ext cx="57100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172475"/>
            <a:ext cx="30249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2" y="2172475"/>
            <a:ext cx="69152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 Spandau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39353" y="2954867"/>
            <a:ext cx="6713296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Gerichtsstand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Mietobjekts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dessen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Bezirk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Mietobjekt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befindet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9351" y="4336654"/>
            <a:ext cx="438156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29a ZPO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6" y="833554"/>
            <a:ext cx="53549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172475"/>
            <a:ext cx="30249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3" y="2172475"/>
            <a:ext cx="34892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39352" y="2859617"/>
            <a:ext cx="80165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bis 10.000 €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9352" y="3549650"/>
            <a:ext cx="588849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ZPO, 23 Nr. 1 GVG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9352" y="4265084"/>
            <a:ext cx="552772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Zinsen bleiben unberücksicht (§ 4 ZPO)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6" y="833554"/>
            <a:ext cx="633385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1852935"/>
            <a:ext cx="3024946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örtlich:</a:t>
            </a: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2" y="1852935"/>
            <a:ext cx="691528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 Kreuzberg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39352" y="2430258"/>
            <a:ext cx="8766848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 Gerichtsstand, Wohnsitz des Beklagten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9353" y="2906934"/>
            <a:ext cx="430281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12, 13 ZPO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2647350" y="3517525"/>
            <a:ext cx="801654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39352" y="4041332"/>
            <a:ext cx="691528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 Schöneberg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739352" y="4672099"/>
            <a:ext cx="8016547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besonderer Gerichtsstand des Erfüllungsorts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29616" y="5188565"/>
            <a:ext cx="484425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29 ZPO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57698" y="5798165"/>
            <a:ext cx="7352588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Wahlrecht des Klägers § 35 ZPO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685800" y="1600532"/>
            <a:ext cx="4607939" cy="4571668"/>
          </a:xfrm>
          <a:custGeom>
            <a:avLst/>
            <a:gdLst/>
            <a:ahLst/>
            <a:cxnLst/>
            <a:rect l="l" t="t" r="r" b="b"/>
            <a:pathLst>
              <a:path w="6911908" h="6857502">
                <a:moveTo>
                  <a:pt x="0" y="0"/>
                </a:moveTo>
                <a:lnTo>
                  <a:pt x="6911908" y="0"/>
                </a:lnTo>
                <a:lnTo>
                  <a:pt x="6911908" y="6857502"/>
                </a:lnTo>
                <a:lnTo>
                  <a:pt x="0" y="68575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2401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511584" y="1600532"/>
            <a:ext cx="2283341" cy="1618318"/>
          </a:xfrm>
          <a:custGeom>
            <a:avLst/>
            <a:gdLst/>
            <a:ahLst/>
            <a:cxnLst/>
            <a:rect l="l" t="t" r="r" b="b"/>
            <a:pathLst>
              <a:path w="3425012" h="2427477">
                <a:moveTo>
                  <a:pt x="0" y="0"/>
                </a:moveTo>
                <a:lnTo>
                  <a:pt x="3425012" y="0"/>
                </a:lnTo>
                <a:lnTo>
                  <a:pt x="3425012" y="2427477"/>
                </a:lnTo>
                <a:lnTo>
                  <a:pt x="0" y="2427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570301" y="2606047"/>
            <a:ext cx="3580345" cy="0"/>
          </a:xfrm>
          <a:prstGeom prst="line">
            <a:avLst/>
          </a:prstGeom>
          <a:ln w="7620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864282" y="2408554"/>
            <a:ext cx="286365" cy="394986"/>
          </a:xfrm>
          <a:custGeom>
            <a:avLst/>
            <a:gdLst/>
            <a:ahLst/>
            <a:cxnLst/>
            <a:rect l="l" t="t" r="r" b="b"/>
            <a:pathLst>
              <a:path w="429547" h="592479">
                <a:moveTo>
                  <a:pt x="0" y="0"/>
                </a:moveTo>
                <a:lnTo>
                  <a:pt x="429547" y="0"/>
                </a:lnTo>
                <a:lnTo>
                  <a:pt x="429547" y="592479"/>
                </a:lnTo>
                <a:lnTo>
                  <a:pt x="0" y="5924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821976" y="751676"/>
            <a:ext cx="25480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59180" y="3962566"/>
            <a:ext cx="534702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gerichtliches Verfahren </a:t>
            </a:r>
          </a:p>
          <a:p>
            <a:pPr algn="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 in Gang gesetzt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19584" y="2083721"/>
            <a:ext cx="254804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Einreichung</a:t>
            </a:r>
          </a:p>
        </p:txBody>
      </p:sp>
      <p:sp>
        <p:nvSpPr>
          <p:cNvPr id="12" name="AutoShape 12"/>
          <p:cNvSpPr/>
          <p:nvPr/>
        </p:nvSpPr>
        <p:spPr>
          <a:xfrm>
            <a:off x="9653254" y="3346923"/>
            <a:ext cx="0" cy="53944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 rot="5400000">
            <a:off x="9559044" y="3662211"/>
            <a:ext cx="188420" cy="259890"/>
          </a:xfrm>
          <a:custGeom>
            <a:avLst/>
            <a:gdLst/>
            <a:ahLst/>
            <a:cxnLst/>
            <a:rect l="l" t="t" r="r" b="b"/>
            <a:pathLst>
              <a:path w="282630" h="389835">
                <a:moveTo>
                  <a:pt x="0" y="0"/>
                </a:moveTo>
                <a:lnTo>
                  <a:pt x="282630" y="0"/>
                </a:lnTo>
                <a:lnTo>
                  <a:pt x="282630" y="389835"/>
                </a:lnTo>
                <a:lnTo>
                  <a:pt x="0" y="3898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498646" y="5159011"/>
            <a:ext cx="8371235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ordnungsgemäße Klageerhebung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370025" y="5638138"/>
            <a:ext cx="2927798" cy="405037"/>
            <a:chOff x="0" y="0"/>
            <a:chExt cx="680389" cy="9412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80389" cy="94126"/>
            </a:xfrm>
            <a:custGeom>
              <a:avLst/>
              <a:gdLst/>
              <a:ahLst/>
              <a:cxnLst/>
              <a:rect l="l" t="t" r="r" b="b"/>
              <a:pathLst>
                <a:path w="680389" h="94126">
                  <a:moveTo>
                    <a:pt x="0" y="0"/>
                  </a:moveTo>
                  <a:lnTo>
                    <a:pt x="680389" y="0"/>
                  </a:lnTo>
                  <a:lnTo>
                    <a:pt x="680389" y="94126"/>
                  </a:lnTo>
                  <a:lnTo>
                    <a:pt x="0" y="9412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074883" y="5626266"/>
            <a:ext cx="551561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253, 130a III ZPO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38985" b="-33898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754817" y="833554"/>
            <a:ext cx="66823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Inhalt der Klageschrift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A26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1723857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2290363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 Minuten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10349" y="3272366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11387" y="3829049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11387" y="4379383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751676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896072" y="1680210"/>
            <a:ext cx="3866705" cy="4491990"/>
            <a:chOff x="0" y="0"/>
            <a:chExt cx="546608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21910" r="-21910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2496707" y="866661"/>
            <a:ext cx="6940477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Inhalt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Klageschrift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253 ZPO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6541152" y="1680210"/>
            <a:ext cx="3866705" cy="4491990"/>
            <a:chOff x="0" y="0"/>
            <a:chExt cx="546608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21910" r="-21910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2165259" y="2023364"/>
            <a:ext cx="3113946" cy="680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Bezeichnung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des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Abs. 2 Nr. 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65259" y="2783534"/>
            <a:ext cx="3458833" cy="1286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546"/>
              </a:lnSpc>
            </a:pP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bestimmte Angabe des Gegen-</a:t>
            </a:r>
            <a:br>
              <a:rPr lang="de-DE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 err="1">
                <a:latin typeface="Canva Sans" panose="020B0604020202020204" charset="0"/>
                <a:cs typeface="Arial" panose="020B0604020202020204" pitchFamily="34" charset="0"/>
              </a:rPr>
              <a:t>standes</a:t>
            </a: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 u. </a:t>
            </a: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Grund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des </a:t>
            </a: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Anspruchs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</a:b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bestimmter Antrag, Abs. 2 Nr. 2 </a:t>
            </a:r>
            <a:endParaRPr lang="en-US" dirty="0">
              <a:solidFill>
                <a:srgbClr val="000000"/>
              </a:solidFill>
              <a:latin typeface="Canva Sans" panose="020B0604020202020204" charset="0"/>
              <a:ea typeface="Canva Sans"/>
              <a:cs typeface="Canva Sans"/>
              <a:sym typeface="Canva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992602" y="5337038"/>
            <a:ext cx="36736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Muss-Inhalte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783379" y="2029797"/>
            <a:ext cx="2656114" cy="680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Angabe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des </a:t>
            </a: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Streitwertes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</a:b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§ 253 III Nr. 2 ZPO</a:t>
            </a:r>
            <a:endParaRPr lang="en-US" dirty="0">
              <a:solidFill>
                <a:srgbClr val="000000"/>
              </a:solidFill>
              <a:latin typeface="Canva Sans" panose="020B0604020202020204" charset="0"/>
              <a:ea typeface="Canva Sans"/>
              <a:cs typeface="Canva Sans"/>
              <a:sym typeface="Canva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754507" y="2937230"/>
            <a:ext cx="3510469" cy="1040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Antrag auf Erlass eines Versäumnisurteils im schriftlichen Vorverfahren, § 331 III 2 ZPO</a:t>
            </a:r>
            <a:endParaRPr lang="de-DE" dirty="0">
              <a:solidFill>
                <a:srgbClr val="000000"/>
              </a:solidFill>
              <a:latin typeface="Canva Sans" panose="020B0604020202020204" charset="0"/>
              <a:cs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783379" y="4319285"/>
            <a:ext cx="3561591" cy="689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Übertragung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d.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Einzelrichter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 </a:t>
            </a:r>
            <a:b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253 III Nr. 3 ZPO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676467" y="5337038"/>
            <a:ext cx="35960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Kann-Inhalte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BA3A8836-CB3A-4B91-B83B-D496F2D38E49}"/>
              </a:ext>
            </a:extLst>
          </p:cNvPr>
          <p:cNvSpPr/>
          <p:nvPr/>
        </p:nvSpPr>
        <p:spPr>
          <a:xfrm>
            <a:off x="2116664" y="4362548"/>
            <a:ext cx="2865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Unterschrift § 253 IV i. V. m. </a:t>
            </a:r>
            <a:br>
              <a:rPr lang="de-DE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§ 130 Nr. 6 ZPO</a:t>
            </a:r>
            <a:endParaRPr lang="de-DE" dirty="0">
              <a:latin typeface="Canva Sans" panose="020B060402020202020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152053" y="1877955"/>
            <a:ext cx="2780955" cy="3809528"/>
          </a:xfrm>
          <a:custGeom>
            <a:avLst/>
            <a:gdLst/>
            <a:ahLst/>
            <a:cxnLst/>
            <a:rect l="l" t="t" r="r" b="b"/>
            <a:pathLst>
              <a:path w="4171433" h="5714292">
                <a:moveTo>
                  <a:pt x="0" y="0"/>
                </a:moveTo>
                <a:lnTo>
                  <a:pt x="4171433" y="0"/>
                </a:lnTo>
                <a:lnTo>
                  <a:pt x="4171433" y="5714292"/>
                </a:lnTo>
                <a:lnTo>
                  <a:pt x="0" y="57142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821976" y="751676"/>
            <a:ext cx="25480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90638" y="2691586"/>
            <a:ext cx="49587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Anhängigkeit der Klage: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0638" y="3814470"/>
            <a:ext cx="48903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Einreichung der Klage bei Gericht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194569" y="1946009"/>
            <a:ext cx="2780955" cy="3809528"/>
          </a:xfrm>
          <a:custGeom>
            <a:avLst/>
            <a:gdLst/>
            <a:ahLst/>
            <a:cxnLst/>
            <a:rect l="l" t="t" r="r" b="b"/>
            <a:pathLst>
              <a:path w="4171433" h="5714292">
                <a:moveTo>
                  <a:pt x="0" y="0"/>
                </a:moveTo>
                <a:lnTo>
                  <a:pt x="4171433" y="0"/>
                </a:lnTo>
                <a:lnTo>
                  <a:pt x="4171433" y="5714291"/>
                </a:lnTo>
                <a:lnTo>
                  <a:pt x="0" y="5714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821976" y="751676"/>
            <a:ext cx="25480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90639" y="2691586"/>
            <a:ext cx="59890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Rechtshängigkeit der Klage: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0638" y="3814469"/>
            <a:ext cx="572363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wirksamer Zustellung der Klageschrift an den Beklagten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093904" y="751676"/>
            <a:ext cx="800419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Wirkung der Rechtshängigkeit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9533" y="1750875"/>
            <a:ext cx="932002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erneute Anhängigkeit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417624"/>
            <a:ext cx="8919692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 bleibt bestehen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9533" y="3084374"/>
            <a:ext cx="7767253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Verjährung wird gehemmt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3751124"/>
            <a:ext cx="5524626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Zinsen fallen an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9533" y="4506774"/>
            <a:ext cx="15282357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Rechtshängigkeit erhöht sich die Haftung des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Schuldners, der dem Gläubiger einen Gegenstand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herauszugeben hat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447249" y="1941480"/>
            <a:ext cx="2756261" cy="323745"/>
            <a:chOff x="0" y="0"/>
            <a:chExt cx="640525" cy="752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0525" cy="75235"/>
            </a:xfrm>
            <a:custGeom>
              <a:avLst/>
              <a:gdLst/>
              <a:ahLst/>
              <a:cxnLst/>
              <a:rect l="l" t="t" r="r" b="b"/>
              <a:pathLst>
                <a:path w="640525" h="75235">
                  <a:moveTo>
                    <a:pt x="0" y="0"/>
                  </a:moveTo>
                  <a:lnTo>
                    <a:pt x="640525" y="0"/>
                  </a:lnTo>
                  <a:lnTo>
                    <a:pt x="640525" y="75235"/>
                  </a:lnTo>
                  <a:lnTo>
                    <a:pt x="0" y="7523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953259" y="1867292"/>
            <a:ext cx="574424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261 III Nr. 1 ZPO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900819" y="2526633"/>
            <a:ext cx="2094647" cy="353483"/>
            <a:chOff x="0" y="0"/>
            <a:chExt cx="486773" cy="821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6773" cy="82146"/>
            </a:xfrm>
            <a:custGeom>
              <a:avLst/>
              <a:gdLst/>
              <a:ahLst/>
              <a:cxnLst/>
              <a:rect l="l" t="t" r="r" b="b"/>
              <a:pathLst>
                <a:path w="486773" h="82146">
                  <a:moveTo>
                    <a:pt x="0" y="0"/>
                  </a:moveTo>
                  <a:lnTo>
                    <a:pt x="486773" y="0"/>
                  </a:lnTo>
                  <a:lnTo>
                    <a:pt x="486773" y="82146"/>
                  </a:lnTo>
                  <a:lnTo>
                    <a:pt x="0" y="8214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857897" y="2482183"/>
            <a:ext cx="418049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261 III ZPO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232140" y="3235946"/>
            <a:ext cx="3367085" cy="362778"/>
            <a:chOff x="0" y="0"/>
            <a:chExt cx="782474" cy="843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82474" cy="84306"/>
            </a:xfrm>
            <a:custGeom>
              <a:avLst/>
              <a:gdLst/>
              <a:ahLst/>
              <a:cxnLst/>
              <a:rect l="l" t="t" r="r" b="b"/>
              <a:pathLst>
                <a:path w="782474" h="84306">
                  <a:moveTo>
                    <a:pt x="0" y="0"/>
                  </a:moveTo>
                  <a:lnTo>
                    <a:pt x="782474" y="0"/>
                  </a:lnTo>
                  <a:lnTo>
                    <a:pt x="782474" y="84306"/>
                  </a:lnTo>
                  <a:lnTo>
                    <a:pt x="0" y="8430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4039322" y="3191496"/>
            <a:ext cx="775272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204 I BGB, 262 ZPO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390085" y="3859074"/>
            <a:ext cx="1705915" cy="377296"/>
            <a:chOff x="0" y="0"/>
            <a:chExt cx="396436" cy="8767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96436" cy="87679"/>
            </a:xfrm>
            <a:custGeom>
              <a:avLst/>
              <a:gdLst/>
              <a:ahLst/>
              <a:cxnLst/>
              <a:rect l="l" t="t" r="r" b="b"/>
              <a:pathLst>
                <a:path w="396436" h="87679">
                  <a:moveTo>
                    <a:pt x="0" y="0"/>
                  </a:moveTo>
                  <a:lnTo>
                    <a:pt x="396436" y="0"/>
                  </a:lnTo>
                  <a:lnTo>
                    <a:pt x="396436" y="87679"/>
                  </a:lnTo>
                  <a:lnTo>
                    <a:pt x="0" y="8767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930292" y="3896381"/>
            <a:ext cx="262550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291 BGB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893526" y="5421174"/>
            <a:ext cx="2557699" cy="356263"/>
            <a:chOff x="0" y="0"/>
            <a:chExt cx="594382" cy="8279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94382" cy="82792"/>
            </a:xfrm>
            <a:custGeom>
              <a:avLst/>
              <a:gdLst/>
              <a:ahLst/>
              <a:cxnLst/>
              <a:rect l="l" t="t" r="r" b="b"/>
              <a:pathLst>
                <a:path w="594382" h="82792">
                  <a:moveTo>
                    <a:pt x="0" y="0"/>
                  </a:moveTo>
                  <a:lnTo>
                    <a:pt x="594382" y="0"/>
                  </a:lnTo>
                  <a:lnTo>
                    <a:pt x="594382" y="82792"/>
                  </a:lnTo>
                  <a:lnTo>
                    <a:pt x="0" y="82792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313432" y="5379504"/>
            <a:ext cx="371788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292, 287 BGB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8136533" y="2795468"/>
            <a:ext cx="3001567" cy="300156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l="-24906" r="-2490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102451" y="2795468"/>
            <a:ext cx="3001567" cy="300156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l="-24906" r="-24906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4595217" y="2795468"/>
            <a:ext cx="3001567" cy="300156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l="-24906" r="-24906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4694266" y="751676"/>
            <a:ext cx="280346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58886" y="3843285"/>
            <a:ext cx="335686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Gestaltungs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52488" y="3843285"/>
            <a:ext cx="290149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Leistungs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73824" y="3843285"/>
            <a:ext cx="344435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AutoShape 15"/>
          <p:cNvSpPr/>
          <p:nvPr/>
        </p:nvSpPr>
        <p:spPr>
          <a:xfrm flipH="1">
            <a:off x="6062227" y="1450436"/>
            <a:ext cx="33773" cy="12763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V="1">
            <a:off x="2603235" y="2197837"/>
            <a:ext cx="703408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2603235" y="2197838"/>
            <a:ext cx="29977" cy="6201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>
            <a:off x="9618919" y="2197837"/>
            <a:ext cx="18399" cy="59763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" y="3429000"/>
            <a:ext cx="1671831" cy="1289400"/>
          </a:xfrm>
          <a:custGeom>
            <a:avLst/>
            <a:gdLst/>
            <a:ahLst/>
            <a:cxnLst/>
            <a:rect l="l" t="t" r="r" b="b"/>
            <a:pathLst>
              <a:path w="2507747" h="1934100">
                <a:moveTo>
                  <a:pt x="0" y="0"/>
                </a:moveTo>
                <a:lnTo>
                  <a:pt x="2507747" y="0"/>
                </a:lnTo>
                <a:lnTo>
                  <a:pt x="2507747" y="1934100"/>
                </a:lnTo>
                <a:lnTo>
                  <a:pt x="0" y="1934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" y="5035900"/>
            <a:ext cx="1671831" cy="1279711"/>
          </a:xfrm>
          <a:custGeom>
            <a:avLst/>
            <a:gdLst/>
            <a:ahLst/>
            <a:cxnLst/>
            <a:rect l="l" t="t" r="r" b="b"/>
            <a:pathLst>
              <a:path w="2507747" h="1919566">
                <a:moveTo>
                  <a:pt x="0" y="0"/>
                </a:moveTo>
                <a:lnTo>
                  <a:pt x="2507747" y="0"/>
                </a:lnTo>
                <a:lnTo>
                  <a:pt x="2507747" y="1919566"/>
                </a:lnTo>
                <a:lnTo>
                  <a:pt x="0" y="19195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076680" y="3054817"/>
            <a:ext cx="2115320" cy="1525675"/>
          </a:xfrm>
          <a:custGeom>
            <a:avLst/>
            <a:gdLst/>
            <a:ahLst/>
            <a:cxnLst/>
            <a:rect l="l" t="t" r="r" b="b"/>
            <a:pathLst>
              <a:path w="3172980" h="2288512">
                <a:moveTo>
                  <a:pt x="0" y="0"/>
                </a:moveTo>
                <a:lnTo>
                  <a:pt x="3172980" y="0"/>
                </a:lnTo>
                <a:lnTo>
                  <a:pt x="3172980" y="2288512"/>
                </a:lnTo>
                <a:lnTo>
                  <a:pt x="0" y="22885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885553" y="4718401"/>
            <a:ext cx="2306447" cy="1774883"/>
          </a:xfrm>
          <a:custGeom>
            <a:avLst/>
            <a:gdLst/>
            <a:ahLst/>
            <a:cxnLst/>
            <a:rect l="l" t="t" r="r" b="b"/>
            <a:pathLst>
              <a:path w="3459670" h="2662325">
                <a:moveTo>
                  <a:pt x="0" y="0"/>
                </a:moveTo>
                <a:lnTo>
                  <a:pt x="3459670" y="0"/>
                </a:lnTo>
                <a:lnTo>
                  <a:pt x="3459670" y="2662324"/>
                </a:lnTo>
                <a:lnTo>
                  <a:pt x="0" y="2662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335435" y="3329732"/>
            <a:ext cx="2674199" cy="743968"/>
            <a:chOff x="0" y="0"/>
            <a:chExt cx="621455" cy="172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1455" cy="172890"/>
            </a:xfrm>
            <a:custGeom>
              <a:avLst/>
              <a:gdLst/>
              <a:ahLst/>
              <a:cxnLst/>
              <a:rect l="l" t="t" r="r" b="b"/>
              <a:pathLst>
                <a:path w="621455" h="172890">
                  <a:moveTo>
                    <a:pt x="0" y="0"/>
                  </a:moveTo>
                  <a:lnTo>
                    <a:pt x="621455" y="0"/>
                  </a:lnTo>
                  <a:lnTo>
                    <a:pt x="621455" y="172890"/>
                  </a:lnTo>
                  <a:lnTo>
                    <a:pt x="0" y="172890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69966" b="-69966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936974" y="751676"/>
            <a:ext cx="346641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59478" y="751676"/>
            <a:ext cx="53621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Leistungsklage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1655449"/>
            <a:ext cx="1219200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Durchsetzung eines von dem Kläger behaupteten Anspruches zum Zwecke seiner Befriedigung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5696" y="3460750"/>
            <a:ext cx="5273677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ZV möglich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2449" y="5361518"/>
            <a:ext cx="8414057" cy="808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Zahlungs-, Räumungs- und Herausgabe-, Klage auf </a:t>
            </a:r>
          </a:p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Abgabe einer Willenserklärung, Unterlassungsklage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673237" y="3329732"/>
            <a:ext cx="3487660" cy="1706168"/>
            <a:chOff x="0" y="0"/>
            <a:chExt cx="810495" cy="39649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0495" cy="396495"/>
            </a:xfrm>
            <a:custGeom>
              <a:avLst/>
              <a:gdLst/>
              <a:ahLst/>
              <a:cxnLst/>
              <a:rect l="l" t="t" r="r" b="b"/>
              <a:pathLst>
                <a:path w="810495" h="396495">
                  <a:moveTo>
                    <a:pt x="0" y="0"/>
                  </a:moveTo>
                  <a:lnTo>
                    <a:pt x="810495" y="0"/>
                  </a:lnTo>
                  <a:lnTo>
                    <a:pt x="810495" y="396495"/>
                  </a:lnTo>
                  <a:lnTo>
                    <a:pt x="0" y="396495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18223" b="-18223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sp>
        <p:nvSpPr>
          <p:cNvPr id="18" name="TextBox 18"/>
          <p:cNvSpPr txBox="1"/>
          <p:nvPr/>
        </p:nvSpPr>
        <p:spPr>
          <a:xfrm>
            <a:off x="5141683" y="3498074"/>
            <a:ext cx="455076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Voraussetzung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Fälligkeit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Anspruchs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AutoShape 19"/>
          <p:cNvSpPr/>
          <p:nvPr/>
        </p:nvSpPr>
        <p:spPr>
          <a:xfrm flipV="1">
            <a:off x="3672534" y="2672064"/>
            <a:ext cx="0" cy="65766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V="1">
            <a:off x="7417067" y="2672064"/>
            <a:ext cx="0" cy="65766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685800" y="4592054"/>
            <a:ext cx="108204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ZV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95882" y="2221923"/>
            <a:ext cx="4470005" cy="1740256"/>
            <a:chOff x="0" y="0"/>
            <a:chExt cx="1018433" cy="3964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18433" cy="396495"/>
            </a:xfrm>
            <a:custGeom>
              <a:avLst/>
              <a:gdLst/>
              <a:ahLst/>
              <a:cxnLst/>
              <a:rect l="l" t="t" r="r" b="b"/>
              <a:pathLst>
                <a:path w="1018433" h="396495">
                  <a:moveTo>
                    <a:pt x="0" y="0"/>
                  </a:moveTo>
                  <a:lnTo>
                    <a:pt x="1018433" y="0"/>
                  </a:lnTo>
                  <a:lnTo>
                    <a:pt x="1018433" y="396495"/>
                  </a:lnTo>
                  <a:lnTo>
                    <a:pt x="0" y="396495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35726" b="-35726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6343460" y="2221923"/>
            <a:ext cx="4470005" cy="1740256"/>
            <a:chOff x="0" y="0"/>
            <a:chExt cx="1018433" cy="3964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8433" cy="396495"/>
            </a:xfrm>
            <a:custGeom>
              <a:avLst/>
              <a:gdLst/>
              <a:ahLst/>
              <a:cxnLst/>
              <a:rect l="l" t="t" r="r" b="b"/>
              <a:pathLst>
                <a:path w="1018433" h="396495">
                  <a:moveTo>
                    <a:pt x="0" y="0"/>
                  </a:moveTo>
                  <a:lnTo>
                    <a:pt x="1018433" y="0"/>
                  </a:lnTo>
                  <a:lnTo>
                    <a:pt x="1018433" y="396495"/>
                  </a:lnTo>
                  <a:lnTo>
                    <a:pt x="0" y="396495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35726" b="-35726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sp>
        <p:nvSpPr>
          <p:cNvPr id="10" name="AutoShape 10"/>
          <p:cNvSpPr/>
          <p:nvPr/>
        </p:nvSpPr>
        <p:spPr>
          <a:xfrm>
            <a:off x="3392000" y="3962179"/>
            <a:ext cx="1639698" cy="94631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H="1">
            <a:off x="7129235" y="4053039"/>
            <a:ext cx="1481693" cy="85545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295882" y="4500399"/>
            <a:ext cx="1800055" cy="1671801"/>
          </a:xfrm>
          <a:custGeom>
            <a:avLst/>
            <a:gdLst/>
            <a:ahLst/>
            <a:cxnLst/>
            <a:rect l="l" t="t" r="r" b="b"/>
            <a:pathLst>
              <a:path w="2700083" h="2507702">
                <a:moveTo>
                  <a:pt x="0" y="0"/>
                </a:moveTo>
                <a:lnTo>
                  <a:pt x="2700082" y="0"/>
                </a:lnTo>
                <a:lnTo>
                  <a:pt x="2700082" y="2507702"/>
                </a:lnTo>
                <a:lnTo>
                  <a:pt x="0" y="25077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083332" y="4500399"/>
            <a:ext cx="1730134" cy="1671801"/>
          </a:xfrm>
          <a:custGeom>
            <a:avLst/>
            <a:gdLst/>
            <a:ahLst/>
            <a:cxnLst/>
            <a:rect l="l" t="t" r="r" b="b"/>
            <a:pathLst>
              <a:path w="2595201" h="2507702">
                <a:moveTo>
                  <a:pt x="0" y="0"/>
                </a:moveTo>
                <a:lnTo>
                  <a:pt x="2595201" y="0"/>
                </a:lnTo>
                <a:lnTo>
                  <a:pt x="2595201" y="2507702"/>
                </a:lnTo>
                <a:lnTo>
                  <a:pt x="0" y="25077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881" r="-1881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43951" y="751676"/>
            <a:ext cx="333886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16346" y="751676"/>
            <a:ext cx="64804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Feststellungsklage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8536" y="2380317"/>
            <a:ext cx="4267522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Rechtsverhältnis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besteht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467992" y="2318160"/>
            <a:ext cx="4345473" cy="1386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unecht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AutoShape 5"/>
          <p:cNvSpPr/>
          <p:nvPr/>
        </p:nvSpPr>
        <p:spPr>
          <a:xfrm flipH="1">
            <a:off x="5917954" y="3237486"/>
            <a:ext cx="0" cy="5836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685801" y="3429000"/>
            <a:ext cx="2235047" cy="2277755"/>
          </a:xfrm>
          <a:custGeom>
            <a:avLst/>
            <a:gdLst/>
            <a:ahLst/>
            <a:cxnLst/>
            <a:rect l="l" t="t" r="r" b="b"/>
            <a:pathLst>
              <a:path w="3352571" h="3416632">
                <a:moveTo>
                  <a:pt x="0" y="0"/>
                </a:moveTo>
                <a:lnTo>
                  <a:pt x="3352571" y="0"/>
                </a:lnTo>
                <a:lnTo>
                  <a:pt x="3352571" y="3416632"/>
                </a:lnTo>
                <a:lnTo>
                  <a:pt x="0" y="34166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73712" y="751676"/>
            <a:ext cx="30667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69794" y="2093130"/>
            <a:ext cx="979129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Änderung der von beiden Parteien unbestrittenen materiellen Rechtslage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17955" y="751676"/>
            <a:ext cx="54008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Gestaltungsklage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895371" y="3969771"/>
            <a:ext cx="671870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Änderung der Rechtslage tritt mit Rechtskraft des Urteils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685801" y="3429000"/>
            <a:ext cx="2235047" cy="2277755"/>
          </a:xfrm>
          <a:custGeom>
            <a:avLst/>
            <a:gdLst/>
            <a:ahLst/>
            <a:cxnLst/>
            <a:rect l="l" t="t" r="r" b="b"/>
            <a:pathLst>
              <a:path w="3352571" h="3416632">
                <a:moveTo>
                  <a:pt x="0" y="0"/>
                </a:moveTo>
                <a:lnTo>
                  <a:pt x="3352571" y="0"/>
                </a:lnTo>
                <a:lnTo>
                  <a:pt x="3352571" y="3416632"/>
                </a:lnTo>
                <a:lnTo>
                  <a:pt x="0" y="34166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73712" y="751676"/>
            <a:ext cx="30667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84058" y="1845894"/>
            <a:ext cx="8004856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de-DE" sz="2000" u="sng" dirty="0">
                <a:solidFill>
                  <a:srgbClr val="000000"/>
                </a:solidFill>
                <a:latin typeface="Canva Sans" panose="020B0604020202020204" charset="0"/>
              </a:rPr>
              <a:t>Stufenklage (§ 254 ZPO)</a:t>
            </a:r>
          </a:p>
          <a:p>
            <a:endParaRPr lang="de-DE" sz="2000" dirty="0">
              <a:solidFill>
                <a:srgbClr val="000000"/>
              </a:solidFill>
              <a:latin typeface="Canva Sans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Sonderform der objektiven Klagehäufung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Prozesswirtschaftlichkeit – stufenweise Klage: </a:t>
            </a:r>
            <a:b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</a:b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zunächst Einklagen von Auskünften und anschließend aufgrund der Auskünfte konkrete Leistungen/Zahlungen verlangen </a:t>
            </a:r>
          </a:p>
          <a:p>
            <a:endParaRPr lang="de-DE" sz="2000" dirty="0">
              <a:solidFill>
                <a:srgbClr val="000000"/>
              </a:solidFill>
              <a:latin typeface="Canva Sans" panose="020B0604020202020204" charset="0"/>
            </a:endParaRPr>
          </a:p>
          <a:p>
            <a:r>
              <a:rPr lang="de-DE" sz="2000" u="sng" dirty="0">
                <a:solidFill>
                  <a:srgbClr val="000000"/>
                </a:solidFill>
                <a:latin typeface="Canva Sans" panose="020B0604020202020204" charset="0"/>
              </a:rPr>
              <a:t>unbezifferte Klage </a:t>
            </a:r>
          </a:p>
          <a:p>
            <a:endParaRPr lang="de-DE" sz="2000" u="sng" dirty="0">
              <a:solidFill>
                <a:srgbClr val="000000"/>
              </a:solidFill>
              <a:latin typeface="Canva Sans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exakte Bezifferung des begehrten Anspruchs ist nicht möglich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liegt im Ermessen des Gerichts bzw. von sonstigen Faktoren abhängig, die bei der Klageerhebung noch nicht sicher feststehen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Angabe einer ungefähren Größenordnung des begehrten Betrages bzw. eines Mindestbetrages – Gericht kann z. B. deutlich höheres Schmerzensgeld aussprechen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87DEF760-DBAD-4B43-9CAA-80E1A9650D0A}"/>
              </a:ext>
            </a:extLst>
          </p:cNvPr>
          <p:cNvSpPr txBox="1"/>
          <p:nvPr/>
        </p:nvSpPr>
        <p:spPr>
          <a:xfrm>
            <a:off x="5917429" y="751676"/>
            <a:ext cx="5400859" cy="53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Stufenklage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unbezifferte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4239576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940</Words>
  <Application>Microsoft Office PowerPoint</Application>
  <PresentationFormat>Breitbild</PresentationFormat>
  <Paragraphs>269</Paragraphs>
  <Slides>33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Canva Sans</vt:lpstr>
      <vt:lpstr>Canva Sans Bold</vt:lpstr>
      <vt:lpstr>Office</vt:lpstr>
      <vt:lpstr>Office Theme</vt:lpstr>
      <vt:lpstr>1_Office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19</cp:revision>
  <dcterms:created xsi:type="dcterms:W3CDTF">2025-07-28T13:39:18Z</dcterms:created>
  <dcterms:modified xsi:type="dcterms:W3CDTF">2026-09-07T09:17:01Z</dcterms:modified>
</cp:coreProperties>
</file>