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0" r:id="rId3"/>
    <p:sldId id="413" r:id="rId4"/>
    <p:sldId id="291" r:id="rId5"/>
    <p:sldId id="292" r:id="rId6"/>
    <p:sldId id="411" r:id="rId7"/>
    <p:sldId id="412" r:id="rId8"/>
    <p:sldId id="414" r:id="rId9"/>
    <p:sldId id="293" r:id="rId10"/>
    <p:sldId id="294" r:id="rId11"/>
    <p:sldId id="295" r:id="rId12"/>
    <p:sldId id="29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BD5113-D933-49DA-95CD-71A075AC2E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4B59CD-B67A-47D2-A0EB-80E4BB856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E85F65-D4E8-49C1-98DC-07CE37D94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8A8165-60CB-41A8-97E2-BC50E4992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66B521-C50F-42F3-8D15-F16DEF32B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01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DDBE1-875D-43A3-B5DE-DDE1F16B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DAA9FC-476A-4C86-B451-B2BC6D90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5AFAC9-EFD6-4BFC-8228-94C373390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FB8CFE-4295-4298-AAB5-277893233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27CB67-8163-4D7B-B123-9EA91079A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3731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73E7FB-5C19-487B-A58C-80809E378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791082-CE87-4B91-85C3-92F7BD8D7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11AF09-07F8-4EE9-8466-7967FEE6E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96F65D-088A-4CDB-8977-890BBEB4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6FB831-F96B-44FB-8EFD-1DEF4D88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57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FB853-94D3-4989-BDA3-0CEECF4D4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1D8DD7-5475-405D-A910-FC069BF5A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F080083-73D0-488D-8A18-CCD4D00F1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CDAFE1-607B-4D7D-9283-6A5268D6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2E264C1-7F88-4E86-9E79-833CED698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3ABFD6-7642-4377-AF50-4BEC4352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19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BB400-E709-41B3-B34A-19FE1C979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DC5ACD-92F3-464C-ABFF-6B3557FED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563258-B191-466A-93A3-342209267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9DEF53C-F061-4D5C-8A70-EEB89E5B1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3DD7D8A-7374-4EFC-AA65-0D516328BA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9BBD0B5-C804-484D-8BA0-E0D210E75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7946BA6-6097-464F-8942-6CF8C5EE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66045FB-ABCC-4E65-BF01-ECF84477D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211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A39B9-B109-44B5-8F9A-036BBB2C8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28BCAE-F6AB-4EE0-8595-48C703B1F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CA5DB7-F015-4B43-BA45-5B86F6910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92499D-EAF7-440B-B4D6-85AA49D8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202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FCDF660-1AD9-4B9F-84AD-ADF66FF59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FF77DF3-7F1E-49BC-87BE-C408F7F5B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EED4E4-415E-47E5-A7AC-5C1FD0BDA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844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2B8C6-1406-4420-8559-D18F0C8C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F8231F-2BA0-456D-94BC-A380B8443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B5FCFC-14D2-4395-9CBC-20EE015AD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450730-B8CC-47CA-B5C2-2DD7C651F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901CCD-0714-44B9-842E-CF25940E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9A1744-AA8B-4DD6-837D-C4A6C9AA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367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5BEF92-0494-44F8-A148-4968C5A4B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C77007A-B6DA-45D2-A83A-19D97BD2E3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5FF8C3-1A79-4FD4-8F73-02C801416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0722734-909F-4E41-8698-D4F6A5ED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BAD2C2-4DFE-419C-9A9A-C632C94C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B2C1CE-F9EF-4A07-877A-3A07A9792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98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3F2FFA-FCBC-4CC5-976E-9D3C13B4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AD2F3D-3377-4227-9DF5-7F6C6F497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4346D-1134-45D2-9B60-5FB33989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09FCA-A711-4D74-AB53-5FD6B6DA0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679ADD-6E07-4E59-8E69-4F4F5175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282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A5EFE66-80CD-4940-A47E-579AD128A3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25CB054-2A9A-4E6C-8B2F-A6AEBED2C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00AD91-FC98-4CF3-B5D7-C719B41F2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09D05D-2B41-43AB-B835-605C270F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C39E65-8438-4A5F-833C-6D82A8DD4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9478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32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91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60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56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26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42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28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53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11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63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0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1E2910-71C9-43B9-BDAF-95F0940C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085DD2-3290-496E-892C-AD63921F3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E69523-F6D9-4C38-81F3-0A05FF4B5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8E2BE-C24A-4BDE-81E8-83D6AD93531C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CA39E0-77B4-4569-AB93-FE508A589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8632F0-1950-40D3-9597-01DC0A0D7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C732B-5E58-4EA2-84A4-9B7511F5A5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574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8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jpeg"/><Relationship Id="rId7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6.svg"/><Relationship Id="rId7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 dirty="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7461549" y="1496597"/>
            <a:ext cx="2549465" cy="1805871"/>
          </a:xfrm>
          <a:custGeom>
            <a:avLst/>
            <a:gdLst/>
            <a:ahLst/>
            <a:cxnLst/>
            <a:rect l="l" t="t" r="r" b="b"/>
            <a:pathLst>
              <a:path w="3824198" h="2708807">
                <a:moveTo>
                  <a:pt x="0" y="0"/>
                </a:moveTo>
                <a:lnTo>
                  <a:pt x="3824199" y="0"/>
                </a:lnTo>
                <a:lnTo>
                  <a:pt x="3824199" y="2708807"/>
                </a:lnTo>
                <a:lnTo>
                  <a:pt x="0" y="27088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6" name="Freeform 6"/>
          <p:cNvSpPr/>
          <p:nvPr/>
        </p:nvSpPr>
        <p:spPr>
          <a:xfrm>
            <a:off x="2877815" y="1619105"/>
            <a:ext cx="1611205" cy="1560855"/>
          </a:xfrm>
          <a:custGeom>
            <a:avLst/>
            <a:gdLst/>
            <a:ahLst/>
            <a:cxnLst/>
            <a:rect l="l" t="t" r="r" b="b"/>
            <a:pathLst>
              <a:path w="2416807" h="2341282">
                <a:moveTo>
                  <a:pt x="0" y="0"/>
                </a:moveTo>
                <a:lnTo>
                  <a:pt x="2416807" y="0"/>
                </a:lnTo>
                <a:lnTo>
                  <a:pt x="2416807" y="2341281"/>
                </a:lnTo>
                <a:lnTo>
                  <a:pt x="0" y="23412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7" name="AutoShape 7"/>
          <p:cNvSpPr/>
          <p:nvPr/>
        </p:nvSpPr>
        <p:spPr>
          <a:xfrm>
            <a:off x="4856391" y="2496641"/>
            <a:ext cx="2479218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 dirty="0"/>
          </a:p>
        </p:txBody>
      </p:sp>
      <p:sp>
        <p:nvSpPr>
          <p:cNvPr id="8" name="Freeform 8"/>
          <p:cNvSpPr/>
          <p:nvPr/>
        </p:nvSpPr>
        <p:spPr>
          <a:xfrm>
            <a:off x="685800" y="4419005"/>
            <a:ext cx="2837487" cy="1753195"/>
          </a:xfrm>
          <a:custGeom>
            <a:avLst/>
            <a:gdLst/>
            <a:ahLst/>
            <a:cxnLst/>
            <a:rect l="l" t="t" r="r" b="b"/>
            <a:pathLst>
              <a:path w="4256230" h="2629793">
                <a:moveTo>
                  <a:pt x="0" y="0"/>
                </a:moveTo>
                <a:lnTo>
                  <a:pt x="4256230" y="0"/>
                </a:lnTo>
                <a:lnTo>
                  <a:pt x="4256230" y="2629793"/>
                </a:lnTo>
                <a:lnTo>
                  <a:pt x="0" y="26297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307" r="-9279" b="-29873"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9" name="Freeform 9"/>
          <p:cNvSpPr/>
          <p:nvPr/>
        </p:nvSpPr>
        <p:spPr>
          <a:xfrm>
            <a:off x="9000440" y="4419005"/>
            <a:ext cx="2505760" cy="1753195"/>
          </a:xfrm>
          <a:custGeom>
            <a:avLst/>
            <a:gdLst/>
            <a:ahLst/>
            <a:cxnLst/>
            <a:rect l="l" t="t" r="r" b="b"/>
            <a:pathLst>
              <a:path w="3758640" h="2629793">
                <a:moveTo>
                  <a:pt x="0" y="0"/>
                </a:moveTo>
                <a:lnTo>
                  <a:pt x="3758640" y="0"/>
                </a:lnTo>
                <a:lnTo>
                  <a:pt x="3758640" y="2629793"/>
                </a:lnTo>
                <a:lnTo>
                  <a:pt x="0" y="26297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5617" t="-17270" r="-4833"/>
            </a:stretch>
          </a:blipFill>
        </p:spPr>
        <p:txBody>
          <a:bodyPr/>
          <a:lstStyle/>
          <a:p>
            <a:endParaRPr lang="de-DE" sz="1200" dirty="0"/>
          </a:p>
        </p:txBody>
      </p:sp>
      <p:grpSp>
        <p:nvGrpSpPr>
          <p:cNvPr id="10" name="Group 10"/>
          <p:cNvGrpSpPr/>
          <p:nvPr/>
        </p:nvGrpSpPr>
        <p:grpSpPr>
          <a:xfrm>
            <a:off x="3864208" y="4419005"/>
            <a:ext cx="4795313" cy="1753195"/>
            <a:chOff x="0" y="0"/>
            <a:chExt cx="2259511" cy="8260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59511" cy="826091"/>
            </a:xfrm>
            <a:custGeom>
              <a:avLst/>
              <a:gdLst/>
              <a:ahLst/>
              <a:cxnLst/>
              <a:rect l="l" t="t" r="r" b="b"/>
              <a:pathLst>
                <a:path w="2259511" h="826091">
                  <a:moveTo>
                    <a:pt x="0" y="0"/>
                  </a:moveTo>
                  <a:lnTo>
                    <a:pt x="2259511" y="0"/>
                  </a:lnTo>
                  <a:lnTo>
                    <a:pt x="2259511" y="826091"/>
                  </a:lnTo>
                  <a:lnTo>
                    <a:pt x="0" y="826091"/>
                  </a:lnTo>
                  <a:close/>
                </a:path>
              </a:pathLst>
            </a:custGeom>
            <a:solidFill>
              <a:srgbClr val="76B72A">
                <a:alpha val="49804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 dirty="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7886945" y="4817464"/>
            <a:ext cx="618389" cy="1003472"/>
          </a:xfrm>
          <a:custGeom>
            <a:avLst/>
            <a:gdLst/>
            <a:ahLst/>
            <a:cxnLst/>
            <a:rect l="l" t="t" r="r" b="b"/>
            <a:pathLst>
              <a:path w="927584" h="1505208">
                <a:moveTo>
                  <a:pt x="0" y="0"/>
                </a:moveTo>
                <a:lnTo>
                  <a:pt x="927585" y="0"/>
                </a:lnTo>
                <a:lnTo>
                  <a:pt x="927585" y="1505208"/>
                </a:lnTo>
                <a:lnTo>
                  <a:pt x="0" y="15052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13" name="Freeform 13"/>
          <p:cNvSpPr/>
          <p:nvPr/>
        </p:nvSpPr>
        <p:spPr>
          <a:xfrm>
            <a:off x="5496473" y="4579489"/>
            <a:ext cx="932738" cy="1432227"/>
          </a:xfrm>
          <a:custGeom>
            <a:avLst/>
            <a:gdLst/>
            <a:ahLst/>
            <a:cxnLst/>
            <a:rect l="l" t="t" r="r" b="b"/>
            <a:pathLst>
              <a:path w="1399107" h="2148340">
                <a:moveTo>
                  <a:pt x="0" y="0"/>
                </a:moveTo>
                <a:lnTo>
                  <a:pt x="1399106" y="0"/>
                </a:lnTo>
                <a:lnTo>
                  <a:pt x="1399106" y="2148341"/>
                </a:lnTo>
                <a:lnTo>
                  <a:pt x="0" y="21483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14" name="Freeform 14"/>
          <p:cNvSpPr/>
          <p:nvPr/>
        </p:nvSpPr>
        <p:spPr>
          <a:xfrm>
            <a:off x="6610160" y="4817464"/>
            <a:ext cx="971985" cy="975644"/>
          </a:xfrm>
          <a:custGeom>
            <a:avLst/>
            <a:gdLst/>
            <a:ahLst/>
            <a:cxnLst/>
            <a:rect l="l" t="t" r="r" b="b"/>
            <a:pathLst>
              <a:path w="1457978" h="1463466">
                <a:moveTo>
                  <a:pt x="0" y="0"/>
                </a:moveTo>
                <a:lnTo>
                  <a:pt x="1457978" y="0"/>
                </a:lnTo>
                <a:lnTo>
                  <a:pt x="1457978" y="1463466"/>
                </a:lnTo>
                <a:lnTo>
                  <a:pt x="0" y="14634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15" name="Freeform 15"/>
          <p:cNvSpPr/>
          <p:nvPr/>
        </p:nvSpPr>
        <p:spPr>
          <a:xfrm>
            <a:off x="3995637" y="4558780"/>
            <a:ext cx="1196227" cy="517368"/>
          </a:xfrm>
          <a:custGeom>
            <a:avLst/>
            <a:gdLst/>
            <a:ahLst/>
            <a:cxnLst/>
            <a:rect l="l" t="t" r="r" b="b"/>
            <a:pathLst>
              <a:path w="1794341" h="776052">
                <a:moveTo>
                  <a:pt x="0" y="0"/>
                </a:moveTo>
                <a:lnTo>
                  <a:pt x="1794341" y="0"/>
                </a:lnTo>
                <a:lnTo>
                  <a:pt x="1794341" y="776052"/>
                </a:lnTo>
                <a:lnTo>
                  <a:pt x="0" y="77605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16" name="Freeform 16"/>
          <p:cNvSpPr/>
          <p:nvPr/>
        </p:nvSpPr>
        <p:spPr>
          <a:xfrm>
            <a:off x="4125161" y="5194906"/>
            <a:ext cx="1066703" cy="894698"/>
          </a:xfrm>
          <a:custGeom>
            <a:avLst/>
            <a:gdLst/>
            <a:ahLst/>
            <a:cxnLst/>
            <a:rect l="l" t="t" r="r" b="b"/>
            <a:pathLst>
              <a:path w="1600055" h="1342047">
                <a:moveTo>
                  <a:pt x="0" y="0"/>
                </a:moveTo>
                <a:lnTo>
                  <a:pt x="1600055" y="0"/>
                </a:lnTo>
                <a:lnTo>
                  <a:pt x="1600055" y="1342047"/>
                </a:lnTo>
                <a:lnTo>
                  <a:pt x="0" y="134204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 dirty="0"/>
          </a:p>
        </p:txBody>
      </p:sp>
      <p:sp>
        <p:nvSpPr>
          <p:cNvPr id="17" name="TextBox 17"/>
          <p:cNvSpPr txBox="1"/>
          <p:nvPr/>
        </p:nvSpPr>
        <p:spPr>
          <a:xfrm>
            <a:off x="83163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Beweisverfahren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§§ 485 ff. ZPO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2104544" y="3901344"/>
            <a:ext cx="814877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>
            <a:off x="8736281" y="3302468"/>
            <a:ext cx="0" cy="5988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AutoShape 20"/>
          <p:cNvSpPr/>
          <p:nvPr/>
        </p:nvSpPr>
        <p:spPr>
          <a:xfrm>
            <a:off x="2104543" y="3901344"/>
            <a:ext cx="0" cy="51766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AutoShape 21"/>
          <p:cNvSpPr/>
          <p:nvPr/>
        </p:nvSpPr>
        <p:spPr>
          <a:xfrm>
            <a:off x="6261863" y="3901344"/>
            <a:ext cx="0" cy="51766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2" name="AutoShape 22"/>
          <p:cNvSpPr/>
          <p:nvPr/>
        </p:nvSpPr>
        <p:spPr>
          <a:xfrm>
            <a:off x="10253320" y="3901344"/>
            <a:ext cx="0" cy="51766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524871" y="2020678"/>
            <a:ext cx="2582875" cy="3568740"/>
          </a:xfrm>
          <a:custGeom>
            <a:avLst/>
            <a:gdLst/>
            <a:ahLst/>
            <a:cxnLst/>
            <a:rect l="l" t="t" r="r" b="b"/>
            <a:pathLst>
              <a:path w="3874313" h="5353110">
                <a:moveTo>
                  <a:pt x="0" y="0"/>
                </a:moveTo>
                <a:lnTo>
                  <a:pt x="3874313" y="0"/>
                </a:lnTo>
                <a:lnTo>
                  <a:pt x="3874313" y="5353110"/>
                </a:lnTo>
                <a:lnTo>
                  <a:pt x="0" y="5353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237052" y="2686905"/>
            <a:ext cx="8811419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 rechtlichem Interesse, </a:t>
            </a:r>
          </a:p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 die Feststellung der </a:t>
            </a:r>
          </a:p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Vermeidung eines </a:t>
            </a:r>
          </a:p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Rechtsstreits </a:t>
            </a:r>
          </a:p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dienen kann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3745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selbständiges Beweisverfahren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16308" y="638810"/>
            <a:ext cx="85727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Zulässigkeit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6264290"/>
            <a:ext cx="2278917" cy="597653"/>
            <a:chOff x="0" y="0"/>
            <a:chExt cx="529596" cy="1388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9596" cy="138888"/>
            </a:xfrm>
            <a:custGeom>
              <a:avLst/>
              <a:gdLst/>
              <a:ahLst/>
              <a:cxnLst/>
              <a:rect l="l" t="t" r="r" b="b"/>
              <a:pathLst>
                <a:path w="529596" h="138888">
                  <a:moveTo>
                    <a:pt x="0" y="0"/>
                  </a:moveTo>
                  <a:lnTo>
                    <a:pt x="529596" y="0"/>
                  </a:lnTo>
                  <a:lnTo>
                    <a:pt x="529596" y="138888"/>
                  </a:lnTo>
                  <a:lnTo>
                    <a:pt x="0" y="138888"/>
                  </a:lnTo>
                  <a:close/>
                </a:path>
              </a:pathLst>
            </a:custGeom>
            <a:solidFill>
              <a:srgbClr val="E2E2E2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-4961745" y="6311233"/>
            <a:ext cx="121920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485 II ZPO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1836382"/>
            <a:ext cx="4391241" cy="4033034"/>
          </a:xfrm>
          <a:custGeom>
            <a:avLst/>
            <a:gdLst/>
            <a:ahLst/>
            <a:cxnLst/>
            <a:rect l="l" t="t" r="r" b="b"/>
            <a:pathLst>
              <a:path w="6586862" h="6049551">
                <a:moveTo>
                  <a:pt x="0" y="0"/>
                </a:moveTo>
                <a:lnTo>
                  <a:pt x="6586862" y="0"/>
                </a:lnTo>
                <a:lnTo>
                  <a:pt x="6586862" y="6049551"/>
                </a:lnTo>
                <a:lnTo>
                  <a:pt x="0" y="6049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63" r="-25487" b="-12913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5631017" y="1836381"/>
            <a:ext cx="5875183" cy="748296"/>
            <a:chOff x="0" y="0"/>
            <a:chExt cx="1365329" cy="1738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65329" cy="173896"/>
            </a:xfrm>
            <a:custGeom>
              <a:avLst/>
              <a:gdLst/>
              <a:ahLst/>
              <a:cxnLst/>
              <a:rect l="l" t="t" r="r" b="b"/>
              <a:pathLst>
                <a:path w="1365329" h="173896">
                  <a:moveTo>
                    <a:pt x="17570" y="0"/>
                  </a:moveTo>
                  <a:lnTo>
                    <a:pt x="1347760" y="0"/>
                  </a:lnTo>
                  <a:cubicBezTo>
                    <a:pt x="1357463" y="0"/>
                    <a:pt x="1365329" y="7866"/>
                    <a:pt x="1365329" y="17570"/>
                  </a:cubicBezTo>
                  <a:lnTo>
                    <a:pt x="1365329" y="156326"/>
                  </a:lnTo>
                  <a:cubicBezTo>
                    <a:pt x="1365329" y="160986"/>
                    <a:pt x="1363478" y="165455"/>
                    <a:pt x="1360183" y="168750"/>
                  </a:cubicBezTo>
                  <a:cubicBezTo>
                    <a:pt x="1356888" y="172045"/>
                    <a:pt x="1352419" y="173896"/>
                    <a:pt x="1347760" y="173896"/>
                  </a:cubicBezTo>
                  <a:lnTo>
                    <a:pt x="17570" y="173896"/>
                  </a:lnTo>
                  <a:cubicBezTo>
                    <a:pt x="12910" y="173896"/>
                    <a:pt x="8441" y="172045"/>
                    <a:pt x="5146" y="168750"/>
                  </a:cubicBezTo>
                  <a:cubicBezTo>
                    <a:pt x="1851" y="165455"/>
                    <a:pt x="0" y="160986"/>
                    <a:pt x="0" y="156326"/>
                  </a:cubicBezTo>
                  <a:lnTo>
                    <a:pt x="0" y="17570"/>
                  </a:lnTo>
                  <a:cubicBezTo>
                    <a:pt x="0" y="7866"/>
                    <a:pt x="7866" y="0"/>
                    <a:pt x="1757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631017" y="2965521"/>
            <a:ext cx="823544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AG, in dessen Bezirk sich: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8568608" y="2584678"/>
            <a:ext cx="0" cy="3617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5631017" y="3637239"/>
            <a:ext cx="338335" cy="338335"/>
          </a:xfrm>
          <a:custGeom>
            <a:avLst/>
            <a:gdLst/>
            <a:ahLst/>
            <a:cxnLst/>
            <a:rect l="l" t="t" r="r" b="b"/>
            <a:pathLst>
              <a:path w="507502" h="507502">
                <a:moveTo>
                  <a:pt x="0" y="0"/>
                </a:moveTo>
                <a:lnTo>
                  <a:pt x="507502" y="0"/>
                </a:lnTo>
                <a:lnTo>
                  <a:pt x="507502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09845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622300"/>
            <a:ext cx="52636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8577806" y="2524595"/>
            <a:ext cx="13327840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Gericht, das für die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 bzw.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wäre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13759" y="2028497"/>
            <a:ext cx="8228143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  <a:spcBef>
                <a:spcPct val="0"/>
              </a:spcBef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 dringender Gefahr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6000" y="3609391"/>
            <a:ext cx="5595892" cy="1081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vernehmende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Person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aufhält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07509" y="4793187"/>
            <a:ext cx="539869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Augenschein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nehmende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Gegenstand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befindet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640001" y="4764984"/>
            <a:ext cx="338335" cy="338335"/>
          </a:xfrm>
          <a:custGeom>
            <a:avLst/>
            <a:gdLst/>
            <a:ahLst/>
            <a:cxnLst/>
            <a:rect l="l" t="t" r="r" b="b"/>
            <a:pathLst>
              <a:path w="507502" h="507502">
                <a:moveTo>
                  <a:pt x="0" y="0"/>
                </a:moveTo>
                <a:lnTo>
                  <a:pt x="507502" y="0"/>
                </a:lnTo>
                <a:lnTo>
                  <a:pt x="507502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4409237" y="1636234"/>
            <a:ext cx="7096963" cy="4728351"/>
          </a:xfrm>
          <a:custGeom>
            <a:avLst/>
            <a:gdLst/>
            <a:ahLst/>
            <a:cxnLst/>
            <a:rect l="l" t="t" r="r" b="b"/>
            <a:pathLst>
              <a:path w="10645444" h="7092527">
                <a:moveTo>
                  <a:pt x="0" y="0"/>
                </a:moveTo>
                <a:lnTo>
                  <a:pt x="10645444" y="0"/>
                </a:lnTo>
                <a:lnTo>
                  <a:pt x="10645444" y="7092527"/>
                </a:lnTo>
                <a:lnTo>
                  <a:pt x="0" y="70925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1055031" y="2521230"/>
            <a:ext cx="2516558" cy="251655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7BC95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163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80887" y="3262520"/>
            <a:ext cx="5660951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7"/>
              </a:lnSpc>
              <a:spcBef>
                <a:spcPct val="0"/>
              </a:spcBef>
            </a:pPr>
            <a:r>
              <a:rPr lang="en-US" sz="3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nach den sonst </a:t>
            </a:r>
          </a:p>
          <a:p>
            <a:pPr algn="ctr">
              <a:lnSpc>
                <a:spcPts val="3447"/>
              </a:lnSpc>
              <a:spcBef>
                <a:spcPct val="0"/>
              </a:spcBef>
            </a:pPr>
            <a:r>
              <a:rPr lang="en-US" sz="3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für das einzelne </a:t>
            </a:r>
          </a:p>
          <a:p>
            <a:pPr algn="ctr">
              <a:lnSpc>
                <a:spcPts val="3447"/>
              </a:lnSpc>
              <a:spcBef>
                <a:spcPct val="0"/>
              </a:spcBef>
            </a:pPr>
            <a:r>
              <a:rPr lang="en-US" sz="3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Beweismittel</a:t>
            </a:r>
          </a:p>
          <a:p>
            <a:pPr algn="ctr">
              <a:lnSpc>
                <a:spcPts val="3447"/>
              </a:lnSpc>
              <a:spcBef>
                <a:spcPct val="0"/>
              </a:spcBef>
            </a:pPr>
            <a:r>
              <a:rPr lang="en-US" sz="3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geltenden </a:t>
            </a:r>
          </a:p>
          <a:p>
            <a:pPr algn="ctr">
              <a:lnSpc>
                <a:spcPts val="3447"/>
              </a:lnSpc>
              <a:spcBef>
                <a:spcPct val="0"/>
              </a:spcBef>
            </a:pPr>
            <a:r>
              <a:rPr lang="en-US" sz="31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Vorschriften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1200644" y="3326541"/>
            <a:ext cx="702790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Beweis-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aufnahme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571589" y="3779508"/>
            <a:ext cx="837648" cy="0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3657600" y="1386936"/>
            <a:ext cx="8280400" cy="5344064"/>
          </a:xfrm>
          <a:custGeom>
            <a:avLst/>
            <a:gdLst/>
            <a:ahLst/>
            <a:cxnLst/>
            <a:rect l="l" t="t" r="r" b="b"/>
            <a:pathLst>
              <a:path w="10645444" h="7092527">
                <a:moveTo>
                  <a:pt x="0" y="0"/>
                </a:moveTo>
                <a:lnTo>
                  <a:pt x="10645444" y="0"/>
                </a:lnTo>
                <a:lnTo>
                  <a:pt x="10645444" y="7092527"/>
                </a:lnTo>
                <a:lnTo>
                  <a:pt x="0" y="70925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172624" y="2521228"/>
            <a:ext cx="2516558" cy="251655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7BC95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163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01640" y="3255073"/>
            <a:ext cx="43688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  <a:t>vor Prozessbeginn Augenschein-, Zeugen- oder Sachverständigenbeweis möglich, wenn der </a:t>
            </a:r>
            <a:b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  <a:t>Gegner zustimmt oder Beweisverlust droht, </a:t>
            </a:r>
            <a:b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  <a:t>§ 485 I ZPO</a:t>
            </a:r>
          </a:p>
          <a:p>
            <a: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  <a:t> </a:t>
            </a:r>
          </a:p>
          <a:p>
            <a: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  <a:t>bereits der Antrag auf Durchführung des selbständigen Beweisverfahrens hemmt </a:t>
            </a:r>
            <a:b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Canva Sans" panose="020B0604020202020204" charset="0"/>
                <a:ea typeface="Calibri" panose="020F0502020204030204" pitchFamily="34" charset="0"/>
              </a:rPr>
              <a:t>die kurze Verjährung der Gewährleistungs-ansprüche, § 204 I Nr. 7 BGB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126660" y="3310664"/>
            <a:ext cx="702790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aufnahme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2689182" y="3825187"/>
            <a:ext cx="837648" cy="0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4141186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1836382"/>
            <a:ext cx="4391241" cy="4033034"/>
          </a:xfrm>
          <a:custGeom>
            <a:avLst/>
            <a:gdLst/>
            <a:ahLst/>
            <a:cxnLst/>
            <a:rect l="l" t="t" r="r" b="b"/>
            <a:pathLst>
              <a:path w="6586862" h="6049551">
                <a:moveTo>
                  <a:pt x="0" y="0"/>
                </a:moveTo>
                <a:lnTo>
                  <a:pt x="6586862" y="0"/>
                </a:lnTo>
                <a:lnTo>
                  <a:pt x="6586862" y="6049551"/>
                </a:lnTo>
                <a:lnTo>
                  <a:pt x="0" y="6049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163" r="-25487" b="-12913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09845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622300"/>
            <a:ext cx="52636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71197" y="2129350"/>
            <a:ext cx="6135003" cy="2873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510" indent="-190510">
              <a:buFont typeface="Arial" panose="020B0604020202020204" pitchFamily="34" charset="0"/>
              <a:buChar char="•"/>
            </a:pPr>
            <a: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  <a:t>rechtliches Interesse ist anzunehmen, wenn die Feststellung der Vermeidung eines Rechtsstreits dienen kann, § 485 II ZPO</a:t>
            </a:r>
            <a:b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</a:br>
            <a:endParaRPr lang="de-DE" sz="1867" dirty="0">
              <a:solidFill>
                <a:srgbClr val="000000"/>
              </a:solidFill>
              <a:latin typeface="Canva Sans" panose="020B0604020202020204" charset="0"/>
              <a:ea typeface="Calibri" panose="020F0502020204030204" pitchFamily="34" charset="0"/>
            </a:endParaRP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  <a:t>über die Zulässigkeit des selbständigen Beweisverfahrens entscheidet das Gericht durch unanfechtbaren Beschluss -  </a:t>
            </a:r>
            <a:b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</a:br>
            <a: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  <a:t>der ablehnende Beschluss ist mit der sofortigen Beschwerde gem. § 567 I ZPO anfechtbar</a:t>
            </a:r>
            <a:b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</a:br>
            <a:endParaRPr lang="de-DE" sz="1867" dirty="0">
              <a:solidFill>
                <a:srgbClr val="000000"/>
              </a:solidFill>
              <a:latin typeface="Canva Sans" panose="020B0604020202020204" charset="0"/>
              <a:ea typeface="Calibri" panose="020F0502020204030204" pitchFamily="34" charset="0"/>
            </a:endParaRP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de-DE" sz="1867" dirty="0">
                <a:solidFill>
                  <a:srgbClr val="000000"/>
                </a:solidFill>
                <a:latin typeface="Canva Sans" panose="020B0604020202020204" charset="0"/>
                <a:ea typeface="Calibri" panose="020F0502020204030204" pitchFamily="34" charset="0"/>
              </a:rPr>
              <a:t>im ggf. nachfolgenden Rechtsstreit hat jede Partei das Recht, die Beweisergebnisse zu nutzen, § 493 ZPO</a:t>
            </a:r>
          </a:p>
        </p:txBody>
      </p:sp>
    </p:spTree>
    <p:extLst>
      <p:ext uri="{BB962C8B-B14F-4D97-AF65-F5344CB8AC3E}">
        <p14:creationId xmlns:p14="http://schemas.microsoft.com/office/powerpoint/2010/main" val="314138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3157167" y="4032025"/>
            <a:ext cx="609719" cy="1018209"/>
            <a:chOff x="0" y="0"/>
            <a:chExt cx="48671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6717" cy="812800"/>
            </a:xfrm>
            <a:custGeom>
              <a:avLst/>
              <a:gdLst/>
              <a:ahLst/>
              <a:cxnLst/>
              <a:rect l="l" t="t" r="r" b="b"/>
              <a:pathLst>
                <a:path w="486717" h="812800">
                  <a:moveTo>
                    <a:pt x="243358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283517" y="0"/>
                  </a:lnTo>
                  <a:lnTo>
                    <a:pt x="283517" y="406400"/>
                  </a:lnTo>
                  <a:lnTo>
                    <a:pt x="486717" y="406400"/>
                  </a:lnTo>
                  <a:lnTo>
                    <a:pt x="243358" y="812800"/>
                  </a:lnTo>
                  <a:close/>
                </a:path>
              </a:pathLst>
            </a:custGeom>
            <a:blipFill>
              <a:blip r:embed="rId3"/>
              <a:stretch>
                <a:fillRect l="-75325" r="-7532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191889" y="1746679"/>
            <a:ext cx="2540275" cy="254027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7701019" y="2672276"/>
            <a:ext cx="609719" cy="1018209"/>
            <a:chOff x="0" y="0"/>
            <a:chExt cx="486717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6717" cy="812800"/>
            </a:xfrm>
            <a:custGeom>
              <a:avLst/>
              <a:gdLst/>
              <a:ahLst/>
              <a:cxnLst/>
              <a:rect l="l" t="t" r="r" b="b"/>
              <a:pathLst>
                <a:path w="486717" h="812800">
                  <a:moveTo>
                    <a:pt x="243358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283517" y="0"/>
                  </a:lnTo>
                  <a:lnTo>
                    <a:pt x="283517" y="406400"/>
                  </a:lnTo>
                  <a:lnTo>
                    <a:pt x="486717" y="406400"/>
                  </a:lnTo>
                  <a:lnTo>
                    <a:pt x="243358" y="812800"/>
                  </a:lnTo>
                  <a:close/>
                </a:path>
              </a:pathLst>
            </a:custGeom>
            <a:solidFill>
              <a:srgbClr val="FFF197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689270" y="1746679"/>
            <a:ext cx="4633217" cy="1080728"/>
            <a:chOff x="0" y="0"/>
            <a:chExt cx="1076710" cy="2511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76710" cy="251150"/>
            </a:xfrm>
            <a:custGeom>
              <a:avLst/>
              <a:gdLst/>
              <a:ahLst/>
              <a:cxnLst/>
              <a:rect l="l" t="t" r="r" b="b"/>
              <a:pathLst>
                <a:path w="1076710" h="251150">
                  <a:moveTo>
                    <a:pt x="0" y="0"/>
                  </a:moveTo>
                  <a:lnTo>
                    <a:pt x="1076710" y="0"/>
                  </a:lnTo>
                  <a:lnTo>
                    <a:pt x="1076710" y="251150"/>
                  </a:lnTo>
                  <a:lnTo>
                    <a:pt x="0" y="251150"/>
                  </a:lnTo>
                  <a:close/>
                </a:path>
              </a:pathLst>
            </a:custGeom>
            <a:solidFill>
              <a:srgbClr val="FFF197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779603" y="680509"/>
            <a:ext cx="1202567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selbständiges Beweisverfahren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16308" y="645160"/>
            <a:ext cx="8572731" cy="514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87"/>
              </a:lnSpc>
            </a:pPr>
            <a:r>
              <a:rPr lang="en-US" sz="31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Zulässigkeit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387378" y="2700375"/>
            <a:ext cx="76988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Beschluss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187069" y="5201694"/>
            <a:ext cx="72981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unanfechtbar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89511" y="1927210"/>
            <a:ext cx="783273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Beweisverfahren per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 abgewiesen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25434" y="3907643"/>
            <a:ext cx="736088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174709" y="4667541"/>
            <a:ext cx="1662338" cy="382693"/>
            <a:chOff x="0" y="0"/>
            <a:chExt cx="386309" cy="889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86309" cy="88934"/>
            </a:xfrm>
            <a:custGeom>
              <a:avLst/>
              <a:gdLst/>
              <a:ahLst/>
              <a:cxnLst/>
              <a:rect l="l" t="t" r="r" b="b"/>
              <a:pathLst>
                <a:path w="386309" h="88934">
                  <a:moveTo>
                    <a:pt x="0" y="0"/>
                  </a:moveTo>
                  <a:lnTo>
                    <a:pt x="386309" y="0"/>
                  </a:lnTo>
                  <a:lnTo>
                    <a:pt x="386309" y="88934"/>
                  </a:lnTo>
                  <a:lnTo>
                    <a:pt x="0" y="88934"/>
                  </a:lnTo>
                  <a:close/>
                </a:path>
              </a:pathLst>
            </a:custGeom>
            <a:solidFill>
              <a:srgbClr val="E2E2E2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5831421" y="4707546"/>
            <a:ext cx="4348915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567 ZPO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2772763" y="1473107"/>
            <a:ext cx="4376031" cy="4699093"/>
          </a:xfrm>
          <a:custGeom>
            <a:avLst/>
            <a:gdLst/>
            <a:ahLst/>
            <a:cxnLst/>
            <a:rect l="l" t="t" r="r" b="b"/>
            <a:pathLst>
              <a:path w="6564046" h="7048640">
                <a:moveTo>
                  <a:pt x="0" y="0"/>
                </a:moveTo>
                <a:lnTo>
                  <a:pt x="6564046" y="0"/>
                </a:lnTo>
                <a:lnTo>
                  <a:pt x="6564046" y="7048640"/>
                </a:lnTo>
                <a:lnTo>
                  <a:pt x="0" y="704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869108" y="2665795"/>
            <a:ext cx="3497580" cy="1087415"/>
            <a:chOff x="0" y="0"/>
            <a:chExt cx="812800" cy="2527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52703"/>
            </a:xfrm>
            <a:custGeom>
              <a:avLst/>
              <a:gdLst/>
              <a:ahLst/>
              <a:cxnLst/>
              <a:rect l="l" t="t" r="r" b="b"/>
              <a:pathLst>
                <a:path w="812800" h="252703">
                  <a:moveTo>
                    <a:pt x="0" y="0"/>
                  </a:moveTo>
                  <a:lnTo>
                    <a:pt x="812800" y="0"/>
                  </a:lnTo>
                  <a:lnTo>
                    <a:pt x="812800" y="252703"/>
                  </a:lnTo>
                  <a:lnTo>
                    <a:pt x="0" y="252703"/>
                  </a:lnTo>
                  <a:close/>
                </a:path>
              </a:pathLst>
            </a:custGeom>
            <a:blipFill>
              <a:blip r:embed="rId2"/>
              <a:stretch>
                <a:fillRect t="-57146" b="-57146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163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912998" y="2756536"/>
            <a:ext cx="906179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anhängig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73995" y="2229638"/>
            <a:ext cx="1061376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Anordnung des Gerichts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60563" y="3929321"/>
            <a:ext cx="358030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innerhalb einer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bestimmten Frist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72763" y="5248004"/>
            <a:ext cx="530444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 erheben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242924" y="1663821"/>
            <a:ext cx="3480533" cy="4332759"/>
          </a:xfrm>
          <a:custGeom>
            <a:avLst/>
            <a:gdLst/>
            <a:ahLst/>
            <a:cxnLst/>
            <a:rect l="l" t="t" r="r" b="b"/>
            <a:pathLst>
              <a:path w="5220800" h="6499138">
                <a:moveTo>
                  <a:pt x="0" y="0"/>
                </a:moveTo>
                <a:lnTo>
                  <a:pt x="5220801" y="0"/>
                </a:lnTo>
                <a:lnTo>
                  <a:pt x="5220801" y="6499139"/>
                </a:lnTo>
                <a:lnTo>
                  <a:pt x="0" y="6499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425" r="-14047" b="-42401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AutoShape 6"/>
          <p:cNvSpPr/>
          <p:nvPr/>
        </p:nvSpPr>
        <p:spPr>
          <a:xfrm>
            <a:off x="1088447" y="1472539"/>
            <a:ext cx="3804669" cy="4699661"/>
          </a:xfrm>
          <a:prstGeom prst="line">
            <a:avLst/>
          </a:prstGeom>
          <a:ln w="38100" cap="flat">
            <a:solidFill>
              <a:srgbClr val="FE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 flipV="1">
            <a:off x="1088447" y="1472539"/>
            <a:ext cx="3804669" cy="4699661"/>
          </a:xfrm>
          <a:prstGeom prst="line">
            <a:avLst/>
          </a:prstGeom>
          <a:ln w="38100" cap="flat">
            <a:solidFill>
              <a:srgbClr val="FE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8" name="Group 8"/>
          <p:cNvGrpSpPr/>
          <p:nvPr/>
        </p:nvGrpSpPr>
        <p:grpSpPr>
          <a:xfrm>
            <a:off x="6018581" y="1663821"/>
            <a:ext cx="4706311" cy="2504447"/>
            <a:chOff x="0" y="0"/>
            <a:chExt cx="1093696" cy="5820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3696" cy="582006"/>
            </a:xfrm>
            <a:custGeom>
              <a:avLst/>
              <a:gdLst/>
              <a:ahLst/>
              <a:cxnLst/>
              <a:rect l="l" t="t" r="r" b="b"/>
              <a:pathLst>
                <a:path w="1093696" h="582006">
                  <a:moveTo>
                    <a:pt x="0" y="0"/>
                  </a:moveTo>
                  <a:lnTo>
                    <a:pt x="1093696" y="0"/>
                  </a:lnTo>
                  <a:lnTo>
                    <a:pt x="1093696" y="582006"/>
                  </a:lnTo>
                  <a:lnTo>
                    <a:pt x="0" y="582006"/>
                  </a:lnTo>
                  <a:close/>
                </a:path>
              </a:pathLst>
            </a:custGeom>
            <a:blipFill>
              <a:blip r:embed="rId2"/>
              <a:stretch>
                <a:fillRect t="-12600" b="-12600"/>
              </a:stretch>
            </a:blip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142397" y="1965419"/>
            <a:ext cx="8458680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 muss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entstandenen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 des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Gegners tragen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163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018581" y="5283318"/>
            <a:ext cx="4706311" cy="713263"/>
            <a:chOff x="0" y="0"/>
            <a:chExt cx="1093696" cy="16575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3696" cy="165755"/>
            </a:xfrm>
            <a:custGeom>
              <a:avLst/>
              <a:gdLst/>
              <a:ahLst/>
              <a:cxnLst/>
              <a:rect l="l" t="t" r="r" b="b"/>
              <a:pathLst>
                <a:path w="1093696" h="165755">
                  <a:moveTo>
                    <a:pt x="0" y="0"/>
                  </a:moveTo>
                  <a:lnTo>
                    <a:pt x="1093696" y="0"/>
                  </a:lnTo>
                  <a:lnTo>
                    <a:pt x="1093696" y="165755"/>
                  </a:lnTo>
                  <a:lnTo>
                    <a:pt x="0" y="165755"/>
                  </a:lnTo>
                  <a:close/>
                </a:path>
              </a:pathLst>
            </a:custGeom>
            <a:blipFill>
              <a:blip r:embed="rId2"/>
              <a:stretch>
                <a:fillRect t="-169805" b="-169805"/>
              </a:stretch>
            </a:blip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103076" y="5418758"/>
            <a:ext cx="453732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Beschwerde 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371737" y="4168268"/>
            <a:ext cx="10263" cy="1115050"/>
          </a:xfrm>
          <a:prstGeom prst="line">
            <a:avLst/>
          </a:prstGeom>
          <a:ln w="76200" cap="flat">
            <a:solidFill>
              <a:srgbClr val="01010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7102674" y="1647519"/>
            <a:ext cx="4377629" cy="4524681"/>
          </a:xfrm>
          <a:custGeom>
            <a:avLst/>
            <a:gdLst/>
            <a:ahLst/>
            <a:cxnLst/>
            <a:rect l="l" t="t" r="r" b="b"/>
            <a:pathLst>
              <a:path w="6566444" h="6787022">
                <a:moveTo>
                  <a:pt x="6566443" y="0"/>
                </a:moveTo>
                <a:lnTo>
                  <a:pt x="0" y="0"/>
                </a:lnTo>
                <a:lnTo>
                  <a:pt x="0" y="6787022"/>
                </a:lnTo>
                <a:lnTo>
                  <a:pt x="6566443" y="6787022"/>
                </a:lnTo>
                <a:lnTo>
                  <a:pt x="65664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685800" y="3009229"/>
            <a:ext cx="2523658" cy="1801261"/>
          </a:xfrm>
          <a:custGeom>
            <a:avLst/>
            <a:gdLst/>
            <a:ahLst/>
            <a:cxnLst/>
            <a:rect l="l" t="t" r="r" b="b"/>
            <a:pathLst>
              <a:path w="3785487" h="2701892">
                <a:moveTo>
                  <a:pt x="0" y="0"/>
                </a:moveTo>
                <a:lnTo>
                  <a:pt x="3785487" y="0"/>
                </a:lnTo>
                <a:lnTo>
                  <a:pt x="3785487" y="2701892"/>
                </a:lnTo>
                <a:lnTo>
                  <a:pt x="0" y="27018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4089691" y="1894087"/>
            <a:ext cx="1201033" cy="1636843"/>
          </a:xfrm>
          <a:custGeom>
            <a:avLst/>
            <a:gdLst/>
            <a:ahLst/>
            <a:cxnLst/>
            <a:rect l="l" t="t" r="r" b="b"/>
            <a:pathLst>
              <a:path w="1801550" h="2455264">
                <a:moveTo>
                  <a:pt x="0" y="0"/>
                </a:moveTo>
                <a:lnTo>
                  <a:pt x="1801550" y="0"/>
                </a:lnTo>
                <a:lnTo>
                  <a:pt x="1801550" y="2455265"/>
                </a:lnTo>
                <a:lnTo>
                  <a:pt x="0" y="24552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779603" y="680509"/>
            <a:ext cx="1202567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265" y="2027767"/>
            <a:ext cx="851188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Vorschuss-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pflicht 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36395" y="2491317"/>
            <a:ext cx="701951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Registerzeichen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16308" y="645160"/>
            <a:ext cx="8572731" cy="514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87"/>
              </a:lnSpc>
            </a:pPr>
            <a:r>
              <a:rPr lang="en-US" sz="31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 und Registrierung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39306" y="5342362"/>
            <a:ext cx="8511885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Vorschuss für SV und Zeugen</a:t>
            </a:r>
          </a:p>
        </p:txBody>
      </p:sp>
      <p:sp>
        <p:nvSpPr>
          <p:cNvPr id="13" name="AutoShape 13"/>
          <p:cNvSpPr/>
          <p:nvPr/>
        </p:nvSpPr>
        <p:spPr>
          <a:xfrm flipV="1">
            <a:off x="1947629" y="2278250"/>
            <a:ext cx="0" cy="545614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1947630" y="2278250"/>
            <a:ext cx="1501125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 flipH="1">
            <a:off x="1947629" y="4956720"/>
            <a:ext cx="0" cy="567675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>
            <a:off x="1947630" y="5524395"/>
            <a:ext cx="1401922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709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556424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386238" y="1530842"/>
            <a:ext cx="4527450" cy="1477081"/>
          </a:xfrm>
          <a:custGeom>
            <a:avLst/>
            <a:gdLst/>
            <a:ahLst/>
            <a:cxnLst/>
            <a:rect l="l" t="t" r="r" b="b"/>
            <a:pathLst>
              <a:path w="6791175" h="2215621">
                <a:moveTo>
                  <a:pt x="0" y="0"/>
                </a:moveTo>
                <a:lnTo>
                  <a:pt x="6791175" y="0"/>
                </a:lnTo>
                <a:lnTo>
                  <a:pt x="6791175" y="2215620"/>
                </a:lnTo>
                <a:lnTo>
                  <a:pt x="0" y="22156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1036628" y="1530842"/>
            <a:ext cx="4527450" cy="1477081"/>
          </a:xfrm>
          <a:custGeom>
            <a:avLst/>
            <a:gdLst/>
            <a:ahLst/>
            <a:cxnLst/>
            <a:rect l="l" t="t" r="r" b="b"/>
            <a:pathLst>
              <a:path w="6791175" h="2215621">
                <a:moveTo>
                  <a:pt x="0" y="0"/>
                </a:moveTo>
                <a:lnTo>
                  <a:pt x="6791174" y="0"/>
                </a:lnTo>
                <a:lnTo>
                  <a:pt x="6791174" y="2215620"/>
                </a:lnTo>
                <a:lnTo>
                  <a:pt x="0" y="22156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7" name="Group 7"/>
          <p:cNvGrpSpPr/>
          <p:nvPr/>
        </p:nvGrpSpPr>
        <p:grpSpPr>
          <a:xfrm>
            <a:off x="1145831" y="3446094"/>
            <a:ext cx="4309043" cy="566754"/>
            <a:chOff x="0" y="0"/>
            <a:chExt cx="1001375" cy="1317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1375" cy="131707"/>
            </a:xfrm>
            <a:custGeom>
              <a:avLst/>
              <a:gdLst/>
              <a:ahLst/>
              <a:cxnLst/>
              <a:rect l="l" t="t" r="r" b="b"/>
              <a:pathLst>
                <a:path w="1001375" h="131707">
                  <a:moveTo>
                    <a:pt x="0" y="0"/>
                  </a:moveTo>
                  <a:lnTo>
                    <a:pt x="1001375" y="0"/>
                  </a:lnTo>
                  <a:lnTo>
                    <a:pt x="1001375" y="131707"/>
                  </a:lnTo>
                  <a:lnTo>
                    <a:pt x="0" y="131707"/>
                  </a:lnTo>
                  <a:close/>
                </a:path>
              </a:pathLst>
            </a:custGeom>
            <a:blipFill>
              <a:blip r:embed="rId3"/>
              <a:stretch>
                <a:fillRect t="-203275" b="-203275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95442" y="3446094"/>
            <a:ext cx="4309043" cy="566754"/>
            <a:chOff x="0" y="0"/>
            <a:chExt cx="1001375" cy="13170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1375" cy="131707"/>
            </a:xfrm>
            <a:custGeom>
              <a:avLst/>
              <a:gdLst/>
              <a:ahLst/>
              <a:cxnLst/>
              <a:rect l="l" t="t" r="r" b="b"/>
              <a:pathLst>
                <a:path w="1001375" h="131707">
                  <a:moveTo>
                    <a:pt x="0" y="0"/>
                  </a:moveTo>
                  <a:lnTo>
                    <a:pt x="1001375" y="0"/>
                  </a:lnTo>
                  <a:lnTo>
                    <a:pt x="1001375" y="131707"/>
                  </a:lnTo>
                  <a:lnTo>
                    <a:pt x="0" y="131707"/>
                  </a:lnTo>
                  <a:close/>
                </a:path>
              </a:pathLst>
            </a:custGeom>
            <a:blipFill>
              <a:blip r:embed="rId3"/>
              <a:stretch>
                <a:fillRect t="-203275" b="-203275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3300352" y="3007921"/>
            <a:ext cx="0" cy="43817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 flipH="1">
            <a:off x="8649962" y="3007921"/>
            <a:ext cx="0" cy="4210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Freeform 13"/>
          <p:cNvSpPr/>
          <p:nvPr/>
        </p:nvSpPr>
        <p:spPr>
          <a:xfrm>
            <a:off x="5322675" y="4309038"/>
            <a:ext cx="1546651" cy="1308853"/>
          </a:xfrm>
          <a:custGeom>
            <a:avLst/>
            <a:gdLst/>
            <a:ahLst/>
            <a:cxnLst/>
            <a:rect l="l" t="t" r="r" b="b"/>
            <a:pathLst>
              <a:path w="2319976" h="1963280">
                <a:moveTo>
                  <a:pt x="0" y="0"/>
                </a:moveTo>
                <a:lnTo>
                  <a:pt x="2319976" y="0"/>
                </a:lnTo>
                <a:lnTo>
                  <a:pt x="2319976" y="1963279"/>
                </a:lnTo>
                <a:lnTo>
                  <a:pt x="0" y="19632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TextBox 14"/>
          <p:cNvSpPr txBox="1"/>
          <p:nvPr/>
        </p:nvSpPr>
        <p:spPr>
          <a:xfrm>
            <a:off x="83163" y="622300"/>
            <a:ext cx="12025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selbständiges Beweisverfahren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23662" y="1816415"/>
            <a:ext cx="475338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anhängig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4479" y="3508279"/>
            <a:ext cx="5731746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H-Sache als Beiakte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5005" y="4724048"/>
            <a:ext cx="457069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KV-Nr. 1210 /1211 +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KV-Nr. 1610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28145" y="4781431"/>
            <a:ext cx="384363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KV-Nr. 1610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56733" y="1816415"/>
            <a:ext cx="578646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Rechtsstreit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anhängig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52995" y="3413029"/>
            <a:ext cx="51939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H-Sache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13319" y="4673248"/>
            <a:ext cx="30793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SKR</a:t>
            </a:r>
          </a:p>
        </p:txBody>
      </p:sp>
      <p:sp>
        <p:nvSpPr>
          <p:cNvPr id="22" name="AutoShape 22"/>
          <p:cNvSpPr/>
          <p:nvPr/>
        </p:nvSpPr>
        <p:spPr>
          <a:xfrm>
            <a:off x="3300352" y="4012848"/>
            <a:ext cx="0" cy="69215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3" name="AutoShape 23"/>
          <p:cNvSpPr/>
          <p:nvPr/>
        </p:nvSpPr>
        <p:spPr>
          <a:xfrm>
            <a:off x="8666684" y="4004074"/>
            <a:ext cx="1" cy="719973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4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DEDBEE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699793" y="2299766"/>
            <a:ext cx="780640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Güterichterverfahren </a:t>
            </a:r>
          </a:p>
        </p:txBody>
      </p:sp>
      <p:sp>
        <p:nvSpPr>
          <p:cNvPr id="5" name="Freeform 5"/>
          <p:cNvSpPr/>
          <p:nvPr/>
        </p:nvSpPr>
        <p:spPr>
          <a:xfrm>
            <a:off x="685800" y="2268016"/>
            <a:ext cx="5453660" cy="3210842"/>
          </a:xfrm>
          <a:custGeom>
            <a:avLst/>
            <a:gdLst/>
            <a:ahLst/>
            <a:cxnLst/>
            <a:rect l="l" t="t" r="r" b="b"/>
            <a:pathLst>
              <a:path w="8180490" h="4816263">
                <a:moveTo>
                  <a:pt x="0" y="0"/>
                </a:moveTo>
                <a:lnTo>
                  <a:pt x="8180490" y="0"/>
                </a:lnTo>
                <a:lnTo>
                  <a:pt x="8180490" y="4816263"/>
                </a:lnTo>
                <a:lnTo>
                  <a:pt x="0" y="48162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Mediation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78737" y="4150115"/>
            <a:ext cx="422746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Herbeiführung einer </a:t>
            </a:r>
          </a:p>
          <a:p>
            <a:pPr algn="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einvernehmlichen </a:t>
            </a:r>
          </a:p>
          <a:p>
            <a:pPr algn="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Streitbeilegung</a:t>
            </a:r>
          </a:p>
        </p:txBody>
      </p:sp>
      <p:sp>
        <p:nvSpPr>
          <p:cNvPr id="8" name="AutoShape 8"/>
          <p:cNvSpPr/>
          <p:nvPr/>
        </p:nvSpPr>
        <p:spPr>
          <a:xfrm>
            <a:off x="9392469" y="2965419"/>
            <a:ext cx="0" cy="96142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4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A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882037" y="3491580"/>
            <a:ext cx="4138279" cy="3366421"/>
          </a:xfrm>
          <a:custGeom>
            <a:avLst/>
            <a:gdLst/>
            <a:ahLst/>
            <a:cxnLst/>
            <a:rect l="l" t="t" r="r" b="b"/>
            <a:pathLst>
              <a:path w="6207419" h="5049631">
                <a:moveTo>
                  <a:pt x="0" y="0"/>
                </a:moveTo>
                <a:lnTo>
                  <a:pt x="6207419" y="0"/>
                </a:lnTo>
                <a:lnTo>
                  <a:pt x="6207419" y="5049631"/>
                </a:lnTo>
                <a:lnTo>
                  <a:pt x="0" y="50496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71437" y="1881564"/>
            <a:ext cx="587556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Mediation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erfolgreich</a:t>
            </a:r>
          </a:p>
        </p:txBody>
      </p:sp>
      <p:sp>
        <p:nvSpPr>
          <p:cNvPr id="6" name="AutoShape 6"/>
          <p:cNvSpPr/>
          <p:nvPr/>
        </p:nvSpPr>
        <p:spPr>
          <a:xfrm>
            <a:off x="4020274" y="2198006"/>
            <a:ext cx="98090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020274" y="2167740"/>
            <a:ext cx="0" cy="86125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978874" y="4462839"/>
            <a:ext cx="2146300" cy="21463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Mediation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68787" y="4985656"/>
            <a:ext cx="4366475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Widerruf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312384" y="2997010"/>
            <a:ext cx="8728815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Streitverfahren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beendet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5285187" y="3806253"/>
            <a:ext cx="2146300" cy="214630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680303" y="4513220"/>
            <a:ext cx="535606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Teil-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673824" y="3806253"/>
            <a:ext cx="2146300" cy="214630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-1545973" y="4621170"/>
            <a:ext cx="658589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</a:p>
        </p:txBody>
      </p:sp>
      <p:sp>
        <p:nvSpPr>
          <p:cNvPr id="22" name="AutoShape 22"/>
          <p:cNvSpPr/>
          <p:nvPr/>
        </p:nvSpPr>
        <p:spPr>
          <a:xfrm flipH="1">
            <a:off x="2620840" y="3599240"/>
            <a:ext cx="1431185" cy="5657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4052024" y="3599240"/>
            <a:ext cx="1437143" cy="5441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AutoShape 24"/>
          <p:cNvSpPr/>
          <p:nvPr/>
        </p:nvSpPr>
        <p:spPr>
          <a:xfrm flipH="1">
            <a:off x="4052024" y="3599240"/>
            <a:ext cx="0" cy="82983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4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A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92781" y="2301664"/>
            <a:ext cx="5347859" cy="1008705"/>
            <a:chOff x="0" y="0"/>
            <a:chExt cx="2112734" cy="3985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12734" cy="398501"/>
            </a:xfrm>
            <a:custGeom>
              <a:avLst/>
              <a:gdLst/>
              <a:ahLst/>
              <a:cxnLst/>
              <a:rect l="l" t="t" r="r" b="b"/>
              <a:pathLst>
                <a:path w="2112734" h="398501">
                  <a:moveTo>
                    <a:pt x="0" y="0"/>
                  </a:moveTo>
                  <a:lnTo>
                    <a:pt x="2112734" y="0"/>
                  </a:lnTo>
                  <a:lnTo>
                    <a:pt x="2112734" y="398501"/>
                  </a:lnTo>
                  <a:lnTo>
                    <a:pt x="0" y="398501"/>
                  </a:ln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12734" cy="4366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335186" y="1961267"/>
            <a:ext cx="319542" cy="497341"/>
          </a:xfrm>
          <a:custGeom>
            <a:avLst/>
            <a:gdLst/>
            <a:ahLst/>
            <a:cxnLst/>
            <a:rect l="l" t="t" r="r" b="b"/>
            <a:pathLst>
              <a:path w="479313" h="746012">
                <a:moveTo>
                  <a:pt x="0" y="0"/>
                </a:moveTo>
                <a:lnTo>
                  <a:pt x="479313" y="0"/>
                </a:lnTo>
                <a:lnTo>
                  <a:pt x="479313" y="746012"/>
                </a:lnTo>
                <a:lnTo>
                  <a:pt x="0" y="746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Mediation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831388" y="2489575"/>
            <a:ext cx="111961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Öffentlichkeitsgrundsatz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877752" y="1959804"/>
            <a:ext cx="320482" cy="498805"/>
          </a:xfrm>
          <a:custGeom>
            <a:avLst/>
            <a:gdLst/>
            <a:ahLst/>
            <a:cxnLst/>
            <a:rect l="l" t="t" r="r" b="b"/>
            <a:pathLst>
              <a:path w="480723" h="748207">
                <a:moveTo>
                  <a:pt x="480723" y="0"/>
                </a:moveTo>
                <a:lnTo>
                  <a:pt x="0" y="0"/>
                </a:lnTo>
                <a:lnTo>
                  <a:pt x="0" y="748207"/>
                </a:lnTo>
                <a:lnTo>
                  <a:pt x="480723" y="748207"/>
                </a:lnTo>
                <a:lnTo>
                  <a:pt x="4807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092781" y="3732579"/>
            <a:ext cx="5347859" cy="1008705"/>
            <a:chOff x="0" y="0"/>
            <a:chExt cx="2112734" cy="3985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12734" cy="398501"/>
            </a:xfrm>
            <a:custGeom>
              <a:avLst/>
              <a:gdLst/>
              <a:ahLst/>
              <a:cxnLst/>
              <a:rect l="l" t="t" r="r" b="b"/>
              <a:pathLst>
                <a:path w="2112734" h="398501">
                  <a:moveTo>
                    <a:pt x="0" y="0"/>
                  </a:moveTo>
                  <a:lnTo>
                    <a:pt x="2112734" y="0"/>
                  </a:lnTo>
                  <a:lnTo>
                    <a:pt x="2112734" y="398501"/>
                  </a:lnTo>
                  <a:lnTo>
                    <a:pt x="0" y="398501"/>
                  </a:ln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12734" cy="4366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98235" y="3920490"/>
            <a:ext cx="51369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kostenneutral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54111" y="5160385"/>
            <a:ext cx="5347859" cy="1008705"/>
            <a:chOff x="0" y="0"/>
            <a:chExt cx="2112734" cy="39850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12734" cy="398501"/>
            </a:xfrm>
            <a:custGeom>
              <a:avLst/>
              <a:gdLst/>
              <a:ahLst/>
              <a:cxnLst/>
              <a:rect l="l" t="t" r="r" b="b"/>
              <a:pathLst>
                <a:path w="2112734" h="398501">
                  <a:moveTo>
                    <a:pt x="0" y="0"/>
                  </a:moveTo>
                  <a:lnTo>
                    <a:pt x="2112734" y="0"/>
                  </a:lnTo>
                  <a:lnTo>
                    <a:pt x="2112734" y="398501"/>
                  </a:lnTo>
                  <a:lnTo>
                    <a:pt x="0" y="398501"/>
                  </a:ln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112734" cy="4366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26504" y="5348296"/>
            <a:ext cx="62030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freiwillige Teilnahme </a:t>
            </a:r>
          </a:p>
        </p:txBody>
      </p:sp>
      <p:sp>
        <p:nvSpPr>
          <p:cNvPr id="19" name="Freeform 19"/>
          <p:cNvSpPr/>
          <p:nvPr/>
        </p:nvSpPr>
        <p:spPr>
          <a:xfrm>
            <a:off x="6282541" y="4830185"/>
            <a:ext cx="316197" cy="492136"/>
          </a:xfrm>
          <a:custGeom>
            <a:avLst/>
            <a:gdLst/>
            <a:ahLst/>
            <a:cxnLst/>
            <a:rect l="l" t="t" r="r" b="b"/>
            <a:pathLst>
              <a:path w="474296" h="738204">
                <a:moveTo>
                  <a:pt x="0" y="0"/>
                </a:moveTo>
                <a:lnTo>
                  <a:pt x="474296" y="0"/>
                </a:lnTo>
                <a:lnTo>
                  <a:pt x="474296" y="738204"/>
                </a:lnTo>
                <a:lnTo>
                  <a:pt x="0" y="738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6335185" y="3409320"/>
            <a:ext cx="311660" cy="485074"/>
          </a:xfrm>
          <a:custGeom>
            <a:avLst/>
            <a:gdLst/>
            <a:ahLst/>
            <a:cxnLst/>
            <a:rect l="l" t="t" r="r" b="b"/>
            <a:pathLst>
              <a:path w="467490" h="727611">
                <a:moveTo>
                  <a:pt x="0" y="0"/>
                </a:moveTo>
                <a:lnTo>
                  <a:pt x="467491" y="0"/>
                </a:lnTo>
                <a:lnTo>
                  <a:pt x="467491" y="727611"/>
                </a:lnTo>
                <a:lnTo>
                  <a:pt x="0" y="727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21"/>
          <p:cNvSpPr/>
          <p:nvPr/>
        </p:nvSpPr>
        <p:spPr>
          <a:xfrm flipH="1">
            <a:off x="880563" y="3399965"/>
            <a:ext cx="317671" cy="494429"/>
          </a:xfrm>
          <a:custGeom>
            <a:avLst/>
            <a:gdLst/>
            <a:ahLst/>
            <a:cxnLst/>
            <a:rect l="l" t="t" r="r" b="b"/>
            <a:pathLst>
              <a:path w="476506" h="741644">
                <a:moveTo>
                  <a:pt x="476506" y="0"/>
                </a:moveTo>
                <a:lnTo>
                  <a:pt x="0" y="0"/>
                </a:lnTo>
                <a:lnTo>
                  <a:pt x="0" y="741644"/>
                </a:lnTo>
                <a:lnTo>
                  <a:pt x="476506" y="741644"/>
                </a:lnTo>
                <a:lnTo>
                  <a:pt x="47650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Freeform 22"/>
          <p:cNvSpPr/>
          <p:nvPr/>
        </p:nvSpPr>
        <p:spPr>
          <a:xfrm flipH="1">
            <a:off x="843665" y="4830185"/>
            <a:ext cx="318747" cy="496104"/>
          </a:xfrm>
          <a:custGeom>
            <a:avLst/>
            <a:gdLst/>
            <a:ahLst/>
            <a:cxnLst/>
            <a:rect l="l" t="t" r="r" b="b"/>
            <a:pathLst>
              <a:path w="478120" h="744156">
                <a:moveTo>
                  <a:pt x="478120" y="0"/>
                </a:moveTo>
                <a:lnTo>
                  <a:pt x="0" y="0"/>
                </a:lnTo>
                <a:lnTo>
                  <a:pt x="0" y="744155"/>
                </a:lnTo>
                <a:lnTo>
                  <a:pt x="478120" y="744155"/>
                </a:lnTo>
                <a:lnTo>
                  <a:pt x="47812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7176062" y="2994566"/>
            <a:ext cx="4153819" cy="2417230"/>
            <a:chOff x="0" y="0"/>
            <a:chExt cx="1641015" cy="95495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1015" cy="954955"/>
            </a:xfrm>
            <a:custGeom>
              <a:avLst/>
              <a:gdLst/>
              <a:ahLst/>
              <a:cxnLst/>
              <a:rect l="l" t="t" r="r" b="b"/>
              <a:pathLst>
                <a:path w="1641015" h="954955">
                  <a:moveTo>
                    <a:pt x="0" y="0"/>
                  </a:moveTo>
                  <a:lnTo>
                    <a:pt x="1641015" y="0"/>
                  </a:lnTo>
                  <a:lnTo>
                    <a:pt x="1641015" y="954955"/>
                  </a:lnTo>
                  <a:lnTo>
                    <a:pt x="0" y="954955"/>
                  </a:lnTo>
                  <a:close/>
                </a:path>
              </a:pathLst>
            </a:custGeom>
            <a:solidFill>
              <a:srgbClr val="FFEAEA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641015" cy="9930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673298" y="3342119"/>
            <a:ext cx="5341987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Dritte können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der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Mediation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teilnehmen</a:t>
            </a:r>
          </a:p>
        </p:txBody>
      </p:sp>
      <p:sp>
        <p:nvSpPr>
          <p:cNvPr id="27" name="Freeform 27"/>
          <p:cNvSpPr/>
          <p:nvPr/>
        </p:nvSpPr>
        <p:spPr>
          <a:xfrm>
            <a:off x="11225319" y="2647487"/>
            <a:ext cx="313795" cy="488396"/>
          </a:xfrm>
          <a:custGeom>
            <a:avLst/>
            <a:gdLst/>
            <a:ahLst/>
            <a:cxnLst/>
            <a:rect l="l" t="t" r="r" b="b"/>
            <a:pathLst>
              <a:path w="470692" h="732594">
                <a:moveTo>
                  <a:pt x="0" y="0"/>
                </a:moveTo>
                <a:lnTo>
                  <a:pt x="470692" y="0"/>
                </a:lnTo>
                <a:lnTo>
                  <a:pt x="470692" y="732595"/>
                </a:lnTo>
                <a:lnTo>
                  <a:pt x="0" y="732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Freeform 28"/>
          <p:cNvSpPr/>
          <p:nvPr/>
        </p:nvSpPr>
        <p:spPr>
          <a:xfrm flipH="1">
            <a:off x="6980432" y="2640006"/>
            <a:ext cx="318601" cy="495878"/>
          </a:xfrm>
          <a:custGeom>
            <a:avLst/>
            <a:gdLst/>
            <a:ahLst/>
            <a:cxnLst/>
            <a:rect l="l" t="t" r="r" b="b"/>
            <a:pathLst>
              <a:path w="477902" h="743817">
                <a:moveTo>
                  <a:pt x="477903" y="0"/>
                </a:moveTo>
                <a:lnTo>
                  <a:pt x="0" y="0"/>
                </a:lnTo>
                <a:lnTo>
                  <a:pt x="0" y="743817"/>
                </a:lnTo>
                <a:lnTo>
                  <a:pt x="477903" y="743817"/>
                </a:lnTo>
                <a:lnTo>
                  <a:pt x="47790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1138175" y="2553075"/>
            <a:ext cx="5197011" cy="505883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AutoShape 30"/>
          <p:cNvSpPr/>
          <p:nvPr/>
        </p:nvSpPr>
        <p:spPr>
          <a:xfrm flipV="1">
            <a:off x="1162412" y="2553075"/>
            <a:ext cx="5172773" cy="505883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35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2548653" y="1695983"/>
            <a:ext cx="7094694" cy="4726840"/>
          </a:xfrm>
          <a:custGeom>
            <a:avLst/>
            <a:gdLst/>
            <a:ahLst/>
            <a:cxnLst/>
            <a:rect l="l" t="t" r="r" b="b"/>
            <a:pathLst>
              <a:path w="10642041" h="7090260">
                <a:moveTo>
                  <a:pt x="0" y="0"/>
                </a:moveTo>
                <a:lnTo>
                  <a:pt x="10642042" y="0"/>
                </a:lnTo>
                <a:lnTo>
                  <a:pt x="10642042" y="7090259"/>
                </a:lnTo>
                <a:lnTo>
                  <a:pt x="0" y="7090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vertretbare und unvertretbare Handlung</a:t>
            </a:r>
          </a:p>
        </p:txBody>
      </p:sp>
      <p:sp>
        <p:nvSpPr>
          <p:cNvPr id="6" name="AutoShape 6"/>
          <p:cNvSpPr/>
          <p:nvPr/>
        </p:nvSpPr>
        <p:spPr>
          <a:xfrm flipH="1" flipV="1">
            <a:off x="7869616" y="3760895"/>
            <a:ext cx="2829967" cy="758287"/>
          </a:xfrm>
          <a:prstGeom prst="line">
            <a:avLst/>
          </a:prstGeom>
          <a:ln w="247650" cap="rnd">
            <a:solidFill>
              <a:srgbClr val="EA222A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800" y="3538856"/>
            <a:ext cx="287269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3"/>
              </a:lnSpc>
            </a:pPr>
            <a:r>
              <a:rPr lang="en-US" sz="2666" i="1" u="sng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Beispiel: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35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60852" y="2147359"/>
            <a:ext cx="6645349" cy="2057400"/>
            <a:chOff x="0" y="0"/>
            <a:chExt cx="262532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25323" cy="812800"/>
            </a:xfrm>
            <a:custGeom>
              <a:avLst/>
              <a:gdLst/>
              <a:ahLst/>
              <a:cxnLst/>
              <a:rect l="l" t="t" r="r" b="b"/>
              <a:pathLst>
                <a:path w="2625323" h="812800">
                  <a:moveTo>
                    <a:pt x="2387198" y="0"/>
                  </a:moveTo>
                  <a:lnTo>
                    <a:pt x="2625323" y="238125"/>
                  </a:lnTo>
                  <a:lnTo>
                    <a:pt x="2625323" y="574675"/>
                  </a:lnTo>
                  <a:lnTo>
                    <a:pt x="2387198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387198" y="0"/>
                  </a:lnTo>
                  <a:close/>
                </a:path>
              </a:pathLst>
            </a:custGeom>
            <a:solidFill>
              <a:srgbClr val="FFE35B">
                <a:alpha val="80000"/>
              </a:srgbClr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500" y="25400"/>
              <a:ext cx="2498323" cy="723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2147359"/>
            <a:ext cx="2848089" cy="2057400"/>
            <a:chOff x="0" y="0"/>
            <a:chExt cx="1125171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5171" cy="812800"/>
            </a:xfrm>
            <a:custGeom>
              <a:avLst/>
              <a:gdLst/>
              <a:ahLst/>
              <a:cxnLst/>
              <a:rect l="l" t="t" r="r" b="b"/>
              <a:pathLst>
                <a:path w="1125171" h="812800">
                  <a:moveTo>
                    <a:pt x="0" y="0"/>
                  </a:moveTo>
                  <a:lnTo>
                    <a:pt x="1125171" y="0"/>
                  </a:lnTo>
                  <a:lnTo>
                    <a:pt x="112517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E35B">
                <a:alpha val="80000"/>
              </a:srgbClr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125171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vertretbare Handlung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989259" y="2344185"/>
            <a:ext cx="601084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§ 887 ZPO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1479" y="2344185"/>
            <a:ext cx="1374409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möchte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vertretbare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Dritten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ausführen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lassen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3533889" y="3225800"/>
            <a:ext cx="1368203" cy="7969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85800" y="5062009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 Kosten werden dann im Anschluss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beim Beklagten vollstreckt 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183526" y="4204759"/>
            <a:ext cx="0" cy="776379"/>
          </a:xfrm>
          <a:prstGeom prst="line">
            <a:avLst/>
          </a:prstGeom>
          <a:ln w="9525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35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unvertretbare Handlung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91829" y="1925368"/>
            <a:ext cx="6645349" cy="2057400"/>
            <a:chOff x="0" y="0"/>
            <a:chExt cx="262532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25323" cy="812800"/>
            </a:xfrm>
            <a:custGeom>
              <a:avLst/>
              <a:gdLst/>
              <a:ahLst/>
              <a:cxnLst/>
              <a:rect l="l" t="t" r="r" b="b"/>
              <a:pathLst>
                <a:path w="2625323" h="812800">
                  <a:moveTo>
                    <a:pt x="2387198" y="0"/>
                  </a:moveTo>
                  <a:lnTo>
                    <a:pt x="2625323" y="238125"/>
                  </a:lnTo>
                  <a:lnTo>
                    <a:pt x="2625323" y="574675"/>
                  </a:lnTo>
                  <a:lnTo>
                    <a:pt x="2387198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2387198" y="0"/>
                  </a:lnTo>
                  <a:close/>
                </a:path>
              </a:pathLst>
            </a:custGeom>
            <a:solidFill>
              <a:srgbClr val="FFE35B">
                <a:alpha val="80000"/>
              </a:srgbClr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3500" y="25400"/>
              <a:ext cx="2498323" cy="723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91829" y="2491317"/>
            <a:ext cx="665740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anderer kann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Tätigkeit erledigen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658112" y="1925368"/>
            <a:ext cx="2848089" cy="2057400"/>
            <a:chOff x="0" y="0"/>
            <a:chExt cx="1125171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5171" cy="812800"/>
            </a:xfrm>
            <a:custGeom>
              <a:avLst/>
              <a:gdLst/>
              <a:ahLst/>
              <a:cxnLst/>
              <a:rect l="l" t="t" r="r" b="b"/>
              <a:pathLst>
                <a:path w="1125171" h="812800">
                  <a:moveTo>
                    <a:pt x="0" y="0"/>
                  </a:moveTo>
                  <a:lnTo>
                    <a:pt x="1125171" y="0"/>
                  </a:lnTo>
                  <a:lnTo>
                    <a:pt x="112517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E35B">
                <a:alpha val="80000"/>
              </a:srgbClr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25171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221447" y="2269326"/>
            <a:ext cx="772141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§ 888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61747" y="4684878"/>
            <a:ext cx="772141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Zwangsgeld/</a:t>
            </a:r>
          </a:p>
          <a:p>
            <a:pPr algn="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Zwangshaft </a:t>
            </a:r>
          </a:p>
          <a:p>
            <a:pPr algn="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./. Beklagten </a:t>
            </a:r>
          </a:p>
        </p:txBody>
      </p:sp>
      <p:sp>
        <p:nvSpPr>
          <p:cNvPr id="14" name="AutoShape 14"/>
          <p:cNvSpPr/>
          <p:nvPr/>
        </p:nvSpPr>
        <p:spPr>
          <a:xfrm flipV="1">
            <a:off x="7337178" y="2969943"/>
            <a:ext cx="1342702" cy="1857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 flipV="1">
            <a:off x="10082155" y="3982768"/>
            <a:ext cx="0" cy="138685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 flipH="1">
            <a:off x="9734081" y="5369620"/>
            <a:ext cx="3480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-117751" y="4819286"/>
            <a:ext cx="6941716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Zwangsgeld wird durch </a:t>
            </a:r>
          </a:p>
          <a:p>
            <a:pPr algn="ctr" defTabSz="609630"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GV zugunsten der </a:t>
            </a:r>
          </a:p>
          <a:p>
            <a:pPr algn="ctr" defTabSz="609630"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Landeskasse vollstreckt</a:t>
            </a:r>
          </a:p>
        </p:txBody>
      </p:sp>
      <p:sp>
        <p:nvSpPr>
          <p:cNvPr id="18" name="AutoShape 18"/>
          <p:cNvSpPr/>
          <p:nvPr/>
        </p:nvSpPr>
        <p:spPr>
          <a:xfrm flipH="1">
            <a:off x="5429053" y="5369620"/>
            <a:ext cx="139491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35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3202981" y="3992623"/>
            <a:ext cx="2455861" cy="2179577"/>
          </a:xfrm>
          <a:custGeom>
            <a:avLst/>
            <a:gdLst/>
            <a:ahLst/>
            <a:cxnLst/>
            <a:rect l="l" t="t" r="r" b="b"/>
            <a:pathLst>
              <a:path w="3683792" h="3269366">
                <a:moveTo>
                  <a:pt x="0" y="0"/>
                </a:moveTo>
                <a:lnTo>
                  <a:pt x="3683792" y="0"/>
                </a:lnTo>
                <a:lnTo>
                  <a:pt x="3683792" y="3269366"/>
                </a:lnTo>
                <a:lnTo>
                  <a:pt x="0" y="3269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220252" y="1696329"/>
            <a:ext cx="2248758" cy="1593807"/>
          </a:xfrm>
          <a:custGeom>
            <a:avLst/>
            <a:gdLst/>
            <a:ahLst/>
            <a:cxnLst/>
            <a:rect l="l" t="t" r="r" b="b"/>
            <a:pathLst>
              <a:path w="3373137" h="2390711">
                <a:moveTo>
                  <a:pt x="0" y="0"/>
                </a:moveTo>
                <a:lnTo>
                  <a:pt x="3373137" y="0"/>
                </a:lnTo>
                <a:lnTo>
                  <a:pt x="3373137" y="2390711"/>
                </a:lnTo>
                <a:lnTo>
                  <a:pt x="0" y="23907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5658843" y="1696329"/>
            <a:ext cx="2272155" cy="2712563"/>
            <a:chOff x="0" y="0"/>
            <a:chExt cx="897641" cy="10716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7642" cy="1071630"/>
            </a:xfrm>
            <a:custGeom>
              <a:avLst/>
              <a:gdLst/>
              <a:ahLst/>
              <a:cxnLst/>
              <a:rect l="l" t="t" r="r" b="b"/>
              <a:pathLst>
                <a:path w="897642" h="1071630">
                  <a:moveTo>
                    <a:pt x="0" y="0"/>
                  </a:moveTo>
                  <a:lnTo>
                    <a:pt x="897642" y="0"/>
                  </a:lnTo>
                  <a:lnTo>
                    <a:pt x="897642" y="1071630"/>
                  </a:lnTo>
                  <a:lnTo>
                    <a:pt x="0" y="10716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97641" cy="11097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5658843" y="1895193"/>
            <a:ext cx="2272155" cy="1196079"/>
          </a:xfrm>
          <a:custGeom>
            <a:avLst/>
            <a:gdLst/>
            <a:ahLst/>
            <a:cxnLst/>
            <a:rect l="l" t="t" r="r" b="b"/>
            <a:pathLst>
              <a:path w="3408233" h="1794118">
                <a:moveTo>
                  <a:pt x="0" y="0"/>
                </a:moveTo>
                <a:lnTo>
                  <a:pt x="3408233" y="0"/>
                </a:lnTo>
                <a:lnTo>
                  <a:pt x="3408233" y="1794118"/>
                </a:lnTo>
                <a:lnTo>
                  <a:pt x="0" y="17941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9322" r="-493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95350" y="2524983"/>
            <a:ext cx="46047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7930997" y="2977949"/>
            <a:ext cx="65121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9063639" y="5289425"/>
            <a:ext cx="0" cy="35545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6471936" y="4707757"/>
            <a:ext cx="4876800" cy="780288"/>
          </a:xfrm>
          <a:custGeom>
            <a:avLst/>
            <a:gdLst/>
            <a:ahLst/>
            <a:cxnLst/>
            <a:rect l="l" t="t" r="r" b="b"/>
            <a:pathLst>
              <a:path w="7315200" h="1170432">
                <a:moveTo>
                  <a:pt x="0" y="0"/>
                </a:moveTo>
                <a:lnTo>
                  <a:pt x="7315200" y="0"/>
                </a:lnTo>
                <a:lnTo>
                  <a:pt x="7315200" y="1170432"/>
                </a:lnTo>
                <a:lnTo>
                  <a:pt x="0" y="11704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576138" y="5695551"/>
            <a:ext cx="3094662" cy="495146"/>
          </a:xfrm>
          <a:custGeom>
            <a:avLst/>
            <a:gdLst/>
            <a:ahLst/>
            <a:cxnLst/>
            <a:rect l="l" t="t" r="r" b="b"/>
            <a:pathLst>
              <a:path w="4641993" h="742719">
                <a:moveTo>
                  <a:pt x="0" y="0"/>
                </a:moveTo>
                <a:lnTo>
                  <a:pt x="4641993" y="0"/>
                </a:lnTo>
                <a:lnTo>
                  <a:pt x="4641993" y="742719"/>
                </a:lnTo>
                <a:lnTo>
                  <a:pt x="0" y="7427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15762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vertretbare und unvertretbare Handlung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6950" y="3471209"/>
            <a:ext cx="47031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Prozessgericht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I. Instanz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89116" y="4720042"/>
            <a:ext cx="37490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KV-Nr. 2111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95350" y="5602817"/>
            <a:ext cx="30852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24,00 €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D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FFE35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5800" y="1699890"/>
            <a:ext cx="10820400" cy="4845054"/>
            <a:chOff x="0" y="0"/>
            <a:chExt cx="2514545" cy="11259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14545" cy="1125939"/>
            </a:xfrm>
            <a:custGeom>
              <a:avLst/>
              <a:gdLst/>
              <a:ahLst/>
              <a:cxnLst/>
              <a:rect l="l" t="t" r="r" b="b"/>
              <a:pathLst>
                <a:path w="2514545" h="1125939">
                  <a:moveTo>
                    <a:pt x="0" y="0"/>
                  </a:moveTo>
                  <a:lnTo>
                    <a:pt x="2514545" y="0"/>
                  </a:lnTo>
                  <a:lnTo>
                    <a:pt x="2514545" y="1125939"/>
                  </a:lnTo>
                  <a:lnTo>
                    <a:pt x="0" y="1125939"/>
                  </a:lnTo>
                  <a:close/>
                </a:path>
              </a:pathLst>
            </a:custGeom>
            <a:blipFill>
              <a:blip r:embed="rId2">
                <a:alphaModFix amt="70000"/>
              </a:blip>
              <a:stretch>
                <a:fillRect t="-61524" b="-61524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4246" y="6081083"/>
            <a:ext cx="10451954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4537" y="2320599"/>
            <a:ext cx="345797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4537" y="2967542"/>
            <a:ext cx="345797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4537" y="3871027"/>
            <a:ext cx="345797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5840" y="751676"/>
            <a:ext cx="11360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vertretbare und unvertretbare Handlung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2437" y="2353835"/>
            <a:ext cx="12192000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Beschlusses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unterliegende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förmlich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82437" y="2814106"/>
            <a:ext cx="10909563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vorhanden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Beschlusses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Zusatz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„Eine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</a:p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Beschlusses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Ihrem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/r RA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förmlich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worden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9822" y="3838634"/>
            <a:ext cx="10096763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Beschlusses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Zustellbescheinigung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Vollstreckungs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klausel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zusammen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eingereichten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Titel (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o.ä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.) </a:t>
            </a:r>
          </a:p>
          <a:p>
            <a:pPr defTabSz="609630">
              <a:lnSpc>
                <a:spcPts val="22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obsiegende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zurück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Zusatz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„Die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Zwangsgeldes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erfolgt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Gerichtsvollzieher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zugunsten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Landeskasse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Die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Beitreibung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zulässig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Schuldner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ihm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obliegende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Handlung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noch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vorgenommen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hat.“ 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Zusatz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§ 888 ZPO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anbringen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!)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Office PowerPoint</Application>
  <PresentationFormat>Breitbild</PresentationFormat>
  <Paragraphs>142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Canva Sans</vt:lpstr>
      <vt:lpstr>Canva Sans Bold</vt:lpstr>
      <vt:lpstr>Canva Sans Italics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4</cp:revision>
  <dcterms:created xsi:type="dcterms:W3CDTF">2025-09-01T07:04:06Z</dcterms:created>
  <dcterms:modified xsi:type="dcterms:W3CDTF">2026-09-07T14:56:49Z</dcterms:modified>
</cp:coreProperties>
</file>