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8DD"/>
    <a:srgbClr val="6FD7A3"/>
    <a:srgbClr val="6F9F1F"/>
    <a:srgbClr val="119F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4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2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9B9BAD-2C06-47D9-AD34-0A411F2553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263629E-4D5A-4F9E-A303-54A3FD8B0B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A4858E1-0A55-4837-A0CD-E6E264051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B23EF85-87B9-4F93-8BFF-8535BDFB3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6F0DAA8-13A2-47A1-BEFC-43605E092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7341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4DF3F-0731-483F-8014-78722E76D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D5EB96-E2A5-4074-B18B-FB5FCB187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C603E60-CC51-4DF4-9DAF-3B9A7F26F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D1695C-FF73-4162-9A7E-DD78BBC07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DEBD3D-E1EE-48F2-9479-538B6456F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988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1197C2-3F13-43F5-92F2-C5BA28A05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8CA73B-9D5A-4831-9BD0-0BDBAF920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0B6D638-EF54-447F-AAE2-B3CE1FFDB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94A204A-111F-40A0-B38F-DA62852E3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CAD8887-BF84-4845-AFA9-96DBAC365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90666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80E21D-8F4B-4BEF-A5C4-BC2547FEC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E48FAB5-B84A-487A-B241-2B6B68253E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C5FD970-C09F-4636-A2B2-6005E0D73A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1E12205-8F27-465E-92F8-55B55352C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8F2B0B7-48A8-4B92-B475-7CC4F295E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246C29-C486-40A1-A3AE-70CA5F02D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17963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76B7CF-A7CC-4060-A5B6-E4A071C5B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1A18B04-1FA8-4678-8698-02765B6C5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122F6E3-93D9-431E-842D-438EA1310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C52CECC-12CB-470A-98DF-555DAA2BC4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47AD18C-50AF-43C3-BF01-52B9FD7F18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C9D4DFF-E037-46A3-B67C-596B331C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69B77FA-8DC9-4BED-B8ED-6373F0FCA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68B29BB-59B3-4CE4-A65C-16A75231A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52156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1DFC9C-0E19-4738-91BF-C58089035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E34ED59-D221-4B00-BD11-F333059A1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D591031-C5F3-4999-A25D-4DDE1D831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13B90B5-30D2-400A-B858-EC791D81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0150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FF7619A-76A5-4DFA-98C3-152659A2C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1700B0D-D4E4-4CB2-9608-219ED68B0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F1B7C92-216F-4639-AE6A-5F1C4CD63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1841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383720-E5AD-45CA-8DE4-4B27C8FEA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FDB40A3-1EA6-4B43-925B-DE8938C73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3CD675A-B59D-47DD-83F6-44C8498CD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F86BB14-DDE6-4E74-9790-011265465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F6098AF-2544-4D4C-A3EF-FD6E3D585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0320A05-3A53-48C2-BE59-C3E8DE512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715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4B33F3-2D84-4C1F-A04B-E355BF67F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68B9BB3-0E13-48BF-A59D-B9F2B01F72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BE7FFE5-1D05-478F-BDC0-F77DAACAF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6CA9D46-DAA8-4A0E-ABF5-EF03100B0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F6E9575-EBA9-416D-91A4-3288DB375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FA72B2B-B9FD-495C-8155-1EC76E86D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27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87599A-8489-4365-8374-21D11C48A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EBA7736-1A1F-4AD5-96D1-279E3CFFB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7E4A0E0-3BD3-47D2-8F38-62810A966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33EE4D-47A5-425F-A59C-FBE34054F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27A475-F907-4EE3-B082-E7F15C28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6935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CE433DBA-4885-404A-9A94-ED72F0B50C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3FC6C7C-9330-47BE-A350-3C787F8C95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0AA4039-4E27-4691-9EDA-EFF2FD1990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1A350EC-8D64-4CF5-B33C-FC748F95A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6A08A51-2ED7-4FF9-B7BB-3AC0F5006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96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7EFFF58-EC90-4347-A602-064A664AE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C3E7444-62B5-4736-A63D-F83A80864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83C8C2-6032-4DDE-B32D-68FAEAA57F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8C794-230E-40C0-9C15-A6A5055A8E46}" type="datetimeFigureOut">
              <a:rPr lang="de-DE" smtClean="0"/>
              <a:t>07.09.2026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9D4AA9E-1C60-42DD-8C38-FEFD1895D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F694DB-7C30-4C97-AC97-D910EB6702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715DC-B3DD-4D24-971E-6432C0B329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8282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799" y="685800"/>
            <a:ext cx="10933981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00606" y="762409"/>
            <a:ext cx="10705594" cy="549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Abgabe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anderes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3333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Gericht</a:t>
            </a:r>
            <a:r>
              <a:rPr lang="en-US" sz="3333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§ 281 ZPO </a:t>
            </a:r>
          </a:p>
        </p:txBody>
      </p:sp>
      <p:sp>
        <p:nvSpPr>
          <p:cNvPr id="6" name="Freeform 6"/>
          <p:cNvSpPr/>
          <p:nvPr/>
        </p:nvSpPr>
        <p:spPr>
          <a:xfrm>
            <a:off x="1470207" y="2187140"/>
            <a:ext cx="3248494" cy="2302370"/>
          </a:xfrm>
          <a:custGeom>
            <a:avLst/>
            <a:gdLst/>
            <a:ahLst/>
            <a:cxnLst/>
            <a:rect l="l" t="t" r="r" b="b"/>
            <a:pathLst>
              <a:path w="4872741" h="3453555">
                <a:moveTo>
                  <a:pt x="0" y="0"/>
                </a:moveTo>
                <a:lnTo>
                  <a:pt x="4872741" y="0"/>
                </a:lnTo>
                <a:lnTo>
                  <a:pt x="4872741" y="3453556"/>
                </a:lnTo>
                <a:lnTo>
                  <a:pt x="0" y="34535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7437126" y="2187140"/>
            <a:ext cx="3248494" cy="2302370"/>
          </a:xfrm>
          <a:custGeom>
            <a:avLst/>
            <a:gdLst/>
            <a:ahLst/>
            <a:cxnLst/>
            <a:rect l="l" t="t" r="r" b="b"/>
            <a:pathLst>
              <a:path w="4872741" h="3453555">
                <a:moveTo>
                  <a:pt x="0" y="0"/>
                </a:moveTo>
                <a:lnTo>
                  <a:pt x="4872740" y="0"/>
                </a:lnTo>
                <a:lnTo>
                  <a:pt x="4872740" y="3453556"/>
                </a:lnTo>
                <a:lnTo>
                  <a:pt x="0" y="34535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3094454" y="4969988"/>
            <a:ext cx="59669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9" name="AutoShape 9"/>
          <p:cNvSpPr/>
          <p:nvPr/>
        </p:nvSpPr>
        <p:spPr>
          <a:xfrm flipH="1">
            <a:off x="3094454" y="4489510"/>
            <a:ext cx="0" cy="79692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3057232" y="5286430"/>
            <a:ext cx="1877853" cy="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7158858" y="5286430"/>
            <a:ext cx="1902515" cy="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 flipV="1">
            <a:off x="9061373" y="4489510"/>
            <a:ext cx="0" cy="827905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888" b="-38888"/>
            </a:stretch>
          </a:blipFill>
        </p:spPr>
        <p:txBody>
          <a:bodyPr/>
          <a:lstStyle/>
          <a:p>
            <a:endParaRPr lang="de-DE" sz="1200"/>
          </a:p>
        </p:txBody>
      </p:sp>
      <p:grpSp>
        <p:nvGrpSpPr>
          <p:cNvPr id="3" name="Group 3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/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101665" y="809885"/>
            <a:ext cx="10294615" cy="446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Abgabe</a:t>
            </a:r>
            <a:r>
              <a:rPr lang="en-US" sz="266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der </a:t>
            </a:r>
            <a:r>
              <a:rPr lang="en-US" sz="266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</a:t>
            </a:r>
            <a:r>
              <a:rPr lang="en-US" sz="266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an </a:t>
            </a:r>
            <a:r>
              <a:rPr lang="en-US" sz="266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eine</a:t>
            </a:r>
            <a:r>
              <a:rPr lang="en-US" sz="266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266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andere</a:t>
            </a:r>
            <a:r>
              <a:rPr lang="en-US" sz="266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OE/Abt. </a:t>
            </a:r>
            <a:r>
              <a:rPr lang="en-US" sz="266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innerhalb</a:t>
            </a:r>
            <a:r>
              <a:rPr lang="en-US" sz="2667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des </a:t>
            </a:r>
            <a:r>
              <a:rPr lang="en-US" sz="2667" b="1" dirty="0" err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Gerichts</a:t>
            </a:r>
            <a:endParaRPr lang="en-US" sz="2667" b="1" dirty="0">
              <a:solidFill>
                <a:srgbClr val="FFFFF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4471754" y="2277815"/>
            <a:ext cx="3248494" cy="2302370"/>
          </a:xfrm>
          <a:custGeom>
            <a:avLst/>
            <a:gdLst/>
            <a:ahLst/>
            <a:cxnLst/>
            <a:rect l="l" t="t" r="r" b="b"/>
            <a:pathLst>
              <a:path w="4872741" h="3453555">
                <a:moveTo>
                  <a:pt x="0" y="0"/>
                </a:moveTo>
                <a:lnTo>
                  <a:pt x="4872740" y="0"/>
                </a:lnTo>
                <a:lnTo>
                  <a:pt x="4872740" y="3453556"/>
                </a:lnTo>
                <a:lnTo>
                  <a:pt x="0" y="34535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TextBox 7"/>
          <p:cNvSpPr txBox="1"/>
          <p:nvPr/>
        </p:nvSpPr>
        <p:spPr>
          <a:xfrm>
            <a:off x="3094454" y="4969988"/>
            <a:ext cx="596691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2661043" y="3429000"/>
            <a:ext cx="1810710" cy="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AutoShape 9"/>
          <p:cNvSpPr/>
          <p:nvPr/>
        </p:nvSpPr>
        <p:spPr>
          <a:xfrm>
            <a:off x="2691631" y="3429000"/>
            <a:ext cx="0" cy="185743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0" name="AutoShape 10"/>
          <p:cNvSpPr/>
          <p:nvPr/>
        </p:nvSpPr>
        <p:spPr>
          <a:xfrm>
            <a:off x="2661043" y="5286430"/>
            <a:ext cx="2157164" cy="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1" name="AutoShape 11"/>
          <p:cNvSpPr/>
          <p:nvPr/>
        </p:nvSpPr>
        <p:spPr>
          <a:xfrm>
            <a:off x="7305909" y="5286430"/>
            <a:ext cx="2126576" cy="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2" name="AutoShape 12"/>
          <p:cNvSpPr/>
          <p:nvPr/>
        </p:nvSpPr>
        <p:spPr>
          <a:xfrm>
            <a:off x="9400735" y="3429000"/>
            <a:ext cx="0" cy="185743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 flipH="1">
            <a:off x="7720247" y="3429000"/>
            <a:ext cx="1712238" cy="0"/>
          </a:xfrm>
          <a:prstGeom prst="line">
            <a:avLst/>
          </a:prstGeom>
          <a:ln w="95250" cap="rnd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D7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38B6FF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 rot="5400000">
            <a:off x="4724400" y="2706138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287258" y="751676"/>
            <a:ext cx="76174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Trennen von Verfahren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75620" y="4706102"/>
            <a:ext cx="31296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86700" y="4706102"/>
            <a:ext cx="31296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31160" y="1905689"/>
            <a:ext cx="31296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D7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solidFill>
              <a:srgbClr val="38B6FF"/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 rot="-5400000">
            <a:off x="4724400" y="2383754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2287258" y="751676"/>
            <a:ext cx="761748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Verbinden von Verfahren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69270" y="2424442"/>
            <a:ext cx="31296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94408" y="2424442"/>
            <a:ext cx="31296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31160" y="5364730"/>
            <a:ext cx="3129680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Verfahren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1983696"/>
            <a:ext cx="4432280" cy="4188505"/>
          </a:xfrm>
          <a:custGeom>
            <a:avLst/>
            <a:gdLst/>
            <a:ahLst/>
            <a:cxnLst/>
            <a:rect l="l" t="t" r="r" b="b"/>
            <a:pathLst>
              <a:path w="6648420" h="6282757">
                <a:moveTo>
                  <a:pt x="0" y="0"/>
                </a:moveTo>
                <a:lnTo>
                  <a:pt x="6648420" y="0"/>
                </a:lnTo>
                <a:lnTo>
                  <a:pt x="6648420" y="6282757"/>
                </a:lnTo>
                <a:lnTo>
                  <a:pt x="0" y="62827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1886380" y="751676"/>
            <a:ext cx="76628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-931478" y="2284143"/>
            <a:ext cx="766683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= Erstattung der </a:t>
            </a:r>
          </a:p>
          <a:p>
            <a:pPr algn="ctr">
              <a:lnSpc>
                <a:spcPts val="3666"/>
              </a:lnSpc>
            </a:pPr>
            <a:r>
              <a:rPr lang="en-US" sz="3333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Prozesskosten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35357" y="2101685"/>
            <a:ext cx="4917143" cy="18741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28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Voraussetzung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b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ist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ZV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geeigneter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Titel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bzw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Entscheidung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die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tragen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hat, § 103 I ZPO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35357" y="4066828"/>
            <a:ext cx="5115727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Folge</a:t>
            </a:r>
            <a:r>
              <a:rPr lang="en-US" sz="2800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b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gesonderter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Vollstreckungstitel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bzgl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der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Höhe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wird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erlassen</a:t>
            </a:r>
            <a:r>
              <a:rPr lang="en-US" sz="28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9" name="Freeform 9"/>
          <p:cNvSpPr/>
          <p:nvPr/>
        </p:nvSpPr>
        <p:spPr>
          <a:xfrm>
            <a:off x="5717817" y="2675066"/>
            <a:ext cx="869129" cy="546761"/>
          </a:xfrm>
          <a:custGeom>
            <a:avLst/>
            <a:gdLst/>
            <a:ahLst/>
            <a:cxnLst/>
            <a:rect l="l" t="t" r="r" b="b"/>
            <a:pathLst>
              <a:path w="1303694" h="820142">
                <a:moveTo>
                  <a:pt x="0" y="0"/>
                </a:moveTo>
                <a:lnTo>
                  <a:pt x="1303694" y="0"/>
                </a:lnTo>
                <a:lnTo>
                  <a:pt x="1303694" y="820142"/>
                </a:lnTo>
                <a:lnTo>
                  <a:pt x="0" y="8201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Freeform 10"/>
          <p:cNvSpPr/>
          <p:nvPr/>
        </p:nvSpPr>
        <p:spPr>
          <a:xfrm>
            <a:off x="5717816" y="4531727"/>
            <a:ext cx="869129" cy="546761"/>
          </a:xfrm>
          <a:custGeom>
            <a:avLst/>
            <a:gdLst/>
            <a:ahLst/>
            <a:cxnLst/>
            <a:rect l="l" t="t" r="r" b="b"/>
            <a:pathLst>
              <a:path w="1303694" h="820142">
                <a:moveTo>
                  <a:pt x="0" y="0"/>
                </a:moveTo>
                <a:lnTo>
                  <a:pt x="1303694" y="0"/>
                </a:lnTo>
                <a:lnTo>
                  <a:pt x="1303694" y="820142"/>
                </a:lnTo>
                <a:lnTo>
                  <a:pt x="0" y="8201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 rot="-1297401">
            <a:off x="623637" y="2111994"/>
            <a:ext cx="3243093" cy="1255241"/>
          </a:xfrm>
          <a:custGeom>
            <a:avLst/>
            <a:gdLst/>
            <a:ahLst/>
            <a:cxnLst/>
            <a:rect l="l" t="t" r="r" b="b"/>
            <a:pathLst>
              <a:path w="4864639" h="1882861">
                <a:moveTo>
                  <a:pt x="0" y="0"/>
                </a:moveTo>
                <a:lnTo>
                  <a:pt x="4864639" y="0"/>
                </a:lnTo>
                <a:lnTo>
                  <a:pt x="4864639" y="1882861"/>
                </a:lnTo>
                <a:lnTo>
                  <a:pt x="0" y="18828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177" t="-51604" b="-39542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TextBox 5"/>
          <p:cNvSpPr txBox="1"/>
          <p:nvPr/>
        </p:nvSpPr>
        <p:spPr>
          <a:xfrm>
            <a:off x="883231" y="751676"/>
            <a:ext cx="78931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12569" y="751676"/>
            <a:ext cx="452683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666"/>
              </a:lnSpc>
            </a:pPr>
            <a:r>
              <a:rPr lang="en-US" sz="3333">
                <a:solidFill>
                  <a:srgbClr val="F7FCFF"/>
                </a:solidFill>
                <a:latin typeface="Canva Sans"/>
                <a:ea typeface="Canva Sans"/>
                <a:cs typeface="Canva Sans"/>
                <a:sym typeface="Canva Sans"/>
              </a:rPr>
              <a:t>Verfahren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534617" y="1580040"/>
            <a:ext cx="4270911" cy="491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103 II 2 ZPO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484473" y="2420436"/>
            <a:ext cx="8483598" cy="4914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Prüfung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durch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Rechtspfleger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, § 21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Zif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. 1 </a:t>
            </a: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RPflG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324680" y="3995966"/>
            <a:ext cx="363323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Monierungs</a:t>
            </a:r>
            <a: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</a:t>
            </a:r>
            <a:br>
              <a:rPr lang="en-US" sz="30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</a:br>
            <a:r>
              <a:rPr lang="en-US" sz="30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schreiben</a:t>
            </a:r>
            <a:endParaRPr lang="en-US" sz="30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85800" y="3802955"/>
            <a:ext cx="6984261" cy="1269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Abschrift des Antrags an </a:t>
            </a:r>
          </a:p>
          <a:p>
            <a:pPr algn="ctr">
              <a:lnSpc>
                <a:spcPts val="33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Antragsgegner zur Kenntnis- und Stellungnahme binnen 2 Wochen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-101935" y="5463874"/>
            <a:ext cx="8340749" cy="491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Rechtspfleger erlässt den KFB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537570" y="2110412"/>
            <a:ext cx="0" cy="38363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3" name="AutoShape 13"/>
          <p:cNvSpPr/>
          <p:nvPr/>
        </p:nvSpPr>
        <p:spPr>
          <a:xfrm>
            <a:off x="7550270" y="2967803"/>
            <a:ext cx="0" cy="383637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 flipH="1">
            <a:off x="7550270" y="3364140"/>
            <a:ext cx="260372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5" name="AutoShape 15"/>
          <p:cNvSpPr/>
          <p:nvPr/>
        </p:nvSpPr>
        <p:spPr>
          <a:xfrm>
            <a:off x="10141295" y="3351440"/>
            <a:ext cx="0" cy="61277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6" name="AutoShape 16"/>
          <p:cNvSpPr/>
          <p:nvPr/>
        </p:nvSpPr>
        <p:spPr>
          <a:xfrm flipV="1">
            <a:off x="4068439" y="5165424"/>
            <a:ext cx="0" cy="367921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7" name="AutoShape 17"/>
          <p:cNvSpPr/>
          <p:nvPr/>
        </p:nvSpPr>
        <p:spPr>
          <a:xfrm flipV="1">
            <a:off x="4073445" y="3316941"/>
            <a:ext cx="0" cy="415499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18" name="AutoShape 18"/>
          <p:cNvSpPr/>
          <p:nvPr/>
        </p:nvSpPr>
        <p:spPr>
          <a:xfrm>
            <a:off x="4068440" y="3351440"/>
            <a:ext cx="3481830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2882239"/>
            <a:ext cx="869129" cy="546761"/>
          </a:xfrm>
          <a:custGeom>
            <a:avLst/>
            <a:gdLst/>
            <a:ahLst/>
            <a:cxnLst/>
            <a:rect l="l" t="t" r="r" b="b"/>
            <a:pathLst>
              <a:path w="1303694" h="820142">
                <a:moveTo>
                  <a:pt x="0" y="0"/>
                </a:moveTo>
                <a:lnTo>
                  <a:pt x="1303694" y="0"/>
                </a:lnTo>
                <a:lnTo>
                  <a:pt x="1303694" y="820142"/>
                </a:lnTo>
                <a:lnTo>
                  <a:pt x="0" y="8201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685800" y="4079312"/>
            <a:ext cx="869129" cy="546761"/>
          </a:xfrm>
          <a:custGeom>
            <a:avLst/>
            <a:gdLst/>
            <a:ahLst/>
            <a:cxnLst/>
            <a:rect l="l" t="t" r="r" b="b"/>
            <a:pathLst>
              <a:path w="1303694" h="820142">
                <a:moveTo>
                  <a:pt x="0" y="0"/>
                </a:moveTo>
                <a:lnTo>
                  <a:pt x="1303694" y="0"/>
                </a:lnTo>
                <a:lnTo>
                  <a:pt x="1303694" y="820143"/>
                </a:lnTo>
                <a:lnTo>
                  <a:pt x="0" y="8201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685800" y="5315446"/>
            <a:ext cx="869129" cy="546761"/>
          </a:xfrm>
          <a:custGeom>
            <a:avLst/>
            <a:gdLst/>
            <a:ahLst/>
            <a:cxnLst/>
            <a:rect l="l" t="t" r="r" b="b"/>
            <a:pathLst>
              <a:path w="1303694" h="820142">
                <a:moveTo>
                  <a:pt x="0" y="0"/>
                </a:moveTo>
                <a:lnTo>
                  <a:pt x="1303694" y="0"/>
                </a:lnTo>
                <a:lnTo>
                  <a:pt x="1303694" y="820143"/>
                </a:lnTo>
                <a:lnTo>
                  <a:pt x="0" y="8201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7989277" y="2633749"/>
            <a:ext cx="3516923" cy="2743200"/>
          </a:xfrm>
          <a:custGeom>
            <a:avLst/>
            <a:gdLst/>
            <a:ahLst/>
            <a:cxnLst/>
            <a:rect l="l" t="t" r="r" b="b"/>
            <a:pathLst>
              <a:path w="5275385" h="4114800">
                <a:moveTo>
                  <a:pt x="0" y="0"/>
                </a:moveTo>
                <a:lnTo>
                  <a:pt x="5275385" y="0"/>
                </a:lnTo>
                <a:lnTo>
                  <a:pt x="52753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2104088" y="751676"/>
            <a:ext cx="7983826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1849896"/>
            <a:ext cx="1006839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KFB - Zustellung von Amts wegen: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989463" y="2665499"/>
            <a:ext cx="919113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vollumfängliche Stattgabe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</a:t>
            </a:r>
            <a:r>
              <a:rPr lang="en-US" sz="3333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Antragsgegner förmlich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989463" y="3899727"/>
            <a:ext cx="84889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teilweise Stattgabe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</a:t>
            </a:r>
            <a:r>
              <a:rPr lang="en-US" sz="3333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an beide Parteien förmlich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89463" y="5135860"/>
            <a:ext cx="848897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 u="sng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 zurückgewiesen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- </a:t>
            </a:r>
            <a:r>
              <a:rPr lang="en-US" sz="3333" i="1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nur an Antragsteller förmlich</a:t>
            </a: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Freeform 4"/>
          <p:cNvSpPr/>
          <p:nvPr/>
        </p:nvSpPr>
        <p:spPr>
          <a:xfrm flipH="1" flipV="1">
            <a:off x="685801" y="1868667"/>
            <a:ext cx="2092595" cy="2092595"/>
          </a:xfrm>
          <a:custGeom>
            <a:avLst/>
            <a:gdLst/>
            <a:ahLst/>
            <a:cxnLst/>
            <a:rect l="l" t="t" r="r" b="b"/>
            <a:pathLst>
              <a:path w="3138893" h="3138893">
                <a:moveTo>
                  <a:pt x="3138893" y="3138894"/>
                </a:moveTo>
                <a:lnTo>
                  <a:pt x="0" y="3138894"/>
                </a:lnTo>
                <a:lnTo>
                  <a:pt x="0" y="0"/>
                </a:lnTo>
                <a:lnTo>
                  <a:pt x="3138893" y="0"/>
                </a:lnTo>
                <a:lnTo>
                  <a:pt x="3138893" y="3138894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5" name="Freeform 5"/>
          <p:cNvSpPr/>
          <p:nvPr/>
        </p:nvSpPr>
        <p:spPr>
          <a:xfrm>
            <a:off x="5421941" y="2367680"/>
            <a:ext cx="1344820" cy="368145"/>
          </a:xfrm>
          <a:custGeom>
            <a:avLst/>
            <a:gdLst/>
            <a:ahLst/>
            <a:cxnLst/>
            <a:rect l="l" t="t" r="r" b="b"/>
            <a:pathLst>
              <a:path w="2017230" h="552217">
                <a:moveTo>
                  <a:pt x="0" y="0"/>
                </a:moveTo>
                <a:lnTo>
                  <a:pt x="2017231" y="0"/>
                </a:lnTo>
                <a:lnTo>
                  <a:pt x="2017231" y="552217"/>
                </a:lnTo>
                <a:lnTo>
                  <a:pt x="0" y="5522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Freeform 6"/>
          <p:cNvSpPr/>
          <p:nvPr/>
        </p:nvSpPr>
        <p:spPr>
          <a:xfrm>
            <a:off x="6763351" y="1606971"/>
            <a:ext cx="4943587" cy="976359"/>
          </a:xfrm>
          <a:custGeom>
            <a:avLst/>
            <a:gdLst/>
            <a:ahLst/>
            <a:cxnLst/>
            <a:rect l="l" t="t" r="r" b="b"/>
            <a:pathLst>
              <a:path w="7415381" h="1464538">
                <a:moveTo>
                  <a:pt x="0" y="0"/>
                </a:moveTo>
                <a:lnTo>
                  <a:pt x="7415381" y="0"/>
                </a:lnTo>
                <a:lnTo>
                  <a:pt x="7415381" y="1464537"/>
                </a:lnTo>
                <a:lnTo>
                  <a:pt x="0" y="14645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7" name="Freeform 7"/>
          <p:cNvSpPr/>
          <p:nvPr/>
        </p:nvSpPr>
        <p:spPr>
          <a:xfrm>
            <a:off x="6765057" y="2160913"/>
            <a:ext cx="4943587" cy="976359"/>
          </a:xfrm>
          <a:custGeom>
            <a:avLst/>
            <a:gdLst/>
            <a:ahLst/>
            <a:cxnLst/>
            <a:rect l="l" t="t" r="r" b="b"/>
            <a:pathLst>
              <a:path w="7415381" h="1464538">
                <a:moveTo>
                  <a:pt x="0" y="0"/>
                </a:moveTo>
                <a:lnTo>
                  <a:pt x="7415381" y="0"/>
                </a:lnTo>
                <a:lnTo>
                  <a:pt x="7415381" y="1464538"/>
                </a:lnTo>
                <a:lnTo>
                  <a:pt x="0" y="14645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Freeform 8"/>
          <p:cNvSpPr/>
          <p:nvPr/>
        </p:nvSpPr>
        <p:spPr>
          <a:xfrm>
            <a:off x="6766763" y="2714856"/>
            <a:ext cx="4943587" cy="976359"/>
          </a:xfrm>
          <a:custGeom>
            <a:avLst/>
            <a:gdLst/>
            <a:ahLst/>
            <a:cxnLst/>
            <a:rect l="l" t="t" r="r" b="b"/>
            <a:pathLst>
              <a:path w="7415381" h="1464538">
                <a:moveTo>
                  <a:pt x="0" y="0"/>
                </a:moveTo>
                <a:lnTo>
                  <a:pt x="7415381" y="0"/>
                </a:lnTo>
                <a:lnTo>
                  <a:pt x="7415381" y="1464537"/>
                </a:lnTo>
                <a:lnTo>
                  <a:pt x="0" y="14645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9" name="TextBox 9"/>
          <p:cNvSpPr txBox="1"/>
          <p:nvPr/>
        </p:nvSpPr>
        <p:spPr>
          <a:xfrm>
            <a:off x="6766762" y="1931393"/>
            <a:ext cx="4996703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Vollstreckbare Ausfertigung mit Zustellvermerk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26132" y="5420784"/>
            <a:ext cx="604433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ZV frühestens nach Ablauf </a:t>
            </a:r>
          </a:p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Wartezeit des § 798 ZPO </a:t>
            </a:r>
          </a:p>
        </p:txBody>
      </p:sp>
      <p:sp>
        <p:nvSpPr>
          <p:cNvPr id="11" name="Freeform 11"/>
          <p:cNvSpPr/>
          <p:nvPr/>
        </p:nvSpPr>
        <p:spPr>
          <a:xfrm rot="-1297401">
            <a:off x="998080" y="4018718"/>
            <a:ext cx="4020864" cy="1556277"/>
          </a:xfrm>
          <a:custGeom>
            <a:avLst/>
            <a:gdLst/>
            <a:ahLst/>
            <a:cxnLst/>
            <a:rect l="l" t="t" r="r" b="b"/>
            <a:pathLst>
              <a:path w="6031296" h="2334416">
                <a:moveTo>
                  <a:pt x="0" y="0"/>
                </a:moveTo>
                <a:lnTo>
                  <a:pt x="6031296" y="0"/>
                </a:lnTo>
                <a:lnTo>
                  <a:pt x="6031296" y="2334416"/>
                </a:lnTo>
                <a:lnTo>
                  <a:pt x="0" y="23344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1177" t="-51604" b="-39542"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2" name="TextBox 12"/>
          <p:cNvSpPr txBox="1"/>
          <p:nvPr/>
        </p:nvSpPr>
        <p:spPr>
          <a:xfrm>
            <a:off x="2298577" y="751838"/>
            <a:ext cx="7591551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84383" y="2100671"/>
            <a:ext cx="455423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nach Rückkehr des Zustellnachweises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93969" y="4323846"/>
            <a:ext cx="4953003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 </a:t>
            </a: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Antragstellerseite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5" name="Freeform 15"/>
          <p:cNvSpPr/>
          <p:nvPr/>
        </p:nvSpPr>
        <p:spPr>
          <a:xfrm rot="5400000">
            <a:off x="8880247" y="3897123"/>
            <a:ext cx="769732" cy="210714"/>
          </a:xfrm>
          <a:custGeom>
            <a:avLst/>
            <a:gdLst/>
            <a:ahLst/>
            <a:cxnLst/>
            <a:rect l="l" t="t" r="r" b="b"/>
            <a:pathLst>
              <a:path w="1154598" h="316071">
                <a:moveTo>
                  <a:pt x="0" y="0"/>
                </a:moveTo>
                <a:lnTo>
                  <a:pt x="1154598" y="0"/>
                </a:lnTo>
                <a:lnTo>
                  <a:pt x="1154598" y="316072"/>
                </a:lnTo>
                <a:lnTo>
                  <a:pt x="0" y="3160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1775611"/>
            <a:ext cx="10820400" cy="3968281"/>
            <a:chOff x="0" y="0"/>
            <a:chExt cx="21640800" cy="793656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>
              <a:alphaModFix amt="50000"/>
            </a:blip>
            <a:srcRect l="4849" r="4849"/>
            <a:stretch>
              <a:fillRect/>
            </a:stretch>
          </p:blipFill>
          <p:spPr>
            <a:xfrm>
              <a:off x="0" y="0"/>
              <a:ext cx="10756900" cy="7936562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>
              <a:alphaModFix amt="50000"/>
            </a:blip>
            <a:srcRect l="4849" r="4849"/>
            <a:stretch>
              <a:fillRect/>
            </a:stretch>
          </p:blipFill>
          <p:spPr>
            <a:xfrm>
              <a:off x="10883900" y="0"/>
              <a:ext cx="10756900" cy="7936562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3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842571" y="751676"/>
            <a:ext cx="8506859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4539" y="2266241"/>
            <a:ext cx="5148587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Beschwerdewert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&lt;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300,00 €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339732" y="2266241"/>
            <a:ext cx="4894195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Beschwerdewert</a:t>
            </a: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</a:p>
          <a:p>
            <a:pPr algn="ctr">
              <a:lnSpc>
                <a:spcPts val="3666"/>
              </a:lnSpc>
            </a:pPr>
            <a:r>
              <a:rPr lang="en-US" sz="3333" b="1" u="sng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&gt;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300,00 €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68355" y="4487009"/>
            <a:ext cx="374095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Erinnerung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46789" y="4487009"/>
            <a:ext cx="6062075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sofortige Beschwerde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848860" y="4999243"/>
            <a:ext cx="4045499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34"/>
              </a:lnSpc>
            </a:pPr>
            <a:r>
              <a:rPr lang="en-US" sz="266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§ 104 III ZPO</a:t>
            </a:r>
          </a:p>
        </p:txBody>
      </p:sp>
      <p:sp>
        <p:nvSpPr>
          <p:cNvPr id="13" name="AutoShape 13"/>
          <p:cNvSpPr/>
          <p:nvPr/>
        </p:nvSpPr>
        <p:spPr>
          <a:xfrm flipH="1">
            <a:off x="3314609" y="3429000"/>
            <a:ext cx="24223" cy="1053691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  <p:sp>
        <p:nvSpPr>
          <p:cNvPr id="14" name="AutoShape 14"/>
          <p:cNvSpPr/>
          <p:nvPr/>
        </p:nvSpPr>
        <p:spPr>
          <a:xfrm flipH="1">
            <a:off x="8859497" y="3430095"/>
            <a:ext cx="24223" cy="1053691"/>
          </a:xfrm>
          <a:prstGeom prst="line">
            <a:avLst/>
          </a:prstGeom>
          <a:ln w="142875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328067" y="751676"/>
            <a:ext cx="7535867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16769" y="4405846"/>
            <a:ext cx="7980316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933"/>
              </a:lnSpc>
            </a:pP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unzulässig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quotenmäßiger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Verteilung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der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und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wenn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bereits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bei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Antrags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eine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des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Urteils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erteilt</a:t>
            </a:r>
            <a:r>
              <a:rPr lang="en-US" sz="2666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war (§§ 105 I 1, 106 ZPO)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800" y="1708967"/>
            <a:ext cx="9908286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vereinfachte</a:t>
            </a:r>
            <a:r>
              <a:rPr lang="en-US" sz="2666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Kostenfestsetzung</a:t>
            </a:r>
            <a:r>
              <a:rPr lang="en-US" sz="2666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(§ 105 f. ZPO) – </a:t>
            </a:r>
            <a:r>
              <a:rPr lang="en-US" sz="2666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eher</a:t>
            </a:r>
            <a:r>
              <a:rPr lang="en-US" sz="2666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666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selten</a:t>
            </a:r>
            <a:r>
              <a:rPr lang="en-US" sz="2666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</a:p>
        </p:txBody>
      </p:sp>
      <p:sp>
        <p:nvSpPr>
          <p:cNvPr id="7" name="Freeform 7"/>
          <p:cNvSpPr/>
          <p:nvPr/>
        </p:nvSpPr>
        <p:spPr>
          <a:xfrm>
            <a:off x="685800" y="2550459"/>
            <a:ext cx="680056" cy="427817"/>
          </a:xfrm>
          <a:custGeom>
            <a:avLst/>
            <a:gdLst/>
            <a:ahLst/>
            <a:cxnLst/>
            <a:rect l="l" t="t" r="r" b="b"/>
            <a:pathLst>
              <a:path w="1020084" h="641725">
                <a:moveTo>
                  <a:pt x="0" y="0"/>
                </a:moveTo>
                <a:lnTo>
                  <a:pt x="1020084" y="0"/>
                </a:lnTo>
                <a:lnTo>
                  <a:pt x="1020084" y="641725"/>
                </a:lnTo>
                <a:lnTo>
                  <a:pt x="0" y="6417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8" name="TextBox 8"/>
          <p:cNvSpPr txBox="1"/>
          <p:nvPr/>
        </p:nvSpPr>
        <p:spPr>
          <a:xfrm>
            <a:off x="1516769" y="2387499"/>
            <a:ext cx="710155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die Festsetzung erfolgt auf dem Urteil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6769" y="3017312"/>
            <a:ext cx="756668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keine besondere Vollstreckungsklausel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16769" y="3698879"/>
            <a:ext cx="7566683" cy="433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733"/>
              </a:lnSpc>
            </a:pPr>
            <a:r>
              <a:rPr lang="en-US" sz="266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Wartezeit des § 798 ZPO entfällt</a:t>
            </a:r>
          </a:p>
        </p:txBody>
      </p:sp>
      <p:sp>
        <p:nvSpPr>
          <p:cNvPr id="11" name="Freeform 11"/>
          <p:cNvSpPr/>
          <p:nvPr/>
        </p:nvSpPr>
        <p:spPr>
          <a:xfrm>
            <a:off x="685800" y="3206876"/>
            <a:ext cx="680056" cy="427817"/>
          </a:xfrm>
          <a:custGeom>
            <a:avLst/>
            <a:gdLst/>
            <a:ahLst/>
            <a:cxnLst/>
            <a:rect l="l" t="t" r="r" b="b"/>
            <a:pathLst>
              <a:path w="1020084" h="641725">
                <a:moveTo>
                  <a:pt x="0" y="0"/>
                </a:moveTo>
                <a:lnTo>
                  <a:pt x="1020084" y="0"/>
                </a:lnTo>
                <a:lnTo>
                  <a:pt x="1020084" y="641726"/>
                </a:lnTo>
                <a:lnTo>
                  <a:pt x="0" y="6417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2" name="Freeform 12"/>
          <p:cNvSpPr/>
          <p:nvPr/>
        </p:nvSpPr>
        <p:spPr>
          <a:xfrm>
            <a:off x="685800" y="3863293"/>
            <a:ext cx="680056" cy="427817"/>
          </a:xfrm>
          <a:custGeom>
            <a:avLst/>
            <a:gdLst/>
            <a:ahLst/>
            <a:cxnLst/>
            <a:rect l="l" t="t" r="r" b="b"/>
            <a:pathLst>
              <a:path w="1020084" h="641725">
                <a:moveTo>
                  <a:pt x="0" y="0"/>
                </a:moveTo>
                <a:lnTo>
                  <a:pt x="1020084" y="0"/>
                </a:lnTo>
                <a:lnTo>
                  <a:pt x="1020084" y="641725"/>
                </a:lnTo>
                <a:lnTo>
                  <a:pt x="0" y="6417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3" name="Freeform 13"/>
          <p:cNvSpPr/>
          <p:nvPr/>
        </p:nvSpPr>
        <p:spPr>
          <a:xfrm>
            <a:off x="685800" y="4522012"/>
            <a:ext cx="680056" cy="427817"/>
          </a:xfrm>
          <a:custGeom>
            <a:avLst/>
            <a:gdLst/>
            <a:ahLst/>
            <a:cxnLst/>
            <a:rect l="l" t="t" r="r" b="b"/>
            <a:pathLst>
              <a:path w="1020084" h="641725">
                <a:moveTo>
                  <a:pt x="0" y="0"/>
                </a:moveTo>
                <a:lnTo>
                  <a:pt x="1020084" y="0"/>
                </a:lnTo>
                <a:lnTo>
                  <a:pt x="1020084" y="641726"/>
                </a:lnTo>
                <a:lnTo>
                  <a:pt x="0" y="6417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86380" y="751676"/>
            <a:ext cx="76628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KFA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86380" y="751676"/>
            <a:ext cx="76628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86380" y="751676"/>
            <a:ext cx="76628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Fristablauf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86380" y="751676"/>
            <a:ext cx="76628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22609" y="2319161"/>
            <a:ext cx="4157614" cy="526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Aktenbock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3001416" y="2942731"/>
            <a:ext cx="0" cy="657351"/>
          </a:xfrm>
          <a:prstGeom prst="line">
            <a:avLst/>
          </a:prstGeom>
          <a:ln w="1143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e-DE" sz="1200"/>
          </a:p>
        </p:txBody>
      </p:sp>
      <p:sp>
        <p:nvSpPr>
          <p:cNvPr id="9" name="Freeform 9"/>
          <p:cNvSpPr/>
          <p:nvPr/>
        </p:nvSpPr>
        <p:spPr>
          <a:xfrm rot="5400000">
            <a:off x="2704658" y="3638290"/>
            <a:ext cx="593517" cy="517102"/>
          </a:xfrm>
          <a:custGeom>
            <a:avLst/>
            <a:gdLst/>
            <a:ahLst/>
            <a:cxnLst/>
            <a:rect l="l" t="t" r="r" b="b"/>
            <a:pathLst>
              <a:path w="890276" h="775653">
                <a:moveTo>
                  <a:pt x="0" y="0"/>
                </a:moveTo>
                <a:lnTo>
                  <a:pt x="890276" y="0"/>
                </a:lnTo>
                <a:lnTo>
                  <a:pt x="890276" y="775653"/>
                </a:lnTo>
                <a:lnTo>
                  <a:pt x="0" y="7756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10" name="TextBox 10"/>
          <p:cNvSpPr txBox="1"/>
          <p:nvPr/>
        </p:nvSpPr>
        <p:spPr>
          <a:xfrm>
            <a:off x="1257770" y="4309992"/>
            <a:ext cx="3487292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Aufgabe mit Doppelklick öffnen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86380" y="751676"/>
            <a:ext cx="76628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 dirty="0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 u="sng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Eingang</a:t>
            </a:r>
            <a:r>
              <a:rPr lang="en-US" sz="3333" u="sng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</a:p>
          <a:p>
            <a:pPr algn="ctr">
              <a:lnSpc>
                <a:spcPts val="3666"/>
              </a:lnSpc>
            </a:pPr>
            <a:r>
              <a:rPr lang="en-US" sz="333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Zustellnachweis</a:t>
            </a:r>
            <a:endParaRPr lang="en-US" sz="333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8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685800"/>
            <a:ext cx="10820400" cy="764636"/>
            <a:chOff x="0" y="0"/>
            <a:chExt cx="2514545" cy="1776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14545" cy="177693"/>
            </a:xfrm>
            <a:custGeom>
              <a:avLst/>
              <a:gdLst/>
              <a:ahLst/>
              <a:cxnLst/>
              <a:rect l="l" t="t" r="r" b="b"/>
              <a:pathLst>
                <a:path w="2514545" h="177693">
                  <a:moveTo>
                    <a:pt x="10971" y="0"/>
                  </a:moveTo>
                  <a:lnTo>
                    <a:pt x="2503574" y="0"/>
                  </a:lnTo>
                  <a:cubicBezTo>
                    <a:pt x="2509633" y="0"/>
                    <a:pt x="2514545" y="4912"/>
                    <a:pt x="2514545" y="10971"/>
                  </a:cubicBezTo>
                  <a:lnTo>
                    <a:pt x="2514545" y="166722"/>
                  </a:lnTo>
                  <a:cubicBezTo>
                    <a:pt x="2514545" y="172781"/>
                    <a:pt x="2509633" y="177693"/>
                    <a:pt x="2503574" y="177693"/>
                  </a:cubicBezTo>
                  <a:lnTo>
                    <a:pt x="10971" y="177693"/>
                  </a:lnTo>
                  <a:cubicBezTo>
                    <a:pt x="4912" y="177693"/>
                    <a:pt x="0" y="172781"/>
                    <a:pt x="0" y="166722"/>
                  </a:cubicBezTo>
                  <a:lnTo>
                    <a:pt x="0" y="10971"/>
                  </a:lnTo>
                  <a:cubicBezTo>
                    <a:pt x="0" y="4912"/>
                    <a:pt x="4912" y="0"/>
                    <a:pt x="10971" y="0"/>
                  </a:cubicBezTo>
                  <a:close/>
                </a:path>
              </a:pathLst>
            </a:custGeom>
            <a:blipFill>
              <a:blip r:embed="rId2">
                <a:alphaModFix amt="71000"/>
              </a:blip>
              <a:stretch>
                <a:fillRect t="-657552" b="-657552"/>
              </a:stretch>
            </a:blipFill>
          </p:spPr>
          <p:txBody>
            <a:bodyPr/>
            <a:lstStyle/>
            <a:p>
              <a:endParaRPr lang="de-DE" sz="12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86380" y="751676"/>
            <a:ext cx="7662874" cy="549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66"/>
              </a:lnSpc>
            </a:pPr>
            <a:r>
              <a:rPr lang="en-US" sz="3333" b="1">
                <a:solidFill>
                  <a:srgbClr val="F7FC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Kostenfestsetzungsverfahren</a:t>
            </a:r>
          </a:p>
        </p:txBody>
      </p:sp>
      <p:sp>
        <p:nvSpPr>
          <p:cNvPr id="5" name="Freeform 5"/>
          <p:cNvSpPr/>
          <p:nvPr/>
        </p:nvSpPr>
        <p:spPr>
          <a:xfrm>
            <a:off x="5329267" y="965785"/>
            <a:ext cx="5931243" cy="5486400"/>
          </a:xfrm>
          <a:custGeom>
            <a:avLst/>
            <a:gdLst/>
            <a:ahLst/>
            <a:cxnLst/>
            <a:rect l="l" t="t" r="r" b="b"/>
            <a:pathLst>
              <a:path w="8896865" h="8229600">
                <a:moveTo>
                  <a:pt x="0" y="0"/>
                </a:moveTo>
                <a:lnTo>
                  <a:pt x="8896865" y="0"/>
                </a:lnTo>
                <a:lnTo>
                  <a:pt x="889686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 sz="1200"/>
          </a:p>
        </p:txBody>
      </p:sp>
      <p:sp>
        <p:nvSpPr>
          <p:cNvPr id="6" name="TextBox 6"/>
          <p:cNvSpPr txBox="1"/>
          <p:nvPr/>
        </p:nvSpPr>
        <p:spPr>
          <a:xfrm>
            <a:off x="6034458" y="2195504"/>
            <a:ext cx="4520861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3"/>
              </a:lnSpc>
            </a:pPr>
            <a:r>
              <a:rPr lang="en-US" sz="2667">
                <a:solidFill>
                  <a:srgbClr val="FE0000"/>
                </a:solidFill>
                <a:latin typeface="Canva Sans"/>
                <a:ea typeface="Canva Sans"/>
                <a:cs typeface="Canva Sans"/>
                <a:sym typeface="Canva Sans"/>
              </a:rPr>
              <a:t>2/26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256018"/>
            <a:ext cx="6175028" cy="1423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Bearbeitung 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der vollstreckbaren</a:t>
            </a:r>
          </a:p>
          <a:p>
            <a:pPr algn="ctr">
              <a:lnSpc>
                <a:spcPts val="3666"/>
              </a:lnSpc>
            </a:pPr>
            <a:r>
              <a:rPr lang="en-US" sz="3333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Ausfertigung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272</Words>
  <Application>Microsoft Office PowerPoint</Application>
  <PresentationFormat>Breitbild</PresentationFormat>
  <Paragraphs>77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Canva Sans</vt:lpstr>
      <vt:lpstr>Canva Sans Bold</vt:lpstr>
      <vt:lpstr>Canva Sans Italics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Hinz, Sandy</dc:creator>
  <cp:lastModifiedBy>Hinz, Sandy</cp:lastModifiedBy>
  <cp:revision>3</cp:revision>
  <dcterms:created xsi:type="dcterms:W3CDTF">2025-09-01T06:57:19Z</dcterms:created>
  <dcterms:modified xsi:type="dcterms:W3CDTF">2026-09-07T14:48:40Z</dcterms:modified>
</cp:coreProperties>
</file>