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625" r:id="rId2"/>
    <p:sldId id="626" r:id="rId3"/>
    <p:sldId id="627" r:id="rId4"/>
    <p:sldId id="628" r:id="rId5"/>
    <p:sldId id="629" r:id="rId6"/>
    <p:sldId id="630" r:id="rId7"/>
    <p:sldId id="631" r:id="rId8"/>
    <p:sldId id="633" r:id="rId9"/>
    <p:sldId id="634" r:id="rId10"/>
    <p:sldId id="635" r:id="rId11"/>
    <p:sldId id="636" r:id="rId12"/>
    <p:sldId id="637" r:id="rId13"/>
    <p:sldId id="638" r:id="rId14"/>
    <p:sldId id="639" r:id="rId15"/>
    <p:sldId id="640" r:id="rId16"/>
    <p:sldId id="641" r:id="rId17"/>
    <p:sldId id="642" r:id="rId18"/>
    <p:sldId id="643" r:id="rId19"/>
    <p:sldId id="644" r:id="rId20"/>
    <p:sldId id="645" r:id="rId21"/>
    <p:sldId id="646" r:id="rId22"/>
    <p:sldId id="647" r:id="rId23"/>
    <p:sldId id="648" r:id="rId24"/>
    <p:sldId id="649" r:id="rId25"/>
    <p:sldId id="650" r:id="rId26"/>
    <p:sldId id="651" r:id="rId27"/>
    <p:sldId id="652" r:id="rId28"/>
    <p:sldId id="653" r:id="rId29"/>
    <p:sldId id="654" r:id="rId30"/>
    <p:sldId id="655" r:id="rId31"/>
    <p:sldId id="656" r:id="rId32"/>
    <p:sldId id="657" r:id="rId33"/>
    <p:sldId id="658" r:id="rId34"/>
    <p:sldId id="659" r:id="rId35"/>
    <p:sldId id="660" r:id="rId36"/>
    <p:sldId id="661" r:id="rId37"/>
    <p:sldId id="662" r:id="rId3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4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0B9B88-B733-4211-8E44-43F19600CECD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B2920-3B1C-4E88-BDB6-35F55A07881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236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0B2920-3B1C-4E88-BDB6-35F55A07881A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5894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DD90C6-74C3-489D-85F1-DB427A7F3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88E62DB-BCEF-402C-A9EB-AE395986DD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CAEB25-74FA-44E8-8276-181FBA22F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615D4-0D6E-483E-A347-0EB9B2745D6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93DFAF-42DF-42F5-AA66-933E2C244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2D5649-C184-4BEC-837E-B28A900FA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57DCD-7923-47BC-B8B1-3EB8CEC173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6257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3A5A68-DAE5-448A-93D8-E0A0DA3F3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A9C3C99-A7BC-4B7F-A23B-332190D4A9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3EAC60-0632-4534-B731-F69038C29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615D4-0D6E-483E-A347-0EB9B2745D6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866233D-BB03-457F-B4BA-1175C1BD6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0A597F-C535-4572-9683-88E5DA356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57DCD-7923-47BC-B8B1-3EB8CEC173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16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4159F0-B319-42A9-8D68-3B8F90127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0E86BD7-3CE5-4558-8A84-495D55462F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B40805-1172-40E3-94A8-6E775FD78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615D4-0D6E-483E-A347-0EB9B2745D6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36C59AF-32E5-4D9A-A70D-ADE390CBA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390B4CC-FB7B-4D16-BDC0-C137FE32B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57DCD-7923-47BC-B8B1-3EB8CEC173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8898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6E62B9-3553-4ECC-938F-27895264D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492692-6177-4DB8-9FA5-243AAB02A5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9B7058B-8F7C-40FF-9C77-3B64AACE8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AB0D201-6BB0-45C7-A7E8-9B4247A61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615D4-0D6E-483E-A347-0EB9B2745D6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EF283E-139B-4240-98BF-A8B4E0249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C1CD4DC-5AC6-479C-A476-26B8456E9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57DCD-7923-47BC-B8B1-3EB8CEC173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1443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65DB5A-7A83-4EDF-8C17-1FABDC4F9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D848F6-1293-42D6-B5BE-230C1E136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2EC3826-CB9E-4DA0-A19F-7A38E91E45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4466250-007E-49AD-B4D2-D11B33298B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2428580-7A4C-4F3B-AD52-CE4CB65D47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15BF85E-A3C3-4713-AD4F-D2AF826AF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615D4-0D6E-483E-A347-0EB9B2745D6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061A99D-5141-4988-BF3F-A9E96E320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037AD4E-AB99-45C9-A68D-561FF575D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57DCD-7923-47BC-B8B1-3EB8CEC173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9862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9DBA61-6931-4419-8102-86C9E59DD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397F57-A338-40DD-995B-B0EF5EBE2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615D4-0D6E-483E-A347-0EB9B2745D6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E357D3B-D7A5-4FBB-AED2-0EC7447C4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508EFD8-9E71-44D1-921E-ECE70140B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57DCD-7923-47BC-B8B1-3EB8CEC173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4839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5153F2F-5ACC-4D54-B3F8-A224F0381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615D4-0D6E-483E-A347-0EB9B2745D6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F8EBD4-8B2C-4AB1-A225-5DD7FBBD4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6ACF458-64F4-4274-BA69-D8F9B7550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57DCD-7923-47BC-B8B1-3EB8CEC173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89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15F225-76C7-430B-9ADB-BA61A71E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CD0B5A4-2C4F-441E-819B-84F403ED2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71EB486-8A82-4BEE-A3E5-6815991B45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65AA1B3-61EC-482E-9013-09F21637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615D4-0D6E-483E-A347-0EB9B2745D6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F4BB2B0-48E3-4334-9B23-324ABFA13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07086E0-3DB2-461C-BA6A-A785CADB5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57DCD-7923-47BC-B8B1-3EB8CEC173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9279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49B439-8C83-453F-A069-324734B13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AEE8A23-BBB5-4C34-BEFC-57D6C59EE4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464E690-42E4-4811-8941-4D4EC83F1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9CB138-EFDE-403F-9EF0-C978139C4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615D4-0D6E-483E-A347-0EB9B2745D6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67D3761-01FC-49E0-9B6C-0368573D8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4083455-4C1E-43E8-B71C-1F01B27E9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57DCD-7923-47BC-B8B1-3EB8CEC173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5439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62BE30-A065-418D-80B2-F50035D42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4471479-BF35-4EFF-9396-6E1F999C18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A109731-4502-443C-9F89-4135B43E2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615D4-0D6E-483E-A347-0EB9B2745D6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2020F2E-1A2F-47FC-B73B-BA89A6279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6F7B21D-F013-4257-873E-984CBE266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57DCD-7923-47BC-B8B1-3EB8CEC173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0951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1489A08-AD17-4991-91F2-C95D7AC0B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8D188DC-B6EA-4A3C-BE5B-0EDCFA738F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252262A-C90F-498C-B09B-C2F615AE5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615D4-0D6E-483E-A347-0EB9B2745D6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78E9FCA-A5B0-4F65-AE83-98E7BA8A1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8027631-8B25-4066-95C7-94E7B8C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57DCD-7923-47BC-B8B1-3EB8CEC173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5268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183F539-D62F-456F-858D-F0BD1659A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215BB16-6E9E-4172-B316-8C60190BF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706B788-9173-41A0-9085-CE180CA481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615D4-0D6E-483E-A347-0EB9B2745D6F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A64B2A-409A-453D-9193-3EB6F1E1F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F9FC1BA-191F-4F57-A10A-FB843C9E31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57DCD-7923-47BC-B8B1-3EB8CEC173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7651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927100" y="3851592"/>
            <a:ext cx="469365" cy="698397"/>
            <a:chOff x="0" y="0"/>
            <a:chExt cx="546251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620018" y="4549989"/>
            <a:ext cx="2951966" cy="1354804"/>
            <a:chOff x="0" y="0"/>
            <a:chExt cx="686005" cy="3148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86005" cy="314842"/>
            </a:xfrm>
            <a:custGeom>
              <a:avLst/>
              <a:gdLst/>
              <a:ahLst/>
              <a:cxnLst/>
              <a:rect l="l" t="t" r="r" b="b"/>
              <a:pathLst>
                <a:path w="686005" h="314842">
                  <a:moveTo>
                    <a:pt x="0" y="0"/>
                  </a:moveTo>
                  <a:lnTo>
                    <a:pt x="686005" y="0"/>
                  </a:lnTo>
                  <a:lnTo>
                    <a:pt x="686005" y="314842"/>
                  </a:lnTo>
                  <a:lnTo>
                    <a:pt x="0" y="314842"/>
                  </a:lnTo>
                  <a:close/>
                </a:path>
              </a:pathLst>
            </a:custGeom>
            <a:blipFill>
              <a:blip r:embed="rId4"/>
              <a:stretch>
                <a:fillRect t="-22720" b="-22720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73768" y="743845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Prozessvergleich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12815" y="4774425"/>
            <a:ext cx="365254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Widerruf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06278" y="1986693"/>
            <a:ext cx="1026561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soll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jederzeit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gütliche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Beilegung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Rechtsstreits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hinwirken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278 I ZPO)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576700" y="4549989"/>
            <a:ext cx="2951966" cy="1354804"/>
            <a:chOff x="0" y="0"/>
            <a:chExt cx="686005" cy="31484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86005" cy="314842"/>
            </a:xfrm>
            <a:custGeom>
              <a:avLst/>
              <a:gdLst/>
              <a:ahLst/>
              <a:cxnLst/>
              <a:rect l="l" t="t" r="r" b="b"/>
              <a:pathLst>
                <a:path w="686005" h="314842">
                  <a:moveTo>
                    <a:pt x="0" y="0"/>
                  </a:moveTo>
                  <a:lnTo>
                    <a:pt x="686005" y="0"/>
                  </a:lnTo>
                  <a:lnTo>
                    <a:pt x="686005" y="314842"/>
                  </a:lnTo>
                  <a:lnTo>
                    <a:pt x="0" y="314842"/>
                  </a:lnTo>
                  <a:close/>
                </a:path>
              </a:pathLst>
            </a:custGeom>
            <a:blipFill>
              <a:blip r:embed="rId4"/>
              <a:stretch>
                <a:fillRect t="-22720" b="-22720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8599165" y="4774425"/>
            <a:ext cx="290703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Vergleichs-beschluss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685800" y="4549989"/>
            <a:ext cx="2951966" cy="1354804"/>
            <a:chOff x="0" y="0"/>
            <a:chExt cx="686005" cy="31484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86005" cy="314842"/>
            </a:xfrm>
            <a:custGeom>
              <a:avLst/>
              <a:gdLst/>
              <a:ahLst/>
              <a:cxnLst/>
              <a:rect l="l" t="t" r="r" b="b"/>
              <a:pathLst>
                <a:path w="686005" h="314842">
                  <a:moveTo>
                    <a:pt x="0" y="0"/>
                  </a:moveTo>
                  <a:lnTo>
                    <a:pt x="686005" y="0"/>
                  </a:lnTo>
                  <a:lnTo>
                    <a:pt x="686005" y="314842"/>
                  </a:lnTo>
                  <a:lnTo>
                    <a:pt x="0" y="314842"/>
                  </a:lnTo>
                  <a:close/>
                </a:path>
              </a:pathLst>
            </a:custGeom>
            <a:blipFill>
              <a:blip r:embed="rId4"/>
              <a:stretch>
                <a:fillRect t="-22720" b="-22720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415348" y="4910950"/>
            <a:ext cx="349286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5904402" y="3851592"/>
            <a:ext cx="469365" cy="698397"/>
            <a:chOff x="0" y="0"/>
            <a:chExt cx="546251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881704" y="3851592"/>
            <a:ext cx="469365" cy="698397"/>
            <a:chOff x="0" y="0"/>
            <a:chExt cx="546251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26" name="AutoShape 26"/>
          <p:cNvSpPr/>
          <p:nvPr/>
        </p:nvSpPr>
        <p:spPr>
          <a:xfrm>
            <a:off x="2090273" y="3851592"/>
            <a:ext cx="8086196" cy="0"/>
          </a:xfrm>
          <a:prstGeom prst="line">
            <a:avLst/>
          </a:prstGeom>
          <a:ln w="161925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 flipH="1" flipV="1">
            <a:off x="6139085" y="3038231"/>
            <a:ext cx="0" cy="760191"/>
          </a:xfrm>
          <a:prstGeom prst="line">
            <a:avLst/>
          </a:prstGeom>
          <a:ln w="180975" cap="flat">
            <a:solidFill>
              <a:srgbClr val="C5F243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10800000">
            <a:off x="5379411" y="2376601"/>
            <a:ext cx="1433179" cy="1157292"/>
          </a:xfrm>
          <a:custGeom>
            <a:avLst/>
            <a:gdLst/>
            <a:ahLst/>
            <a:cxnLst/>
            <a:rect l="l" t="t" r="r" b="b"/>
            <a:pathLst>
              <a:path w="2149768" h="1735938">
                <a:moveTo>
                  <a:pt x="0" y="0"/>
                </a:moveTo>
                <a:lnTo>
                  <a:pt x="2149768" y="0"/>
                </a:lnTo>
                <a:lnTo>
                  <a:pt x="2149768" y="1735938"/>
                </a:lnTo>
                <a:lnTo>
                  <a:pt x="0" y="17359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60225" y="4180282"/>
            <a:ext cx="5352365" cy="1057092"/>
          </a:xfrm>
          <a:custGeom>
            <a:avLst/>
            <a:gdLst/>
            <a:ahLst/>
            <a:cxnLst/>
            <a:rect l="l" t="t" r="r" b="b"/>
            <a:pathLst>
              <a:path w="8028547" h="1585638">
                <a:moveTo>
                  <a:pt x="0" y="0"/>
                </a:moveTo>
                <a:lnTo>
                  <a:pt x="8028547" y="0"/>
                </a:lnTo>
                <a:lnTo>
                  <a:pt x="8028547" y="1585638"/>
                </a:lnTo>
                <a:lnTo>
                  <a:pt x="0" y="15856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097476" y="4772812"/>
            <a:ext cx="4277599" cy="844826"/>
          </a:xfrm>
          <a:custGeom>
            <a:avLst/>
            <a:gdLst/>
            <a:ahLst/>
            <a:cxnLst/>
            <a:rect l="l" t="t" r="r" b="b"/>
            <a:pathLst>
              <a:path w="6416398" h="1267239">
                <a:moveTo>
                  <a:pt x="0" y="0"/>
                </a:moveTo>
                <a:lnTo>
                  <a:pt x="6416399" y="0"/>
                </a:lnTo>
                <a:lnTo>
                  <a:pt x="6416399" y="1267238"/>
                </a:lnTo>
                <a:lnTo>
                  <a:pt x="0" y="12672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667200" y="5243872"/>
            <a:ext cx="5669473" cy="1119721"/>
          </a:xfrm>
          <a:custGeom>
            <a:avLst/>
            <a:gdLst/>
            <a:ahLst/>
            <a:cxnLst/>
            <a:rect l="l" t="t" r="r" b="b"/>
            <a:pathLst>
              <a:path w="8504210" h="1679581">
                <a:moveTo>
                  <a:pt x="0" y="0"/>
                </a:moveTo>
                <a:lnTo>
                  <a:pt x="8504210" y="0"/>
                </a:lnTo>
                <a:lnTo>
                  <a:pt x="8504210" y="1679581"/>
                </a:lnTo>
                <a:lnTo>
                  <a:pt x="0" y="16795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305496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Prozessvergleich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58877" y="1724668"/>
            <a:ext cx="100742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Instrument der gütlichen Streitbeilegung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26811" y="2616066"/>
            <a:ext cx="3761499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auch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“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nichtanhängige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”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Streitgegenstände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können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Gegenstand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Vergleichs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sein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04690" y="2853768"/>
            <a:ext cx="4540771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auch Dritte können einbezogen werden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26811" y="4369724"/>
            <a:ext cx="9058798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Prozessvoraussetzungen müssen vorliegen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07560" y="4909474"/>
            <a:ext cx="5642521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Aufnahme ins Protokoll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18258" y="5449224"/>
            <a:ext cx="10755484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 wird den Parteien vorgelesen und genehmigt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760987"/>
            <a:ext cx="10820400" cy="4193576"/>
            <a:chOff x="0" y="0"/>
            <a:chExt cx="2514545" cy="9745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974542"/>
            </a:xfrm>
            <a:custGeom>
              <a:avLst/>
              <a:gdLst/>
              <a:ahLst/>
              <a:cxnLst/>
              <a:rect l="l" t="t" r="r" b="b"/>
              <a:pathLst>
                <a:path w="2514545" h="974542">
                  <a:moveTo>
                    <a:pt x="0" y="0"/>
                  </a:moveTo>
                  <a:lnTo>
                    <a:pt x="2514545" y="0"/>
                  </a:lnTo>
                  <a:lnTo>
                    <a:pt x="2514545" y="974542"/>
                  </a:lnTo>
                  <a:lnTo>
                    <a:pt x="0" y="974542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78850" b="-78850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3940" y="1842512"/>
            <a:ext cx="8504121" cy="39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</a:t>
            </a:r>
            <a:r>
              <a:rPr lang="en-US" sz="2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</a:t>
            </a:r>
            <a:r>
              <a:rPr lang="en-US" sz="2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Antrag</a:t>
            </a:r>
            <a:r>
              <a:rPr lang="en-US" sz="2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auf </a:t>
            </a:r>
            <a:r>
              <a:rPr lang="en-US" sz="2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vollstreckbare</a:t>
            </a:r>
            <a:r>
              <a:rPr lang="en-US" sz="2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Ausfertigung</a:t>
            </a:r>
            <a:r>
              <a:rPr lang="en-US" sz="2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liegt</a:t>
            </a:r>
            <a:r>
              <a:rPr lang="en-US" sz="2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vor</a:t>
            </a:r>
            <a:r>
              <a:rPr lang="en-US" sz="2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):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0102" y="2283085"/>
            <a:ext cx="10451954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Vollstreckbare Ausfertigung des Vergleichs an Kläger bzw. Kläger-</a:t>
            </a:r>
          </a:p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vertreter formlos senden sowie die Erteilung der vollstreckbaren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Ausfertigung auf der Urschrift vermerken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102" y="3538928"/>
            <a:ext cx="10451954" cy="808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eine beglaubigte Abschrift des Vergleichs an Beklagten formlos bzw.</a:t>
            </a:r>
          </a:p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Beklagtenvertreter formlos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0102" y="4425811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Kosten, VE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0102" y="5374078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40078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Prozessvergleich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0102" y="4899944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weglegen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760988"/>
            <a:ext cx="10820400" cy="3356206"/>
            <a:chOff x="0" y="0"/>
            <a:chExt cx="2514545" cy="7799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779946"/>
            </a:xfrm>
            <a:custGeom>
              <a:avLst/>
              <a:gdLst/>
              <a:ahLst/>
              <a:cxnLst/>
              <a:rect l="l" t="t" r="r" b="b"/>
              <a:pathLst>
                <a:path w="2514545" h="779946">
                  <a:moveTo>
                    <a:pt x="0" y="0"/>
                  </a:moveTo>
                  <a:lnTo>
                    <a:pt x="2514545" y="0"/>
                  </a:lnTo>
                  <a:lnTo>
                    <a:pt x="2514545" y="779946"/>
                  </a:lnTo>
                  <a:lnTo>
                    <a:pt x="0" y="779946"/>
                  </a:lnTo>
                  <a:close/>
                </a:path>
              </a:pathLst>
            </a:custGeom>
            <a:blipFill>
              <a:blip r:embed="rId5">
                <a:alphaModFix amt="70000"/>
              </a:blip>
              <a:stretch>
                <a:fillRect t="-110998" b="-110998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3940" y="1842512"/>
            <a:ext cx="8504121" cy="39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</a:t>
            </a:r>
            <a:r>
              <a:rPr lang="en-US" sz="2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</a:t>
            </a:r>
            <a:r>
              <a:rPr lang="en-US" sz="2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ohne</a:t>
            </a:r>
            <a:r>
              <a:rPr lang="en-US" sz="2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Antrag</a:t>
            </a:r>
            <a:r>
              <a:rPr lang="en-US" sz="2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auf </a:t>
            </a:r>
            <a:r>
              <a:rPr lang="en-US" sz="2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vollstr</a:t>
            </a:r>
            <a:r>
              <a:rPr lang="en-US" sz="2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A.):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0102" y="22830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eine beglaubigte Abschrift des Vergleichs senden an: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0024" y="3591514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Kosten, VE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0024" y="4495332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40078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Prozessvergleich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0024" y="4033898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weglegen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1297" y="272546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 formlos bzw. Klägervertreter formlos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51297" y="3132198"/>
            <a:ext cx="8548311" cy="3963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bzw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Beklagtenvertreter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50120" y="4066662"/>
            <a:ext cx="2047601" cy="2063074"/>
          </a:xfrm>
          <a:custGeom>
            <a:avLst/>
            <a:gdLst/>
            <a:ahLst/>
            <a:cxnLst/>
            <a:rect l="l" t="t" r="r" b="b"/>
            <a:pathLst>
              <a:path w="3071401" h="3094611">
                <a:moveTo>
                  <a:pt x="0" y="0"/>
                </a:moveTo>
                <a:lnTo>
                  <a:pt x="3071401" y="0"/>
                </a:lnTo>
                <a:lnTo>
                  <a:pt x="3071401" y="3094611"/>
                </a:lnTo>
                <a:lnTo>
                  <a:pt x="0" y="30946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544973" y="3429000"/>
            <a:ext cx="2047601" cy="2063074"/>
          </a:xfrm>
          <a:custGeom>
            <a:avLst/>
            <a:gdLst/>
            <a:ahLst/>
            <a:cxnLst/>
            <a:rect l="l" t="t" r="r" b="b"/>
            <a:pathLst>
              <a:path w="3071401" h="3094611">
                <a:moveTo>
                  <a:pt x="0" y="0"/>
                </a:moveTo>
                <a:lnTo>
                  <a:pt x="3071401" y="0"/>
                </a:lnTo>
                <a:lnTo>
                  <a:pt x="3071401" y="3094611"/>
                </a:lnTo>
                <a:lnTo>
                  <a:pt x="0" y="30946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884865" y="79887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 auf Widerruf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85894" y="1727984"/>
            <a:ext cx="9420211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Parteien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dürfen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innerhalb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einer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- von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ihnen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Vergleichstext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bestimmten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- Frist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überlegen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ob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sie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den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Vergleich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doch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nicht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wollen</a:t>
            </a:r>
            <a:endParaRPr lang="en-US" sz="333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886891" y="3460750"/>
            <a:ext cx="553332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Widerruf ist gegenüber dem Gericht zu erklären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18489" y="5192052"/>
            <a:ext cx="561758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 Widerruf - Vergleich ist nach Ablauf der Frist gültig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760988"/>
            <a:ext cx="10820400" cy="3993267"/>
            <a:chOff x="0" y="0"/>
            <a:chExt cx="2514545" cy="6662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666221"/>
            </a:xfrm>
            <a:custGeom>
              <a:avLst/>
              <a:gdLst/>
              <a:ahLst/>
              <a:cxnLst/>
              <a:rect l="l" t="t" r="r" b="b"/>
              <a:pathLst>
                <a:path w="2514545" h="666221">
                  <a:moveTo>
                    <a:pt x="0" y="0"/>
                  </a:moveTo>
                  <a:lnTo>
                    <a:pt x="2514545" y="0"/>
                  </a:lnTo>
                  <a:lnTo>
                    <a:pt x="2514545" y="666221"/>
                  </a:lnTo>
                  <a:lnTo>
                    <a:pt x="0" y="666221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138481" b="-138481"/>
              </a:stretch>
            </a:blipFill>
          </p:spPr>
          <p:txBody>
            <a:bodyPr/>
            <a:lstStyle/>
            <a:p>
              <a:endParaRPr lang="de-DE"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0102" y="22830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eine einfache Protokollabschrift senden an: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0024" y="3591514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Zur Widerrufsfrist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0024" y="4052948"/>
            <a:ext cx="10451954" cy="1242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>
              <a:lnSpc>
                <a:spcPts val="3266"/>
              </a:lnSpc>
            </a:pP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>
              <a:lnSpc>
                <a:spcPts val="3266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Widerrufsfrist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siehe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Vergleichsverfügung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926830" y="79887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 auf Widerruf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51297" y="272546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 formlos bzw. Klägervertreter formlos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1297" y="3132198"/>
            <a:ext cx="10820400" cy="39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bzw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Beklagtenvertreter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9204" y="671083"/>
            <a:ext cx="1153783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rot="-10800000">
            <a:off x="4059585" y="2569212"/>
            <a:ext cx="875777" cy="1009541"/>
          </a:xfrm>
          <a:custGeom>
            <a:avLst/>
            <a:gdLst/>
            <a:ahLst/>
            <a:cxnLst/>
            <a:rect l="l" t="t" r="r" b="b"/>
            <a:pathLst>
              <a:path w="1313666" h="1514312">
                <a:moveTo>
                  <a:pt x="0" y="0"/>
                </a:moveTo>
                <a:lnTo>
                  <a:pt x="1313666" y="0"/>
                </a:lnTo>
                <a:lnTo>
                  <a:pt x="1313666" y="1514312"/>
                </a:lnTo>
                <a:lnTo>
                  <a:pt x="0" y="15143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947155" y="3112558"/>
            <a:ext cx="24372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</a:t>
            </a:r>
          </a:p>
        </p:txBody>
      </p:sp>
      <p:sp>
        <p:nvSpPr>
          <p:cNvPr id="7" name="Freeform 7"/>
          <p:cNvSpPr/>
          <p:nvPr/>
        </p:nvSpPr>
        <p:spPr>
          <a:xfrm rot="-10800000" flipH="1">
            <a:off x="7256638" y="2569212"/>
            <a:ext cx="875777" cy="1009541"/>
          </a:xfrm>
          <a:custGeom>
            <a:avLst/>
            <a:gdLst/>
            <a:ahLst/>
            <a:cxnLst/>
            <a:rect l="l" t="t" r="r" b="b"/>
            <a:pathLst>
              <a:path w="1313666" h="1514312">
                <a:moveTo>
                  <a:pt x="1313666" y="0"/>
                </a:moveTo>
                <a:lnTo>
                  <a:pt x="0" y="0"/>
                </a:lnTo>
                <a:lnTo>
                  <a:pt x="0" y="1514312"/>
                </a:lnTo>
                <a:lnTo>
                  <a:pt x="1313666" y="1514312"/>
                </a:lnTo>
                <a:lnTo>
                  <a:pt x="131366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10112716" y="3383674"/>
            <a:ext cx="495277" cy="570925"/>
          </a:xfrm>
          <a:custGeom>
            <a:avLst/>
            <a:gdLst/>
            <a:ahLst/>
            <a:cxnLst/>
            <a:rect l="l" t="t" r="r" b="b"/>
            <a:pathLst>
              <a:path w="742916" h="856388">
                <a:moveTo>
                  <a:pt x="0" y="0"/>
                </a:moveTo>
                <a:lnTo>
                  <a:pt x="742916" y="0"/>
                </a:lnTo>
                <a:lnTo>
                  <a:pt x="742916" y="856387"/>
                </a:lnTo>
                <a:lnTo>
                  <a:pt x="0" y="8563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400000" flipV="1">
            <a:off x="3845307" y="4030114"/>
            <a:ext cx="495277" cy="570925"/>
          </a:xfrm>
          <a:custGeom>
            <a:avLst/>
            <a:gdLst/>
            <a:ahLst/>
            <a:cxnLst/>
            <a:rect l="l" t="t" r="r" b="b"/>
            <a:pathLst>
              <a:path w="742916" h="856388">
                <a:moveTo>
                  <a:pt x="0" y="856387"/>
                </a:moveTo>
                <a:lnTo>
                  <a:pt x="742916" y="856387"/>
                </a:lnTo>
                <a:lnTo>
                  <a:pt x="742916" y="0"/>
                </a:lnTo>
                <a:lnTo>
                  <a:pt x="0" y="0"/>
                </a:lnTo>
                <a:lnTo>
                  <a:pt x="0" y="85638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377057" y="5286893"/>
            <a:ext cx="3268760" cy="645580"/>
          </a:xfrm>
          <a:custGeom>
            <a:avLst/>
            <a:gdLst/>
            <a:ahLst/>
            <a:cxnLst/>
            <a:rect l="l" t="t" r="r" b="b"/>
            <a:pathLst>
              <a:path w="4903140" h="968370">
                <a:moveTo>
                  <a:pt x="0" y="0"/>
                </a:moveTo>
                <a:lnTo>
                  <a:pt x="4903139" y="0"/>
                </a:lnTo>
                <a:lnTo>
                  <a:pt x="4903139" y="968370"/>
                </a:lnTo>
                <a:lnTo>
                  <a:pt x="0" y="9683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532187" y="769991"/>
            <a:ext cx="6014334" cy="491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Vergleichsbeschluss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278 VI ZPO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5800" y="4893193"/>
            <a:ext cx="1082040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 stellt das Zustandekommen und den Inhalt des geschlossen Vergleichs durch Beschluss fest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15059" y="1837354"/>
            <a:ext cx="856605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schriftlicher Vergleichsvorschlag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18407" y="2859142"/>
            <a:ext cx="215518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806769" y="3112558"/>
            <a:ext cx="257163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85144" y="3919086"/>
            <a:ext cx="364200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7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schriftliche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Annahme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99890"/>
            <a:ext cx="10820400" cy="4389325"/>
            <a:chOff x="0" y="0"/>
            <a:chExt cx="2514545" cy="10200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1020032"/>
            </a:xfrm>
            <a:custGeom>
              <a:avLst/>
              <a:gdLst/>
              <a:ahLst/>
              <a:cxnLst/>
              <a:rect l="l" t="t" r="r" b="b"/>
              <a:pathLst>
                <a:path w="2514545" h="1020032">
                  <a:moveTo>
                    <a:pt x="0" y="0"/>
                  </a:moveTo>
                  <a:lnTo>
                    <a:pt x="2514545" y="0"/>
                  </a:lnTo>
                  <a:lnTo>
                    <a:pt x="2514545" y="1020032"/>
                  </a:lnTo>
                  <a:lnTo>
                    <a:pt x="0" y="1020032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73104" b="-73104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3940" y="1842512"/>
            <a:ext cx="8504121" cy="39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</a:t>
            </a:r>
            <a:r>
              <a:rPr lang="en-US" sz="2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(</a:t>
            </a:r>
            <a:r>
              <a:rPr lang="en-US" sz="2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mit</a:t>
            </a:r>
            <a:r>
              <a:rPr lang="en-US" sz="2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Antrag</a:t>
            </a:r>
            <a:r>
              <a:rPr lang="en-US" sz="2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auf </a:t>
            </a:r>
            <a:r>
              <a:rPr lang="en-US" sz="2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vollstr</a:t>
            </a:r>
            <a:r>
              <a:rPr lang="en-US" sz="2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A.):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0102" y="22830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eine beglaubigte Abschrift des Vergleichsbeschlusses senden an: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05672" y="2723352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Kläger formlos bzw. Klägervertreter formlos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3163618"/>
            <a:ext cx="1082040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Beklagten formlos bzw. Beklagtenvertreter formlos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0102" y="4696086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Kosten, VE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0102" y="5580852"/>
            <a:ext cx="10451954" cy="1231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>
              <a:lnSpc>
                <a:spcPts val="3266"/>
              </a:lnSpc>
            </a:pP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>
              <a:lnSpc>
                <a:spcPts val="3266"/>
              </a:lnSpc>
            </a:pPr>
            <a:r>
              <a:rPr lang="en-US" sz="1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</a:t>
            </a:r>
            <a:r>
              <a:rPr lang="en-US" sz="1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Wenn</a:t>
            </a:r>
            <a:r>
              <a:rPr lang="en-US" sz="1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v. </a:t>
            </a:r>
            <a:r>
              <a:rPr lang="en-US" sz="1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Rpfl</a:t>
            </a:r>
            <a:r>
              <a:rPr lang="en-US" sz="1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1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gewünscht</a:t>
            </a:r>
            <a:r>
              <a:rPr lang="en-US" sz="1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förmlich</a:t>
            </a:r>
            <a:r>
              <a:rPr lang="en-US" sz="1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96000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Vergleichsbeschluss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40102" y="3669502"/>
            <a:ext cx="10451954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vollstreckbare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bzw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Klägervertreter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>
              <a:lnSpc>
                <a:spcPts val="25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Erteilung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vollstreckbaren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der</a:t>
            </a:r>
          </a:p>
          <a:p>
            <a:pPr>
              <a:lnSpc>
                <a:spcPts val="25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Urschrift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vermerken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0102" y="5138469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weglegen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15767" y="805227"/>
            <a:ext cx="739848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Wirkungen des Prozessvergleichs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91779" y="1752200"/>
            <a:ext cx="90425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beendet den Prozess ohne Urteil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91779" y="2721633"/>
            <a:ext cx="1068805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bereits ergangene Entscheidungen werden durch den Vergleich ersetzt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90394" y="3964116"/>
            <a:ext cx="941121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Vollstreckungstitel (§ 794 I Nr. 1 ZPO)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91779" y="4844649"/>
            <a:ext cx="9827377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80"/>
              </a:lnSpc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werden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häufig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gegeneinander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aufgehoben</a:t>
            </a:r>
          </a:p>
        </p:txBody>
      </p:sp>
      <p:sp>
        <p:nvSpPr>
          <p:cNvPr id="11" name="Freeform 11"/>
          <p:cNvSpPr/>
          <p:nvPr/>
        </p:nvSpPr>
        <p:spPr>
          <a:xfrm>
            <a:off x="685800" y="1895624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85800" y="3001582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4"/>
                </a:lnTo>
                <a:lnTo>
                  <a:pt x="0" y="5190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685800" y="4107541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85800" y="4970717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493404" y="751676"/>
            <a:ext cx="320519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9/26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Führung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 Protokolls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493404" y="751676"/>
            <a:ext cx="320519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9/26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Nachbereitung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 Protokolls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928771" y="754424"/>
            <a:ext cx="833445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7210349" y="1723857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11387" y="2290363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30 Minuten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10349" y="3272366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11387" y="3829049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11387" y="4379383"/>
            <a:ext cx="232989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Handout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F2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928771" y="754424"/>
            <a:ext cx="833445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F3 + F4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33809" y="3360420"/>
            <a:ext cx="480115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Hausaufgabe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0" y="1754661"/>
            <a:ext cx="2210637" cy="1602712"/>
          </a:xfrm>
          <a:custGeom>
            <a:avLst/>
            <a:gdLst/>
            <a:ahLst/>
            <a:cxnLst/>
            <a:rect l="l" t="t" r="r" b="b"/>
            <a:pathLst>
              <a:path w="3315955" h="2404068">
                <a:moveTo>
                  <a:pt x="0" y="0"/>
                </a:moveTo>
                <a:lnTo>
                  <a:pt x="3315955" y="0"/>
                </a:lnTo>
                <a:lnTo>
                  <a:pt x="3315955" y="2404067"/>
                </a:lnTo>
                <a:lnTo>
                  <a:pt x="0" y="24040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2475721" y="3716248"/>
            <a:ext cx="3914231" cy="2455953"/>
            <a:chOff x="0" y="0"/>
            <a:chExt cx="909625" cy="5707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09625" cy="570737"/>
            </a:xfrm>
            <a:custGeom>
              <a:avLst/>
              <a:gdLst/>
              <a:ahLst/>
              <a:cxnLst/>
              <a:rect l="l" t="t" r="r" b="b"/>
              <a:pathLst>
                <a:path w="909625" h="570737">
                  <a:moveTo>
                    <a:pt x="0" y="0"/>
                  </a:moveTo>
                  <a:lnTo>
                    <a:pt x="909625" y="0"/>
                  </a:lnTo>
                  <a:lnTo>
                    <a:pt x="909625" y="570737"/>
                  </a:lnTo>
                  <a:lnTo>
                    <a:pt x="0" y="570737"/>
                  </a:lnTo>
                  <a:close/>
                </a:path>
              </a:pathLst>
            </a:custGeom>
            <a:blipFill>
              <a:blip r:embed="rId2"/>
              <a:stretch>
                <a:fillRect t="-29688" b="-29688"/>
              </a:stretch>
            </a:blipFill>
            <a:ln w="28575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8" name="AutoShape 8"/>
          <p:cNvSpPr/>
          <p:nvPr/>
        </p:nvSpPr>
        <p:spPr>
          <a:xfrm>
            <a:off x="4432836" y="3040734"/>
            <a:ext cx="0" cy="675513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9" name="AutoShape 9"/>
          <p:cNvSpPr/>
          <p:nvPr/>
        </p:nvSpPr>
        <p:spPr>
          <a:xfrm>
            <a:off x="4432836" y="6172200"/>
            <a:ext cx="0" cy="685800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8027290" y="3796125"/>
            <a:ext cx="2316152" cy="231615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w="19050" cap="sq">
              <a:solidFill>
                <a:srgbClr val="000000"/>
              </a:solidFill>
              <a:prstDash val="sysDot"/>
              <a:miter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89952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Klagerücknahme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44067" y="2103051"/>
            <a:ext cx="11806000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bis zur formellen rechtskräftigen </a:t>
            </a:r>
          </a:p>
          <a:p>
            <a:pPr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Entscheidung möglich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05923" y="4317084"/>
            <a:ext cx="6358887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formlose </a:t>
            </a:r>
          </a:p>
          <a:p>
            <a:pPr algn="ctr"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Übersendung </a:t>
            </a:r>
          </a:p>
          <a:p>
            <a:pPr algn="ctr"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Klagerück-</a:t>
            </a:r>
          </a:p>
          <a:p>
            <a:pPr algn="ctr"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nahme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44903" y="3795933"/>
            <a:ext cx="5775867" cy="2372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ohne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Einwilligung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bis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zum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Beginn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202900" y="2566601"/>
            <a:ext cx="11806000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269 I ZPO)</a:t>
            </a:r>
          </a:p>
        </p:txBody>
      </p:sp>
      <p:sp>
        <p:nvSpPr>
          <p:cNvPr id="18" name="AutoShape 18"/>
          <p:cNvSpPr/>
          <p:nvPr/>
        </p:nvSpPr>
        <p:spPr>
          <a:xfrm>
            <a:off x="6389951" y="4944224"/>
            <a:ext cx="1637339" cy="997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0" y="1754661"/>
            <a:ext cx="2210637" cy="1602712"/>
          </a:xfrm>
          <a:custGeom>
            <a:avLst/>
            <a:gdLst/>
            <a:ahLst/>
            <a:cxnLst/>
            <a:rect l="l" t="t" r="r" b="b"/>
            <a:pathLst>
              <a:path w="3315955" h="2404068">
                <a:moveTo>
                  <a:pt x="0" y="0"/>
                </a:moveTo>
                <a:lnTo>
                  <a:pt x="3315955" y="0"/>
                </a:lnTo>
                <a:lnTo>
                  <a:pt x="3315955" y="2404067"/>
                </a:lnTo>
                <a:lnTo>
                  <a:pt x="0" y="24040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2307691" y="2125950"/>
            <a:ext cx="4250291" cy="2612781"/>
            <a:chOff x="0" y="0"/>
            <a:chExt cx="987722" cy="60718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87722" cy="607182"/>
            </a:xfrm>
            <a:custGeom>
              <a:avLst/>
              <a:gdLst/>
              <a:ahLst/>
              <a:cxnLst/>
              <a:rect l="l" t="t" r="r" b="b"/>
              <a:pathLst>
                <a:path w="987722" h="607182">
                  <a:moveTo>
                    <a:pt x="0" y="0"/>
                  </a:moveTo>
                  <a:lnTo>
                    <a:pt x="987722" y="0"/>
                  </a:lnTo>
                  <a:lnTo>
                    <a:pt x="987722" y="607182"/>
                  </a:lnTo>
                  <a:lnTo>
                    <a:pt x="0" y="607182"/>
                  </a:lnTo>
                  <a:close/>
                </a:path>
              </a:pathLst>
            </a:custGeom>
            <a:blipFill>
              <a:blip r:embed="rId2"/>
              <a:stretch>
                <a:fillRect t="-31336" b="-31336"/>
              </a:stretch>
            </a:blipFill>
            <a:ln w="28575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8" name="AutoShape 8"/>
          <p:cNvSpPr/>
          <p:nvPr/>
        </p:nvSpPr>
        <p:spPr>
          <a:xfrm>
            <a:off x="4432836" y="1450436"/>
            <a:ext cx="0" cy="675513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9" name="Group 9"/>
          <p:cNvGrpSpPr/>
          <p:nvPr/>
        </p:nvGrpSpPr>
        <p:grpSpPr>
          <a:xfrm>
            <a:off x="8027290" y="1630390"/>
            <a:ext cx="2316152" cy="231615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w="19050" cap="sq">
              <a:solidFill>
                <a:srgbClr val="000000"/>
              </a:solidFill>
              <a:prstDash val="sysDot"/>
              <a:miter/>
            </a:ln>
          </p:spPr>
        </p:sp>
      </p:grpSp>
      <p:sp>
        <p:nvSpPr>
          <p:cNvPr id="11" name="TextBox 11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89952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Klagerücknahme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05923" y="2151349"/>
            <a:ext cx="6358887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förmliche </a:t>
            </a:r>
          </a:p>
          <a:p>
            <a:pPr algn="ctr"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Übersendung </a:t>
            </a:r>
          </a:p>
          <a:p>
            <a:pPr algn="ctr"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Klagerück-</a:t>
            </a:r>
          </a:p>
          <a:p>
            <a:pPr algn="ctr">
              <a:lnSpc>
                <a:spcPts val="25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nahme 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432836" y="0"/>
            <a:ext cx="0" cy="662112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TextBox 15"/>
          <p:cNvSpPr txBox="1"/>
          <p:nvPr/>
        </p:nvSpPr>
        <p:spPr>
          <a:xfrm>
            <a:off x="-170473" y="2265650"/>
            <a:ext cx="9206617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bereits zur Hauptsache </a:t>
            </a:r>
          </a:p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verhandelt: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1119057" y="3245667"/>
            <a:ext cx="11103785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0"/>
              </a:lnSpc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nur mit </a:t>
            </a: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Zustimmung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-1119057" y="3673656"/>
            <a:ext cx="1110378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des Beklagten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269 II ZPO)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112318" y="4384692"/>
            <a:ext cx="6146096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 von </a:t>
            </a:r>
          </a:p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Wochen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4796" y="5756292"/>
            <a:ext cx="12122409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4"/>
              </a:lnSpc>
            </a:pPr>
            <a:r>
              <a:rPr lang="en-US" sz="30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widerspricht der Beklagte nicht - gilt dies als Einwilligung</a:t>
            </a:r>
          </a:p>
        </p:txBody>
      </p:sp>
      <p:sp>
        <p:nvSpPr>
          <p:cNvPr id="20" name="AutoShape 20"/>
          <p:cNvSpPr/>
          <p:nvPr/>
        </p:nvSpPr>
        <p:spPr>
          <a:xfrm>
            <a:off x="6631401" y="2788466"/>
            <a:ext cx="139588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1" name="AutoShape 21"/>
          <p:cNvSpPr/>
          <p:nvPr/>
        </p:nvSpPr>
        <p:spPr>
          <a:xfrm>
            <a:off x="9185366" y="3946542"/>
            <a:ext cx="0" cy="4064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2" name="AutoShape 22"/>
          <p:cNvSpPr/>
          <p:nvPr/>
        </p:nvSpPr>
        <p:spPr>
          <a:xfrm>
            <a:off x="9185366" y="5229242"/>
            <a:ext cx="0" cy="4953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0" y="1754661"/>
            <a:ext cx="2210637" cy="1602712"/>
          </a:xfrm>
          <a:custGeom>
            <a:avLst/>
            <a:gdLst/>
            <a:ahLst/>
            <a:cxnLst/>
            <a:rect l="l" t="t" r="r" b="b"/>
            <a:pathLst>
              <a:path w="3315955" h="2404068">
                <a:moveTo>
                  <a:pt x="0" y="0"/>
                </a:moveTo>
                <a:lnTo>
                  <a:pt x="3315955" y="0"/>
                </a:lnTo>
                <a:lnTo>
                  <a:pt x="3315955" y="2404067"/>
                </a:lnTo>
                <a:lnTo>
                  <a:pt x="0" y="24040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389952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Klagerücknahme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98072" y="3091083"/>
            <a:ext cx="898375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der Anspruch kann jederzeit </a:t>
            </a:r>
          </a:p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erneut geltend gemacht werden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98072" y="4144856"/>
            <a:ext cx="8983759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269 III ZPO)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1" y="2032384"/>
            <a:ext cx="2509895" cy="988633"/>
            <a:chOff x="0" y="0"/>
            <a:chExt cx="583273" cy="2297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83273" cy="229748"/>
            </a:xfrm>
            <a:custGeom>
              <a:avLst/>
              <a:gdLst/>
              <a:ahLst/>
              <a:cxnLst/>
              <a:rect l="l" t="t" r="r" b="b"/>
              <a:pathLst>
                <a:path w="583273" h="229748">
                  <a:moveTo>
                    <a:pt x="114874" y="0"/>
                  </a:moveTo>
                  <a:lnTo>
                    <a:pt x="468399" y="0"/>
                  </a:lnTo>
                  <a:cubicBezTo>
                    <a:pt x="531842" y="0"/>
                    <a:pt x="583273" y="51431"/>
                    <a:pt x="583273" y="114874"/>
                  </a:cubicBezTo>
                  <a:lnTo>
                    <a:pt x="583273" y="114874"/>
                  </a:lnTo>
                  <a:cubicBezTo>
                    <a:pt x="583273" y="178317"/>
                    <a:pt x="531842" y="229748"/>
                    <a:pt x="468399" y="229748"/>
                  </a:cubicBezTo>
                  <a:lnTo>
                    <a:pt x="114874" y="229748"/>
                  </a:lnTo>
                  <a:cubicBezTo>
                    <a:pt x="51431" y="229748"/>
                    <a:pt x="0" y="178317"/>
                    <a:pt x="0" y="114874"/>
                  </a:cubicBezTo>
                  <a:lnTo>
                    <a:pt x="0" y="114874"/>
                  </a:lnTo>
                  <a:cubicBezTo>
                    <a:pt x="0" y="51431"/>
                    <a:pt x="51431" y="0"/>
                    <a:pt x="114874" y="0"/>
                  </a:cubicBezTo>
                  <a:close/>
                </a:path>
              </a:pathLst>
            </a:custGeom>
            <a:blipFill>
              <a:blip r:embed="rId4"/>
              <a:stretch>
                <a:fillRect t="-34730" b="-34730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54264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Klagerücknahme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8218" y="2210260"/>
            <a:ext cx="34058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</a:p>
        </p:txBody>
      </p:sp>
      <p:grpSp>
        <p:nvGrpSpPr>
          <p:cNvPr id="10" name="Group 10"/>
          <p:cNvGrpSpPr/>
          <p:nvPr/>
        </p:nvGrpSpPr>
        <p:grpSpPr>
          <a:xfrm rot="-5400000">
            <a:off x="3310212" y="2177502"/>
            <a:ext cx="469365" cy="698397"/>
            <a:chOff x="0" y="0"/>
            <a:chExt cx="546251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475162" y="2210260"/>
            <a:ext cx="377940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Zustimmung</a:t>
            </a:r>
          </a:p>
        </p:txBody>
      </p:sp>
      <p:sp>
        <p:nvSpPr>
          <p:cNvPr id="14" name="AutoShape 14"/>
          <p:cNvSpPr/>
          <p:nvPr/>
        </p:nvSpPr>
        <p:spPr>
          <a:xfrm flipV="1">
            <a:off x="3894093" y="2032384"/>
            <a:ext cx="2867431" cy="988633"/>
          </a:xfrm>
          <a:prstGeom prst="line">
            <a:avLst/>
          </a:prstGeom>
          <a:ln w="38100" cap="flat">
            <a:solidFill>
              <a:srgbClr val="FF31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>
            <a:off x="3894093" y="2032384"/>
            <a:ext cx="2867431" cy="988633"/>
          </a:xfrm>
          <a:prstGeom prst="line">
            <a:avLst/>
          </a:prstGeom>
          <a:ln w="38100" cap="flat">
            <a:solidFill>
              <a:srgbClr val="FF31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TextBox 16"/>
          <p:cNvSpPr txBox="1"/>
          <p:nvPr/>
        </p:nvSpPr>
        <p:spPr>
          <a:xfrm>
            <a:off x="7537000" y="2064134"/>
            <a:ext cx="3969200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Erledigungsantrag des Klägers wird in eine Klageänderung umgedeutet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74645" y="3832772"/>
            <a:ext cx="8231985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stellt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fest,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dass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ursprünglich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zulässige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Rechtshängigkeit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erledigt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hat</a:t>
            </a:r>
          </a:p>
        </p:txBody>
      </p:sp>
      <p:grpSp>
        <p:nvGrpSpPr>
          <p:cNvPr id="18" name="Group 18"/>
          <p:cNvGrpSpPr/>
          <p:nvPr/>
        </p:nvGrpSpPr>
        <p:grpSpPr>
          <a:xfrm rot="-5400000">
            <a:off x="7019880" y="2195762"/>
            <a:ext cx="469365" cy="698397"/>
            <a:chOff x="0" y="0"/>
            <a:chExt cx="546251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21" name="AutoShape 21"/>
          <p:cNvSpPr/>
          <p:nvPr/>
        </p:nvSpPr>
        <p:spPr>
          <a:xfrm flipV="1">
            <a:off x="9508900" y="3808255"/>
            <a:ext cx="0" cy="71649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8591910" y="4524746"/>
            <a:ext cx="92968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760987"/>
            <a:ext cx="10820400" cy="2975583"/>
            <a:chOff x="0" y="0"/>
            <a:chExt cx="2514545" cy="6914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691493"/>
            </a:xfrm>
            <a:custGeom>
              <a:avLst/>
              <a:gdLst/>
              <a:ahLst/>
              <a:cxnLst/>
              <a:rect l="l" t="t" r="r" b="b"/>
              <a:pathLst>
                <a:path w="2514545" h="691493">
                  <a:moveTo>
                    <a:pt x="0" y="0"/>
                  </a:moveTo>
                  <a:lnTo>
                    <a:pt x="2514545" y="0"/>
                  </a:lnTo>
                  <a:lnTo>
                    <a:pt x="2514545" y="691493"/>
                  </a:lnTo>
                  <a:lnTo>
                    <a:pt x="0" y="691493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131592" b="-131592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 (vor Beginn der mündlichen Verhandlung):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0102" y="2429910"/>
            <a:ext cx="10451954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Beglaubigte Abschrift der Klagerücknahme an Beklagten formlos bzw.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Beklagtenvertreter formlos senden: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102" y="3169874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Kosten, VE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0102" y="4188085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94452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Klagerücknahme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0102" y="3663152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weglegen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804488"/>
            <a:ext cx="10820400" cy="2616709"/>
            <a:chOff x="0" y="0"/>
            <a:chExt cx="2514545" cy="60809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608095"/>
            </a:xfrm>
            <a:custGeom>
              <a:avLst/>
              <a:gdLst/>
              <a:ahLst/>
              <a:cxnLst/>
              <a:rect l="l" t="t" r="r" b="b"/>
              <a:pathLst>
                <a:path w="2514545" h="608095">
                  <a:moveTo>
                    <a:pt x="0" y="0"/>
                  </a:moveTo>
                  <a:lnTo>
                    <a:pt x="2514545" y="0"/>
                  </a:lnTo>
                  <a:lnTo>
                    <a:pt x="2514545" y="608095"/>
                  </a:lnTo>
                  <a:lnTo>
                    <a:pt x="0" y="608095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156497" b="-156497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3940" y="1842512"/>
            <a:ext cx="85041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 (nach/in der mündlichen Verhandlung):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70024" y="2511425"/>
            <a:ext cx="10451954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Beglaubigte Abschrift der Klagerücknahme an Beklagten ./. ZU bzw.</a:t>
            </a:r>
          </a:p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Beklagtenvertreter ./. EB senden 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0024" y="3300867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3 Wochen (Richtervorlage - Kostenbeschluss)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0024" y="3832151"/>
            <a:ext cx="1045195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05327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Klagerücknahme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99889"/>
            <a:ext cx="10820400" cy="4237076"/>
            <a:chOff x="0" y="0"/>
            <a:chExt cx="2514545" cy="9846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984651"/>
            </a:xfrm>
            <a:custGeom>
              <a:avLst/>
              <a:gdLst/>
              <a:ahLst/>
              <a:cxnLst/>
              <a:rect l="l" t="t" r="r" b="b"/>
              <a:pathLst>
                <a:path w="2514545" h="984651">
                  <a:moveTo>
                    <a:pt x="0" y="0"/>
                  </a:moveTo>
                  <a:lnTo>
                    <a:pt x="2514545" y="0"/>
                  </a:lnTo>
                  <a:lnTo>
                    <a:pt x="2514545" y="984651"/>
                  </a:lnTo>
                  <a:lnTo>
                    <a:pt x="0" y="984651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77527" b="-77527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98743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Klagerücknahme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43940" y="1829812"/>
            <a:ext cx="850412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102" y="2405978"/>
            <a:ext cx="1045195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eine beglaubigte Abschrift des Beschlusses senden an: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2976033"/>
            <a:ext cx="1082040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obsiegende Partei formlos bzw. Vertreter formlos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05672" y="3543300"/>
            <a:ext cx="1082040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unterliegende Partei ./. ZU bzw. Vertreter ./. EB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0102" y="4116917"/>
            <a:ext cx="1045195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Kosten, VE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0102" y="4690534"/>
            <a:ext cx="1045195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1 Monat (weglegen)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40102" y="5257801"/>
            <a:ext cx="1045195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1701141"/>
            <a:ext cx="10820400" cy="4471059"/>
            <a:chOff x="0" y="0"/>
            <a:chExt cx="21640800" cy="8942119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9851" r="9851"/>
            <a:stretch>
              <a:fillRect/>
            </a:stretch>
          </p:blipFill>
          <p:spPr>
            <a:xfrm>
              <a:off x="0" y="0"/>
              <a:ext cx="10756900" cy="8942119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9851" r="9851"/>
            <a:stretch>
              <a:fillRect/>
            </a:stretch>
          </p:blipFill>
          <p:spPr>
            <a:xfrm>
              <a:off x="10883900" y="0"/>
              <a:ext cx="10756900" cy="8942119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t="-466955" b="-466955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72958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Klagerücknahme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9457" y="2673580"/>
            <a:ext cx="4841793" cy="3385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entscheidet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unter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Berücksichtigung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bisherigen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Sach- und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Streitstandes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Kostenverteilung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per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Kostenbeschluss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3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269 III 3 ZPO)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96000" y="2961770"/>
            <a:ext cx="5410200" cy="2115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3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Kostentragung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3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Kostenbeschluss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269 III S. 2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3 ZPO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festgehalten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werden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97382" y="1877250"/>
            <a:ext cx="4873868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999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vor</a:t>
            </a:r>
            <a:r>
              <a:rPr lang="en-US" sz="2999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Rechtshängigkeit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52328" y="1878613"/>
            <a:ext cx="5297544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999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nach</a:t>
            </a:r>
            <a:r>
              <a:rPr lang="en-US" sz="2999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Rechtshängigkeit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776631"/>
            <a:ext cx="2944506" cy="1852394"/>
            <a:chOff x="0" y="0"/>
            <a:chExt cx="684272" cy="43047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84272" cy="430477"/>
            </a:xfrm>
            <a:custGeom>
              <a:avLst/>
              <a:gdLst/>
              <a:ahLst/>
              <a:cxnLst/>
              <a:rect l="l" t="t" r="r" b="b"/>
              <a:pathLst>
                <a:path w="684272" h="430477">
                  <a:moveTo>
                    <a:pt x="0" y="0"/>
                  </a:moveTo>
                  <a:lnTo>
                    <a:pt x="684272" y="0"/>
                  </a:lnTo>
                  <a:lnTo>
                    <a:pt x="684272" y="430477"/>
                  </a:lnTo>
                  <a:lnTo>
                    <a:pt x="0" y="430477"/>
                  </a:lnTo>
                  <a:close/>
                </a:path>
              </a:pathLst>
            </a:custGeom>
            <a:blipFill>
              <a:blip r:embed="rId2"/>
              <a:stretch>
                <a:fillRect t="-29478" b="-29478"/>
              </a:stretch>
            </a:blipFill>
            <a:ln w="66675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72958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Klagerücknahme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386890" y="1973270"/>
            <a:ext cx="5089887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 übernimmt </a:t>
            </a:r>
          </a:p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Kosten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177436" y="3007239"/>
            <a:ext cx="4670978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1-fache Gebühr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06556" y="4203700"/>
            <a:ext cx="2195314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1-fache Gebühr </a:t>
            </a:r>
          </a:p>
        </p:txBody>
      </p:sp>
      <p:sp>
        <p:nvSpPr>
          <p:cNvPr id="12" name="AutoShape 12"/>
          <p:cNvSpPr/>
          <p:nvPr/>
        </p:nvSpPr>
        <p:spPr>
          <a:xfrm flipH="1">
            <a:off x="2158053" y="2702828"/>
            <a:ext cx="0" cy="348861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4" name="Group 14"/>
          <p:cNvGrpSpPr/>
          <p:nvPr/>
        </p:nvGrpSpPr>
        <p:grpSpPr>
          <a:xfrm>
            <a:off x="7919188" y="1776631"/>
            <a:ext cx="3587013" cy="1852394"/>
            <a:chOff x="0" y="0"/>
            <a:chExt cx="833583" cy="43047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33583" cy="430477"/>
            </a:xfrm>
            <a:custGeom>
              <a:avLst/>
              <a:gdLst/>
              <a:ahLst/>
              <a:cxnLst/>
              <a:rect l="l" t="t" r="r" b="b"/>
              <a:pathLst>
                <a:path w="833583" h="430477">
                  <a:moveTo>
                    <a:pt x="0" y="0"/>
                  </a:moveTo>
                  <a:lnTo>
                    <a:pt x="833583" y="0"/>
                  </a:lnTo>
                  <a:lnTo>
                    <a:pt x="833583" y="430477"/>
                  </a:lnTo>
                  <a:lnTo>
                    <a:pt x="0" y="430477"/>
                  </a:lnTo>
                  <a:close/>
                </a:path>
              </a:pathLst>
            </a:custGeom>
            <a:blipFill>
              <a:blip r:embed="rId2"/>
              <a:stretch>
                <a:fillRect t="-46820" b="-46820"/>
              </a:stretch>
            </a:blipFill>
            <a:ln w="66675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3978930" y="1776631"/>
            <a:ext cx="3589323" cy="2813996"/>
            <a:chOff x="0" y="0"/>
            <a:chExt cx="834120" cy="65394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34120" cy="653942"/>
            </a:xfrm>
            <a:custGeom>
              <a:avLst/>
              <a:gdLst/>
              <a:ahLst/>
              <a:cxnLst/>
              <a:rect l="l" t="t" r="r" b="b"/>
              <a:pathLst>
                <a:path w="834120" h="653942">
                  <a:moveTo>
                    <a:pt x="0" y="0"/>
                  </a:moveTo>
                  <a:lnTo>
                    <a:pt x="834120" y="0"/>
                  </a:lnTo>
                  <a:lnTo>
                    <a:pt x="834120" y="653942"/>
                  </a:lnTo>
                  <a:lnTo>
                    <a:pt x="0" y="653942"/>
                  </a:lnTo>
                  <a:close/>
                </a:path>
              </a:pathLst>
            </a:custGeom>
            <a:blipFill>
              <a:blip r:embed="rId2"/>
              <a:stretch>
                <a:fillRect t="-13776" b="-13776"/>
              </a:stretch>
            </a:blipFill>
            <a:ln w="66675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18" name="AutoShape 18"/>
          <p:cNvSpPr/>
          <p:nvPr/>
        </p:nvSpPr>
        <p:spPr>
          <a:xfrm flipH="1">
            <a:off x="5792641" y="2664016"/>
            <a:ext cx="0" cy="348861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9" name="AutoShape 19"/>
          <p:cNvSpPr/>
          <p:nvPr/>
        </p:nvSpPr>
        <p:spPr>
          <a:xfrm>
            <a:off x="5773591" y="3740876"/>
            <a:ext cx="0" cy="348861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0" name="AutoShape 20"/>
          <p:cNvSpPr/>
          <p:nvPr/>
        </p:nvSpPr>
        <p:spPr>
          <a:xfrm>
            <a:off x="9772463" y="2702828"/>
            <a:ext cx="0" cy="348861"/>
          </a:xfrm>
          <a:prstGeom prst="line">
            <a:avLst/>
          </a:prstGeom>
          <a:ln w="571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1" name="Freeform 21"/>
          <p:cNvSpPr/>
          <p:nvPr/>
        </p:nvSpPr>
        <p:spPr>
          <a:xfrm>
            <a:off x="1259873" y="4994309"/>
            <a:ext cx="4876800" cy="1420368"/>
          </a:xfrm>
          <a:custGeom>
            <a:avLst/>
            <a:gdLst/>
            <a:ahLst/>
            <a:cxnLst/>
            <a:rect l="l" t="t" r="r" b="b"/>
            <a:pathLst>
              <a:path w="7315200" h="2130552">
                <a:moveTo>
                  <a:pt x="0" y="0"/>
                </a:moveTo>
                <a:lnTo>
                  <a:pt x="7315200" y="0"/>
                </a:lnTo>
                <a:lnTo>
                  <a:pt x="7315200" y="2130552"/>
                </a:lnTo>
                <a:lnTo>
                  <a:pt x="0" y="21305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6418409" y="4964548"/>
            <a:ext cx="4876800" cy="1420368"/>
          </a:xfrm>
          <a:custGeom>
            <a:avLst/>
            <a:gdLst/>
            <a:ahLst/>
            <a:cxnLst/>
            <a:rect l="l" t="t" r="r" b="b"/>
            <a:pathLst>
              <a:path w="7315200" h="2130552">
                <a:moveTo>
                  <a:pt x="0" y="0"/>
                </a:moveTo>
                <a:lnTo>
                  <a:pt x="7315200" y="0"/>
                </a:lnTo>
                <a:lnTo>
                  <a:pt x="7315200" y="2130552"/>
                </a:lnTo>
                <a:lnTo>
                  <a:pt x="0" y="21305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6660807" y="5234517"/>
            <a:ext cx="360739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269 III </a:t>
            </a:r>
            <a:r>
              <a:rPr lang="en-US" sz="3333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ZPO</a:t>
            </a:r>
          </a:p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3-fache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Gebühr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707587" y="5244677"/>
            <a:ext cx="368433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269 III </a:t>
            </a:r>
            <a:r>
              <a:rPr lang="en-US" sz="3333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ZPO</a:t>
            </a:r>
          </a:p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1-fache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Gebühr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289386" y="3070739"/>
            <a:ext cx="6968413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 erlässt </a:t>
            </a:r>
          </a:p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Kostenbeschluss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635501" y="3007239"/>
            <a:ext cx="2154386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3-fache Gebühr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678795" y="1993167"/>
            <a:ext cx="4189592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Parteien einigen sich </a:t>
            </a:r>
          </a:p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 die Kosten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301870" y="1903420"/>
            <a:ext cx="6903086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 muss über </a:t>
            </a:r>
          </a:p>
          <a:p>
            <a:pPr algn="ctr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Kosten entscheiden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326814" y="4083776"/>
            <a:ext cx="4670978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1-fache Gebühr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493404" y="751676"/>
            <a:ext cx="320519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3/26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Eingang: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Klagerücknahme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493404" y="751676"/>
            <a:ext cx="320519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3/26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2609" y="2319161"/>
            <a:ext cx="415761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9" name="AutoShape 9"/>
          <p:cNvSpPr/>
          <p:nvPr/>
        </p:nvSpPr>
        <p:spPr>
          <a:xfrm flipH="1">
            <a:off x="3001416" y="2942731"/>
            <a:ext cx="0" cy="657351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 rot="5400000">
            <a:off x="2704658" y="3638290"/>
            <a:ext cx="593517" cy="517102"/>
          </a:xfrm>
          <a:custGeom>
            <a:avLst/>
            <a:gdLst/>
            <a:ahLst/>
            <a:cxnLst/>
            <a:rect l="l" t="t" r="r" b="b"/>
            <a:pathLst>
              <a:path w="890276" h="775653">
                <a:moveTo>
                  <a:pt x="0" y="0"/>
                </a:moveTo>
                <a:lnTo>
                  <a:pt x="890276" y="0"/>
                </a:lnTo>
                <a:lnTo>
                  <a:pt x="890276" y="775653"/>
                </a:lnTo>
                <a:lnTo>
                  <a:pt x="0" y="7756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57770" y="4309992"/>
            <a:ext cx="3487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Doppelklick öffnen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493404" y="751676"/>
            <a:ext cx="320519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3/26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Eingang: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Zustellnachweis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928771" y="754424"/>
            <a:ext cx="833445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7210349" y="1723857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11387" y="2290363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30 Minuten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10349" y="3272366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11387" y="3829049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11387" y="4379383"/>
            <a:ext cx="232989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Handout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F5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928771" y="754424"/>
            <a:ext cx="833445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F6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33809" y="3360420"/>
            <a:ext cx="480115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Hausaufgabe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785394" y="2875581"/>
            <a:ext cx="614993" cy="1405699"/>
          </a:xfrm>
          <a:custGeom>
            <a:avLst/>
            <a:gdLst/>
            <a:ahLst/>
            <a:cxnLst/>
            <a:rect l="l" t="t" r="r" b="b"/>
            <a:pathLst>
              <a:path w="922490" h="2108549">
                <a:moveTo>
                  <a:pt x="0" y="0"/>
                </a:moveTo>
                <a:lnTo>
                  <a:pt x="922490" y="0"/>
                </a:lnTo>
                <a:lnTo>
                  <a:pt x="922490" y="2108549"/>
                </a:lnTo>
                <a:lnTo>
                  <a:pt x="0" y="21085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56482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Klageverzicht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0517" y="1710041"/>
            <a:ext cx="1187096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verzichtet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der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den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Anspruch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947442" y="3134839"/>
            <a:ext cx="941807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 erneute Klageerhebung möglich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72690" y="4371112"/>
            <a:ext cx="7301225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ergeht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Verzichtsurteil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Tenor: </a:t>
            </a:r>
          </a:p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“Die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abgewiesen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.”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306205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581950"/>
              </p:ext>
            </p:extLst>
          </p:nvPr>
        </p:nvGraphicFramePr>
        <p:xfrm>
          <a:off x="685800" y="872008"/>
          <a:ext cx="10820400" cy="5814063"/>
        </p:xfrm>
        <a:graphic>
          <a:graphicData uri="http://schemas.openxmlformats.org/drawingml/2006/table">
            <a:tbl>
              <a:tblPr/>
              <a:tblGrid>
                <a:gridCol w="541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1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0984">
                <a:tc>
                  <a:txBody>
                    <a:bodyPr/>
                    <a:lstStyle/>
                    <a:p>
                      <a:pPr algn="ctr">
                        <a:lnSpc>
                          <a:spcPts val="5600"/>
                        </a:lnSpc>
                        <a:defRPr/>
                      </a:pPr>
                      <a:r>
                        <a:rPr lang="en-US" sz="2700" b="1" u="sng" dirty="0" err="1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Klagerücknahme</a:t>
                      </a:r>
                      <a:endParaRPr lang="en-US" sz="700" dirty="0"/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600"/>
                        </a:lnSpc>
                        <a:defRPr/>
                      </a:pPr>
                      <a:r>
                        <a:rPr lang="en-US" sz="2700" b="1" u="sng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Klageverzicht</a:t>
                      </a:r>
                      <a:endParaRPr lang="en-US" sz="700"/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3175">
                <a:tc>
                  <a:txBody>
                    <a:bodyPr/>
                    <a:lstStyle/>
                    <a:p>
                      <a:pPr algn="ctr">
                        <a:lnSpc>
                          <a:spcPts val="5600"/>
                        </a:lnSpc>
                        <a:defRPr/>
                      </a:pPr>
                      <a:r>
                        <a:rPr lang="en-US" sz="2700" dirty="0" err="1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jederzeit</a:t>
                      </a:r>
                      <a:endParaRPr lang="en-US" sz="700" dirty="0"/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0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nur in der mündlichen Verhandlung</a:t>
                      </a:r>
                      <a:endParaRPr lang="en-US" sz="700"/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6500">
                <a:tc>
                  <a:txBody>
                    <a:bodyPr/>
                    <a:lstStyle/>
                    <a:p>
                      <a:pPr algn="ctr">
                        <a:lnSpc>
                          <a:spcPts val="440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Rechtsstreit wird als nicht anhängig angesehen, erneute Klageerhebung</a:t>
                      </a:r>
                      <a:endParaRPr lang="en-US" sz="700"/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00"/>
                        </a:lnSpc>
                        <a:defRPr/>
                      </a:pPr>
                      <a:r>
                        <a:rPr lang="en-US" sz="270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Anspruch kann nicht noch einmal geltend gemacht werden</a:t>
                      </a:r>
                      <a:endParaRPr lang="en-US" sz="700"/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6500">
                <a:tc>
                  <a:txBody>
                    <a:bodyPr/>
                    <a:lstStyle/>
                    <a:p>
                      <a:pPr algn="ctr">
                        <a:lnSpc>
                          <a:spcPts val="4400"/>
                        </a:lnSpc>
                        <a:defRPr/>
                      </a:pPr>
                      <a:r>
                        <a:rPr lang="en-US" sz="2700" dirty="0" err="1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noch</a:t>
                      </a:r>
                      <a:r>
                        <a:rPr lang="en-US" sz="2700" dirty="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 </a:t>
                      </a:r>
                      <a:r>
                        <a:rPr lang="en-US" sz="2700" dirty="0" err="1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nicht</a:t>
                      </a:r>
                      <a:r>
                        <a:rPr lang="en-US" sz="2700" dirty="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 </a:t>
                      </a:r>
                      <a:r>
                        <a:rPr lang="en-US" sz="2700" dirty="0" err="1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rechtskräftige</a:t>
                      </a:r>
                      <a:r>
                        <a:rPr lang="en-US" sz="2700" dirty="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 </a:t>
                      </a:r>
                      <a:r>
                        <a:rPr lang="en-US" sz="2700" dirty="0" err="1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Entscheidungen</a:t>
                      </a:r>
                      <a:r>
                        <a:rPr lang="en-US" sz="2700" dirty="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 </a:t>
                      </a:r>
                      <a:r>
                        <a:rPr lang="en-US" sz="2700" dirty="0" err="1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werden</a:t>
                      </a:r>
                      <a:r>
                        <a:rPr lang="en-US" sz="2700" dirty="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 </a:t>
                      </a:r>
                      <a:r>
                        <a:rPr lang="en-US" sz="2700" dirty="0" err="1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wirkungslos</a:t>
                      </a:r>
                      <a:endParaRPr lang="en-US" sz="700" dirty="0"/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400"/>
                        </a:lnSpc>
                        <a:defRPr/>
                      </a:pPr>
                      <a:r>
                        <a:rPr lang="en-US" sz="2700" dirty="0" err="1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klageabweisendes</a:t>
                      </a:r>
                      <a:r>
                        <a:rPr lang="en-US" sz="2700" dirty="0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 </a:t>
                      </a:r>
                      <a:endParaRPr lang="en-US" sz="700" dirty="0"/>
                    </a:p>
                    <a:p>
                      <a:pPr algn="ctr">
                        <a:lnSpc>
                          <a:spcPts val="4400"/>
                        </a:lnSpc>
                      </a:pPr>
                      <a:r>
                        <a:rPr lang="en-US" sz="2700" dirty="0" err="1">
                          <a:solidFill>
                            <a:srgbClr val="000000"/>
                          </a:solidFill>
                          <a:latin typeface="Canva Sans"/>
                          <a:ea typeface="Canva Sans"/>
                          <a:cs typeface="Canva Sans"/>
                          <a:sym typeface="Canva Sans"/>
                        </a:rPr>
                        <a:t>Schlussurteil</a:t>
                      </a:r>
                      <a:endParaRPr lang="en-US" sz="2700" dirty="0">
                        <a:solidFill>
                          <a:srgbClr val="000000"/>
                        </a:solidFill>
                        <a:latin typeface="Canva Sans"/>
                        <a:ea typeface="Canva Sans"/>
                        <a:cs typeface="Canva Sans"/>
                        <a:sym typeface="Canva Sans"/>
                      </a:endParaRPr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882045" y="464650"/>
            <a:ext cx="670107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7"/>
              </a:lnSpc>
            </a:pPr>
            <a:r>
              <a:rPr lang="en-US" sz="2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</a:t>
            </a:r>
            <a:r>
              <a:rPr lang="en-US" sz="2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des </a:t>
            </a:r>
            <a:r>
              <a:rPr lang="en-US" sz="2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Verfahrens</a:t>
            </a:r>
            <a:endParaRPr lang="en-US" sz="233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986496" y="44278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Klagerücknahme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Klageverzicht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 flipH="1">
            <a:off x="685800" y="1601804"/>
            <a:ext cx="2376297" cy="2743200"/>
          </a:xfrm>
          <a:custGeom>
            <a:avLst/>
            <a:gdLst/>
            <a:ahLst/>
            <a:cxnLst/>
            <a:rect l="l" t="t" r="r" b="b"/>
            <a:pathLst>
              <a:path w="3564445" h="4114800">
                <a:moveTo>
                  <a:pt x="3564446" y="0"/>
                </a:moveTo>
                <a:lnTo>
                  <a:pt x="0" y="0"/>
                </a:lnTo>
                <a:lnTo>
                  <a:pt x="0" y="4114800"/>
                </a:lnTo>
                <a:lnTo>
                  <a:pt x="3564446" y="4114800"/>
                </a:lnTo>
                <a:lnTo>
                  <a:pt x="35644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74409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Hauptsachenerledigung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78743" y="4063089"/>
            <a:ext cx="7200239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Beklagte: Notfrist von 2 Wochen </a:t>
            </a:r>
          </a:p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Schweigen gilt als Zustimmung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4944" y="5324264"/>
            <a:ext cx="831893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 entscheidet nach billigem Ermessen über die Kosten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92357" y="3675582"/>
            <a:ext cx="2376297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</a:pP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 der </a:t>
            </a: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mündlichen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</a:t>
            </a:r>
            <a:endParaRPr lang="en-US" sz="226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480506" y="2028242"/>
            <a:ext cx="8321336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“Ich erkläre den Rechtsstreit für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erledigt, da der Anspruch gegen den Beklagten nicht mehr besteht.”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96668" y="3293873"/>
            <a:ext cx="2151229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dirty="0" err="1">
                <a:solidFill>
                  <a:srgbClr val="000000"/>
                </a:solidFill>
                <a:latin typeface="Pompiere"/>
                <a:ea typeface="Pompiere"/>
                <a:cs typeface="Pompiere"/>
                <a:sym typeface="Pompiere"/>
              </a:rPr>
              <a:t>Kläger</a:t>
            </a:r>
            <a:endParaRPr lang="en-US" sz="2000" dirty="0">
              <a:solidFill>
                <a:srgbClr val="000000"/>
              </a:solidFill>
              <a:latin typeface="Pompiere"/>
              <a:ea typeface="Pompiere"/>
              <a:cs typeface="Pompiere"/>
              <a:sym typeface="Pompiere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7406491" y="3480275"/>
            <a:ext cx="344743" cy="512964"/>
            <a:chOff x="0" y="0"/>
            <a:chExt cx="546251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18" name="TextBox 18">
            <a:extLst>
              <a:ext uri="{FF2B5EF4-FFF2-40B4-BE49-F238E27FC236}">
                <a16:creationId xmlns:a16="http://schemas.microsoft.com/office/drawing/2014/main" id="{05303AC0-1B6B-C25D-FA1C-00820BE120DD}"/>
              </a:ext>
            </a:extLst>
          </p:cNvPr>
          <p:cNvSpPr txBox="1"/>
          <p:nvPr/>
        </p:nvSpPr>
        <p:spPr>
          <a:xfrm>
            <a:off x="79898" y="6188441"/>
            <a:ext cx="2345893" cy="58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91a ZPO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99889"/>
            <a:ext cx="10820400" cy="4237076"/>
            <a:chOff x="0" y="0"/>
            <a:chExt cx="2514545" cy="9846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984651"/>
            </a:xfrm>
            <a:custGeom>
              <a:avLst/>
              <a:gdLst/>
              <a:ahLst/>
              <a:cxnLst/>
              <a:rect l="l" t="t" r="r" b="b"/>
              <a:pathLst>
                <a:path w="2514545" h="984651">
                  <a:moveTo>
                    <a:pt x="0" y="0"/>
                  </a:moveTo>
                  <a:lnTo>
                    <a:pt x="2514545" y="0"/>
                  </a:lnTo>
                  <a:lnTo>
                    <a:pt x="2514545" y="984651"/>
                  </a:lnTo>
                  <a:lnTo>
                    <a:pt x="0" y="984651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77527" b="-77527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91872" y="782368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Hauptsachenerledigung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43940" y="1829812"/>
            <a:ext cx="850412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102" y="2405978"/>
            <a:ext cx="1045195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eine beglaubigte Abschrift des Beschlusses senden an: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2976033"/>
            <a:ext cx="1082040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obsiegende Partei formlos bzw. Vertreter formlos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05672" y="3543300"/>
            <a:ext cx="1082040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unterliegende Partei ./. ZU bzw. Vertreter ./. EB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0102" y="4116917"/>
            <a:ext cx="1045195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Kosten, VE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0102" y="4690534"/>
            <a:ext cx="1045195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1 Monat (weglegen)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40102" y="5257801"/>
            <a:ext cx="1045195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35372" y="771362"/>
            <a:ext cx="67159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Hauptsachenerledigung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87941" y="3636274"/>
            <a:ext cx="11923701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99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 stellt den Antrag, dass die Hauptsache tatsächlich </a:t>
            </a:r>
          </a:p>
          <a:p>
            <a:pPr>
              <a:lnSpc>
                <a:spcPts val="3299"/>
              </a:lnSpc>
            </a:pPr>
            <a:r>
              <a:rPr lang="en-US" sz="2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erledigt ist (= Feststellungsklage):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85801" y="2032384"/>
            <a:ext cx="2509895" cy="988633"/>
            <a:chOff x="0" y="0"/>
            <a:chExt cx="583273" cy="22974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3273" cy="229748"/>
            </a:xfrm>
            <a:custGeom>
              <a:avLst/>
              <a:gdLst/>
              <a:ahLst/>
              <a:cxnLst/>
              <a:rect l="l" t="t" r="r" b="b"/>
              <a:pathLst>
                <a:path w="583273" h="229748">
                  <a:moveTo>
                    <a:pt x="114874" y="0"/>
                  </a:moveTo>
                  <a:lnTo>
                    <a:pt x="468399" y="0"/>
                  </a:lnTo>
                  <a:cubicBezTo>
                    <a:pt x="531842" y="0"/>
                    <a:pt x="583273" y="51431"/>
                    <a:pt x="583273" y="114874"/>
                  </a:cubicBezTo>
                  <a:lnTo>
                    <a:pt x="583273" y="114874"/>
                  </a:lnTo>
                  <a:cubicBezTo>
                    <a:pt x="583273" y="178317"/>
                    <a:pt x="531842" y="229748"/>
                    <a:pt x="468399" y="229748"/>
                  </a:cubicBezTo>
                  <a:lnTo>
                    <a:pt x="114874" y="229748"/>
                  </a:lnTo>
                  <a:cubicBezTo>
                    <a:pt x="51431" y="229748"/>
                    <a:pt x="0" y="178317"/>
                    <a:pt x="0" y="114874"/>
                  </a:cubicBezTo>
                  <a:lnTo>
                    <a:pt x="0" y="114874"/>
                  </a:lnTo>
                  <a:cubicBezTo>
                    <a:pt x="0" y="51431"/>
                    <a:pt x="51431" y="0"/>
                    <a:pt x="114874" y="0"/>
                  </a:cubicBezTo>
                  <a:close/>
                </a:path>
              </a:pathLst>
            </a:custGeom>
            <a:blipFill>
              <a:blip r:embed="rId4"/>
              <a:stretch>
                <a:fillRect t="-34730" b="-34730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940102" y="2210260"/>
            <a:ext cx="34058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</a:p>
        </p:txBody>
      </p:sp>
      <p:grpSp>
        <p:nvGrpSpPr>
          <p:cNvPr id="11" name="Group 11"/>
          <p:cNvGrpSpPr/>
          <p:nvPr/>
        </p:nvGrpSpPr>
        <p:grpSpPr>
          <a:xfrm rot="-5400000">
            <a:off x="3310212" y="2177502"/>
            <a:ext cx="469365" cy="698397"/>
            <a:chOff x="0" y="0"/>
            <a:chExt cx="546251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905868" y="2210260"/>
            <a:ext cx="492998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Zustimmung</a:t>
            </a:r>
          </a:p>
        </p:txBody>
      </p:sp>
      <p:sp>
        <p:nvSpPr>
          <p:cNvPr id="15" name="AutoShape 15"/>
          <p:cNvSpPr/>
          <p:nvPr/>
        </p:nvSpPr>
        <p:spPr>
          <a:xfrm>
            <a:off x="3894093" y="2032384"/>
            <a:ext cx="2867431" cy="988633"/>
          </a:xfrm>
          <a:prstGeom prst="line">
            <a:avLst/>
          </a:prstGeom>
          <a:ln w="38100" cap="flat">
            <a:solidFill>
              <a:srgbClr val="FF313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flipV="1">
            <a:off x="3894093" y="2032384"/>
            <a:ext cx="2867431" cy="988633"/>
          </a:xfrm>
          <a:prstGeom prst="line">
            <a:avLst/>
          </a:prstGeom>
          <a:ln w="38100" cap="flat">
            <a:solidFill>
              <a:srgbClr val="FF313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/>
          <p:nvPr/>
        </p:nvGrpSpPr>
        <p:grpSpPr>
          <a:xfrm rot="-5400000">
            <a:off x="7019880" y="2195762"/>
            <a:ext cx="469365" cy="698397"/>
            <a:chOff x="0" y="0"/>
            <a:chExt cx="546251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46251" cy="812800"/>
            </a:xfrm>
            <a:custGeom>
              <a:avLst/>
              <a:gdLst/>
              <a:ahLst/>
              <a:cxnLst/>
              <a:rect l="l" t="t" r="r" b="b"/>
              <a:pathLst>
                <a:path w="546251" h="812800">
                  <a:moveTo>
                    <a:pt x="273125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343051" y="0"/>
                  </a:lnTo>
                  <a:lnTo>
                    <a:pt x="343051" y="406400"/>
                  </a:lnTo>
                  <a:lnTo>
                    <a:pt x="546251" y="406400"/>
                  </a:lnTo>
                  <a:lnTo>
                    <a:pt x="273125" y="812800"/>
                  </a:lnTo>
                  <a:close/>
                </a:path>
              </a:pathLst>
            </a:custGeom>
            <a:solidFill>
              <a:srgbClr val="C5F243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203200" y="-47625"/>
              <a:ext cx="139851" cy="7588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905364" y="2091993"/>
            <a:ext cx="462936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 ist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 beendet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92454" y="4649889"/>
            <a:ext cx="10213746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begründet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Feststellung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Hauptsachenerledigung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Kostenschuldner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=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  <a:endParaRPr lang="en-US" sz="266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292454" y="5506707"/>
            <a:ext cx="1185416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 unbegründet – Abweisung der abgeänderten Klage durch </a:t>
            </a:r>
          </a:p>
          <a:p>
            <a:pPr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 – Kostenschuldner = Kläger</a:t>
            </a:r>
          </a:p>
        </p:txBody>
      </p:sp>
      <p:sp>
        <p:nvSpPr>
          <p:cNvPr id="23" name="Freeform 23"/>
          <p:cNvSpPr/>
          <p:nvPr/>
        </p:nvSpPr>
        <p:spPr>
          <a:xfrm>
            <a:off x="787941" y="4836705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787941" y="5693523"/>
            <a:ext cx="369553" cy="346035"/>
          </a:xfrm>
          <a:custGeom>
            <a:avLst/>
            <a:gdLst/>
            <a:ahLst/>
            <a:cxnLst/>
            <a:rect l="l" t="t" r="r" b="b"/>
            <a:pathLst>
              <a:path w="554329" h="519053">
                <a:moveTo>
                  <a:pt x="0" y="0"/>
                </a:moveTo>
                <a:lnTo>
                  <a:pt x="554329" y="0"/>
                </a:lnTo>
                <a:lnTo>
                  <a:pt x="554329" y="519053"/>
                </a:lnTo>
                <a:lnTo>
                  <a:pt x="0" y="5190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493404" y="751676"/>
            <a:ext cx="320519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eIP</a:t>
            </a:r>
          </a:p>
        </p:txBody>
      </p:sp>
      <p:sp>
        <p:nvSpPr>
          <p:cNvPr id="6" name="Freeform 6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11/26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2609" y="2319161"/>
            <a:ext cx="415761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9" name="AutoShape 9"/>
          <p:cNvSpPr/>
          <p:nvPr/>
        </p:nvSpPr>
        <p:spPr>
          <a:xfrm flipH="1">
            <a:off x="3001416" y="2942731"/>
            <a:ext cx="0" cy="657351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Freeform 10"/>
          <p:cNvSpPr/>
          <p:nvPr/>
        </p:nvSpPr>
        <p:spPr>
          <a:xfrm rot="5400000">
            <a:off x="2704658" y="3638290"/>
            <a:ext cx="593517" cy="517102"/>
          </a:xfrm>
          <a:custGeom>
            <a:avLst/>
            <a:gdLst/>
            <a:ahLst/>
            <a:cxnLst/>
            <a:rect l="l" t="t" r="r" b="b"/>
            <a:pathLst>
              <a:path w="890276" h="775653">
                <a:moveTo>
                  <a:pt x="0" y="0"/>
                </a:moveTo>
                <a:lnTo>
                  <a:pt x="890276" y="0"/>
                </a:lnTo>
                <a:lnTo>
                  <a:pt x="890276" y="775653"/>
                </a:lnTo>
                <a:lnTo>
                  <a:pt x="0" y="7756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57770" y="4309992"/>
            <a:ext cx="3487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Doppelklick öffnen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928771" y="754424"/>
            <a:ext cx="833445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7210349" y="1723857"/>
            <a:ext cx="393371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Bearbeitungszeit: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11387" y="2290363"/>
            <a:ext cx="26132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20 Minuten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10349" y="3272366"/>
            <a:ext cx="2951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7"/>
              </a:lnSpc>
            </a:pPr>
            <a:r>
              <a:rPr lang="en-US" sz="3334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Hilfsmittel: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11387" y="3829049"/>
            <a:ext cx="224583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Nomos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11387" y="4379383"/>
            <a:ext cx="232989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Handout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15671" y="3461808"/>
            <a:ext cx="3488267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F7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40732" y="1636843"/>
            <a:ext cx="10710537" cy="4437457"/>
            <a:chOff x="0" y="0"/>
            <a:chExt cx="21421073" cy="887491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8322" b="8322"/>
            <a:stretch>
              <a:fillRect/>
            </a:stretch>
          </p:blipFill>
          <p:spPr>
            <a:xfrm>
              <a:off x="0" y="0"/>
              <a:ext cx="10647036" cy="8874913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t="8322" b="8322"/>
            <a:stretch>
              <a:fillRect/>
            </a:stretch>
          </p:blipFill>
          <p:spPr>
            <a:xfrm>
              <a:off x="10774036" y="0"/>
              <a:ext cx="10647036" cy="8874913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858458" y="846927"/>
            <a:ext cx="670107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7"/>
              </a:lnSpc>
            </a:pPr>
            <a:r>
              <a:rPr lang="en-US" sz="2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08804" y="5081082"/>
            <a:ext cx="380968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700 ZPO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29807" y="751676"/>
            <a:ext cx="956653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Beschlüsse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(§§ 346, 700 ZPO)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363" y="2124746"/>
            <a:ext cx="66863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Einspruch ./. VU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-185724" y="3369022"/>
            <a:ext cx="694642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Rücknahme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-377035" y="4575198"/>
            <a:ext cx="758912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Kostenbeschluss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61725" y="5081082"/>
            <a:ext cx="611161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346 ZPO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370480" y="2126538"/>
            <a:ext cx="66863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Einspruch ./. VB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240436" y="3349972"/>
            <a:ext cx="694642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Rücknahme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136068" y="4575198"/>
            <a:ext cx="758912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Kostenbeschluss </a:t>
            </a:r>
          </a:p>
        </p:txBody>
      </p:sp>
      <p:sp>
        <p:nvSpPr>
          <p:cNvPr id="18" name="AutoShape 18"/>
          <p:cNvSpPr/>
          <p:nvPr/>
        </p:nvSpPr>
        <p:spPr>
          <a:xfrm>
            <a:off x="3417530" y="2694129"/>
            <a:ext cx="0" cy="73839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9" name="AutoShape 19"/>
          <p:cNvSpPr/>
          <p:nvPr/>
        </p:nvSpPr>
        <p:spPr>
          <a:xfrm>
            <a:off x="3417530" y="3938406"/>
            <a:ext cx="0" cy="70029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0" name="AutoShape 20"/>
          <p:cNvSpPr/>
          <p:nvPr/>
        </p:nvSpPr>
        <p:spPr>
          <a:xfrm>
            <a:off x="8726347" y="2695922"/>
            <a:ext cx="0" cy="73839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21" name="AutoShape 21"/>
          <p:cNvSpPr/>
          <p:nvPr/>
        </p:nvSpPr>
        <p:spPr>
          <a:xfrm>
            <a:off x="8739047" y="3939302"/>
            <a:ext cx="0" cy="70029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99889"/>
            <a:ext cx="10820400" cy="4237076"/>
            <a:chOff x="0" y="0"/>
            <a:chExt cx="2514545" cy="9846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984651"/>
            </a:xfrm>
            <a:custGeom>
              <a:avLst/>
              <a:gdLst/>
              <a:ahLst/>
              <a:cxnLst/>
              <a:rect l="l" t="t" r="r" b="b"/>
              <a:pathLst>
                <a:path w="2514545" h="984651">
                  <a:moveTo>
                    <a:pt x="0" y="0"/>
                  </a:moveTo>
                  <a:lnTo>
                    <a:pt x="2514545" y="0"/>
                  </a:lnTo>
                  <a:lnTo>
                    <a:pt x="2514545" y="984651"/>
                  </a:lnTo>
                  <a:lnTo>
                    <a:pt x="0" y="984651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t="-77527" b="-77527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40102" y="798878"/>
            <a:ext cx="670107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91872" y="767042"/>
            <a:ext cx="5814328" cy="497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2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Beschlüsse</a:t>
            </a: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(§§ 346, 700 ZPO)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43940" y="1829812"/>
            <a:ext cx="850412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Verfügung: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0102" y="2405978"/>
            <a:ext cx="1045195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eine beglaubigte Abschrift des Beschlusses senden an: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05672" y="2976033"/>
            <a:ext cx="1082040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a) obsiegende Partei formlos bzw. Vertreter formlos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05672" y="3543300"/>
            <a:ext cx="1082040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b) unterliegende Partei ./. ZU bzw. Vertreter ./. EB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0102" y="4116917"/>
            <a:ext cx="1045195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Kosten, VE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0102" y="4690534"/>
            <a:ext cx="1045195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1 Monat (weglegen)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40102" y="5257801"/>
            <a:ext cx="1045195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Dienstbezeichnung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466955" b="-466955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631253" y="1664496"/>
            <a:ext cx="4374835" cy="5193504"/>
          </a:xfrm>
          <a:custGeom>
            <a:avLst/>
            <a:gdLst/>
            <a:ahLst/>
            <a:cxnLst/>
            <a:rect l="l" t="t" r="r" b="b"/>
            <a:pathLst>
              <a:path w="6562252" h="7790256">
                <a:moveTo>
                  <a:pt x="0" y="0"/>
                </a:moveTo>
                <a:lnTo>
                  <a:pt x="6562253" y="0"/>
                </a:lnTo>
                <a:lnTo>
                  <a:pt x="6562253" y="7790256"/>
                </a:lnTo>
                <a:lnTo>
                  <a:pt x="0" y="77902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3389" t="-5639" r="-24840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1965179"/>
            <a:ext cx="6881932" cy="1333374"/>
          </a:xfrm>
          <a:custGeom>
            <a:avLst/>
            <a:gdLst/>
            <a:ahLst/>
            <a:cxnLst/>
            <a:rect l="l" t="t" r="r" b="b"/>
            <a:pathLst>
              <a:path w="10322898" h="2000061">
                <a:moveTo>
                  <a:pt x="0" y="0"/>
                </a:moveTo>
                <a:lnTo>
                  <a:pt x="10322898" y="0"/>
                </a:lnTo>
                <a:lnTo>
                  <a:pt x="10322898" y="2000062"/>
                </a:lnTo>
                <a:lnTo>
                  <a:pt x="0" y="20000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" y="3298553"/>
            <a:ext cx="2953355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Monat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50761" y="3298553"/>
            <a:ext cx="2953355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Monat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495708" y="3298553"/>
            <a:ext cx="2953355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 Monat 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963584" y="2631866"/>
            <a:ext cx="0" cy="1420833"/>
          </a:xfrm>
          <a:prstGeom prst="line">
            <a:avLst/>
          </a:prstGeom>
          <a:ln w="95250" cap="flat">
            <a:solidFill>
              <a:srgbClr val="DD1E28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11" name="Group 11"/>
          <p:cNvGrpSpPr/>
          <p:nvPr/>
        </p:nvGrpSpPr>
        <p:grpSpPr>
          <a:xfrm>
            <a:off x="2292537" y="4052700"/>
            <a:ext cx="5419837" cy="651015"/>
            <a:chOff x="0" y="0"/>
            <a:chExt cx="1259512" cy="1512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59512" cy="151289"/>
            </a:xfrm>
            <a:custGeom>
              <a:avLst/>
              <a:gdLst/>
              <a:ahLst/>
              <a:cxnLst/>
              <a:rect l="l" t="t" r="r" b="b"/>
              <a:pathLst>
                <a:path w="1259512" h="151289">
                  <a:moveTo>
                    <a:pt x="0" y="0"/>
                  </a:moveTo>
                  <a:lnTo>
                    <a:pt x="1259512" y="0"/>
                  </a:lnTo>
                  <a:lnTo>
                    <a:pt x="1259512" y="151289"/>
                  </a:lnTo>
                  <a:lnTo>
                    <a:pt x="0" y="151289"/>
                  </a:lnTo>
                  <a:close/>
                </a:path>
              </a:pathLst>
            </a:custGeom>
            <a:blipFill>
              <a:blip r:embed="rId2"/>
              <a:stretch>
                <a:fillRect t="-366260" b="-366260"/>
              </a:stretch>
            </a:blipFill>
            <a:ln w="47625" cap="sq">
              <a:solidFill>
                <a:srgbClr val="000000"/>
              </a:solidFill>
              <a:prstDash val="sysDot"/>
              <a:miter/>
            </a:ln>
          </p:spPr>
        </p:sp>
      </p:grpSp>
      <p:sp>
        <p:nvSpPr>
          <p:cNvPr id="13" name="TextBox 13"/>
          <p:cNvSpPr txBox="1"/>
          <p:nvPr/>
        </p:nvSpPr>
        <p:spPr>
          <a:xfrm>
            <a:off x="930181" y="846927"/>
            <a:ext cx="670107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7"/>
              </a:lnSpc>
            </a:pPr>
            <a:r>
              <a:rPr lang="en-US" sz="2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Beendigung des Verfahrens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79783" y="716328"/>
            <a:ext cx="100391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Nichtzahlung des Vorschusses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15859" y="1586621"/>
            <a:ext cx="2953355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Monat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50089" y="1586621"/>
            <a:ext cx="2953355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Monat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362441" y="1586621"/>
            <a:ext cx="2953355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6. Monat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26463" y="4148395"/>
            <a:ext cx="8691847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 Vorschuss eingezahlt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-848751" y="5402215"/>
            <a:ext cx="11642273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 geschäftsmäßig und aktenmäßig erledigt</a:t>
            </a:r>
          </a:p>
        </p:txBody>
      </p:sp>
      <p:sp>
        <p:nvSpPr>
          <p:cNvPr id="20" name="AutoShape 20"/>
          <p:cNvSpPr/>
          <p:nvPr/>
        </p:nvSpPr>
        <p:spPr>
          <a:xfrm>
            <a:off x="5963584" y="4703715"/>
            <a:ext cx="0" cy="639915"/>
          </a:xfrm>
          <a:prstGeom prst="line">
            <a:avLst/>
          </a:prstGeom>
          <a:ln w="38100" cap="flat">
            <a:solidFill>
              <a:srgbClr val="010101"/>
            </a:solidFill>
            <a:prstDash val="solid"/>
            <a:headEnd type="none" w="sm" len="sm"/>
            <a:tailEnd type="triangle" w="lg" len="me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1205</Words>
  <Application>Microsoft Office PowerPoint</Application>
  <PresentationFormat>Breitbild</PresentationFormat>
  <Paragraphs>300</Paragraphs>
  <Slides>37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45" baseType="lpstr">
      <vt:lpstr>Aptos</vt:lpstr>
      <vt:lpstr>Arial</vt:lpstr>
      <vt:lpstr>Calibri</vt:lpstr>
      <vt:lpstr>Calibri Light</vt:lpstr>
      <vt:lpstr>Canva Sans</vt:lpstr>
      <vt:lpstr>Canva Sans Bold</vt:lpstr>
      <vt:lpstr>Pompiere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9</cp:revision>
  <dcterms:created xsi:type="dcterms:W3CDTF">2025-07-29T14:10:27Z</dcterms:created>
  <dcterms:modified xsi:type="dcterms:W3CDTF">2026-09-07T14:43:10Z</dcterms:modified>
</cp:coreProperties>
</file>