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555" r:id="rId3"/>
    <p:sldId id="556" r:id="rId4"/>
    <p:sldId id="557" r:id="rId5"/>
    <p:sldId id="558" r:id="rId6"/>
    <p:sldId id="559" r:id="rId7"/>
    <p:sldId id="560" r:id="rId8"/>
    <p:sldId id="561" r:id="rId9"/>
    <p:sldId id="562" r:id="rId10"/>
    <p:sldId id="563" r:id="rId11"/>
    <p:sldId id="564" r:id="rId12"/>
    <p:sldId id="565" r:id="rId13"/>
    <p:sldId id="566" r:id="rId14"/>
    <p:sldId id="567" r:id="rId15"/>
    <p:sldId id="568" r:id="rId16"/>
    <p:sldId id="569" r:id="rId17"/>
    <p:sldId id="570" r:id="rId18"/>
    <p:sldId id="571" r:id="rId19"/>
    <p:sldId id="572" r:id="rId20"/>
    <p:sldId id="573" r:id="rId21"/>
    <p:sldId id="574" r:id="rId22"/>
    <p:sldId id="575" r:id="rId23"/>
    <p:sldId id="576" r:id="rId24"/>
    <p:sldId id="578" r:id="rId25"/>
    <p:sldId id="625" r:id="rId26"/>
    <p:sldId id="579" r:id="rId27"/>
    <p:sldId id="580" r:id="rId28"/>
    <p:sldId id="581" r:id="rId29"/>
    <p:sldId id="582" r:id="rId30"/>
    <p:sldId id="345" r:id="rId31"/>
    <p:sldId id="346" r:id="rId32"/>
    <p:sldId id="347" r:id="rId33"/>
    <p:sldId id="586" r:id="rId34"/>
    <p:sldId id="587" r:id="rId35"/>
    <p:sldId id="588" r:id="rId36"/>
    <p:sldId id="589" r:id="rId37"/>
    <p:sldId id="590" r:id="rId38"/>
    <p:sldId id="591" r:id="rId39"/>
    <p:sldId id="592" r:id="rId40"/>
    <p:sldId id="593" r:id="rId41"/>
    <p:sldId id="594" r:id="rId42"/>
    <p:sldId id="357" r:id="rId43"/>
    <p:sldId id="596" r:id="rId44"/>
    <p:sldId id="597" r:id="rId45"/>
    <p:sldId id="598" r:id="rId46"/>
    <p:sldId id="599" r:id="rId47"/>
    <p:sldId id="600" r:id="rId48"/>
    <p:sldId id="601" r:id="rId49"/>
    <p:sldId id="602" r:id="rId50"/>
    <p:sldId id="603" r:id="rId51"/>
    <p:sldId id="604" r:id="rId52"/>
    <p:sldId id="367" r:id="rId53"/>
    <p:sldId id="368" r:id="rId54"/>
    <p:sldId id="369" r:id="rId55"/>
    <p:sldId id="608" r:id="rId56"/>
    <p:sldId id="609" r:id="rId57"/>
    <p:sldId id="610" r:id="rId58"/>
    <p:sldId id="611" r:id="rId59"/>
    <p:sldId id="612" r:id="rId60"/>
    <p:sldId id="626" r:id="rId61"/>
    <p:sldId id="627" r:id="rId62"/>
    <p:sldId id="375" r:id="rId63"/>
    <p:sldId id="376" r:id="rId64"/>
    <p:sldId id="613" r:id="rId65"/>
    <p:sldId id="614" r:id="rId66"/>
    <p:sldId id="615" r:id="rId67"/>
    <p:sldId id="628" r:id="rId68"/>
    <p:sldId id="616" r:id="rId69"/>
    <p:sldId id="617" r:id="rId70"/>
    <p:sldId id="618" r:id="rId71"/>
    <p:sldId id="619" r:id="rId7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8811B-F812-41A9-BFA7-A0AD90EC5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6B7F786-AF55-4A54-9C28-479E4F5C5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0B9E22-E2FF-4123-B39E-41497118C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02BD69F-613B-41E6-825E-C0029628F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7F85FA2-B559-4BC9-A191-8B7423A86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3043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13A857-99A9-4104-AF5C-B041793D4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41FDFF-857F-4839-8804-BAA4805B1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8263BB-89B6-41F8-9EDB-0428A439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2C4926-68BF-459B-9BFB-70058785F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082A32-3F17-43E0-97C5-B15CD40FD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5905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B4FCC-D2ED-4B2D-A07A-061D4A2B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2966DE-FAC6-4788-B421-246D8F5BB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53DA73-AEB9-4578-A933-8B3CAA76C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6EDEF3-776D-47C3-82A1-A2185B319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AB01E4-161B-4212-B0F0-84E1DD31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120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EF7967-1B59-4217-BFE2-34F0CA6D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0CB87D-E1B2-4371-97A5-AA0004E6C5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3DB3A6A-163D-4B10-8C25-8553B1A21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235DB0-284D-4D56-830B-AECBB3502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9A3CB75-47BF-42DB-B166-4DE7CC270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2731D4-1505-462B-9C72-A8CCA8671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760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37F8D-8CB6-4BF0-BCC5-CED3CC31D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13B84A-B925-404B-A077-B99296578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699F784-41E4-4ECE-8892-C396A30F4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6A5FA88-AABB-45B8-A551-DBC16B1F5B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7848261-8692-4FCC-B3D3-808B82CB7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97066F9-6E3D-426D-B4F2-FD3D03D3C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E999D5C-BD93-482D-8513-E6AAAED23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29DC5D5-F047-4201-84B7-1F317295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707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1323BE-609A-454E-8BC9-E6F379B2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F01D06-E125-4EFC-A3BB-9B179F610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FD2658B-A00F-44F5-A689-7F544497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942286-D369-4F89-A1A0-AECE2EFA5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1867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1F6BD25-6934-4084-B48A-4BE396B79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3E38D6-A13A-49A8-B87F-3D7BC64C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357CB0-9FAF-4CFC-B9F3-D75286EC9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55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E0E1B4-476B-4F10-A015-662A4B25C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7330C8-3FD8-4499-A649-CA56E7AB8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1E07E39-DAF8-47CF-82A0-3DBDED2A3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B899F18-C915-454E-81F9-AAA617046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113D17B-BCBD-4C7A-B9D0-D168C46CC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AF92C4-C7B8-4D80-A1CB-A86C778F7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51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08EFCD-FE52-4A22-837C-FFA032C4C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A66D859-FC98-4362-93D8-8B4A5C0500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FB4B3D-1290-4948-812D-60DE76224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4C6F440-8B92-4DDD-8F51-F22652E37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9EA1D7-34FC-44E6-9B54-35354093F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BDB9327-C0FB-4472-B059-C3E5D9A1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003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55E70D-9BA6-4199-B79F-F3DCB917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9E69D91-246C-46F6-8F7E-01E6454CB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313FF0-A9BE-4ADE-A320-791C05CD1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61764E-BF3B-471B-B25D-15F649399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3E13F2-E465-4B59-BEA3-38218E69A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4132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E958116-E299-47A4-8668-B332183B54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8DB5C6E-0AE7-4E92-8A75-7C9692855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A522FB-9A63-4D58-99D8-9060F83D5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D25938-0A9A-4AF1-B06D-D8CF5E080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6F1B2F-9D3A-4118-83CD-43E4769E1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529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65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5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87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37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43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2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295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41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00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3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F7B52A7-C959-4F63-B56A-E929A0FC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BF109F-D2D3-42B0-BE06-F24ECA5A5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3864037-1911-4703-85ED-BD6AABB226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F65B0-1208-4AB0-A4ED-BA7DB91C5BF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CF55E3-F239-4DB7-AC35-AC97473B2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40F710-E8F9-415A-96F1-B88341D50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5E6B4-61AA-41D8-8688-CD08FDA663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896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7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.jpe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jpeg"/><Relationship Id="rId7" Type="http://schemas.openxmlformats.org/officeDocument/2006/relationships/image" Target="../media/image3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jpe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2.jpe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10" Type="http://schemas.openxmlformats.org/officeDocument/2006/relationships/image" Target="../media/image64.sv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3.jpeg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.jpeg"/><Relationship Id="rId7" Type="http://schemas.openxmlformats.org/officeDocument/2006/relationships/image" Target="../media/image7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6.png"/><Relationship Id="rId5" Type="http://schemas.openxmlformats.org/officeDocument/2006/relationships/image" Target="../media/image75.svg"/><Relationship Id="rId10" Type="http://schemas.openxmlformats.org/officeDocument/2006/relationships/image" Target="../media/image80.sv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2.jpeg"/><Relationship Id="rId7" Type="http://schemas.openxmlformats.org/officeDocument/2006/relationships/image" Target="../media/image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3.png"/><Relationship Id="rId5" Type="http://schemas.openxmlformats.org/officeDocument/2006/relationships/image" Target="../media/image82.svg"/><Relationship Id="rId4" Type="http://schemas.openxmlformats.org/officeDocument/2006/relationships/image" Target="../media/image81.png"/><Relationship Id="rId9" Type="http://schemas.openxmlformats.org/officeDocument/2006/relationships/image" Target="../media/image80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jpe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2.jpeg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8.jpe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91.png"/><Relationship Id="rId3" Type="http://schemas.openxmlformats.org/officeDocument/2006/relationships/image" Target="../media/image2.jpeg"/><Relationship Id="rId7" Type="http://schemas.openxmlformats.org/officeDocument/2006/relationships/image" Target="../media/image61.png"/><Relationship Id="rId12" Type="http://schemas.openxmlformats.org/officeDocument/2006/relationships/image" Target="../media/image9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svg"/><Relationship Id="rId11" Type="http://schemas.openxmlformats.org/officeDocument/2006/relationships/image" Target="../media/image89.png"/><Relationship Id="rId5" Type="http://schemas.openxmlformats.org/officeDocument/2006/relationships/image" Target="../media/image59.png"/><Relationship Id="rId10" Type="http://schemas.openxmlformats.org/officeDocument/2006/relationships/image" Target="../media/image64.sv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92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2.jpe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10" Type="http://schemas.openxmlformats.org/officeDocument/2006/relationships/image" Target="../media/image64.sv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2.jpeg"/><Relationship Id="rId7" Type="http://schemas.openxmlformats.org/officeDocument/2006/relationships/image" Target="../media/image61.png"/><Relationship Id="rId12" Type="http://schemas.openxmlformats.org/officeDocument/2006/relationships/image" Target="../media/image9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svg"/><Relationship Id="rId11" Type="http://schemas.openxmlformats.org/officeDocument/2006/relationships/image" Target="../media/image93.png"/><Relationship Id="rId5" Type="http://schemas.openxmlformats.org/officeDocument/2006/relationships/image" Target="../media/image59.png"/><Relationship Id="rId10" Type="http://schemas.openxmlformats.org/officeDocument/2006/relationships/image" Target="../media/image64.sv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5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2.jpe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10" Type="http://schemas.openxmlformats.org/officeDocument/2006/relationships/image" Target="../media/image64.sv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7.svg"/><Relationship Id="rId4" Type="http://schemas.openxmlformats.org/officeDocument/2006/relationships/image" Target="../media/image9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9.svg"/><Relationship Id="rId4" Type="http://schemas.openxmlformats.org/officeDocument/2006/relationships/image" Target="../media/image9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2.svg"/><Relationship Id="rId5" Type="http://schemas.openxmlformats.org/officeDocument/2006/relationships/image" Target="../media/image101.png"/><Relationship Id="rId4" Type="http://schemas.openxmlformats.org/officeDocument/2006/relationships/image" Target="../media/image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10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4.svg"/><Relationship Id="rId4" Type="http://schemas.openxmlformats.org/officeDocument/2006/relationships/image" Target="../media/image10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333243" y="1711558"/>
            <a:ext cx="3085659" cy="944983"/>
          </a:xfrm>
          <a:custGeom>
            <a:avLst/>
            <a:gdLst/>
            <a:ahLst/>
            <a:cxnLst/>
            <a:rect l="l" t="t" r="r" b="b"/>
            <a:pathLst>
              <a:path w="4628489" h="1417475">
                <a:moveTo>
                  <a:pt x="0" y="0"/>
                </a:moveTo>
                <a:lnTo>
                  <a:pt x="4628490" y="0"/>
                </a:lnTo>
                <a:lnTo>
                  <a:pt x="4628490" y="1417475"/>
                </a:lnTo>
                <a:lnTo>
                  <a:pt x="0" y="14174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66696" y="751676"/>
            <a:ext cx="76586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eines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Verfahrens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788015" y="1624775"/>
            <a:ext cx="3085659" cy="944983"/>
          </a:xfrm>
          <a:custGeom>
            <a:avLst/>
            <a:gdLst/>
            <a:ahLst/>
            <a:cxnLst/>
            <a:rect l="l" t="t" r="r" b="b"/>
            <a:pathLst>
              <a:path w="4628489" h="1417475">
                <a:moveTo>
                  <a:pt x="0" y="0"/>
                </a:moveTo>
                <a:lnTo>
                  <a:pt x="4628490" y="0"/>
                </a:lnTo>
                <a:lnTo>
                  <a:pt x="4628490" y="1417475"/>
                </a:lnTo>
                <a:lnTo>
                  <a:pt x="0" y="14174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154685" y="1780824"/>
            <a:ext cx="435232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ohne Urteil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6383" y="1780824"/>
            <a:ext cx="283937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Urteil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051" y="2796349"/>
            <a:ext cx="504843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81922" y="3356821"/>
            <a:ext cx="227469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66782" y="3904816"/>
            <a:ext cx="230497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6386" y="4452811"/>
            <a:ext cx="46193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Verzichtsurteil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04930" y="4988327"/>
            <a:ext cx="154228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4581" y="5523843"/>
            <a:ext cx="332298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Mischurteile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603198" y="2796349"/>
            <a:ext cx="395413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Prozessvergleich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27812" y="3356821"/>
            <a:ext cx="450491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88015" y="3930989"/>
            <a:ext cx="337443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Klageverzicht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703672" y="4452811"/>
            <a:ext cx="575318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Hauptsachenerledigung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01895" y="4988327"/>
            <a:ext cx="74579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Beschlüsse nach §§ 346 und 700 ZPO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146403" y="5511143"/>
            <a:ext cx="7913392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Nichtzahlung des Gerichtskostenvorschusses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65985" y="1697160"/>
            <a:ext cx="3354902" cy="1014858"/>
          </a:xfrm>
          <a:custGeom>
            <a:avLst/>
            <a:gdLst/>
            <a:ahLst/>
            <a:cxnLst/>
            <a:rect l="l" t="t" r="r" b="b"/>
            <a:pathLst>
              <a:path w="5032353" h="1522287">
                <a:moveTo>
                  <a:pt x="0" y="0"/>
                </a:moveTo>
                <a:lnTo>
                  <a:pt x="5032353" y="0"/>
                </a:lnTo>
                <a:lnTo>
                  <a:pt x="5032353" y="1522287"/>
                </a:lnTo>
                <a:lnTo>
                  <a:pt x="0" y="15222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310156" y="1697160"/>
            <a:ext cx="3354902" cy="1014858"/>
          </a:xfrm>
          <a:custGeom>
            <a:avLst/>
            <a:gdLst/>
            <a:ahLst/>
            <a:cxnLst/>
            <a:rect l="l" t="t" r="r" b="b"/>
            <a:pathLst>
              <a:path w="5032353" h="1522287">
                <a:moveTo>
                  <a:pt x="0" y="0"/>
                </a:moveTo>
                <a:lnTo>
                  <a:pt x="5032352" y="0"/>
                </a:lnTo>
                <a:lnTo>
                  <a:pt x="5032352" y="1522287"/>
                </a:lnTo>
                <a:lnTo>
                  <a:pt x="0" y="15222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2428111" y="2897667"/>
            <a:ext cx="735243" cy="363945"/>
          </a:xfrm>
          <a:custGeom>
            <a:avLst/>
            <a:gdLst/>
            <a:ahLst/>
            <a:cxnLst/>
            <a:rect l="l" t="t" r="r" b="b"/>
            <a:pathLst>
              <a:path w="1102864" h="545918">
                <a:moveTo>
                  <a:pt x="0" y="0"/>
                </a:moveTo>
                <a:lnTo>
                  <a:pt x="1102864" y="0"/>
                </a:lnTo>
                <a:lnTo>
                  <a:pt x="1102864" y="545918"/>
                </a:lnTo>
                <a:lnTo>
                  <a:pt x="0" y="5459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8619985" y="2897667"/>
            <a:ext cx="735243" cy="363945"/>
          </a:xfrm>
          <a:custGeom>
            <a:avLst/>
            <a:gdLst/>
            <a:ahLst/>
            <a:cxnLst/>
            <a:rect l="l" t="t" r="r" b="b"/>
            <a:pathLst>
              <a:path w="1102864" h="545918">
                <a:moveTo>
                  <a:pt x="0" y="0"/>
                </a:moveTo>
                <a:lnTo>
                  <a:pt x="1102864" y="0"/>
                </a:lnTo>
                <a:lnTo>
                  <a:pt x="1102864" y="545918"/>
                </a:lnTo>
                <a:lnTo>
                  <a:pt x="0" y="5459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915250" y="5134798"/>
            <a:ext cx="3856373" cy="1098737"/>
            <a:chOff x="0" y="0"/>
            <a:chExt cx="896180" cy="2553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96180" cy="255335"/>
            </a:xfrm>
            <a:custGeom>
              <a:avLst/>
              <a:gdLst/>
              <a:ahLst/>
              <a:cxnLst/>
              <a:rect l="l" t="t" r="r" b="b"/>
              <a:pathLst>
                <a:path w="896180" h="255335">
                  <a:moveTo>
                    <a:pt x="30783" y="0"/>
                  </a:moveTo>
                  <a:lnTo>
                    <a:pt x="865397" y="0"/>
                  </a:lnTo>
                  <a:cubicBezTo>
                    <a:pt x="882398" y="0"/>
                    <a:pt x="896180" y="13782"/>
                    <a:pt x="896180" y="30783"/>
                  </a:cubicBezTo>
                  <a:lnTo>
                    <a:pt x="896180" y="224552"/>
                  </a:lnTo>
                  <a:cubicBezTo>
                    <a:pt x="896180" y="241553"/>
                    <a:pt x="882398" y="255335"/>
                    <a:pt x="865397" y="255335"/>
                  </a:cubicBezTo>
                  <a:lnTo>
                    <a:pt x="30783" y="255335"/>
                  </a:lnTo>
                  <a:cubicBezTo>
                    <a:pt x="13782" y="255335"/>
                    <a:pt x="0" y="241553"/>
                    <a:pt x="0" y="224552"/>
                  </a:cubicBezTo>
                  <a:lnTo>
                    <a:pt x="0" y="30783"/>
                  </a:lnTo>
                  <a:cubicBezTo>
                    <a:pt x="0" y="13782"/>
                    <a:pt x="13782" y="0"/>
                    <a:pt x="30783" y="0"/>
                  </a:cubicBez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t="-78218" b="-78218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43874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Unterscheidung von Urteilen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8697" y="1764786"/>
            <a:ext cx="50540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Prozessurteil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4705" y="3597133"/>
            <a:ext cx="363746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fehlende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Prozess-voraussetzungen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385203" y="3597133"/>
            <a:ext cx="520480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entscheidet über 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Begründetheit 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Klage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0397" y="5146748"/>
            <a:ext cx="4786075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Heilung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Prozessvoraussetzung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erneute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06270" y="1764786"/>
            <a:ext cx="43626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Sachurteil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6603126" y="5184633"/>
            <a:ext cx="4768961" cy="1098737"/>
            <a:chOff x="0" y="0"/>
            <a:chExt cx="1108255" cy="25533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08255" cy="255335"/>
            </a:xfrm>
            <a:custGeom>
              <a:avLst/>
              <a:gdLst/>
              <a:ahLst/>
              <a:cxnLst/>
              <a:rect l="l" t="t" r="r" b="b"/>
              <a:pathLst>
                <a:path w="1108255" h="255335">
                  <a:moveTo>
                    <a:pt x="24892" y="0"/>
                  </a:moveTo>
                  <a:lnTo>
                    <a:pt x="1083363" y="0"/>
                  </a:lnTo>
                  <a:cubicBezTo>
                    <a:pt x="1089965" y="0"/>
                    <a:pt x="1096296" y="2623"/>
                    <a:pt x="1100965" y="7291"/>
                  </a:cubicBezTo>
                  <a:cubicBezTo>
                    <a:pt x="1105633" y="11959"/>
                    <a:pt x="1108255" y="18290"/>
                    <a:pt x="1108255" y="24892"/>
                  </a:cubicBezTo>
                  <a:lnTo>
                    <a:pt x="1108255" y="230443"/>
                  </a:lnTo>
                  <a:cubicBezTo>
                    <a:pt x="1108255" y="237044"/>
                    <a:pt x="1105633" y="243376"/>
                    <a:pt x="1100965" y="248044"/>
                  </a:cubicBezTo>
                  <a:cubicBezTo>
                    <a:pt x="1096296" y="252712"/>
                    <a:pt x="1089965" y="255335"/>
                    <a:pt x="1083363" y="255335"/>
                  </a:cubicBezTo>
                  <a:lnTo>
                    <a:pt x="24892" y="255335"/>
                  </a:lnTo>
                  <a:cubicBezTo>
                    <a:pt x="18290" y="255335"/>
                    <a:pt x="11959" y="252712"/>
                    <a:pt x="7291" y="248044"/>
                  </a:cubicBezTo>
                  <a:cubicBezTo>
                    <a:pt x="2623" y="243376"/>
                    <a:pt x="0" y="237044"/>
                    <a:pt x="0" y="230443"/>
                  </a:cubicBezTo>
                  <a:lnTo>
                    <a:pt x="0" y="24892"/>
                  </a:lnTo>
                  <a:cubicBezTo>
                    <a:pt x="0" y="18290"/>
                    <a:pt x="2623" y="11959"/>
                    <a:pt x="7291" y="7291"/>
                  </a:cubicBezTo>
                  <a:cubicBezTo>
                    <a:pt x="11959" y="2623"/>
                    <a:pt x="18290" y="0"/>
                    <a:pt x="24892" y="0"/>
                  </a:cubicBezTo>
                  <a:close/>
                </a:path>
              </a:pathLst>
            </a:custGeom>
            <a:blipFill>
              <a:blip r:embed="rId3">
                <a:alphaModFix amt="50000"/>
              </a:blip>
              <a:stretch>
                <a:fillRect t="-108560" b="-108560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5919800" y="5317984"/>
            <a:ext cx="6135614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rechtskräftiges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Sachurteil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</a:p>
          <a:p>
            <a:pPr algn="ctr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erneute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1" y="2351801"/>
            <a:ext cx="3082247" cy="2743200"/>
          </a:xfrm>
          <a:custGeom>
            <a:avLst/>
            <a:gdLst/>
            <a:ahLst/>
            <a:cxnLst/>
            <a:rect l="l" t="t" r="r" b="b"/>
            <a:pathLst>
              <a:path w="4623371" h="4114800">
                <a:moveTo>
                  <a:pt x="0" y="0"/>
                </a:moveTo>
                <a:lnTo>
                  <a:pt x="4623371" y="0"/>
                </a:lnTo>
                <a:lnTo>
                  <a:pt x="46233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41396" y="743845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Erlass von Urteilen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68048" y="2551580"/>
            <a:ext cx="7481690" cy="1754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Richter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erlassen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dem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zugrundeliegenden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beigewohnt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 (§ 309 ZPO)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85079" y="5556284"/>
            <a:ext cx="12271544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Kammer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Senat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Beratung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Abstimmung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§§ 192 ff. GVG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691883"/>
            <a:ext cx="12192000" cy="2659243"/>
            <a:chOff x="0" y="0"/>
            <a:chExt cx="24384000" cy="531848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b="8063"/>
            <a:stretch>
              <a:fillRect/>
            </a:stretch>
          </p:blipFill>
          <p:spPr>
            <a:xfrm>
              <a:off x="0" y="0"/>
              <a:ext cx="4775200" cy="531848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b="24668"/>
            <a:stretch>
              <a:fillRect/>
            </a:stretch>
          </p:blipFill>
          <p:spPr>
            <a:xfrm>
              <a:off x="4902200" y="0"/>
              <a:ext cx="4775200" cy="5318485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b="26491"/>
            <a:stretch>
              <a:fillRect/>
            </a:stretch>
          </p:blipFill>
          <p:spPr>
            <a:xfrm>
              <a:off x="9804400" y="0"/>
              <a:ext cx="4775200" cy="5318485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/>
            <a:srcRect b="17985"/>
            <a:stretch>
              <a:fillRect/>
            </a:stretch>
          </p:blipFill>
          <p:spPr>
            <a:xfrm>
              <a:off x="14706600" y="0"/>
              <a:ext cx="4775200" cy="5318485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/>
            <a:srcRect b="16365"/>
            <a:stretch>
              <a:fillRect/>
            </a:stretch>
          </p:blipFill>
          <p:spPr>
            <a:xfrm>
              <a:off x="19608800" y="0"/>
              <a:ext cx="4775200" cy="5318485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8"/>
              <a:stretch>
                <a:fillRect t="-466955" b="-466955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78279" y="4578271"/>
            <a:ext cx="2839400" cy="2279729"/>
            <a:chOff x="0" y="0"/>
            <a:chExt cx="7467600" cy="59956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>
                <a:alpha val="80000"/>
              </a:srgbClr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>
                <a:alpha val="80000"/>
              </a:srgbClr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9">
                <a:alphaModFix amt="80000"/>
              </a:blip>
              <a:stretch>
                <a:fillRect t="-9300" b="-9300"/>
              </a:stretch>
            </a:blip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4676300" y="4578271"/>
            <a:ext cx="2839400" cy="2279729"/>
            <a:chOff x="0" y="0"/>
            <a:chExt cx="7467600" cy="59956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>
                <a:alpha val="80000"/>
              </a:srgbClr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>
                <a:alpha val="80000"/>
              </a:srgbClr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9">
                <a:alphaModFix amt="80000"/>
              </a:blip>
              <a:stretch>
                <a:fillRect t="-9300" b="-9300"/>
              </a:stretch>
            </a:blipFill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8274321" y="4578271"/>
            <a:ext cx="2839400" cy="2279729"/>
            <a:chOff x="0" y="0"/>
            <a:chExt cx="7467600" cy="59956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>
                <a:alpha val="80000"/>
              </a:srgbClr>
            </a:solidFill>
          </p:spPr>
        </p:sp>
        <p:sp>
          <p:nvSpPr>
            <p:cNvPr id="24" name="Freeform 24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>
                <a:alpha val="80000"/>
              </a:srgbClr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9">
                <a:alphaModFix amt="80000"/>
              </a:blip>
              <a:stretch>
                <a:fillRect t="-9300" b="-9300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343874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 und Inhalt von Urteilen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40102" y="5148752"/>
            <a:ext cx="32454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311 ZPO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483919" y="5148752"/>
            <a:ext cx="322416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313 ZPO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06532" y="5148752"/>
            <a:ext cx="348885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315 ZPO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541439" y="1883484"/>
            <a:ext cx="104011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Vorsitzender verkündet das Urteil öffentlich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19016" y="3157381"/>
            <a:ext cx="51539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Schluss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=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Stuhlurteil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09253" y="3298533"/>
            <a:ext cx="406373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gesonderten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Verkündungstermin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Freeform 8"/>
          <p:cNvSpPr/>
          <p:nvPr/>
        </p:nvSpPr>
        <p:spPr>
          <a:xfrm>
            <a:off x="5685289" y="4991676"/>
            <a:ext cx="821423" cy="944165"/>
          </a:xfrm>
          <a:custGeom>
            <a:avLst/>
            <a:gdLst/>
            <a:ahLst/>
            <a:cxnLst/>
            <a:rect l="l" t="t" r="r" b="b"/>
            <a:pathLst>
              <a:path w="1232135" h="1416247">
                <a:moveTo>
                  <a:pt x="0" y="0"/>
                </a:moveTo>
                <a:lnTo>
                  <a:pt x="1232134" y="0"/>
                </a:lnTo>
                <a:lnTo>
                  <a:pt x="1232134" y="1416247"/>
                </a:lnTo>
                <a:lnTo>
                  <a:pt x="0" y="14162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12099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 von Urteilen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9439" y="4810300"/>
            <a:ext cx="2940051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muss in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vollständig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abgefasster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2567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vorliegen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695366" y="5147317"/>
            <a:ext cx="259852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04496" y="5147317"/>
            <a:ext cx="33306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binnen</a:t>
            </a:r>
          </a:p>
        </p:txBody>
      </p:sp>
      <p:sp>
        <p:nvSpPr>
          <p:cNvPr id="14" name="AutoShape 14"/>
          <p:cNvSpPr/>
          <p:nvPr/>
        </p:nvSpPr>
        <p:spPr>
          <a:xfrm flipH="1" flipV="1">
            <a:off x="8841118" y="4156842"/>
            <a:ext cx="0" cy="1306917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9268398" y="4906183"/>
            <a:ext cx="2496322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7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stattfinden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" name="AutoShape 16"/>
          <p:cNvSpPr/>
          <p:nvPr/>
        </p:nvSpPr>
        <p:spPr>
          <a:xfrm flipV="1">
            <a:off x="3266655" y="4156842"/>
            <a:ext cx="0" cy="1306917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V="1">
            <a:off x="8522699" y="5463759"/>
            <a:ext cx="318419" cy="0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3266656" y="5463759"/>
            <a:ext cx="505809" cy="0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3266655" y="2570883"/>
            <a:ext cx="0" cy="542385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0" name="AutoShape 20"/>
          <p:cNvSpPr/>
          <p:nvPr/>
        </p:nvSpPr>
        <p:spPr>
          <a:xfrm flipH="1">
            <a:off x="8841118" y="2570883"/>
            <a:ext cx="0" cy="542385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146892AD-BC83-77E6-C442-B515B015862C}"/>
              </a:ext>
            </a:extLst>
          </p:cNvPr>
          <p:cNvSpPr txBox="1"/>
          <p:nvPr/>
        </p:nvSpPr>
        <p:spPr>
          <a:xfrm>
            <a:off x="-1986030" y="6336337"/>
            <a:ext cx="7270987" cy="49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310 ff. ZPO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3578809" y="1525612"/>
            <a:ext cx="5044263" cy="1500668"/>
          </a:xfrm>
          <a:custGeom>
            <a:avLst/>
            <a:gdLst/>
            <a:ahLst/>
            <a:cxnLst/>
            <a:rect l="l" t="t" r="r" b="b"/>
            <a:pathLst>
              <a:path w="7566394" h="2251002">
                <a:moveTo>
                  <a:pt x="0" y="0"/>
                </a:moveTo>
                <a:lnTo>
                  <a:pt x="7566395" y="0"/>
                </a:lnTo>
                <a:lnTo>
                  <a:pt x="7566395" y="2251002"/>
                </a:lnTo>
                <a:lnTo>
                  <a:pt x="0" y="22510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36431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 von Urteilen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77272" y="1959505"/>
            <a:ext cx="74978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 wird wirksam mit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1746" y="5021988"/>
            <a:ext cx="490277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Verkündung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47381" y="5053187"/>
            <a:ext cx="463916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Zustellung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die Parteien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1747" y="5534221"/>
            <a:ext cx="490151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(Beweis durch Protokoll)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3605730"/>
            <a:ext cx="453872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verkündete Urteile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82609" y="3605730"/>
            <a:ext cx="50235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schriftliche Urteile</a:t>
            </a:r>
          </a:p>
        </p:txBody>
      </p:sp>
      <p:sp>
        <p:nvSpPr>
          <p:cNvPr id="14" name="AutoShape 14"/>
          <p:cNvSpPr/>
          <p:nvPr/>
        </p:nvSpPr>
        <p:spPr>
          <a:xfrm flipV="1">
            <a:off x="1414231" y="2275946"/>
            <a:ext cx="0" cy="1393284"/>
          </a:xfrm>
          <a:prstGeom prst="line">
            <a:avLst/>
          </a:prstGeom>
          <a:ln w="9525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1414231" y="2275946"/>
            <a:ext cx="2090008" cy="59520"/>
          </a:xfrm>
          <a:prstGeom prst="line">
            <a:avLst/>
          </a:prstGeom>
          <a:ln w="9525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V="1">
            <a:off x="10843899" y="2275946"/>
            <a:ext cx="0" cy="1393284"/>
          </a:xfrm>
          <a:prstGeom prst="line">
            <a:avLst/>
          </a:prstGeom>
          <a:ln w="9525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V="1">
            <a:off x="8677445" y="2275946"/>
            <a:ext cx="2166455" cy="59520"/>
          </a:xfrm>
          <a:prstGeom prst="line">
            <a:avLst/>
          </a:prstGeom>
          <a:ln w="9525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2538452" y="4253740"/>
            <a:ext cx="469365" cy="698397"/>
            <a:chOff x="0" y="0"/>
            <a:chExt cx="546251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32280" y="4246840"/>
            <a:ext cx="469365" cy="698397"/>
            <a:chOff x="0" y="0"/>
            <a:chExt cx="546251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3429000"/>
            <a:ext cx="2650617" cy="2743200"/>
          </a:xfrm>
          <a:custGeom>
            <a:avLst/>
            <a:gdLst/>
            <a:ahLst/>
            <a:cxnLst/>
            <a:rect l="l" t="t" r="r" b="b"/>
            <a:pathLst>
              <a:path w="3975926" h="4114800">
                <a:moveTo>
                  <a:pt x="0" y="0"/>
                </a:moveTo>
                <a:lnTo>
                  <a:pt x="3975926" y="0"/>
                </a:lnTo>
                <a:lnTo>
                  <a:pt x="39759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653364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 von Urteilen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48919" y="2095947"/>
            <a:ext cx="789416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</a:t>
            </a: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ist das Gericht an seine Entscheidung gebunden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27369" y="3843867"/>
            <a:ext cx="8154435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Auszüge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dürfen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erst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erteilt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verkündet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unterschrieben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317 II 2 ZPO)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618564" y="2585160"/>
            <a:ext cx="469365" cy="698397"/>
            <a:chOff x="0" y="0"/>
            <a:chExt cx="54625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669657" y="3429000"/>
            <a:ext cx="6836543" cy="2729249"/>
            <a:chOff x="0" y="0"/>
            <a:chExt cx="1588739" cy="6342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88739" cy="634248"/>
            </a:xfrm>
            <a:custGeom>
              <a:avLst/>
              <a:gdLst/>
              <a:ahLst/>
              <a:cxnLst/>
              <a:rect l="l" t="t" r="r" b="b"/>
              <a:pathLst>
                <a:path w="1588739" h="634248">
                  <a:moveTo>
                    <a:pt x="17364" y="0"/>
                  </a:moveTo>
                  <a:lnTo>
                    <a:pt x="1571375" y="0"/>
                  </a:lnTo>
                  <a:cubicBezTo>
                    <a:pt x="1575980" y="0"/>
                    <a:pt x="1580397" y="1829"/>
                    <a:pt x="1583653" y="5086"/>
                  </a:cubicBezTo>
                  <a:cubicBezTo>
                    <a:pt x="1586910" y="8342"/>
                    <a:pt x="1588739" y="12759"/>
                    <a:pt x="1588739" y="17364"/>
                  </a:cubicBezTo>
                  <a:lnTo>
                    <a:pt x="1588739" y="616884"/>
                  </a:lnTo>
                  <a:cubicBezTo>
                    <a:pt x="1588739" y="626474"/>
                    <a:pt x="1580965" y="634248"/>
                    <a:pt x="1571375" y="634248"/>
                  </a:cubicBezTo>
                  <a:lnTo>
                    <a:pt x="17364" y="634248"/>
                  </a:lnTo>
                  <a:cubicBezTo>
                    <a:pt x="12759" y="634248"/>
                    <a:pt x="8342" y="632419"/>
                    <a:pt x="5086" y="629162"/>
                  </a:cubicBezTo>
                  <a:cubicBezTo>
                    <a:pt x="1829" y="625906"/>
                    <a:pt x="0" y="621489"/>
                    <a:pt x="0" y="616884"/>
                  </a:cubicBezTo>
                  <a:lnTo>
                    <a:pt x="0" y="17364"/>
                  </a:lnTo>
                  <a:cubicBezTo>
                    <a:pt x="0" y="7774"/>
                    <a:pt x="7774" y="0"/>
                    <a:pt x="17364" y="0"/>
                  </a:cubicBezTo>
                  <a:close/>
                </a:path>
              </a:pathLst>
            </a:custGeom>
            <a:blipFill>
              <a:blip r:embed="rId4"/>
              <a:stretch>
                <a:fillRect t="-75245" b="-75245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685800" y="1785997"/>
            <a:ext cx="3744707" cy="4451360"/>
          </a:xfrm>
          <a:custGeom>
            <a:avLst/>
            <a:gdLst/>
            <a:ahLst/>
            <a:cxnLst/>
            <a:rect l="l" t="t" r="r" b="b"/>
            <a:pathLst>
              <a:path w="5617060" h="6677040">
                <a:moveTo>
                  <a:pt x="0" y="0"/>
                </a:moveTo>
                <a:lnTo>
                  <a:pt x="5617060" y="0"/>
                </a:lnTo>
                <a:lnTo>
                  <a:pt x="5617060" y="6677040"/>
                </a:lnTo>
                <a:lnTo>
                  <a:pt x="0" y="66770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312686" y="1613635"/>
            <a:ext cx="5020641" cy="826083"/>
          </a:xfrm>
          <a:custGeom>
            <a:avLst/>
            <a:gdLst/>
            <a:ahLst/>
            <a:cxnLst/>
            <a:rect l="l" t="t" r="r" b="b"/>
            <a:pathLst>
              <a:path w="7530961" h="1239124">
                <a:moveTo>
                  <a:pt x="0" y="0"/>
                </a:moveTo>
                <a:lnTo>
                  <a:pt x="7530962" y="0"/>
                </a:lnTo>
                <a:lnTo>
                  <a:pt x="7530962" y="1239124"/>
                </a:lnTo>
                <a:lnTo>
                  <a:pt x="0" y="12391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1545" t="-15632" r="-18337" b="-51752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799821" y="2123276"/>
            <a:ext cx="67159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315 III ZPO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12385" y="1664397"/>
            <a:ext cx="73938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Zustellvermerk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03349" y="740670"/>
            <a:ext cx="45690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schriftliches Urteil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38879" y="3601941"/>
            <a:ext cx="7298099" cy="2331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Stelle der Verkündung zugestellt an </a:t>
            </a:r>
          </a:p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Klagepartei am ...</a:t>
            </a:r>
          </a:p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beklagte Partei am ... </a:t>
            </a:r>
          </a:p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Dienstbezeichnung</a:t>
            </a:r>
          </a:p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Urkundsbeamter der Geschäftsstelle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624067" y="3186287"/>
            <a:ext cx="469365" cy="698397"/>
            <a:chOff x="0" y="0"/>
            <a:chExt cx="54625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40478" y="4318157"/>
            <a:ext cx="6836543" cy="1661201"/>
            <a:chOff x="0" y="0"/>
            <a:chExt cx="1588739" cy="3860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88739" cy="386045"/>
            </a:xfrm>
            <a:custGeom>
              <a:avLst/>
              <a:gdLst/>
              <a:ahLst/>
              <a:cxnLst/>
              <a:rect l="l" t="t" r="r" b="b"/>
              <a:pathLst>
                <a:path w="1588739" h="386045">
                  <a:moveTo>
                    <a:pt x="17364" y="0"/>
                  </a:moveTo>
                  <a:lnTo>
                    <a:pt x="1571375" y="0"/>
                  </a:lnTo>
                  <a:cubicBezTo>
                    <a:pt x="1575980" y="0"/>
                    <a:pt x="1580397" y="1829"/>
                    <a:pt x="1583653" y="5086"/>
                  </a:cubicBezTo>
                  <a:cubicBezTo>
                    <a:pt x="1586910" y="8342"/>
                    <a:pt x="1588739" y="12759"/>
                    <a:pt x="1588739" y="17364"/>
                  </a:cubicBezTo>
                  <a:lnTo>
                    <a:pt x="1588739" y="368681"/>
                  </a:lnTo>
                  <a:cubicBezTo>
                    <a:pt x="1588739" y="378271"/>
                    <a:pt x="1580965" y="386045"/>
                    <a:pt x="1571375" y="386045"/>
                  </a:cubicBezTo>
                  <a:lnTo>
                    <a:pt x="17364" y="386045"/>
                  </a:lnTo>
                  <a:cubicBezTo>
                    <a:pt x="7774" y="386045"/>
                    <a:pt x="0" y="378271"/>
                    <a:pt x="0" y="368681"/>
                  </a:cubicBezTo>
                  <a:lnTo>
                    <a:pt x="0" y="17364"/>
                  </a:lnTo>
                  <a:cubicBezTo>
                    <a:pt x="0" y="7774"/>
                    <a:pt x="7774" y="0"/>
                    <a:pt x="17364" y="0"/>
                  </a:cubicBezTo>
                  <a:close/>
                </a:path>
              </a:pathLst>
            </a:custGeom>
            <a:blipFill>
              <a:blip r:embed="rId4"/>
              <a:stretch>
                <a:fillRect t="-155771" b="-155771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685800" y="1785997"/>
            <a:ext cx="3744707" cy="4451360"/>
          </a:xfrm>
          <a:custGeom>
            <a:avLst/>
            <a:gdLst/>
            <a:ahLst/>
            <a:cxnLst/>
            <a:rect l="l" t="t" r="r" b="b"/>
            <a:pathLst>
              <a:path w="5617060" h="6677040">
                <a:moveTo>
                  <a:pt x="0" y="0"/>
                </a:moveTo>
                <a:lnTo>
                  <a:pt x="5617060" y="0"/>
                </a:lnTo>
                <a:lnTo>
                  <a:pt x="5617060" y="6677040"/>
                </a:lnTo>
                <a:lnTo>
                  <a:pt x="0" y="66770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301539" y="1926732"/>
            <a:ext cx="5112330" cy="826083"/>
          </a:xfrm>
          <a:custGeom>
            <a:avLst/>
            <a:gdLst/>
            <a:ahLst/>
            <a:cxnLst/>
            <a:rect l="l" t="t" r="r" b="b"/>
            <a:pathLst>
              <a:path w="7668495" h="1239124">
                <a:moveTo>
                  <a:pt x="0" y="0"/>
                </a:moveTo>
                <a:lnTo>
                  <a:pt x="7668495" y="0"/>
                </a:lnTo>
                <a:lnTo>
                  <a:pt x="7668495" y="1239123"/>
                </a:lnTo>
                <a:lnTo>
                  <a:pt x="0" y="12391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1138" t="-15632" r="-16055" b="-51752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799821" y="2123276"/>
            <a:ext cx="67159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315 III ZPO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59398" y="2026354"/>
            <a:ext cx="55987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Verkündungsvermerk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03349" y="740670"/>
            <a:ext cx="45690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verkündetes Urteil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76338" y="4449834"/>
            <a:ext cx="7364823" cy="1382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Verkündet am ...</a:t>
            </a:r>
          </a:p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Dienstbezeichnung</a:t>
            </a:r>
          </a:p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Urkundsbeamter der Geschäftsstelle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0369902" y="2542117"/>
            <a:ext cx="1200150" cy="2743200"/>
          </a:xfrm>
          <a:custGeom>
            <a:avLst/>
            <a:gdLst/>
            <a:ahLst/>
            <a:cxnLst/>
            <a:rect l="l" t="t" r="r" b="b"/>
            <a:pathLst>
              <a:path w="1800225" h="4114800">
                <a:moveTo>
                  <a:pt x="0" y="0"/>
                </a:moveTo>
                <a:lnTo>
                  <a:pt x="1800225" y="0"/>
                </a:lnTo>
                <a:lnTo>
                  <a:pt x="180022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281975" y="1661445"/>
            <a:ext cx="4078731" cy="1398351"/>
          </a:xfrm>
          <a:custGeom>
            <a:avLst/>
            <a:gdLst/>
            <a:ahLst/>
            <a:cxnLst/>
            <a:rect l="l" t="t" r="r" b="b"/>
            <a:pathLst>
              <a:path w="6118097" h="2097526">
                <a:moveTo>
                  <a:pt x="0" y="0"/>
                </a:moveTo>
                <a:lnTo>
                  <a:pt x="6118098" y="0"/>
                </a:lnTo>
                <a:lnTo>
                  <a:pt x="6118098" y="2097526"/>
                </a:lnTo>
                <a:lnTo>
                  <a:pt x="0" y="20975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1806" t="-16968" r="-67809" b="-2753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869680" y="2944284"/>
            <a:ext cx="4903321" cy="4026853"/>
          </a:xfrm>
          <a:custGeom>
            <a:avLst/>
            <a:gdLst/>
            <a:ahLst/>
            <a:cxnLst/>
            <a:rect l="l" t="t" r="r" b="b"/>
            <a:pathLst>
              <a:path w="7354982" h="6040279">
                <a:moveTo>
                  <a:pt x="0" y="0"/>
                </a:moveTo>
                <a:lnTo>
                  <a:pt x="7354982" y="0"/>
                </a:lnTo>
                <a:lnTo>
                  <a:pt x="7354982" y="6040279"/>
                </a:lnTo>
                <a:lnTo>
                  <a:pt x="0" y="60402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87477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 von Urteilen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70251" y="1879600"/>
            <a:ext cx="390218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alle Urteile werden zugestellt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95345" y="4380441"/>
            <a:ext cx="365199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Ausnahme: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4636" y="3091546"/>
            <a:ext cx="382763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 Abschriften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112824" y="4568825"/>
            <a:ext cx="54850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von Amts wegen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0461" y="5050790"/>
            <a:ext cx="477598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317 I ZPO)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83930" y="4976760"/>
            <a:ext cx="4674823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9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verkündetes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VU –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2959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die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unterliegende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2959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6" name="AutoShape 16"/>
          <p:cNvSpPr/>
          <p:nvPr/>
        </p:nvSpPr>
        <p:spPr>
          <a:xfrm flipH="1" flipV="1">
            <a:off x="2629704" y="2332567"/>
            <a:ext cx="2652271" cy="28054"/>
          </a:xfrm>
          <a:prstGeom prst="line">
            <a:avLst/>
          </a:prstGeom>
          <a:ln w="762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>
            <a:off x="2628453" y="2360621"/>
            <a:ext cx="1251" cy="699175"/>
          </a:xfrm>
          <a:prstGeom prst="line">
            <a:avLst/>
          </a:prstGeom>
          <a:ln w="762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2629704" y="4029230"/>
            <a:ext cx="0" cy="666046"/>
          </a:xfrm>
          <a:prstGeom prst="line">
            <a:avLst/>
          </a:prstGeom>
          <a:ln w="762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918864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3023255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4532438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628014" y="2432494"/>
            <a:ext cx="6890614" cy="4202698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27802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 des Verfahrens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9150" y="1775440"/>
            <a:ext cx="9177369" cy="1024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de-DE" sz="3330" dirty="0">
                <a:latin typeface="Canva Sans"/>
                <a:cs typeface="Arial" panose="020B0604020202020204" pitchFamily="34" charset="0"/>
              </a:rPr>
              <a:t>Entscheidung</a:t>
            </a:r>
            <a:r>
              <a:rPr lang="de-DE" sz="3330" spc="-15" dirty="0">
                <a:latin typeface="Canva Sans"/>
                <a:cs typeface="Arial" panose="020B0604020202020204" pitchFamily="34" charset="0"/>
              </a:rPr>
              <a:t> erfolgt von Amts wegen dar</a:t>
            </a:r>
            <a:r>
              <a:rPr lang="de-DE" sz="3330" dirty="0">
                <a:latin typeface="Canva Sans"/>
                <a:cs typeface="Arial" panose="020B0604020202020204" pitchFamily="34" charset="0"/>
              </a:rPr>
              <a:t>über, wer die</a:t>
            </a:r>
            <a:r>
              <a:rPr lang="de-DE" sz="3330" spc="-35" dirty="0">
                <a:latin typeface="Canva Sans"/>
                <a:cs typeface="Arial" panose="020B0604020202020204" pitchFamily="34" charset="0"/>
              </a:rPr>
              <a:t> </a:t>
            </a:r>
            <a:r>
              <a:rPr lang="de-DE" sz="3330" dirty="0">
                <a:latin typeface="Canva Sans"/>
                <a:cs typeface="Arial" panose="020B0604020202020204" pitchFamily="34" charset="0"/>
              </a:rPr>
              <a:t>Kosten tragen muss,</a:t>
            </a:r>
            <a:r>
              <a:rPr lang="de-DE" sz="3330" spc="-30" dirty="0">
                <a:latin typeface="Canva Sans"/>
                <a:cs typeface="Arial" panose="020B0604020202020204" pitchFamily="34" charset="0"/>
              </a:rPr>
              <a:t> </a:t>
            </a:r>
            <a:r>
              <a:rPr lang="de-DE" sz="3330" dirty="0">
                <a:latin typeface="Canva Sans"/>
                <a:cs typeface="Arial" panose="020B0604020202020204" pitchFamily="34" charset="0"/>
              </a:rPr>
              <a:t>jedoch</a:t>
            </a:r>
            <a:r>
              <a:rPr lang="de-DE" sz="3330" spc="-15" dirty="0">
                <a:latin typeface="Canva Sans"/>
                <a:cs typeface="Arial" panose="020B0604020202020204" pitchFamily="34" charset="0"/>
              </a:rPr>
              <a:t> </a:t>
            </a:r>
            <a:r>
              <a:rPr lang="de-DE" sz="3330" dirty="0">
                <a:latin typeface="Canva Sans"/>
                <a:cs typeface="Arial" panose="020B0604020202020204" pitchFamily="34" charset="0"/>
              </a:rPr>
              <a:t>nicht</a:t>
            </a:r>
            <a:r>
              <a:rPr lang="de-DE" sz="3330" spc="-20" dirty="0">
                <a:latin typeface="Canva Sans"/>
                <a:cs typeface="Arial" panose="020B0604020202020204" pitchFamily="34" charset="0"/>
              </a:rPr>
              <a:t> </a:t>
            </a:r>
            <a:r>
              <a:rPr lang="de-DE" sz="3330" dirty="0">
                <a:latin typeface="Canva Sans"/>
                <a:cs typeface="Arial" panose="020B0604020202020204" pitchFamily="34" charset="0"/>
              </a:rPr>
              <a:t>über</a:t>
            </a:r>
            <a:r>
              <a:rPr lang="de-DE" sz="3330" spc="-15" dirty="0">
                <a:latin typeface="Canva Sans"/>
                <a:cs typeface="Arial" panose="020B0604020202020204" pitchFamily="34" charset="0"/>
              </a:rPr>
              <a:t> </a:t>
            </a:r>
            <a:r>
              <a:rPr lang="de-DE" sz="3330" spc="-25" dirty="0">
                <a:latin typeface="Canva Sans"/>
                <a:cs typeface="Arial" panose="020B0604020202020204" pitchFamily="34" charset="0"/>
              </a:rPr>
              <a:t>die </a:t>
            </a:r>
            <a:r>
              <a:rPr lang="de-DE" sz="3330" dirty="0">
                <a:latin typeface="Canva Sans"/>
                <a:cs typeface="Arial" panose="020B0604020202020204" pitchFamily="34" charset="0"/>
              </a:rPr>
              <a:t>Höhe</a:t>
            </a:r>
            <a:r>
              <a:rPr lang="de-DE" sz="3330" spc="-25" dirty="0">
                <a:latin typeface="Canva Sans"/>
                <a:cs typeface="Arial" panose="020B0604020202020204" pitchFamily="34" charset="0"/>
              </a:rPr>
              <a:t> </a:t>
            </a:r>
            <a:endParaRPr lang="en-US" sz="333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79150" y="2916323"/>
            <a:ext cx="6224736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trägt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grundsätzlich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unterlegene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91 ZPO, </a:t>
            </a:r>
            <a:r>
              <a:rPr lang="en-US" sz="333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Quotelung</a:t>
            </a:r>
            <a:r>
              <a:rPr lang="en-US" sz="333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aber</a:t>
            </a:r>
            <a:r>
              <a:rPr lang="en-US" sz="333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r>
              <a:rPr lang="en-US" sz="333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92 I ZPO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9150" y="4425506"/>
            <a:ext cx="6515021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“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gegeneinander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aufgehoben”,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98 ZPO –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anderes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vereinbart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haben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55325" y="3457066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6000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Wirkung des Urteils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4408" y="1765324"/>
            <a:ext cx="9883184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das erkennende Gericht ist an seine eigene Entscheidung gebunden (§ 318 ZPO)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5809" y="2785981"/>
            <a:ext cx="647028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Berichtungen möglich: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2326" y="3371850"/>
            <a:ext cx="739513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Schreib- und Rechenfehler (§ 319 ZPO)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2326" y="3901016"/>
            <a:ext cx="699267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Tatbestandsberichtigung (§ 320 ZPO)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2326" y="4430183"/>
            <a:ext cx="4774782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Ergänzungen (§ 321 ZPO)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61322" y="5207000"/>
            <a:ext cx="9269356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Urteile können nur noch durch das Rechtsmittelgericht abgeändert werden </a:t>
            </a:r>
          </a:p>
        </p:txBody>
      </p:sp>
      <p:sp>
        <p:nvSpPr>
          <p:cNvPr id="14" name="Freeform 14"/>
          <p:cNvSpPr/>
          <p:nvPr/>
        </p:nvSpPr>
        <p:spPr>
          <a:xfrm>
            <a:off x="755325" y="3961851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55325" y="446663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2271712" y="2056013"/>
            <a:ext cx="2597646" cy="668894"/>
          </a:xfrm>
          <a:custGeom>
            <a:avLst/>
            <a:gdLst/>
            <a:ahLst/>
            <a:cxnLst/>
            <a:rect l="l" t="t" r="r" b="b"/>
            <a:pathLst>
              <a:path w="3896469" h="1003341">
                <a:moveTo>
                  <a:pt x="0" y="0"/>
                </a:moveTo>
                <a:lnTo>
                  <a:pt x="3896469" y="0"/>
                </a:lnTo>
                <a:lnTo>
                  <a:pt x="3896469" y="1003341"/>
                </a:lnTo>
                <a:lnTo>
                  <a:pt x="0" y="10033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9411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07065" y="2074018"/>
            <a:ext cx="31269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formell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07503" y="2074018"/>
            <a:ext cx="19198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materiell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3173" y="3279096"/>
            <a:ext cx="633472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 kann nicht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mehr mit RM/RB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angegriffen werden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2922" y="5256752"/>
            <a:ext cx="5704116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entfaltet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seine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Gestaltungswirkung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028690" y="3279095"/>
            <a:ext cx="547751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Bindung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den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Urteilsspruch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7468622" y="2056013"/>
            <a:ext cx="2597646" cy="668894"/>
          </a:xfrm>
          <a:custGeom>
            <a:avLst/>
            <a:gdLst/>
            <a:ahLst/>
            <a:cxnLst/>
            <a:rect l="l" t="t" r="r" b="b"/>
            <a:pathLst>
              <a:path w="3896469" h="1003341">
                <a:moveTo>
                  <a:pt x="0" y="0"/>
                </a:moveTo>
                <a:lnTo>
                  <a:pt x="3896469" y="0"/>
                </a:lnTo>
                <a:lnTo>
                  <a:pt x="3896469" y="1003341"/>
                </a:lnTo>
                <a:lnTo>
                  <a:pt x="0" y="10033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8591890" y="2726645"/>
            <a:ext cx="351110" cy="522439"/>
            <a:chOff x="0" y="0"/>
            <a:chExt cx="546251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94980" y="2724907"/>
            <a:ext cx="351110" cy="522439"/>
            <a:chOff x="0" y="0"/>
            <a:chExt cx="546251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394980" y="4680328"/>
            <a:ext cx="351110" cy="522439"/>
            <a:chOff x="0" y="0"/>
            <a:chExt cx="546251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59411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2035" y="5306324"/>
            <a:ext cx="1136037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 der Rechtsmittelfrist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1807754"/>
            <a:ext cx="6500820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 Urteil wird rechtskräftig mit: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72035" y="2427164"/>
            <a:ext cx="1136037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Verkündung, wenn es seiner Art nach unanfechtbar 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72035" y="3135599"/>
            <a:ext cx="10034165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74"/>
              </a:lnSpc>
            </a:pP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30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Rechtsmittelgerichts</a:t>
            </a:r>
            <a:r>
              <a:rPr lang="en-US" sz="30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30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hiergegen</a:t>
            </a:r>
            <a:r>
              <a:rPr lang="en-US" sz="30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</a:t>
            </a:r>
            <a:r>
              <a:rPr lang="en-US" sz="30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</a:t>
            </a:r>
            <a:r>
              <a:rPr lang="en-US" sz="30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mehr</a:t>
            </a:r>
            <a:r>
              <a:rPr lang="en-US" sz="30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gegeben</a:t>
            </a:r>
            <a:r>
              <a:rPr lang="en-US" sz="30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endParaRPr lang="en-US" sz="30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472035" y="4398049"/>
            <a:ext cx="1071996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Rechtsmittelverzicht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beider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gegenüber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5800" y="2530371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800" y="3375756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5800" y="4436629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85800" y="541905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88161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Bescheinigung der Rechtskraft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85660" y="4045849"/>
            <a:ext cx="1111521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 der Rechtsmittelfrist für beide Parteien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1744398"/>
            <a:ext cx="1111521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Grundvoraussetzungen: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5660" y="2513382"/>
            <a:ext cx="88509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ordnungsgemäße Zustellung des Urteils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5660" y="3279616"/>
            <a:ext cx="88509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Notfristattest der Rechtsmittelinstanz </a:t>
            </a:r>
          </a:p>
        </p:txBody>
      </p:sp>
      <p:sp>
        <p:nvSpPr>
          <p:cNvPr id="11" name="Freeform 11"/>
          <p:cNvSpPr/>
          <p:nvPr/>
        </p:nvSpPr>
        <p:spPr>
          <a:xfrm>
            <a:off x="685800" y="265680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85800" y="3429001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800" y="4201195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921FF067-CAD2-E60C-B808-F0D9BE6422ED}"/>
              </a:ext>
            </a:extLst>
          </p:cNvPr>
          <p:cNvSpPr/>
          <p:nvPr/>
        </p:nvSpPr>
        <p:spPr>
          <a:xfrm>
            <a:off x="4340690" y="4595230"/>
            <a:ext cx="2578619" cy="2088408"/>
          </a:xfrm>
          <a:custGeom>
            <a:avLst/>
            <a:gdLst/>
            <a:ahLst/>
            <a:cxnLst/>
            <a:rect l="l" t="t" r="r" b="b"/>
            <a:pathLst>
              <a:path w="3915062" h="2441575">
                <a:moveTo>
                  <a:pt x="0" y="0"/>
                </a:moveTo>
                <a:lnTo>
                  <a:pt x="3915062" y="0"/>
                </a:lnTo>
                <a:lnTo>
                  <a:pt x="3915062" y="2441575"/>
                </a:lnTo>
                <a:lnTo>
                  <a:pt x="0" y="244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971D0BCD-F6D8-0434-CB83-E6EED16C1C16}"/>
              </a:ext>
            </a:extLst>
          </p:cNvPr>
          <p:cNvSpPr/>
          <p:nvPr/>
        </p:nvSpPr>
        <p:spPr>
          <a:xfrm flipH="1">
            <a:off x="8759898" y="4327355"/>
            <a:ext cx="2324358" cy="2478992"/>
          </a:xfrm>
          <a:custGeom>
            <a:avLst/>
            <a:gdLst/>
            <a:ahLst/>
            <a:cxnLst/>
            <a:rect l="l" t="t" r="r" b="b"/>
            <a:pathLst>
              <a:path w="3529023" h="2898211">
                <a:moveTo>
                  <a:pt x="3529023" y="0"/>
                </a:moveTo>
                <a:lnTo>
                  <a:pt x="0" y="0"/>
                </a:lnTo>
                <a:lnTo>
                  <a:pt x="0" y="2898211"/>
                </a:lnTo>
                <a:lnTo>
                  <a:pt x="3529023" y="2898211"/>
                </a:lnTo>
                <a:lnTo>
                  <a:pt x="352902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20C530-DF81-6845-F3AD-750AC2D946AD}"/>
              </a:ext>
            </a:extLst>
          </p:cNvPr>
          <p:cNvSpPr txBox="1"/>
          <p:nvPr/>
        </p:nvSpPr>
        <p:spPr>
          <a:xfrm>
            <a:off x="-1003611" y="6148462"/>
            <a:ext cx="4602937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706 ZPO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305471" y="4076724"/>
            <a:ext cx="3817594" cy="1760865"/>
          </a:xfrm>
          <a:custGeom>
            <a:avLst/>
            <a:gdLst/>
            <a:ahLst/>
            <a:cxnLst/>
            <a:rect l="l" t="t" r="r" b="b"/>
            <a:pathLst>
              <a:path w="5726391" h="2641298">
                <a:moveTo>
                  <a:pt x="0" y="0"/>
                </a:moveTo>
                <a:lnTo>
                  <a:pt x="5726390" y="0"/>
                </a:lnTo>
                <a:lnTo>
                  <a:pt x="5726390" y="2641298"/>
                </a:lnTo>
                <a:lnTo>
                  <a:pt x="0" y="26412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88161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Bescheinigung der Rechtskraft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1" y="1987248"/>
            <a:ext cx="63753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funktionelle Zuständigkeit: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09521" y="1987248"/>
            <a:ext cx="568448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UdG des I. Rechtszugs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21427" y="2683934"/>
            <a:ext cx="834914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Ausnahme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: </a:t>
            </a: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UdG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des </a:t>
            </a: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höheren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Rechtszuges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, </a:t>
            </a:r>
          </a:p>
          <a:p>
            <a:pPr algn="ctr">
              <a:lnSpc>
                <a:spcPts val="2933"/>
              </a:lnSpc>
            </a:pP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wenn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der </a:t>
            </a: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Rechtsstreit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dort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anhängig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666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ist</a:t>
            </a:r>
            <a:r>
              <a:rPr lang="en-US" sz="2666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, § 706 ZPO </a:t>
            </a:r>
          </a:p>
        </p:txBody>
      </p:sp>
      <p:sp>
        <p:nvSpPr>
          <p:cNvPr id="11" name="Freeform 11"/>
          <p:cNvSpPr/>
          <p:nvPr/>
        </p:nvSpPr>
        <p:spPr>
          <a:xfrm>
            <a:off x="6965156" y="4076724"/>
            <a:ext cx="3817594" cy="1760865"/>
          </a:xfrm>
          <a:custGeom>
            <a:avLst/>
            <a:gdLst/>
            <a:ahLst/>
            <a:cxnLst/>
            <a:rect l="l" t="t" r="r" b="b"/>
            <a:pathLst>
              <a:path w="5726391" h="2641298">
                <a:moveTo>
                  <a:pt x="0" y="0"/>
                </a:moveTo>
                <a:lnTo>
                  <a:pt x="5726390" y="0"/>
                </a:lnTo>
                <a:lnTo>
                  <a:pt x="5726390" y="2641298"/>
                </a:lnTo>
                <a:lnTo>
                  <a:pt x="0" y="26412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511324" y="4384008"/>
            <a:ext cx="4725257" cy="1167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Beteiligten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2027" y="4572000"/>
            <a:ext cx="44444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gebührenfrei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68751" y="3129113"/>
            <a:ext cx="2872461" cy="2743200"/>
          </a:xfrm>
          <a:custGeom>
            <a:avLst/>
            <a:gdLst/>
            <a:ahLst/>
            <a:cxnLst/>
            <a:rect l="l" t="t" r="r" b="b"/>
            <a:pathLst>
              <a:path w="4308691" h="4114800">
                <a:moveTo>
                  <a:pt x="0" y="0"/>
                </a:moveTo>
                <a:lnTo>
                  <a:pt x="4308691" y="0"/>
                </a:lnTo>
                <a:lnTo>
                  <a:pt x="43086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275818" y="2825202"/>
            <a:ext cx="4202980" cy="1289573"/>
          </a:xfrm>
          <a:custGeom>
            <a:avLst/>
            <a:gdLst/>
            <a:ahLst/>
            <a:cxnLst/>
            <a:rect l="l" t="t" r="r" b="b"/>
            <a:pathLst>
              <a:path w="6304470" h="1934359">
                <a:moveTo>
                  <a:pt x="0" y="0"/>
                </a:moveTo>
                <a:lnTo>
                  <a:pt x="6304470" y="0"/>
                </a:lnTo>
                <a:lnTo>
                  <a:pt x="6304470" y="1934359"/>
                </a:lnTo>
                <a:lnTo>
                  <a:pt x="0" y="19343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6708" t="-42399" r="-94499" b="-31999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84172" y="79887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Berechnung der Rechtskraft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4928" y="1973333"/>
            <a:ext cx="87421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letzte Zustellung ist maßgeblich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95603" y="3017021"/>
            <a:ext cx="536341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Rechtsmittelfrist + 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Tag, 0:00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66856" y="4591024"/>
            <a:ext cx="4539343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666"/>
              </a:lnSpc>
            </a:pPr>
            <a:r>
              <a:rPr lang="en-US" sz="3333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Rechtskraft</a:t>
            </a:r>
            <a:r>
              <a:rPr lang="en-US" sz="3333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3333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kann</a:t>
            </a:r>
            <a:r>
              <a:rPr lang="en-US" sz="3333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3333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auch</a:t>
            </a:r>
            <a:r>
              <a:rPr lang="en-US" sz="3333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am </a:t>
            </a:r>
            <a:r>
              <a:rPr lang="en-US" sz="3333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Wochenende</a:t>
            </a:r>
            <a:r>
              <a:rPr lang="en-US" sz="3333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und an </a:t>
            </a:r>
            <a:r>
              <a:rPr lang="en-US" sz="3333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Feiertagen</a:t>
            </a:r>
            <a:r>
              <a:rPr lang="en-US" sz="3333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3333" i="1" dirty="0" err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eintreten</a:t>
            </a:r>
            <a:endParaRPr lang="en-US" sz="3333" i="1" dirty="0">
              <a:solidFill>
                <a:srgbClr val="000000"/>
              </a:solidFill>
              <a:latin typeface="Canva Sans Italics"/>
              <a:ea typeface="Canva Sans Italics"/>
              <a:cs typeface="Canva Sans Italics"/>
              <a:sym typeface="Canva Sans Itali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113206" y="1747366"/>
            <a:ext cx="9965590" cy="1821056"/>
            <a:chOff x="0" y="0"/>
            <a:chExt cx="2315896" cy="4231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15896" cy="423194"/>
            </a:xfrm>
            <a:custGeom>
              <a:avLst/>
              <a:gdLst/>
              <a:ahLst/>
              <a:cxnLst/>
              <a:rect l="l" t="t" r="r" b="b"/>
              <a:pathLst>
                <a:path w="2315896" h="423194">
                  <a:moveTo>
                    <a:pt x="0" y="0"/>
                  </a:moveTo>
                  <a:lnTo>
                    <a:pt x="2315896" y="0"/>
                  </a:lnTo>
                  <a:lnTo>
                    <a:pt x="2315896" y="423194"/>
                  </a:lnTo>
                  <a:lnTo>
                    <a:pt x="0" y="423194"/>
                  </a:lnTo>
                  <a:close/>
                </a:path>
              </a:pathLst>
            </a:custGeom>
            <a:blipFill>
              <a:blip r:embed="rId4"/>
              <a:stretch>
                <a:fillRect t="-223621" b="-22362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460229" y="4057372"/>
            <a:ext cx="2830408" cy="2311808"/>
            <a:chOff x="0" y="0"/>
            <a:chExt cx="1118186" cy="91330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18186" cy="913307"/>
            </a:xfrm>
            <a:custGeom>
              <a:avLst/>
              <a:gdLst/>
              <a:ahLst/>
              <a:cxnLst/>
              <a:rect l="l" t="t" r="r" b="b"/>
              <a:pathLst>
                <a:path w="1118186" h="913307">
                  <a:moveTo>
                    <a:pt x="0" y="0"/>
                  </a:moveTo>
                  <a:lnTo>
                    <a:pt x="1118186" y="0"/>
                  </a:lnTo>
                  <a:lnTo>
                    <a:pt x="1118186" y="913307"/>
                  </a:lnTo>
                  <a:lnTo>
                    <a:pt x="0" y="913307"/>
                  </a:lnTo>
                  <a:close/>
                </a:path>
              </a:pathLst>
            </a:custGeom>
            <a:solidFill>
              <a:srgbClr val="AC8D72"/>
            </a:solidFill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118186" cy="9609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816569" y="4735608"/>
            <a:ext cx="2184671" cy="2122393"/>
          </a:xfrm>
          <a:custGeom>
            <a:avLst/>
            <a:gdLst/>
            <a:ahLst/>
            <a:cxnLst/>
            <a:rect l="l" t="t" r="r" b="b"/>
            <a:pathLst>
              <a:path w="3277007" h="3183589">
                <a:moveTo>
                  <a:pt x="0" y="0"/>
                </a:moveTo>
                <a:lnTo>
                  <a:pt x="3277007" y="0"/>
                </a:lnTo>
                <a:lnTo>
                  <a:pt x="3277007" y="3183589"/>
                </a:lnTo>
                <a:lnTo>
                  <a:pt x="0" y="31835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1" name="Group 11"/>
          <p:cNvGrpSpPr/>
          <p:nvPr/>
        </p:nvGrpSpPr>
        <p:grpSpPr>
          <a:xfrm>
            <a:off x="6405361" y="4057372"/>
            <a:ext cx="2830408" cy="2311808"/>
            <a:chOff x="0" y="0"/>
            <a:chExt cx="1118186" cy="91330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18186" cy="913307"/>
            </a:xfrm>
            <a:custGeom>
              <a:avLst/>
              <a:gdLst/>
              <a:ahLst/>
              <a:cxnLst/>
              <a:rect l="l" t="t" r="r" b="b"/>
              <a:pathLst>
                <a:path w="1118186" h="913307">
                  <a:moveTo>
                    <a:pt x="0" y="0"/>
                  </a:moveTo>
                  <a:lnTo>
                    <a:pt x="1118186" y="0"/>
                  </a:lnTo>
                  <a:lnTo>
                    <a:pt x="1118186" y="913307"/>
                  </a:lnTo>
                  <a:lnTo>
                    <a:pt x="0" y="913307"/>
                  </a:lnTo>
                  <a:close/>
                </a:path>
              </a:pathLst>
            </a:custGeom>
            <a:solidFill>
              <a:srgbClr val="AC8D72"/>
            </a:solidFill>
            <a:ln w="857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118186" cy="9609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83767" y="4851750"/>
            <a:ext cx="187359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6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der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8757364" y="4735608"/>
            <a:ext cx="2184671" cy="2122393"/>
          </a:xfrm>
          <a:custGeom>
            <a:avLst/>
            <a:gdLst/>
            <a:ahLst/>
            <a:cxnLst/>
            <a:rect l="l" t="t" r="r" b="b"/>
            <a:pathLst>
              <a:path w="3277007" h="3183589">
                <a:moveTo>
                  <a:pt x="0" y="0"/>
                </a:moveTo>
                <a:lnTo>
                  <a:pt x="3277007" y="0"/>
                </a:lnTo>
                <a:lnTo>
                  <a:pt x="3277007" y="3183589"/>
                </a:lnTo>
                <a:lnTo>
                  <a:pt x="0" y="31835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Freeform 16"/>
          <p:cNvSpPr/>
          <p:nvPr/>
        </p:nvSpPr>
        <p:spPr>
          <a:xfrm>
            <a:off x="8805809" y="5063471"/>
            <a:ext cx="2087780" cy="1466665"/>
          </a:xfrm>
          <a:custGeom>
            <a:avLst/>
            <a:gdLst/>
            <a:ahLst/>
            <a:cxnLst/>
            <a:rect l="l" t="t" r="r" b="b"/>
            <a:pathLst>
              <a:path w="3131670" h="2199998">
                <a:moveTo>
                  <a:pt x="0" y="0"/>
                </a:moveTo>
                <a:lnTo>
                  <a:pt x="3131670" y="0"/>
                </a:lnTo>
                <a:lnTo>
                  <a:pt x="3131670" y="2199998"/>
                </a:lnTo>
                <a:lnTo>
                  <a:pt x="0" y="21999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96000" y="743845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Rechtskraftvermerk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530896" y="1966802"/>
            <a:ext cx="913020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vorstehende Urteil ist rechtskräftig.</a:t>
            </a:r>
          </a:p>
          <a:p>
            <a:pPr algn="ctr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Ort, Datum, Unterschrift, Dienstbezeichnung</a:t>
            </a:r>
          </a:p>
          <a:p>
            <a:pPr algn="ctr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 Urkundsbeamter der Geschäftsstelle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16916" y="4279622"/>
            <a:ext cx="3117035" cy="18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6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der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113206" y="1747366"/>
            <a:ext cx="9965590" cy="1821056"/>
            <a:chOff x="0" y="0"/>
            <a:chExt cx="2315896" cy="4231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15896" cy="423194"/>
            </a:xfrm>
            <a:custGeom>
              <a:avLst/>
              <a:gdLst/>
              <a:ahLst/>
              <a:cxnLst/>
              <a:rect l="l" t="t" r="r" b="b"/>
              <a:pathLst>
                <a:path w="2315896" h="423194">
                  <a:moveTo>
                    <a:pt x="0" y="0"/>
                  </a:moveTo>
                  <a:lnTo>
                    <a:pt x="2315896" y="0"/>
                  </a:lnTo>
                  <a:lnTo>
                    <a:pt x="2315896" y="423194"/>
                  </a:lnTo>
                  <a:lnTo>
                    <a:pt x="0" y="423194"/>
                  </a:lnTo>
                  <a:close/>
                </a:path>
              </a:pathLst>
            </a:custGeom>
            <a:blipFill>
              <a:blip r:embed="rId4"/>
              <a:stretch>
                <a:fillRect t="-223621" b="-223621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113206" y="4026103"/>
            <a:ext cx="2387869" cy="2146097"/>
          </a:xfrm>
          <a:custGeom>
            <a:avLst/>
            <a:gdLst/>
            <a:ahLst/>
            <a:cxnLst/>
            <a:rect l="l" t="t" r="r" b="b"/>
            <a:pathLst>
              <a:path w="3581803" h="3219146">
                <a:moveTo>
                  <a:pt x="0" y="0"/>
                </a:moveTo>
                <a:lnTo>
                  <a:pt x="3581803" y="0"/>
                </a:lnTo>
                <a:lnTo>
                  <a:pt x="3581803" y="3219146"/>
                </a:lnTo>
                <a:lnTo>
                  <a:pt x="0" y="32191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29516" y="743845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Rechtskraftvermerk mit Datum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5801" y="2026199"/>
            <a:ext cx="10760571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vorstehende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seit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   …    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ctr">
              <a:lnSpc>
                <a:spcPts val="33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Ort, Datum,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Unterschrift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Urkundsbeamter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Geschäftsstelle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276575" y="4336772"/>
            <a:ext cx="837158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Bsp: Entscheidung, bei denen durch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Rechtskraft eine Frist in Gang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gesetzt wird (Räumungsfristen)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76902" y="771362"/>
            <a:ext cx="6715949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rechtskraftvermerk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62179" y="2371440"/>
            <a:ext cx="102676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“Rechtskräftig hinsichtlich des Tenors zu 1 …”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49152" y="3462691"/>
            <a:ext cx="789369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hinsichtlich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Teilbetrages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Höhe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…”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A3A25E-1888-4758-81EE-85F1919054C0}"/>
              </a:ext>
            </a:extLst>
          </p:cNvPr>
          <p:cNvSpPr txBox="1"/>
          <p:nvPr/>
        </p:nvSpPr>
        <p:spPr>
          <a:xfrm>
            <a:off x="2149152" y="4847515"/>
            <a:ext cx="789369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hinsichtlich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1…”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9154563" y="1848306"/>
            <a:ext cx="2351637" cy="4344827"/>
          </a:xfrm>
          <a:custGeom>
            <a:avLst/>
            <a:gdLst/>
            <a:ahLst/>
            <a:cxnLst/>
            <a:rect l="l" t="t" r="r" b="b"/>
            <a:pathLst>
              <a:path w="3527456" h="6517240">
                <a:moveTo>
                  <a:pt x="0" y="0"/>
                </a:moveTo>
                <a:lnTo>
                  <a:pt x="3527456" y="0"/>
                </a:lnTo>
                <a:lnTo>
                  <a:pt x="3527456" y="6517240"/>
                </a:lnTo>
                <a:lnTo>
                  <a:pt x="0" y="6517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3429000"/>
            <a:ext cx="1371600" cy="2743200"/>
          </a:xfrm>
          <a:custGeom>
            <a:avLst/>
            <a:gdLst/>
            <a:ahLst/>
            <a:cxnLst/>
            <a:rect l="l" t="t" r="r" b="b"/>
            <a:pathLst>
              <a:path w="2057400" h="4114800">
                <a:moveTo>
                  <a:pt x="0" y="0"/>
                </a:moveTo>
                <a:lnTo>
                  <a:pt x="2057400" y="0"/>
                </a:lnTo>
                <a:lnTo>
                  <a:pt x="20574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01434" y="4689112"/>
            <a:ext cx="2410582" cy="729201"/>
          </a:xfrm>
          <a:custGeom>
            <a:avLst/>
            <a:gdLst/>
            <a:ahLst/>
            <a:cxnLst/>
            <a:rect l="l" t="t" r="r" b="b"/>
            <a:pathLst>
              <a:path w="3615873" h="1093802">
                <a:moveTo>
                  <a:pt x="0" y="0"/>
                </a:moveTo>
                <a:lnTo>
                  <a:pt x="3615873" y="0"/>
                </a:lnTo>
                <a:lnTo>
                  <a:pt x="3615873" y="1093802"/>
                </a:lnTo>
                <a:lnTo>
                  <a:pt x="0" y="10938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224820" y="4591768"/>
            <a:ext cx="5122380" cy="1467354"/>
          </a:xfrm>
          <a:custGeom>
            <a:avLst/>
            <a:gdLst/>
            <a:ahLst/>
            <a:cxnLst/>
            <a:rect l="l" t="t" r="r" b="b"/>
            <a:pathLst>
              <a:path w="5515759" h="1385834">
                <a:moveTo>
                  <a:pt x="0" y="0"/>
                </a:moveTo>
                <a:lnTo>
                  <a:pt x="5515759" y="0"/>
                </a:lnTo>
                <a:lnTo>
                  <a:pt x="5515759" y="1385834"/>
                </a:lnTo>
                <a:lnTo>
                  <a:pt x="0" y="13858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44018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Erinnerung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2868" y="2336360"/>
            <a:ext cx="752626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Ablehnung der Rechtskraftbescheinigung /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Notfristzeugnisses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74083" y="4737271"/>
            <a:ext cx="3905011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Erinnerung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828407" y="5444306"/>
            <a:ext cx="2334311" cy="433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573 ZPO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77673" y="1937538"/>
            <a:ext cx="524857" cy="491457"/>
          </a:xfrm>
          <a:custGeom>
            <a:avLst/>
            <a:gdLst/>
            <a:ahLst/>
            <a:cxnLst/>
            <a:rect l="l" t="t" r="r" b="b"/>
            <a:pathLst>
              <a:path w="787286" h="737186">
                <a:moveTo>
                  <a:pt x="0" y="0"/>
                </a:moveTo>
                <a:lnTo>
                  <a:pt x="787286" y="0"/>
                </a:lnTo>
                <a:lnTo>
                  <a:pt x="787286" y="737186"/>
                </a:lnTo>
                <a:lnTo>
                  <a:pt x="0" y="7371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76902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Bedeutung der Rechtskraft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60927" y="2005988"/>
            <a:ext cx="1019636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Sachurteil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formelle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materielle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treten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60927" y="5378450"/>
            <a:ext cx="9413359" cy="1167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Leistungsklage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Einschränkung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60927" y="2976033"/>
            <a:ext cx="94133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Feststellungsurteil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festgestellter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endgültig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fest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0927" y="4224867"/>
            <a:ext cx="94133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Gestaltungsklage: die beabsichtigte Rechtsfolge tritt erst mit der Rechtkraft ein</a:t>
            </a:r>
          </a:p>
        </p:txBody>
      </p:sp>
      <p:sp>
        <p:nvSpPr>
          <p:cNvPr id="12" name="Freeform 12"/>
          <p:cNvSpPr/>
          <p:nvPr/>
        </p:nvSpPr>
        <p:spPr>
          <a:xfrm>
            <a:off x="677673" y="3183272"/>
            <a:ext cx="524857" cy="491457"/>
          </a:xfrm>
          <a:custGeom>
            <a:avLst/>
            <a:gdLst/>
            <a:ahLst/>
            <a:cxnLst/>
            <a:rect l="l" t="t" r="r" b="b"/>
            <a:pathLst>
              <a:path w="787286" h="737186">
                <a:moveTo>
                  <a:pt x="0" y="0"/>
                </a:moveTo>
                <a:lnTo>
                  <a:pt x="787286" y="0"/>
                </a:lnTo>
                <a:lnTo>
                  <a:pt x="787286" y="737186"/>
                </a:lnTo>
                <a:lnTo>
                  <a:pt x="0" y="7371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77673" y="4432105"/>
            <a:ext cx="524857" cy="491457"/>
          </a:xfrm>
          <a:custGeom>
            <a:avLst/>
            <a:gdLst/>
            <a:ahLst/>
            <a:cxnLst/>
            <a:rect l="l" t="t" r="r" b="b"/>
            <a:pathLst>
              <a:path w="787286" h="737186">
                <a:moveTo>
                  <a:pt x="0" y="0"/>
                </a:moveTo>
                <a:lnTo>
                  <a:pt x="787286" y="0"/>
                </a:lnTo>
                <a:lnTo>
                  <a:pt x="787286" y="737186"/>
                </a:lnTo>
                <a:lnTo>
                  <a:pt x="0" y="7371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5800" y="5449163"/>
            <a:ext cx="524857" cy="491457"/>
          </a:xfrm>
          <a:custGeom>
            <a:avLst/>
            <a:gdLst/>
            <a:ahLst/>
            <a:cxnLst/>
            <a:rect l="l" t="t" r="r" b="b"/>
            <a:pathLst>
              <a:path w="787286" h="737186">
                <a:moveTo>
                  <a:pt x="0" y="0"/>
                </a:moveTo>
                <a:lnTo>
                  <a:pt x="787286" y="0"/>
                </a:lnTo>
                <a:lnTo>
                  <a:pt x="787286" y="737186"/>
                </a:lnTo>
                <a:lnTo>
                  <a:pt x="0" y="7371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32590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(§ 495a ZPO)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4939" y="1680490"/>
            <a:ext cx="4686948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1.000,00 €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74939" y="2255169"/>
            <a:ext cx="8326953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“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billigem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Ermessen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4939" y="2943040"/>
            <a:ext cx="10063564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wählen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zwischen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f. e. T., SVV und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schriftliches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gem. § 495a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4939" y="4436714"/>
            <a:ext cx="10231260" cy="1925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Tatbestand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kurze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Entscheidungsgründe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de-DE" sz="2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Entscheidungsgründe können auch im </a:t>
            </a:r>
            <a:r>
              <a:rPr lang="de-DE" sz="2000" dirty="0" err="1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Terminsprotokoll</a:t>
            </a:r>
            <a:r>
              <a:rPr lang="de-DE" sz="2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 stehen (wenn es Termin/e gab),</a:t>
            </a:r>
            <a:br>
              <a:rPr lang="de-DE" sz="2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müssen dann nicht noch einmal im Urteil stehen</a:t>
            </a:r>
          </a:p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de-DE" sz="2000" u="sng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Beachte</a:t>
            </a:r>
            <a:r>
              <a:rPr lang="de-DE" sz="2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: Protokoll ist dann ebenfalls von der Vernichtung auszuschließen!</a:t>
            </a:r>
            <a:b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74939" y="6104790"/>
            <a:ext cx="10438088" cy="505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ordentliches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Verfahrenserhebung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anfechtbar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 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5800" y="1848805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799" y="233698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5799" y="2953280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85799" y="3923848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68720" y="6194969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A9F9C3E-12F5-43E6-97DE-95E057EBD6E3}"/>
              </a:ext>
            </a:extLst>
          </p:cNvPr>
          <p:cNvSpPr/>
          <p:nvPr/>
        </p:nvSpPr>
        <p:spPr>
          <a:xfrm>
            <a:off x="685799" y="4673974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EE1A9790-22CE-4E10-A1C2-E946263091F9}"/>
              </a:ext>
            </a:extLst>
          </p:cNvPr>
          <p:cNvSpPr txBox="1"/>
          <p:nvPr/>
        </p:nvSpPr>
        <p:spPr>
          <a:xfrm>
            <a:off x="1274939" y="3846990"/>
            <a:ext cx="10438089" cy="4997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mündliche Verhandlung nur auf ausdrücklichen Antrag einer Partei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32590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(§ 495a ZPO)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7375" y="1535998"/>
            <a:ext cx="10498226" cy="5206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libri" panose="020F0502020204030204" pitchFamily="34" charset="0"/>
                <a:cs typeface="Times New Roman" panose="02020603050405020304" pitchFamily="18" charset="0"/>
                <a:sym typeface="Canva Sans"/>
              </a:rPr>
              <a:t>g</a:t>
            </a:r>
            <a:r>
              <a:rPr lang="de-DE" sz="3000" dirty="0" err="1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egen</a:t>
            </a:r>
            <a: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 dieses Urteil ist </a:t>
            </a:r>
            <a:r>
              <a:rPr lang="de-DE" sz="3000" u="sng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außerordentliches Rechtsmittel</a:t>
            </a:r>
            <a: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 möglich </a:t>
            </a:r>
            <a:b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(dieses hemmt aber nicht die Rechtskraft!):</a:t>
            </a:r>
            <a:b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000" b="1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Rüge gem. § 321a ZPO wegen Nichtgewährung </a:t>
            </a:r>
            <a:br>
              <a:rPr lang="de-DE" sz="3000" b="1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000" b="1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des rechtlichen Gehörs</a:t>
            </a:r>
            <a:b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binnen 2 Wochen ab Zustellung des Urteils, gleiche Instanz</a:t>
            </a:r>
          </a:p>
          <a:p>
            <a:pPr lvl="0">
              <a:spcAft>
                <a:spcPts val="0"/>
              </a:spcAft>
            </a:pPr>
            <a: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Verfahrenserhebung ist von uns aber schon erledigt – Rüge geht ein: es wird eine neue Verfahrenserhebung angelegt, bisheriges Aktenzeichen bleibt </a:t>
            </a:r>
          </a:p>
          <a:p>
            <a:pPr lvl="0">
              <a:spcAft>
                <a:spcPts val="1000"/>
              </a:spcAft>
            </a:pPr>
            <a:r>
              <a:rPr lang="de-DE" sz="3000" dirty="0">
                <a:latin typeface="Canva Sans"/>
                <a:ea typeface="Calibri" panose="020F0502020204030204" pitchFamily="34" charset="0"/>
                <a:cs typeface="Times New Roman" panose="02020603050405020304" pitchFamily="18" charset="0"/>
              </a:rPr>
              <a:t>nach Erledigung der Rüge: Verfahrenserhebung entsprechend ausfüllen, bei Zurückweisung entstehen Kosten (KV-Nr. 1700, Festgebühr z.Z. 72,00 €)</a:t>
            </a:r>
          </a:p>
        </p:txBody>
      </p:sp>
      <p:sp>
        <p:nvSpPr>
          <p:cNvPr id="12" name="Freeform 12"/>
          <p:cNvSpPr/>
          <p:nvPr/>
        </p:nvSpPr>
        <p:spPr>
          <a:xfrm>
            <a:off x="668719" y="1775143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68719" y="248981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68718" y="3439281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65869" y="5463700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A9F9C3E-12F5-43E6-97DE-95E057EBD6E3}"/>
              </a:ext>
            </a:extLst>
          </p:cNvPr>
          <p:cNvSpPr/>
          <p:nvPr/>
        </p:nvSpPr>
        <p:spPr>
          <a:xfrm>
            <a:off x="665869" y="4543682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93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856948"/>
            <a:chOff x="0" y="0"/>
            <a:chExt cx="2514545" cy="11287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128702"/>
            </a:xfrm>
            <a:custGeom>
              <a:avLst/>
              <a:gdLst/>
              <a:ahLst/>
              <a:cxnLst/>
              <a:rect l="l" t="t" r="r" b="b"/>
              <a:pathLst>
                <a:path w="2514545" h="1128702">
                  <a:moveTo>
                    <a:pt x="0" y="0"/>
                  </a:moveTo>
                  <a:lnTo>
                    <a:pt x="2514545" y="0"/>
                  </a:lnTo>
                  <a:lnTo>
                    <a:pt x="2514545" y="1128702"/>
                  </a:lnTo>
                  <a:lnTo>
                    <a:pt x="0" y="112870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61251" b="-61251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Urteils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./. ZU bzw. Klägervertreter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./. ZU bzw. Beklagtenvertreter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36038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Verkündungsvermerk auf die Urschrift setzen.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513423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VE,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40102" y="5832194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332590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(§ 495a ZPO)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4107652"/>
            <a:ext cx="1045195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vollstreckbare Ausfertigung an Kläger bzw. Klägervertreter formlos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senden sowie die Erteilung der vollstreckbaren Ausfertigung auf der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Urschrift vermerken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99254"/>
            <a:ext cx="3351144" cy="4482731"/>
            <a:chOff x="0" y="0"/>
            <a:chExt cx="60762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7623" cy="812800"/>
            </a:xfrm>
            <a:custGeom>
              <a:avLst/>
              <a:gdLst/>
              <a:ahLst/>
              <a:cxnLst/>
              <a:rect l="l" t="t" r="r" b="b"/>
              <a:pathLst>
                <a:path w="607623" h="812800">
                  <a:moveTo>
                    <a:pt x="0" y="0"/>
                  </a:moveTo>
                  <a:lnTo>
                    <a:pt x="607623" y="0"/>
                  </a:lnTo>
                  <a:lnTo>
                    <a:pt x="60762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1914" b="-1914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4733715" y="294945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8" y="0"/>
                </a:lnTo>
                <a:lnTo>
                  <a:pt x="554328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733715" y="4505935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8" y="0"/>
                </a:lnTo>
                <a:lnTo>
                  <a:pt x="554328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49305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62945" y="2727167"/>
            <a:ext cx="9174595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3333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62944" y="4332750"/>
            <a:ext cx="876121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enthält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Tatbestand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</a:p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Entscheidungsgründe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434521" y="1973554"/>
            <a:ext cx="888907" cy="1751540"/>
          </a:xfrm>
          <a:custGeom>
            <a:avLst/>
            <a:gdLst/>
            <a:ahLst/>
            <a:cxnLst/>
            <a:rect l="l" t="t" r="r" b="b"/>
            <a:pathLst>
              <a:path w="1333360" h="2627310">
                <a:moveTo>
                  <a:pt x="0" y="0"/>
                </a:moveTo>
                <a:lnTo>
                  <a:pt x="1333360" y="0"/>
                </a:lnTo>
                <a:lnTo>
                  <a:pt x="1333360" y="2627309"/>
                </a:lnTo>
                <a:lnTo>
                  <a:pt x="0" y="2627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2405550" y="2351797"/>
            <a:ext cx="3209853" cy="995055"/>
          </a:xfrm>
          <a:custGeom>
            <a:avLst/>
            <a:gdLst/>
            <a:ahLst/>
            <a:cxnLst/>
            <a:rect l="l" t="t" r="r" b="b"/>
            <a:pathLst>
              <a:path w="4814780" h="1492582">
                <a:moveTo>
                  <a:pt x="4814781" y="0"/>
                </a:moveTo>
                <a:lnTo>
                  <a:pt x="0" y="0"/>
                </a:lnTo>
                <a:lnTo>
                  <a:pt x="0" y="1492581"/>
                </a:lnTo>
                <a:lnTo>
                  <a:pt x="4814781" y="1492581"/>
                </a:lnTo>
                <a:lnTo>
                  <a:pt x="48147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469848" y="2034409"/>
            <a:ext cx="2036352" cy="1394901"/>
          </a:xfrm>
          <a:custGeom>
            <a:avLst/>
            <a:gdLst/>
            <a:ahLst/>
            <a:cxnLst/>
            <a:rect l="l" t="t" r="r" b="b"/>
            <a:pathLst>
              <a:path w="3054528" h="2092351">
                <a:moveTo>
                  <a:pt x="0" y="0"/>
                </a:moveTo>
                <a:lnTo>
                  <a:pt x="3054528" y="0"/>
                </a:lnTo>
                <a:lnTo>
                  <a:pt x="3054528" y="2092351"/>
                </a:lnTo>
                <a:lnTo>
                  <a:pt x="0" y="20923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06988" y="4013282"/>
            <a:ext cx="2029383" cy="2158918"/>
          </a:xfrm>
          <a:custGeom>
            <a:avLst/>
            <a:gdLst/>
            <a:ahLst/>
            <a:cxnLst/>
            <a:rect l="l" t="t" r="r" b="b"/>
            <a:pathLst>
              <a:path w="3044074" h="3238377">
                <a:moveTo>
                  <a:pt x="0" y="0"/>
                </a:moveTo>
                <a:lnTo>
                  <a:pt x="3044074" y="0"/>
                </a:lnTo>
                <a:lnTo>
                  <a:pt x="3044074" y="3238377"/>
                </a:lnTo>
                <a:lnTo>
                  <a:pt x="0" y="32383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49305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23738" y="2658183"/>
            <a:ext cx="51602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4776300"/>
            <a:ext cx="709578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in Rechtskraft ergehen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96717" y="2532882"/>
            <a:ext cx="45094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Sachurteil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856948"/>
            <a:chOff x="0" y="0"/>
            <a:chExt cx="2514545" cy="11287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128702"/>
            </a:xfrm>
            <a:custGeom>
              <a:avLst/>
              <a:gdLst/>
              <a:ahLst/>
              <a:cxnLst/>
              <a:rect l="l" t="t" r="r" b="b"/>
              <a:pathLst>
                <a:path w="2514545" h="1128702">
                  <a:moveTo>
                    <a:pt x="0" y="0"/>
                  </a:moveTo>
                  <a:lnTo>
                    <a:pt x="2514545" y="0"/>
                  </a:lnTo>
                  <a:lnTo>
                    <a:pt x="2514545" y="1128702"/>
                  </a:lnTo>
                  <a:lnTo>
                    <a:pt x="0" y="112870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61251" b="-61251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(Beklagter säumig):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2. VU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./. ZU bzw. Klägervertreter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./. ZU bzw. Beklagtenvertreter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36038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Verkündungsvermerk auf die Urschrift setzen.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4132305"/>
            <a:ext cx="10451954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5208319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558996" y="771362"/>
            <a:ext cx="6715949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30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0102" y="4608967"/>
            <a:ext cx="10451954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4. 6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10/26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Nachbereitung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Protokolls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10/26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10/26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Eingang: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959128" y="3232471"/>
            <a:ext cx="1970899" cy="2810551"/>
          </a:xfrm>
          <a:custGeom>
            <a:avLst/>
            <a:gdLst/>
            <a:ahLst/>
            <a:cxnLst/>
            <a:rect l="l" t="t" r="r" b="b"/>
            <a:pathLst>
              <a:path w="2956348" h="4215826">
                <a:moveTo>
                  <a:pt x="0" y="0"/>
                </a:moveTo>
                <a:lnTo>
                  <a:pt x="2956348" y="0"/>
                </a:lnTo>
                <a:lnTo>
                  <a:pt x="2956348" y="4215826"/>
                </a:lnTo>
                <a:lnTo>
                  <a:pt x="0" y="42158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16563" y="751676"/>
            <a:ext cx="91588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Vollstreckbare Ausfertigung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1605780" y="1761388"/>
            <a:ext cx="10258152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Ausfertigung mit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Vollstreckungsklausel </a:t>
            </a:r>
          </a:p>
        </p:txBody>
      </p:sp>
      <p:sp>
        <p:nvSpPr>
          <p:cNvPr id="8" name="Freeform 8"/>
          <p:cNvSpPr/>
          <p:nvPr/>
        </p:nvSpPr>
        <p:spPr>
          <a:xfrm>
            <a:off x="5332234" y="1593500"/>
            <a:ext cx="5082738" cy="4578700"/>
          </a:xfrm>
          <a:custGeom>
            <a:avLst/>
            <a:gdLst/>
            <a:ahLst/>
            <a:cxnLst/>
            <a:rect l="l" t="t" r="r" b="b"/>
            <a:pathLst>
              <a:path w="7624107" h="6868050">
                <a:moveTo>
                  <a:pt x="0" y="0"/>
                </a:moveTo>
                <a:lnTo>
                  <a:pt x="7624107" y="0"/>
                </a:lnTo>
                <a:lnTo>
                  <a:pt x="7624107" y="6868050"/>
                </a:lnTo>
                <a:lnTo>
                  <a:pt x="0" y="68680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86350" y="2177657"/>
            <a:ext cx="9086959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17 - Richtlinien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 Fertigung des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Schreibwerks bei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Gerichten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der KEJ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927421" y="2587654"/>
            <a:ext cx="1970899" cy="2810551"/>
          </a:xfrm>
          <a:custGeom>
            <a:avLst/>
            <a:gdLst/>
            <a:ahLst/>
            <a:cxnLst/>
            <a:rect l="l" t="t" r="r" b="b"/>
            <a:pathLst>
              <a:path w="2956348" h="4215826">
                <a:moveTo>
                  <a:pt x="0" y="0"/>
                </a:moveTo>
                <a:lnTo>
                  <a:pt x="2956348" y="0"/>
                </a:lnTo>
                <a:lnTo>
                  <a:pt x="2956348" y="4215827"/>
                </a:lnTo>
                <a:lnTo>
                  <a:pt x="0" y="42158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16563" y="751676"/>
            <a:ext cx="91588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Vollstreckbare Ausfertigung </a:t>
            </a:r>
          </a:p>
        </p:txBody>
      </p:sp>
      <p:sp>
        <p:nvSpPr>
          <p:cNvPr id="7" name="Freeform 7"/>
          <p:cNvSpPr/>
          <p:nvPr/>
        </p:nvSpPr>
        <p:spPr>
          <a:xfrm rot="-5400000">
            <a:off x="2675716" y="2320660"/>
            <a:ext cx="4801489" cy="3596009"/>
          </a:xfrm>
          <a:custGeom>
            <a:avLst/>
            <a:gdLst/>
            <a:ahLst/>
            <a:cxnLst/>
            <a:rect l="l" t="t" r="r" b="b"/>
            <a:pathLst>
              <a:path w="7202234" h="5394014">
                <a:moveTo>
                  <a:pt x="0" y="0"/>
                </a:moveTo>
                <a:lnTo>
                  <a:pt x="7202234" y="0"/>
                </a:lnTo>
                <a:lnTo>
                  <a:pt x="7202234" y="5394014"/>
                </a:lnTo>
                <a:lnTo>
                  <a:pt x="0" y="53940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208" r="-6202"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6943825" y="2320660"/>
            <a:ext cx="4801489" cy="3596009"/>
          </a:xfrm>
          <a:custGeom>
            <a:avLst/>
            <a:gdLst/>
            <a:ahLst/>
            <a:cxnLst/>
            <a:rect l="l" t="t" r="r" b="b"/>
            <a:pathLst>
              <a:path w="7202234" h="5394014">
                <a:moveTo>
                  <a:pt x="0" y="0"/>
                </a:moveTo>
                <a:lnTo>
                  <a:pt x="7202234" y="0"/>
                </a:lnTo>
                <a:lnTo>
                  <a:pt x="7202234" y="5394014"/>
                </a:lnTo>
                <a:lnTo>
                  <a:pt x="0" y="53940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208" r="-6202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55425" y="1815697"/>
            <a:ext cx="2842071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3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 Ausfertigung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44687" y="2205444"/>
            <a:ext cx="86354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808080"/>
                </a:solidFill>
                <a:latin typeface="Canva Sans"/>
                <a:ea typeface="Canva Sans"/>
                <a:cs typeface="Canva Sans"/>
                <a:sym typeface="Canva Sans"/>
              </a:rPr>
              <a:t>Text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12796" y="2189721"/>
            <a:ext cx="86354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808080"/>
                </a:solidFill>
                <a:latin typeface="Canva Sans"/>
                <a:ea typeface="Canva Sans"/>
                <a:cs typeface="Canva Sans"/>
                <a:sym typeface="Canva Sans"/>
              </a:rPr>
              <a:t>Text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20665" y="2762128"/>
            <a:ext cx="5734811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Vorstehende, mit der Urschrift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übereinstimmende Ausfertigung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d. _____ zum Zwecke der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Zwangsvollstreckung erteilt.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20665" y="3866097"/>
            <a:ext cx="5734811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Vorstehende Entscheidung ist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_____ am _____ von Amts wegen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 worden.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20665" y="4744514"/>
            <a:ext cx="2702669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Berlin, ...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Dienstbezeichnung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763176" y="5218233"/>
            <a:ext cx="853591" cy="853591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910" r="-2432" b="-548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7753870" y="1815697"/>
            <a:ext cx="3181399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333"/>
              </a:lnSpc>
            </a:pP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67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endParaRPr lang="en-US" sz="1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753870" y="4313644"/>
            <a:ext cx="4663513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Vorstehende _____ ist d. _____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 _____ von Amts wegen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 worden.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53870" y="2762128"/>
            <a:ext cx="3181399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1833"/>
              </a:lnSpc>
            </a:pP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Vorstehende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übereinstimmende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auszugs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defTabSz="609630">
              <a:lnSpc>
                <a:spcPts val="1833"/>
              </a:lnSpc>
            </a:pP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weise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defTabSz="609630">
              <a:lnSpc>
                <a:spcPts val="1833"/>
              </a:lnSpc>
            </a:pP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sichtlich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Ziff. … d. _____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1833"/>
              </a:lnSpc>
            </a:pP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Zwecke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Zwangsvoll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defTabSz="609630">
              <a:lnSpc>
                <a:spcPts val="1833"/>
              </a:lnSpc>
            </a:pP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streckung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erteilt</a:t>
            </a:r>
            <a:r>
              <a:rPr lang="en-US" sz="1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753870" y="5179362"/>
            <a:ext cx="2702669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Berlin, ...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Dienstbezeichnung 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200664" y="5645029"/>
            <a:ext cx="794127" cy="79412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910" r="-2432" b="-5484"/>
              </a:stretch>
            </a:blipFill>
          </p:spPr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010629" y="2506469"/>
            <a:ext cx="1970899" cy="2810551"/>
          </a:xfrm>
          <a:custGeom>
            <a:avLst/>
            <a:gdLst/>
            <a:ahLst/>
            <a:cxnLst/>
            <a:rect l="l" t="t" r="r" b="b"/>
            <a:pathLst>
              <a:path w="2956348" h="4215826">
                <a:moveTo>
                  <a:pt x="0" y="0"/>
                </a:moveTo>
                <a:lnTo>
                  <a:pt x="2956348" y="0"/>
                </a:lnTo>
                <a:lnTo>
                  <a:pt x="2956348" y="4215827"/>
                </a:lnTo>
                <a:lnTo>
                  <a:pt x="0" y="42158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71746" y="758026"/>
            <a:ext cx="915887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Vollstreckbare Ausfertigung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07365" y="751676"/>
            <a:ext cx="72211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schriftliches VU und AU</a:t>
            </a:r>
          </a:p>
        </p:txBody>
      </p:sp>
      <p:sp>
        <p:nvSpPr>
          <p:cNvPr id="8" name="Freeform 8"/>
          <p:cNvSpPr/>
          <p:nvPr/>
        </p:nvSpPr>
        <p:spPr>
          <a:xfrm rot="-5400000">
            <a:off x="7312215" y="1978214"/>
            <a:ext cx="4442167" cy="3945805"/>
          </a:xfrm>
          <a:custGeom>
            <a:avLst/>
            <a:gdLst/>
            <a:ahLst/>
            <a:cxnLst/>
            <a:rect l="l" t="t" r="r" b="b"/>
            <a:pathLst>
              <a:path w="6663251" h="5918707">
                <a:moveTo>
                  <a:pt x="0" y="0"/>
                </a:moveTo>
                <a:lnTo>
                  <a:pt x="6663251" y="0"/>
                </a:lnTo>
                <a:lnTo>
                  <a:pt x="6663251" y="5918707"/>
                </a:lnTo>
                <a:lnTo>
                  <a:pt x="0" y="59187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27" t="-6285" r="-39974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856846" y="2861011"/>
            <a:ext cx="5734811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Vorstehende, mit der Urschrift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übereinstimmende Ausfertigung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d. _____ zum Zwecke der 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Zwangsvollstreckung erteilt.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12263" y="1875219"/>
            <a:ext cx="2842071" cy="269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3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 Ausfertigung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01525" y="2285278"/>
            <a:ext cx="86354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808080"/>
                </a:solidFill>
                <a:latin typeface="Canva Sans"/>
                <a:ea typeface="Canva Sans"/>
                <a:cs typeface="Canva Sans"/>
                <a:sym typeface="Canva Sans"/>
              </a:rPr>
              <a:t>Text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56846" y="4002195"/>
            <a:ext cx="2702669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Berlin, ...</a:t>
            </a:r>
          </a:p>
          <a:p>
            <a:pPr defTabSz="609630">
              <a:lnSpc>
                <a:spcPts val="1833"/>
              </a:lnSpc>
            </a:pPr>
            <a:r>
              <a:rPr lang="en-US" sz="1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Dienstbezeichnung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97456" y="4467861"/>
            <a:ext cx="853591" cy="85359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910" r="-2432" b="-5484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3463807" y="2427094"/>
            <a:ext cx="6002219" cy="914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99"/>
              </a:lnSpc>
            </a:pPr>
            <a:r>
              <a:rPr lang="en-US" sz="2999">
                <a:solidFill>
                  <a:srgbClr val="050405"/>
                </a:solidFill>
                <a:latin typeface="Canva Sans"/>
                <a:ea typeface="Canva Sans"/>
                <a:cs typeface="Canva Sans"/>
                <a:sym typeface="Canva Sans"/>
              </a:rPr>
              <a:t>Zustellung ersetzt </a:t>
            </a:r>
          </a:p>
          <a:p>
            <a:pPr defTabSz="609630">
              <a:lnSpc>
                <a:spcPts val="4200"/>
              </a:lnSpc>
            </a:pPr>
            <a:r>
              <a:rPr lang="en-US" sz="2999">
                <a:solidFill>
                  <a:srgbClr val="050405"/>
                </a:solidFill>
                <a:latin typeface="Canva Sans"/>
                <a:ea typeface="Canva Sans"/>
                <a:cs typeface="Canva Sans"/>
                <a:sym typeface="Canva Sans"/>
              </a:rPr>
              <a:t>die Verkündung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63807" y="3684423"/>
            <a:ext cx="7095709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09"/>
              </a:lnSpc>
            </a:pPr>
            <a:r>
              <a:rPr lang="en-US" sz="2999">
                <a:solidFill>
                  <a:srgbClr val="0D0D0D"/>
                </a:solidFill>
                <a:latin typeface="Canva Sans"/>
                <a:ea typeface="Canva Sans"/>
                <a:cs typeface="Canva Sans"/>
                <a:sym typeface="Canva Sans"/>
              </a:rPr>
              <a:t>Vermerk über die </a:t>
            </a:r>
          </a:p>
          <a:p>
            <a:pPr algn="just" defTabSz="609630">
              <a:lnSpc>
                <a:spcPts val="3209"/>
              </a:lnSpc>
            </a:pPr>
            <a:r>
              <a:rPr lang="en-US" sz="2999">
                <a:solidFill>
                  <a:srgbClr val="0D0D0D"/>
                </a:solidFill>
                <a:latin typeface="Canva Sans"/>
                <a:ea typeface="Canva Sans"/>
                <a:cs typeface="Canva Sans"/>
                <a:sym typeface="Canva Sans"/>
              </a:rPr>
              <a:t>Zustellung an beide </a:t>
            </a:r>
          </a:p>
          <a:p>
            <a:pPr algn="just" defTabSz="609630">
              <a:lnSpc>
                <a:spcPts val="3209"/>
              </a:lnSpc>
            </a:pPr>
            <a:r>
              <a:rPr lang="en-US" sz="2999">
                <a:solidFill>
                  <a:srgbClr val="0D0D0D"/>
                </a:solidFill>
                <a:latin typeface="Canva Sans"/>
                <a:ea typeface="Canva Sans"/>
                <a:cs typeface="Canva Sans"/>
                <a:sym typeface="Canva Sans"/>
              </a:rPr>
              <a:t>Parteien am Kopf der </a:t>
            </a:r>
          </a:p>
          <a:p>
            <a:pPr algn="just" defTabSz="609630">
              <a:lnSpc>
                <a:spcPts val="3209"/>
              </a:lnSpc>
            </a:pPr>
            <a:r>
              <a:rPr lang="en-US" sz="2999">
                <a:solidFill>
                  <a:srgbClr val="0D0D0D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293702"/>
            <a:ext cx="1970899" cy="2810551"/>
          </a:xfrm>
          <a:custGeom>
            <a:avLst/>
            <a:gdLst/>
            <a:ahLst/>
            <a:cxnLst/>
            <a:rect l="l" t="t" r="r" b="b"/>
            <a:pathLst>
              <a:path w="2956348" h="4215826">
                <a:moveTo>
                  <a:pt x="0" y="0"/>
                </a:moveTo>
                <a:lnTo>
                  <a:pt x="2956348" y="0"/>
                </a:lnTo>
                <a:lnTo>
                  <a:pt x="2956348" y="4215826"/>
                </a:lnTo>
                <a:lnTo>
                  <a:pt x="0" y="42158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516563" y="751676"/>
            <a:ext cx="91588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weitere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vollstreckbare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Ausfertigung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71768" y="1829626"/>
            <a:ext cx="4898424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Antrag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71768" y="3252552"/>
            <a:ext cx="7195876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der Erteilung kann der Schuldner gehört werden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71768" y="4986102"/>
            <a:ext cx="7745609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299"/>
              </a:lnSpc>
            </a:pP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Erteilung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Sch. in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Kenntnis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setzen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71768" y="4243152"/>
            <a:ext cx="8187902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solche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ausdrücklich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bezeichen</a:t>
            </a:r>
            <a:endParaRPr lang="en-US" sz="2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71768" y="5563952"/>
            <a:ext cx="719587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vorschusspflichtig </a:t>
            </a:r>
          </a:p>
        </p:txBody>
      </p:sp>
      <p:sp>
        <p:nvSpPr>
          <p:cNvPr id="12" name="Freeform 12"/>
          <p:cNvSpPr/>
          <p:nvPr/>
        </p:nvSpPr>
        <p:spPr>
          <a:xfrm>
            <a:off x="3262273" y="1937049"/>
            <a:ext cx="380891" cy="356653"/>
          </a:xfrm>
          <a:custGeom>
            <a:avLst/>
            <a:gdLst/>
            <a:ahLst/>
            <a:cxnLst/>
            <a:rect l="l" t="t" r="r" b="b"/>
            <a:pathLst>
              <a:path w="571337" h="534979">
                <a:moveTo>
                  <a:pt x="0" y="0"/>
                </a:moveTo>
                <a:lnTo>
                  <a:pt x="571337" y="0"/>
                </a:lnTo>
                <a:lnTo>
                  <a:pt x="571337" y="534980"/>
                </a:lnTo>
                <a:lnTo>
                  <a:pt x="0" y="5349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871769" y="2585802"/>
            <a:ext cx="7195876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funktionelle Zuständigkeit: Rechtspfleger </a:t>
            </a:r>
          </a:p>
        </p:txBody>
      </p:sp>
      <p:sp>
        <p:nvSpPr>
          <p:cNvPr id="14" name="Freeform 14"/>
          <p:cNvSpPr/>
          <p:nvPr/>
        </p:nvSpPr>
        <p:spPr>
          <a:xfrm>
            <a:off x="3293066" y="2604326"/>
            <a:ext cx="380891" cy="356653"/>
          </a:xfrm>
          <a:custGeom>
            <a:avLst/>
            <a:gdLst/>
            <a:ahLst/>
            <a:cxnLst/>
            <a:rect l="l" t="t" r="r" b="b"/>
            <a:pathLst>
              <a:path w="571337" h="534979">
                <a:moveTo>
                  <a:pt x="0" y="0"/>
                </a:moveTo>
                <a:lnTo>
                  <a:pt x="571338" y="0"/>
                </a:lnTo>
                <a:lnTo>
                  <a:pt x="571338" y="534979"/>
                </a:lnTo>
                <a:lnTo>
                  <a:pt x="0" y="534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293066" y="3295949"/>
            <a:ext cx="380891" cy="356653"/>
          </a:xfrm>
          <a:custGeom>
            <a:avLst/>
            <a:gdLst/>
            <a:ahLst/>
            <a:cxnLst/>
            <a:rect l="l" t="t" r="r" b="b"/>
            <a:pathLst>
              <a:path w="571337" h="534979">
                <a:moveTo>
                  <a:pt x="0" y="0"/>
                </a:moveTo>
                <a:lnTo>
                  <a:pt x="571338" y="0"/>
                </a:lnTo>
                <a:lnTo>
                  <a:pt x="571338" y="534980"/>
                </a:lnTo>
                <a:lnTo>
                  <a:pt x="0" y="5349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293066" y="4341051"/>
            <a:ext cx="380891" cy="356653"/>
          </a:xfrm>
          <a:custGeom>
            <a:avLst/>
            <a:gdLst/>
            <a:ahLst/>
            <a:cxnLst/>
            <a:rect l="l" t="t" r="r" b="b"/>
            <a:pathLst>
              <a:path w="571337" h="534979">
                <a:moveTo>
                  <a:pt x="0" y="0"/>
                </a:moveTo>
                <a:lnTo>
                  <a:pt x="571338" y="0"/>
                </a:lnTo>
                <a:lnTo>
                  <a:pt x="571338" y="534979"/>
                </a:lnTo>
                <a:lnTo>
                  <a:pt x="0" y="534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293066" y="5001451"/>
            <a:ext cx="380891" cy="356653"/>
          </a:xfrm>
          <a:custGeom>
            <a:avLst/>
            <a:gdLst/>
            <a:ahLst/>
            <a:cxnLst/>
            <a:rect l="l" t="t" r="r" b="b"/>
            <a:pathLst>
              <a:path w="571337" h="534979">
                <a:moveTo>
                  <a:pt x="0" y="0"/>
                </a:moveTo>
                <a:lnTo>
                  <a:pt x="571338" y="0"/>
                </a:lnTo>
                <a:lnTo>
                  <a:pt x="571338" y="534979"/>
                </a:lnTo>
                <a:lnTo>
                  <a:pt x="0" y="534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293066" y="5661851"/>
            <a:ext cx="380891" cy="356653"/>
          </a:xfrm>
          <a:custGeom>
            <a:avLst/>
            <a:gdLst/>
            <a:ahLst/>
            <a:cxnLst/>
            <a:rect l="l" t="t" r="r" b="b"/>
            <a:pathLst>
              <a:path w="571337" h="534979">
                <a:moveTo>
                  <a:pt x="0" y="0"/>
                </a:moveTo>
                <a:lnTo>
                  <a:pt x="571338" y="0"/>
                </a:lnTo>
                <a:lnTo>
                  <a:pt x="571338" y="534979"/>
                </a:lnTo>
                <a:lnTo>
                  <a:pt x="0" y="5349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5758804" y="1593500"/>
            <a:ext cx="5082738" cy="4578700"/>
          </a:xfrm>
          <a:custGeom>
            <a:avLst/>
            <a:gdLst/>
            <a:ahLst/>
            <a:cxnLst/>
            <a:rect l="l" t="t" r="r" b="b"/>
            <a:pathLst>
              <a:path w="7624107" h="6868050">
                <a:moveTo>
                  <a:pt x="0" y="0"/>
                </a:moveTo>
                <a:lnTo>
                  <a:pt x="7624108" y="0"/>
                </a:lnTo>
                <a:lnTo>
                  <a:pt x="7624108" y="6868050"/>
                </a:lnTo>
                <a:lnTo>
                  <a:pt x="0" y="6868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0697" y="2527740"/>
            <a:ext cx="4087030" cy="2968147"/>
          </a:xfrm>
          <a:custGeom>
            <a:avLst/>
            <a:gdLst/>
            <a:ahLst/>
            <a:cxnLst/>
            <a:rect l="l" t="t" r="r" b="b"/>
            <a:pathLst>
              <a:path w="6130545" h="4452221">
                <a:moveTo>
                  <a:pt x="0" y="0"/>
                </a:moveTo>
                <a:lnTo>
                  <a:pt x="6130545" y="0"/>
                </a:lnTo>
                <a:lnTo>
                  <a:pt x="6130545" y="4452222"/>
                </a:lnTo>
                <a:lnTo>
                  <a:pt x="0" y="44522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666117" y="751676"/>
            <a:ext cx="68597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urkundliches Verbinden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22841" y="2197497"/>
            <a:ext cx="9086959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18 - Richtlinien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 Fertigung des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Schreibwerks bei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Gerichten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der KEJ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30920" y="1604817"/>
            <a:ext cx="3070393" cy="3529187"/>
          </a:xfrm>
          <a:custGeom>
            <a:avLst/>
            <a:gdLst/>
            <a:ahLst/>
            <a:cxnLst/>
            <a:rect l="l" t="t" r="r" b="b"/>
            <a:pathLst>
              <a:path w="4605589" h="5293781">
                <a:moveTo>
                  <a:pt x="0" y="0"/>
                </a:moveTo>
                <a:lnTo>
                  <a:pt x="4605589" y="0"/>
                </a:lnTo>
                <a:lnTo>
                  <a:pt x="4605589" y="5293781"/>
                </a:lnTo>
                <a:lnTo>
                  <a:pt x="0" y="5293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57439" y="1616920"/>
            <a:ext cx="1225628" cy="655154"/>
          </a:xfrm>
          <a:custGeom>
            <a:avLst/>
            <a:gdLst/>
            <a:ahLst/>
            <a:cxnLst/>
            <a:rect l="l" t="t" r="r" b="b"/>
            <a:pathLst>
              <a:path w="1838442" h="982731">
                <a:moveTo>
                  <a:pt x="0" y="0"/>
                </a:moveTo>
                <a:lnTo>
                  <a:pt x="1838442" y="0"/>
                </a:lnTo>
                <a:lnTo>
                  <a:pt x="1838442" y="982731"/>
                </a:lnTo>
                <a:lnTo>
                  <a:pt x="0" y="9827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04664" y="2923946"/>
            <a:ext cx="3070393" cy="3529187"/>
          </a:xfrm>
          <a:custGeom>
            <a:avLst/>
            <a:gdLst/>
            <a:ahLst/>
            <a:cxnLst/>
            <a:rect l="l" t="t" r="r" b="b"/>
            <a:pathLst>
              <a:path w="4605589" h="5293781">
                <a:moveTo>
                  <a:pt x="0" y="0"/>
                </a:moveTo>
                <a:lnTo>
                  <a:pt x="4605589" y="0"/>
                </a:lnTo>
                <a:lnTo>
                  <a:pt x="4605589" y="5293781"/>
                </a:lnTo>
                <a:lnTo>
                  <a:pt x="0" y="5293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 flipV="1">
            <a:off x="1726494" y="1944498"/>
            <a:ext cx="260345" cy="119181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3789740" y="3221360"/>
            <a:ext cx="260345" cy="119181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3307098" y="2997940"/>
            <a:ext cx="1225628" cy="655154"/>
          </a:xfrm>
          <a:custGeom>
            <a:avLst/>
            <a:gdLst/>
            <a:ahLst/>
            <a:cxnLst/>
            <a:rect l="l" t="t" r="r" b="b"/>
            <a:pathLst>
              <a:path w="1838442" h="982731">
                <a:moveTo>
                  <a:pt x="0" y="0"/>
                </a:moveTo>
                <a:lnTo>
                  <a:pt x="1838442" y="0"/>
                </a:lnTo>
                <a:lnTo>
                  <a:pt x="1838442" y="982731"/>
                </a:lnTo>
                <a:lnTo>
                  <a:pt x="0" y="9827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636948" y="1277677"/>
            <a:ext cx="6267365" cy="4183466"/>
          </a:xfrm>
          <a:custGeom>
            <a:avLst/>
            <a:gdLst/>
            <a:ahLst/>
            <a:cxnLst/>
            <a:rect l="l" t="t" r="r" b="b"/>
            <a:pathLst>
              <a:path w="9401047" h="6275199">
                <a:moveTo>
                  <a:pt x="0" y="0"/>
                </a:moveTo>
                <a:lnTo>
                  <a:pt x="9401048" y="0"/>
                </a:lnTo>
                <a:lnTo>
                  <a:pt x="9401048" y="6275199"/>
                </a:lnTo>
                <a:lnTo>
                  <a:pt x="0" y="62751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666117" y="751676"/>
            <a:ext cx="68597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urkundliches Verbinden</a:t>
            </a:r>
          </a:p>
        </p:txBody>
      </p:sp>
      <p:sp>
        <p:nvSpPr>
          <p:cNvPr id="13" name="TextBox 13"/>
          <p:cNvSpPr txBox="1"/>
          <p:nvPr/>
        </p:nvSpPr>
        <p:spPr>
          <a:xfrm rot="-76883">
            <a:off x="803355" y="2333451"/>
            <a:ext cx="393193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 </a:t>
            </a:r>
          </a:p>
        </p:txBody>
      </p:sp>
      <p:sp>
        <p:nvSpPr>
          <p:cNvPr id="14" name="TextBox 14"/>
          <p:cNvSpPr txBox="1"/>
          <p:nvPr/>
        </p:nvSpPr>
        <p:spPr>
          <a:xfrm rot="-76883">
            <a:off x="2912088" y="3900239"/>
            <a:ext cx="393193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 </a:t>
            </a:r>
          </a:p>
        </p:txBody>
      </p:sp>
      <p:sp>
        <p:nvSpPr>
          <p:cNvPr id="15" name="Freeform 15"/>
          <p:cNvSpPr/>
          <p:nvPr/>
        </p:nvSpPr>
        <p:spPr>
          <a:xfrm>
            <a:off x="8486625" y="4180356"/>
            <a:ext cx="2430727" cy="2397305"/>
          </a:xfrm>
          <a:custGeom>
            <a:avLst/>
            <a:gdLst/>
            <a:ahLst/>
            <a:cxnLst/>
            <a:rect l="l" t="t" r="r" b="b"/>
            <a:pathLst>
              <a:path w="3646090" h="3595957">
                <a:moveTo>
                  <a:pt x="0" y="0"/>
                </a:moveTo>
                <a:lnTo>
                  <a:pt x="3646090" y="0"/>
                </a:lnTo>
                <a:lnTo>
                  <a:pt x="3646090" y="3595957"/>
                </a:lnTo>
                <a:lnTo>
                  <a:pt x="0" y="35959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196664" y="5163320"/>
            <a:ext cx="3010649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 Abs. 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5771295" y="2308166"/>
            <a:ext cx="5919128" cy="3359105"/>
          </a:xfrm>
          <a:custGeom>
            <a:avLst/>
            <a:gdLst/>
            <a:ahLst/>
            <a:cxnLst/>
            <a:rect l="l" t="t" r="r" b="b"/>
            <a:pathLst>
              <a:path w="8878692" h="5038658">
                <a:moveTo>
                  <a:pt x="0" y="0"/>
                </a:moveTo>
                <a:lnTo>
                  <a:pt x="8878692" y="0"/>
                </a:lnTo>
                <a:lnTo>
                  <a:pt x="8878692" y="5038658"/>
                </a:lnTo>
                <a:lnTo>
                  <a:pt x="0" y="5038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020012" y="3724034"/>
            <a:ext cx="4156154" cy="2769038"/>
          </a:xfrm>
          <a:custGeom>
            <a:avLst/>
            <a:gdLst/>
            <a:ahLst/>
            <a:cxnLst/>
            <a:rect l="l" t="t" r="r" b="b"/>
            <a:pathLst>
              <a:path w="6234231" h="4153557">
                <a:moveTo>
                  <a:pt x="6234231" y="0"/>
                </a:moveTo>
                <a:lnTo>
                  <a:pt x="0" y="0"/>
                </a:lnTo>
                <a:lnTo>
                  <a:pt x="0" y="4153556"/>
                </a:lnTo>
                <a:lnTo>
                  <a:pt x="6234231" y="4153556"/>
                </a:lnTo>
                <a:lnTo>
                  <a:pt x="6234231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76602" y="1450436"/>
            <a:ext cx="2880820" cy="2142610"/>
          </a:xfrm>
          <a:custGeom>
            <a:avLst/>
            <a:gdLst/>
            <a:ahLst/>
            <a:cxnLst/>
            <a:rect l="l" t="t" r="r" b="b"/>
            <a:pathLst>
              <a:path w="4321230" h="3213915">
                <a:moveTo>
                  <a:pt x="0" y="0"/>
                </a:moveTo>
                <a:lnTo>
                  <a:pt x="4321230" y="0"/>
                </a:lnTo>
                <a:lnTo>
                  <a:pt x="4321230" y="3213915"/>
                </a:lnTo>
                <a:lnTo>
                  <a:pt x="0" y="32139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666117" y="751676"/>
            <a:ext cx="68597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urkundliches Verbinden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08499" y="2627601"/>
            <a:ext cx="10429852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einer Weise zu </a:t>
            </a:r>
          </a:p>
          <a:p>
            <a:pPr algn="ctr" defTabSz="609630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verbinden, dass </a:t>
            </a:r>
          </a:p>
          <a:p>
            <a:pPr algn="ctr" defTabSz="609630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 Trennung nicht </a:t>
            </a:r>
          </a:p>
          <a:p>
            <a:pPr algn="ctr" defTabSz="609630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ohne Substanz-</a:t>
            </a:r>
          </a:p>
          <a:p>
            <a:pPr algn="ctr" defTabSz="609630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zerstörung </a:t>
            </a:r>
          </a:p>
          <a:p>
            <a:pPr algn="ctr" defTabSz="609630">
              <a:lnSpc>
                <a:spcPts val="29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möglich ist 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22783" y="1626375"/>
            <a:ext cx="1948512" cy="1921720"/>
          </a:xfrm>
          <a:custGeom>
            <a:avLst/>
            <a:gdLst/>
            <a:ahLst/>
            <a:cxnLst/>
            <a:rect l="l" t="t" r="r" b="b"/>
            <a:pathLst>
              <a:path w="2922768" h="2882580">
                <a:moveTo>
                  <a:pt x="0" y="0"/>
                </a:moveTo>
                <a:lnTo>
                  <a:pt x="2922769" y="0"/>
                </a:lnTo>
                <a:lnTo>
                  <a:pt x="2922769" y="2882580"/>
                </a:lnTo>
                <a:lnTo>
                  <a:pt x="0" y="28825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381804" y="2396735"/>
            <a:ext cx="3010649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 Abs. 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666117" y="751676"/>
            <a:ext cx="68597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urkundliches Verbinden</a:t>
            </a:r>
          </a:p>
        </p:txBody>
      </p:sp>
      <p:sp>
        <p:nvSpPr>
          <p:cNvPr id="6" name="Freeform 6"/>
          <p:cNvSpPr/>
          <p:nvPr/>
        </p:nvSpPr>
        <p:spPr>
          <a:xfrm>
            <a:off x="2054797" y="1752546"/>
            <a:ext cx="3634579" cy="4419654"/>
          </a:xfrm>
          <a:custGeom>
            <a:avLst/>
            <a:gdLst/>
            <a:ahLst/>
            <a:cxnLst/>
            <a:rect l="l" t="t" r="r" b="b"/>
            <a:pathLst>
              <a:path w="5451869" h="6629481">
                <a:moveTo>
                  <a:pt x="0" y="0"/>
                </a:moveTo>
                <a:lnTo>
                  <a:pt x="5451869" y="0"/>
                </a:lnTo>
                <a:lnTo>
                  <a:pt x="5451869" y="6629481"/>
                </a:lnTo>
                <a:lnTo>
                  <a:pt x="0" y="6629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4815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1967911" y="1752546"/>
            <a:ext cx="3634579" cy="4419654"/>
          </a:xfrm>
          <a:custGeom>
            <a:avLst/>
            <a:gdLst/>
            <a:ahLst/>
            <a:cxnLst/>
            <a:rect l="l" t="t" r="r" b="b"/>
            <a:pathLst>
              <a:path w="5451869" h="6629481">
                <a:moveTo>
                  <a:pt x="0" y="0"/>
                </a:moveTo>
                <a:lnTo>
                  <a:pt x="5451870" y="0"/>
                </a:lnTo>
                <a:lnTo>
                  <a:pt x="5451870" y="6629481"/>
                </a:lnTo>
                <a:lnTo>
                  <a:pt x="0" y="6629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4815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1861186" y="1752546"/>
            <a:ext cx="3634579" cy="4419654"/>
          </a:xfrm>
          <a:custGeom>
            <a:avLst/>
            <a:gdLst/>
            <a:ahLst/>
            <a:cxnLst/>
            <a:rect l="l" t="t" r="r" b="b"/>
            <a:pathLst>
              <a:path w="5451869" h="6629481">
                <a:moveTo>
                  <a:pt x="0" y="0"/>
                </a:moveTo>
                <a:lnTo>
                  <a:pt x="5451869" y="0"/>
                </a:lnTo>
                <a:lnTo>
                  <a:pt x="5451869" y="6629481"/>
                </a:lnTo>
                <a:lnTo>
                  <a:pt x="0" y="6629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4815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6774113" y="1752546"/>
            <a:ext cx="3634579" cy="4419654"/>
          </a:xfrm>
          <a:custGeom>
            <a:avLst/>
            <a:gdLst/>
            <a:ahLst/>
            <a:cxnLst/>
            <a:rect l="l" t="t" r="r" b="b"/>
            <a:pathLst>
              <a:path w="5451869" h="6629481">
                <a:moveTo>
                  <a:pt x="0" y="0"/>
                </a:moveTo>
                <a:lnTo>
                  <a:pt x="5451869" y="0"/>
                </a:lnTo>
                <a:lnTo>
                  <a:pt x="5451869" y="6629481"/>
                </a:lnTo>
                <a:lnTo>
                  <a:pt x="0" y="6629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4815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6855872" y="1752546"/>
            <a:ext cx="3634579" cy="4419654"/>
          </a:xfrm>
          <a:custGeom>
            <a:avLst/>
            <a:gdLst/>
            <a:ahLst/>
            <a:cxnLst/>
            <a:rect l="l" t="t" r="r" b="b"/>
            <a:pathLst>
              <a:path w="5451869" h="6629481">
                <a:moveTo>
                  <a:pt x="0" y="0"/>
                </a:moveTo>
                <a:lnTo>
                  <a:pt x="5451869" y="0"/>
                </a:lnTo>
                <a:lnTo>
                  <a:pt x="5451869" y="6629481"/>
                </a:lnTo>
                <a:lnTo>
                  <a:pt x="0" y="6629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4815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6937631" y="1752546"/>
            <a:ext cx="3634579" cy="4419654"/>
          </a:xfrm>
          <a:custGeom>
            <a:avLst/>
            <a:gdLst/>
            <a:ahLst/>
            <a:cxnLst/>
            <a:rect l="l" t="t" r="r" b="b"/>
            <a:pathLst>
              <a:path w="5451869" h="6629481">
                <a:moveTo>
                  <a:pt x="0" y="0"/>
                </a:moveTo>
                <a:lnTo>
                  <a:pt x="5451869" y="0"/>
                </a:lnTo>
                <a:lnTo>
                  <a:pt x="5451869" y="6629481"/>
                </a:lnTo>
                <a:lnTo>
                  <a:pt x="0" y="6629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4815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-5400000">
            <a:off x="-3997" y="3617729"/>
            <a:ext cx="4419654" cy="689288"/>
          </a:xfrm>
          <a:custGeom>
            <a:avLst/>
            <a:gdLst/>
            <a:ahLst/>
            <a:cxnLst/>
            <a:rect l="l" t="t" r="r" b="b"/>
            <a:pathLst>
              <a:path w="6629481" h="1033932">
                <a:moveTo>
                  <a:pt x="0" y="0"/>
                </a:moveTo>
                <a:lnTo>
                  <a:pt x="6629481" y="0"/>
                </a:lnTo>
                <a:lnTo>
                  <a:pt x="6629481" y="1033931"/>
                </a:lnTo>
                <a:lnTo>
                  <a:pt x="0" y="1033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876"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8017740" y="3617729"/>
            <a:ext cx="4419654" cy="689288"/>
          </a:xfrm>
          <a:custGeom>
            <a:avLst/>
            <a:gdLst/>
            <a:ahLst/>
            <a:cxnLst/>
            <a:rect l="l" t="t" r="r" b="b"/>
            <a:pathLst>
              <a:path w="6629481" h="1033932">
                <a:moveTo>
                  <a:pt x="0" y="0"/>
                </a:moveTo>
                <a:lnTo>
                  <a:pt x="6629481" y="0"/>
                </a:lnTo>
                <a:lnTo>
                  <a:pt x="6629481" y="1033931"/>
                </a:lnTo>
                <a:lnTo>
                  <a:pt x="0" y="10339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876"/>
            </a:stretch>
          </a:blipFill>
        </p:spPr>
      </p:sp>
      <p:grpSp>
        <p:nvGrpSpPr>
          <p:cNvPr id="15" name="Group 15"/>
          <p:cNvGrpSpPr/>
          <p:nvPr/>
        </p:nvGrpSpPr>
        <p:grpSpPr>
          <a:xfrm rot="-5400000">
            <a:off x="1927981" y="1842682"/>
            <a:ext cx="1022693" cy="1022693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910" r="-2432" b="-5484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 rot="-5400000">
            <a:off x="1927981" y="5057297"/>
            <a:ext cx="1022693" cy="1022693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910" r="-2432" b="-5484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 rot="-5400000">
            <a:off x="9482722" y="3449629"/>
            <a:ext cx="1022693" cy="1022693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 flipV="1"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cubicBezTo>
                    <a:pt x="181951" y="812800"/>
                    <a:pt x="0" y="630849"/>
                    <a:pt x="0" y="406400"/>
                  </a:cubicBezTo>
                  <a:cubicBezTo>
                    <a:pt x="0" y="181951"/>
                    <a:pt x="181951" y="0"/>
                    <a:pt x="406400" y="0"/>
                  </a:cubicBezTo>
                  <a:cubicBezTo>
                    <a:pt x="630849" y="0"/>
                    <a:pt x="812800" y="181951"/>
                    <a:pt x="812800" y="406400"/>
                  </a:cubicBezTo>
                  <a:cubicBezTo>
                    <a:pt x="812800" y="630849"/>
                    <a:pt x="630849" y="812800"/>
                    <a:pt x="406400" y="812800"/>
                  </a:cubicBezTo>
                  <a:close/>
                </a:path>
              </a:pathLst>
            </a:custGeom>
            <a:blipFill>
              <a:blip r:embed="rId6"/>
              <a:stretch>
                <a:fillRect t="-2910" r="-2432" b="-5484"/>
              </a:stretch>
            </a:blipFill>
          </p:spPr>
        </p:sp>
      </p:grpSp>
      <p:sp>
        <p:nvSpPr>
          <p:cNvPr id="21" name="Freeform 21"/>
          <p:cNvSpPr/>
          <p:nvPr/>
        </p:nvSpPr>
        <p:spPr>
          <a:xfrm>
            <a:off x="1927981" y="3684525"/>
            <a:ext cx="555697" cy="555697"/>
          </a:xfrm>
          <a:custGeom>
            <a:avLst/>
            <a:gdLst/>
            <a:ahLst/>
            <a:cxnLst/>
            <a:rect l="l" t="t" r="r" b="b"/>
            <a:pathLst>
              <a:path w="833546" h="833546">
                <a:moveTo>
                  <a:pt x="0" y="0"/>
                </a:moveTo>
                <a:lnTo>
                  <a:pt x="833546" y="0"/>
                </a:lnTo>
                <a:lnTo>
                  <a:pt x="833546" y="833546"/>
                </a:lnTo>
                <a:lnTo>
                  <a:pt x="0" y="833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927981" y="2075458"/>
            <a:ext cx="555697" cy="555697"/>
          </a:xfrm>
          <a:custGeom>
            <a:avLst/>
            <a:gdLst/>
            <a:ahLst/>
            <a:cxnLst/>
            <a:rect l="l" t="t" r="r" b="b"/>
            <a:pathLst>
              <a:path w="833546" h="833546">
                <a:moveTo>
                  <a:pt x="0" y="0"/>
                </a:moveTo>
                <a:lnTo>
                  <a:pt x="833546" y="0"/>
                </a:lnTo>
                <a:lnTo>
                  <a:pt x="833546" y="833546"/>
                </a:lnTo>
                <a:lnTo>
                  <a:pt x="0" y="833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927981" y="466392"/>
            <a:ext cx="555697" cy="555697"/>
          </a:xfrm>
          <a:custGeom>
            <a:avLst/>
            <a:gdLst/>
            <a:ahLst/>
            <a:cxnLst/>
            <a:rect l="l" t="t" r="r" b="b"/>
            <a:pathLst>
              <a:path w="833546" h="833546">
                <a:moveTo>
                  <a:pt x="0" y="0"/>
                </a:moveTo>
                <a:lnTo>
                  <a:pt x="833546" y="0"/>
                </a:lnTo>
                <a:lnTo>
                  <a:pt x="833546" y="833546"/>
                </a:lnTo>
                <a:lnTo>
                  <a:pt x="0" y="833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927981" y="5290795"/>
            <a:ext cx="555697" cy="555697"/>
          </a:xfrm>
          <a:custGeom>
            <a:avLst/>
            <a:gdLst/>
            <a:ahLst/>
            <a:cxnLst/>
            <a:rect l="l" t="t" r="r" b="b"/>
            <a:pathLst>
              <a:path w="833546" h="833546">
                <a:moveTo>
                  <a:pt x="0" y="0"/>
                </a:moveTo>
                <a:lnTo>
                  <a:pt x="833546" y="0"/>
                </a:lnTo>
                <a:lnTo>
                  <a:pt x="833546" y="833546"/>
                </a:lnTo>
                <a:lnTo>
                  <a:pt x="0" y="833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9949718" y="2075458"/>
            <a:ext cx="555697" cy="555697"/>
          </a:xfrm>
          <a:custGeom>
            <a:avLst/>
            <a:gdLst/>
            <a:ahLst/>
            <a:cxnLst/>
            <a:rect l="l" t="t" r="r" b="b"/>
            <a:pathLst>
              <a:path w="833546" h="833546">
                <a:moveTo>
                  <a:pt x="0" y="0"/>
                </a:moveTo>
                <a:lnTo>
                  <a:pt x="833546" y="0"/>
                </a:lnTo>
                <a:lnTo>
                  <a:pt x="833546" y="833546"/>
                </a:lnTo>
                <a:lnTo>
                  <a:pt x="0" y="833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9949718" y="3684525"/>
            <a:ext cx="555697" cy="555697"/>
          </a:xfrm>
          <a:custGeom>
            <a:avLst/>
            <a:gdLst/>
            <a:ahLst/>
            <a:cxnLst/>
            <a:rect l="l" t="t" r="r" b="b"/>
            <a:pathLst>
              <a:path w="833546" h="833546">
                <a:moveTo>
                  <a:pt x="0" y="0"/>
                </a:moveTo>
                <a:lnTo>
                  <a:pt x="833546" y="0"/>
                </a:lnTo>
                <a:lnTo>
                  <a:pt x="833546" y="833546"/>
                </a:lnTo>
                <a:lnTo>
                  <a:pt x="0" y="833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9949718" y="5290795"/>
            <a:ext cx="555697" cy="555697"/>
          </a:xfrm>
          <a:custGeom>
            <a:avLst/>
            <a:gdLst/>
            <a:ahLst/>
            <a:cxnLst/>
            <a:rect l="l" t="t" r="r" b="b"/>
            <a:pathLst>
              <a:path w="833546" h="833546">
                <a:moveTo>
                  <a:pt x="0" y="0"/>
                </a:moveTo>
                <a:lnTo>
                  <a:pt x="833546" y="0"/>
                </a:lnTo>
                <a:lnTo>
                  <a:pt x="833546" y="833546"/>
                </a:lnTo>
                <a:lnTo>
                  <a:pt x="0" y="833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562852" y="2933108"/>
            <a:ext cx="461846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 </a:t>
            </a:r>
          </a:p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451638" y="3152775"/>
            <a:ext cx="427952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Rückseite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54413" y="2384211"/>
            <a:ext cx="3634579" cy="3900119"/>
          </a:xfrm>
          <a:custGeom>
            <a:avLst/>
            <a:gdLst/>
            <a:ahLst/>
            <a:cxnLst/>
            <a:rect l="l" t="t" r="r" b="b"/>
            <a:pathLst>
              <a:path w="5451869" h="5850178">
                <a:moveTo>
                  <a:pt x="0" y="0"/>
                </a:moveTo>
                <a:lnTo>
                  <a:pt x="5451869" y="0"/>
                </a:lnTo>
                <a:lnTo>
                  <a:pt x="5451869" y="5850178"/>
                </a:lnTo>
                <a:lnTo>
                  <a:pt x="0" y="5850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321" b="-16789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grpSp>
        <p:nvGrpSpPr>
          <p:cNvPr id="4" name="Group 4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466955" b="-466955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666117" y="751676"/>
            <a:ext cx="68597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urkundliches Verbinden</a:t>
            </a:r>
          </a:p>
        </p:txBody>
      </p:sp>
      <p:sp>
        <p:nvSpPr>
          <p:cNvPr id="7" name="Freeform 7"/>
          <p:cNvSpPr/>
          <p:nvPr/>
        </p:nvSpPr>
        <p:spPr>
          <a:xfrm>
            <a:off x="1778475" y="2384211"/>
            <a:ext cx="3634579" cy="3900119"/>
          </a:xfrm>
          <a:custGeom>
            <a:avLst/>
            <a:gdLst/>
            <a:ahLst/>
            <a:cxnLst/>
            <a:rect l="l" t="t" r="r" b="b"/>
            <a:pathLst>
              <a:path w="5451869" h="5850178">
                <a:moveTo>
                  <a:pt x="0" y="0"/>
                </a:moveTo>
                <a:lnTo>
                  <a:pt x="5451869" y="0"/>
                </a:lnTo>
                <a:lnTo>
                  <a:pt x="5451869" y="5850178"/>
                </a:lnTo>
                <a:lnTo>
                  <a:pt x="0" y="5850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321" b="-16789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1693191" y="2384211"/>
            <a:ext cx="3634579" cy="3900119"/>
          </a:xfrm>
          <a:custGeom>
            <a:avLst/>
            <a:gdLst/>
            <a:ahLst/>
            <a:cxnLst/>
            <a:rect l="l" t="t" r="r" b="b"/>
            <a:pathLst>
              <a:path w="5451869" h="5850178">
                <a:moveTo>
                  <a:pt x="0" y="0"/>
                </a:moveTo>
                <a:lnTo>
                  <a:pt x="5451869" y="0"/>
                </a:lnTo>
                <a:lnTo>
                  <a:pt x="5451869" y="5850178"/>
                </a:lnTo>
                <a:lnTo>
                  <a:pt x="0" y="5850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321" b="-16789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grpSp>
        <p:nvGrpSpPr>
          <p:cNvPr id="9" name="Group 9"/>
          <p:cNvGrpSpPr/>
          <p:nvPr/>
        </p:nvGrpSpPr>
        <p:grpSpPr>
          <a:xfrm rot="-2603403">
            <a:off x="1135393" y="1966128"/>
            <a:ext cx="1398655" cy="1043682"/>
            <a:chOff x="0" y="0"/>
            <a:chExt cx="845566" cy="6309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5566" cy="630965"/>
            </a:xfrm>
            <a:custGeom>
              <a:avLst/>
              <a:gdLst/>
              <a:ahLst/>
              <a:cxnLst/>
              <a:rect l="l" t="t" r="r" b="b"/>
              <a:pathLst>
                <a:path w="845566" h="630965">
                  <a:moveTo>
                    <a:pt x="0" y="0"/>
                  </a:moveTo>
                  <a:lnTo>
                    <a:pt x="845566" y="0"/>
                  </a:lnTo>
                  <a:lnTo>
                    <a:pt x="845566" y="630965"/>
                  </a:lnTo>
                  <a:lnTo>
                    <a:pt x="0" y="630965"/>
                  </a:lnTo>
                  <a:close/>
                </a:path>
              </a:pathLst>
            </a:custGeom>
            <a:blipFill>
              <a:blip r:embed="rId2"/>
              <a:stretch>
                <a:fillRect t="-17005" b="-17005"/>
              </a:stretch>
            </a:blipFill>
          </p:spPr>
        </p:sp>
      </p:grpSp>
      <p:sp>
        <p:nvSpPr>
          <p:cNvPr id="11" name="AutoShape 11"/>
          <p:cNvSpPr/>
          <p:nvPr/>
        </p:nvSpPr>
        <p:spPr>
          <a:xfrm flipV="1">
            <a:off x="2180387" y="2840556"/>
            <a:ext cx="322487" cy="280285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144594" y="4106253"/>
            <a:ext cx="690233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 </a:t>
            </a:r>
          </a:p>
        </p:txBody>
      </p:sp>
      <p:sp>
        <p:nvSpPr>
          <p:cNvPr id="13" name="Freeform 13"/>
          <p:cNvSpPr/>
          <p:nvPr/>
        </p:nvSpPr>
        <p:spPr>
          <a:xfrm>
            <a:off x="6526050" y="2384211"/>
            <a:ext cx="3634579" cy="3900119"/>
          </a:xfrm>
          <a:custGeom>
            <a:avLst/>
            <a:gdLst/>
            <a:ahLst/>
            <a:cxnLst/>
            <a:rect l="l" t="t" r="r" b="b"/>
            <a:pathLst>
              <a:path w="5451869" h="5850178">
                <a:moveTo>
                  <a:pt x="0" y="0"/>
                </a:moveTo>
                <a:lnTo>
                  <a:pt x="5451869" y="0"/>
                </a:lnTo>
                <a:lnTo>
                  <a:pt x="5451869" y="5850178"/>
                </a:lnTo>
                <a:lnTo>
                  <a:pt x="0" y="5850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321" b="-16789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>
            <a:off x="6664613" y="2384211"/>
            <a:ext cx="3634579" cy="3900119"/>
          </a:xfrm>
          <a:custGeom>
            <a:avLst/>
            <a:gdLst/>
            <a:ahLst/>
            <a:cxnLst/>
            <a:rect l="l" t="t" r="r" b="b"/>
            <a:pathLst>
              <a:path w="5451869" h="5850178">
                <a:moveTo>
                  <a:pt x="0" y="0"/>
                </a:moveTo>
                <a:lnTo>
                  <a:pt x="5451869" y="0"/>
                </a:lnTo>
                <a:lnTo>
                  <a:pt x="5451869" y="5850178"/>
                </a:lnTo>
                <a:lnTo>
                  <a:pt x="0" y="5850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321" b="-16789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6778534" y="2384211"/>
            <a:ext cx="3634579" cy="3900119"/>
          </a:xfrm>
          <a:custGeom>
            <a:avLst/>
            <a:gdLst/>
            <a:ahLst/>
            <a:cxnLst/>
            <a:rect l="l" t="t" r="r" b="b"/>
            <a:pathLst>
              <a:path w="5451869" h="5850178">
                <a:moveTo>
                  <a:pt x="0" y="0"/>
                </a:moveTo>
                <a:lnTo>
                  <a:pt x="5451869" y="0"/>
                </a:lnTo>
                <a:lnTo>
                  <a:pt x="5451869" y="5850178"/>
                </a:lnTo>
                <a:lnTo>
                  <a:pt x="0" y="5850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321" b="-16789"/>
            </a:stretch>
          </a:blipFill>
          <a:ln w="9525" cap="sq">
            <a:solidFill>
              <a:srgbClr val="000000"/>
            </a:solidFill>
            <a:prstDash val="solid"/>
            <a:miter/>
          </a:ln>
        </p:spPr>
      </p:sp>
      <p:sp>
        <p:nvSpPr>
          <p:cNvPr id="16" name="AutoShape 16"/>
          <p:cNvSpPr/>
          <p:nvPr/>
        </p:nvSpPr>
        <p:spPr>
          <a:xfrm flipH="1" flipV="1">
            <a:off x="9619204" y="2818614"/>
            <a:ext cx="317698" cy="285701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TextBox 17"/>
          <p:cNvSpPr txBox="1"/>
          <p:nvPr/>
        </p:nvSpPr>
        <p:spPr>
          <a:xfrm>
            <a:off x="6809911" y="4307336"/>
            <a:ext cx="3350718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Rückseite</a:t>
            </a:r>
          </a:p>
        </p:txBody>
      </p:sp>
      <p:grpSp>
        <p:nvGrpSpPr>
          <p:cNvPr id="18" name="Group 18"/>
          <p:cNvGrpSpPr/>
          <p:nvPr/>
        </p:nvGrpSpPr>
        <p:grpSpPr>
          <a:xfrm rot="-8351054">
            <a:off x="9502175" y="1932196"/>
            <a:ext cx="1398655" cy="1043682"/>
            <a:chOff x="0" y="0"/>
            <a:chExt cx="845566" cy="63096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45566" cy="630965"/>
            </a:xfrm>
            <a:custGeom>
              <a:avLst/>
              <a:gdLst/>
              <a:ahLst/>
              <a:cxnLst/>
              <a:rect l="l" t="t" r="r" b="b"/>
              <a:pathLst>
                <a:path w="845566" h="630965">
                  <a:moveTo>
                    <a:pt x="0" y="0"/>
                  </a:moveTo>
                  <a:lnTo>
                    <a:pt x="845566" y="0"/>
                  </a:lnTo>
                  <a:lnTo>
                    <a:pt x="845566" y="630965"/>
                  </a:lnTo>
                  <a:lnTo>
                    <a:pt x="0" y="630965"/>
                  </a:lnTo>
                  <a:close/>
                </a:path>
              </a:pathLst>
            </a:custGeom>
            <a:blipFill>
              <a:blip r:embed="rId2"/>
              <a:stretch>
                <a:fillRect t="-17005" b="-17005"/>
              </a:stretch>
            </a:blipFill>
          </p:spPr>
        </p:sp>
      </p:grpSp>
      <p:sp>
        <p:nvSpPr>
          <p:cNvPr id="20" name="AutoShape 20"/>
          <p:cNvSpPr/>
          <p:nvPr/>
        </p:nvSpPr>
        <p:spPr>
          <a:xfrm>
            <a:off x="9337155" y="2397059"/>
            <a:ext cx="0" cy="909016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9369835" y="2427401"/>
            <a:ext cx="0" cy="853267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flipH="1">
            <a:off x="9400971" y="2454037"/>
            <a:ext cx="615" cy="79639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 flipH="1" flipV="1">
            <a:off x="9337156" y="3306074"/>
            <a:ext cx="1049477" cy="3175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flipH="1">
            <a:off x="9369836" y="3280667"/>
            <a:ext cx="985662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 flipH="1" flipV="1">
            <a:off x="9400970" y="3250431"/>
            <a:ext cx="932058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6" name="Group 26"/>
          <p:cNvGrpSpPr/>
          <p:nvPr/>
        </p:nvGrpSpPr>
        <p:grpSpPr>
          <a:xfrm>
            <a:off x="8825809" y="2917654"/>
            <a:ext cx="1022693" cy="1022693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2910" r="-2432" b="-5484"/>
              </a:stretch>
            </a:blipFill>
          </p:spPr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10/26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9"/>
            <a:ext cx="6175028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Eingang: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 auf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4723809" y="2461158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723809" y="3945593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723809" y="4631393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685800" y="2505718"/>
            <a:ext cx="3604837" cy="2879748"/>
            <a:chOff x="0" y="0"/>
            <a:chExt cx="1017454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7454" cy="812800"/>
            </a:xfrm>
            <a:custGeom>
              <a:avLst/>
              <a:gdLst/>
              <a:ahLst/>
              <a:cxnLst/>
              <a:rect l="l" t="t" r="r" b="b"/>
              <a:pathLst>
                <a:path w="1017454" h="812800">
                  <a:moveTo>
                    <a:pt x="0" y="0"/>
                  </a:moveTo>
                  <a:lnTo>
                    <a:pt x="1017454" y="0"/>
                  </a:lnTo>
                  <a:lnTo>
                    <a:pt x="1017454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b="-83595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64226" y="79887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1670047"/>
            <a:ext cx="9293841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nur auf Antrag ergehen, wenn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41566" y="2397760"/>
            <a:ext cx="12726025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 Partei trotz ordnungs-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gemäßer Ladung nicht zum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 erscheint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41566" y="3832860"/>
            <a:ext cx="10415034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Termin keine Anträge stellt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41566" y="4518660"/>
            <a:ext cx="9076460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 im SVV nicht zur Sache äußert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E957AE-DB35-A576-8694-EE9A82C4C1B5}"/>
              </a:ext>
            </a:extLst>
          </p:cNvPr>
          <p:cNvSpPr txBox="1"/>
          <p:nvPr/>
        </p:nvSpPr>
        <p:spPr>
          <a:xfrm>
            <a:off x="0" y="6270625"/>
            <a:ext cx="3346407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330 ff. ZPO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95293" y="1973554"/>
            <a:ext cx="888907" cy="1751540"/>
          </a:xfrm>
          <a:custGeom>
            <a:avLst/>
            <a:gdLst/>
            <a:ahLst/>
            <a:cxnLst/>
            <a:rect l="l" t="t" r="r" b="b"/>
            <a:pathLst>
              <a:path w="1333360" h="2627310">
                <a:moveTo>
                  <a:pt x="0" y="0"/>
                </a:moveTo>
                <a:lnTo>
                  <a:pt x="1333359" y="0"/>
                </a:lnTo>
                <a:lnTo>
                  <a:pt x="1333359" y="2627309"/>
                </a:lnTo>
                <a:lnTo>
                  <a:pt x="0" y="2627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2405550" y="2351797"/>
            <a:ext cx="3209853" cy="995055"/>
          </a:xfrm>
          <a:custGeom>
            <a:avLst/>
            <a:gdLst/>
            <a:ahLst/>
            <a:cxnLst/>
            <a:rect l="l" t="t" r="r" b="b"/>
            <a:pathLst>
              <a:path w="4814780" h="1492582">
                <a:moveTo>
                  <a:pt x="4814781" y="0"/>
                </a:moveTo>
                <a:lnTo>
                  <a:pt x="0" y="0"/>
                </a:lnTo>
                <a:lnTo>
                  <a:pt x="0" y="1492581"/>
                </a:lnTo>
                <a:lnTo>
                  <a:pt x="4814781" y="1492581"/>
                </a:lnTo>
                <a:lnTo>
                  <a:pt x="48147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835696" y="2034409"/>
            <a:ext cx="2036352" cy="1394901"/>
          </a:xfrm>
          <a:custGeom>
            <a:avLst/>
            <a:gdLst/>
            <a:ahLst/>
            <a:cxnLst/>
            <a:rect l="l" t="t" r="r" b="b"/>
            <a:pathLst>
              <a:path w="3054528" h="2092351">
                <a:moveTo>
                  <a:pt x="0" y="0"/>
                </a:moveTo>
                <a:lnTo>
                  <a:pt x="3054527" y="0"/>
                </a:lnTo>
                <a:lnTo>
                  <a:pt x="3054527" y="2092351"/>
                </a:lnTo>
                <a:lnTo>
                  <a:pt x="0" y="20923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25054" y="4013282"/>
            <a:ext cx="2029383" cy="2158918"/>
          </a:xfrm>
          <a:custGeom>
            <a:avLst/>
            <a:gdLst/>
            <a:ahLst/>
            <a:cxnLst/>
            <a:rect l="l" t="t" r="r" b="b"/>
            <a:pathLst>
              <a:path w="3044074" h="3238377">
                <a:moveTo>
                  <a:pt x="0" y="0"/>
                </a:moveTo>
                <a:lnTo>
                  <a:pt x="3044075" y="0"/>
                </a:lnTo>
                <a:lnTo>
                  <a:pt x="3044075" y="3238377"/>
                </a:lnTo>
                <a:lnTo>
                  <a:pt x="0" y="32383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49305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22153" y="2668359"/>
            <a:ext cx="51602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22153" y="4408000"/>
            <a:ext cx="7095784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in </a:t>
            </a:r>
          </a:p>
          <a:p>
            <a:pPr algn="just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 </a:t>
            </a:r>
          </a:p>
          <a:p>
            <a:pPr algn="just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28569" y="2162476"/>
            <a:ext cx="45094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Sachurteil </a:t>
            </a:r>
          </a:p>
        </p:txBody>
      </p:sp>
      <p:sp>
        <p:nvSpPr>
          <p:cNvPr id="14" name="Freeform 14"/>
          <p:cNvSpPr/>
          <p:nvPr/>
        </p:nvSpPr>
        <p:spPr>
          <a:xfrm>
            <a:off x="6457184" y="4013282"/>
            <a:ext cx="1665065" cy="2158918"/>
          </a:xfrm>
          <a:custGeom>
            <a:avLst/>
            <a:gdLst/>
            <a:ahLst/>
            <a:cxnLst/>
            <a:rect l="l" t="t" r="r" b="b"/>
            <a:pathLst>
              <a:path w="2497598" h="3238377">
                <a:moveTo>
                  <a:pt x="0" y="0"/>
                </a:moveTo>
                <a:lnTo>
                  <a:pt x="2497598" y="0"/>
                </a:lnTo>
                <a:lnTo>
                  <a:pt x="2497598" y="3238377"/>
                </a:lnTo>
                <a:lnTo>
                  <a:pt x="0" y="323837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347282" y="4013282"/>
            <a:ext cx="2158918" cy="2158918"/>
          </a:xfrm>
          <a:custGeom>
            <a:avLst/>
            <a:gdLst/>
            <a:ahLst/>
            <a:cxnLst/>
            <a:rect l="l" t="t" r="r" b="b"/>
            <a:pathLst>
              <a:path w="3238377" h="3238377">
                <a:moveTo>
                  <a:pt x="0" y="0"/>
                </a:moveTo>
                <a:lnTo>
                  <a:pt x="3238377" y="0"/>
                </a:lnTo>
                <a:lnTo>
                  <a:pt x="3238377" y="3238377"/>
                </a:lnTo>
                <a:lnTo>
                  <a:pt x="0" y="323837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393712" y="4816516"/>
            <a:ext cx="85774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49305" y="2668359"/>
            <a:ext cx="50887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abgekürzte Form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101915" y="1612083"/>
            <a:ext cx="59881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Einspruch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1201" y="2340216"/>
            <a:ext cx="40580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unzulässig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151460" y="2340216"/>
            <a:ext cx="443061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zulässig</a:t>
            </a:r>
          </a:p>
        </p:txBody>
      </p:sp>
      <p:sp>
        <p:nvSpPr>
          <p:cNvPr id="8" name="AutoShape 8"/>
          <p:cNvSpPr/>
          <p:nvPr/>
        </p:nvSpPr>
        <p:spPr>
          <a:xfrm>
            <a:off x="2800227" y="1928525"/>
            <a:ext cx="2029027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7337742" y="1959216"/>
            <a:ext cx="2029027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H="1">
            <a:off x="2800227" y="1899696"/>
            <a:ext cx="0" cy="504021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V="1">
            <a:off x="9366769" y="1928525"/>
            <a:ext cx="0" cy="475192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>
            <a:off x="1435754" y="3294833"/>
            <a:ext cx="2728945" cy="1507067"/>
            <a:chOff x="0" y="0"/>
            <a:chExt cx="634178" cy="3502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4178" cy="350226"/>
            </a:xfrm>
            <a:custGeom>
              <a:avLst/>
              <a:gdLst/>
              <a:ahLst/>
              <a:cxnLst/>
              <a:rect l="l" t="t" r="r" b="b"/>
              <a:pathLst>
                <a:path w="634178" h="350226">
                  <a:moveTo>
                    <a:pt x="0" y="0"/>
                  </a:moveTo>
                  <a:lnTo>
                    <a:pt x="634178" y="0"/>
                  </a:lnTo>
                  <a:lnTo>
                    <a:pt x="634178" y="350226"/>
                  </a:lnTo>
                  <a:lnTo>
                    <a:pt x="0" y="350226"/>
                  </a:lnTo>
                  <a:close/>
                </a:path>
              </a:pathLst>
            </a:custGeom>
            <a:blipFill>
              <a:blip r:embed="rId2"/>
              <a:stretch>
                <a:fillRect t="-40538" b="-40538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-514345" y="3337166"/>
            <a:ext cx="6629145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 wird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 Endurteil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 unzulässig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verworfen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49305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396587" y="3296949"/>
            <a:ext cx="4640103" cy="770467"/>
            <a:chOff x="0" y="0"/>
            <a:chExt cx="1078310" cy="17904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8310" cy="179048"/>
            </a:xfrm>
            <a:custGeom>
              <a:avLst/>
              <a:gdLst/>
              <a:ahLst/>
              <a:cxnLst/>
              <a:rect l="l" t="t" r="r" b="b"/>
              <a:pathLst>
                <a:path w="1078310" h="179048">
                  <a:moveTo>
                    <a:pt x="0" y="0"/>
                  </a:moveTo>
                  <a:lnTo>
                    <a:pt x="1078310" y="0"/>
                  </a:lnTo>
                  <a:lnTo>
                    <a:pt x="1078310" y="179048"/>
                  </a:lnTo>
                  <a:lnTo>
                    <a:pt x="0" y="179048"/>
                  </a:lnTo>
                  <a:close/>
                </a:path>
              </a:pathLst>
            </a:custGeom>
            <a:blipFill>
              <a:blip r:embed="rId2"/>
              <a:stretch>
                <a:fillRect t="-251122" b="-251122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4310560" y="3322350"/>
            <a:ext cx="881215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 wird in die Lage vor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Säumnis zurückversetzt 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318856" y="5588003"/>
            <a:ext cx="2337805" cy="752713"/>
            <a:chOff x="0" y="0"/>
            <a:chExt cx="543281" cy="17492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43281" cy="174922"/>
            </a:xfrm>
            <a:custGeom>
              <a:avLst/>
              <a:gdLst/>
              <a:ahLst/>
              <a:cxnLst/>
              <a:rect l="l" t="t" r="r" b="b"/>
              <a:pathLst>
                <a:path w="543281" h="174922">
                  <a:moveTo>
                    <a:pt x="0" y="0"/>
                  </a:moveTo>
                  <a:lnTo>
                    <a:pt x="543281" y="0"/>
                  </a:lnTo>
                  <a:lnTo>
                    <a:pt x="543281" y="174922"/>
                  </a:lnTo>
                  <a:lnTo>
                    <a:pt x="0" y="174922"/>
                  </a:lnTo>
                  <a:close/>
                </a:path>
              </a:pathLst>
            </a:custGeom>
            <a:blipFill>
              <a:blip r:embed="rId2"/>
              <a:stretch>
                <a:fillRect t="-105291" b="-105291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7976782" y="5588003"/>
            <a:ext cx="3529418" cy="756947"/>
            <a:chOff x="0" y="0"/>
            <a:chExt cx="820199" cy="17590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20199" cy="175906"/>
            </a:xfrm>
            <a:custGeom>
              <a:avLst/>
              <a:gdLst/>
              <a:ahLst/>
              <a:cxnLst/>
              <a:rect l="l" t="t" r="r" b="b"/>
              <a:pathLst>
                <a:path w="820199" h="175906">
                  <a:moveTo>
                    <a:pt x="0" y="0"/>
                  </a:moveTo>
                  <a:lnTo>
                    <a:pt x="820199" y="0"/>
                  </a:lnTo>
                  <a:lnTo>
                    <a:pt x="820199" y="175906"/>
                  </a:lnTo>
                  <a:lnTo>
                    <a:pt x="0" y="175906"/>
                  </a:lnTo>
                  <a:close/>
                </a:path>
              </a:pathLst>
            </a:custGeom>
            <a:blipFill>
              <a:blip r:embed="rId2"/>
              <a:stretch>
                <a:fillRect t="-183135" b="-183135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6812296" y="5595650"/>
            <a:ext cx="5858390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VU wird aufgehoben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neu entschieden 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6415458" y="4486516"/>
            <a:ext cx="2983641" cy="479187"/>
            <a:chOff x="0" y="0"/>
            <a:chExt cx="693366" cy="1113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93366" cy="111358"/>
            </a:xfrm>
            <a:custGeom>
              <a:avLst/>
              <a:gdLst/>
              <a:ahLst/>
              <a:cxnLst/>
              <a:rect l="l" t="t" r="r" b="b"/>
              <a:pathLst>
                <a:path w="693366" h="111358">
                  <a:moveTo>
                    <a:pt x="0" y="0"/>
                  </a:moveTo>
                  <a:lnTo>
                    <a:pt x="693366" y="0"/>
                  </a:lnTo>
                  <a:lnTo>
                    <a:pt x="693366" y="111358"/>
                  </a:lnTo>
                  <a:lnTo>
                    <a:pt x="0" y="111358"/>
                  </a:lnTo>
                  <a:close/>
                </a:path>
              </a:pathLst>
            </a:custGeom>
            <a:blipFill>
              <a:blip r:embed="rId2"/>
              <a:stretch>
                <a:fillRect t="-261323" b="-261323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5452451" y="4474226"/>
            <a:ext cx="490965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Einspruchstermin 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685902" y="5206183"/>
            <a:ext cx="2228650" cy="1138767"/>
            <a:chOff x="0" y="0"/>
            <a:chExt cx="517914" cy="26463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17914" cy="264637"/>
            </a:xfrm>
            <a:custGeom>
              <a:avLst/>
              <a:gdLst/>
              <a:ahLst/>
              <a:cxnLst/>
              <a:rect l="l" t="t" r="r" b="b"/>
              <a:pathLst>
                <a:path w="517914" h="264637">
                  <a:moveTo>
                    <a:pt x="0" y="0"/>
                  </a:moveTo>
                  <a:lnTo>
                    <a:pt x="517914" y="0"/>
                  </a:lnTo>
                  <a:lnTo>
                    <a:pt x="517914" y="264637"/>
                  </a:lnTo>
                  <a:lnTo>
                    <a:pt x="0" y="264637"/>
                  </a:lnTo>
                  <a:close/>
                </a:path>
              </a:pathLst>
            </a:custGeom>
            <a:blipFill>
              <a:blip r:embed="rId2"/>
              <a:stretch>
                <a:fillRect t="-47853" b="-47853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30" name="TextBox 30"/>
          <p:cNvSpPr txBox="1"/>
          <p:nvPr/>
        </p:nvSpPr>
        <p:spPr>
          <a:xfrm>
            <a:off x="358067" y="5225233"/>
            <a:ext cx="4884321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VU bleibt </a:t>
            </a:r>
          </a:p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als Endurteil </a:t>
            </a:r>
          </a:p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bestehen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290637" y="5613403"/>
            <a:ext cx="439424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VU wird auf-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rechterhalten</a:t>
            </a:r>
          </a:p>
        </p:txBody>
      </p:sp>
      <p:sp>
        <p:nvSpPr>
          <p:cNvPr id="32" name="AutoShape 32"/>
          <p:cNvSpPr/>
          <p:nvPr/>
        </p:nvSpPr>
        <p:spPr>
          <a:xfrm>
            <a:off x="2800227" y="2909600"/>
            <a:ext cx="0" cy="3852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>
            <a:off x="2800228" y="4801900"/>
            <a:ext cx="0" cy="40428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9366769" y="2909600"/>
            <a:ext cx="0" cy="3647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 flipH="1" flipV="1">
            <a:off x="7897091" y="4091542"/>
            <a:ext cx="10188" cy="39497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flipH="1">
            <a:off x="6648946" y="4965703"/>
            <a:ext cx="2762" cy="6223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 flipH="1">
            <a:off x="9189570" y="4965703"/>
            <a:ext cx="0" cy="6223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856948"/>
            <a:chOff x="0" y="0"/>
            <a:chExt cx="2514545" cy="11287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128702"/>
            </a:xfrm>
            <a:custGeom>
              <a:avLst/>
              <a:gdLst/>
              <a:ahLst/>
              <a:cxnLst/>
              <a:rect l="l" t="t" r="r" b="b"/>
              <a:pathLst>
                <a:path w="2514545" h="1128702">
                  <a:moveTo>
                    <a:pt x="0" y="0"/>
                  </a:moveTo>
                  <a:lnTo>
                    <a:pt x="2514545" y="0"/>
                  </a:lnTo>
                  <a:lnTo>
                    <a:pt x="2514545" y="1128702"/>
                  </a:lnTo>
                  <a:lnTo>
                    <a:pt x="0" y="112870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61251" b="-61251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(Beklagter säumig):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VU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formlos bzw. Klägervertreter formlos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./. ZU bzw. Beklagtenvertreter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36038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Verkündungsvermerk auf die Urschrift setzen.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513423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Kosten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6019003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12966" y="771362"/>
            <a:ext cx="6715949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verkündetes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40102" y="4107652"/>
            <a:ext cx="1045195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vollstreckbare Ausfertigung an Kläger bzw. Klägervertreter formlos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senden sowie die Erteilung der vollstreckbaren Ausfertigung auf der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Urschrift vermerken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0102" y="5576619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 1 Monat (VE, weglegen)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3802079"/>
            <a:chOff x="0" y="0"/>
            <a:chExt cx="2514545" cy="8835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883562"/>
            </a:xfrm>
            <a:custGeom>
              <a:avLst/>
              <a:gdLst/>
              <a:ahLst/>
              <a:cxnLst/>
              <a:rect l="l" t="t" r="r" b="b"/>
              <a:pathLst>
                <a:path w="2514545" h="883562">
                  <a:moveTo>
                    <a:pt x="0" y="0"/>
                  </a:moveTo>
                  <a:lnTo>
                    <a:pt x="2514545" y="0"/>
                  </a:lnTo>
                  <a:lnTo>
                    <a:pt x="2514545" y="883562"/>
                  </a:lnTo>
                  <a:lnTo>
                    <a:pt x="0" y="88356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92117" b="-9211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(Kläger säumig):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VU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./. ZU bzw. Klägervertreter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formlos bzw. Beklagtenvertreter formlos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36038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Verkündungsvermerk auf die Urschrift setzen.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4046269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493103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12966" y="771362"/>
            <a:ext cx="6715949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verkündetes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40102" y="448865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1 Monat (VE, weglegen)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691890" y="4251442"/>
            <a:ext cx="7316951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7"/>
              </a:lnSpc>
            </a:pPr>
            <a:r>
              <a:rPr lang="en-US" sz="3334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verkündetes</a:t>
            </a:r>
            <a:r>
              <a:rPr lang="en-US" sz="3334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2. VU: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3667"/>
              </a:lnSpc>
            </a:pP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die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unterlegene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b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317 I 1 ZPO</a:t>
            </a:r>
          </a:p>
        </p:txBody>
      </p:sp>
      <p:sp>
        <p:nvSpPr>
          <p:cNvPr id="6" name="Freeform 6"/>
          <p:cNvSpPr/>
          <p:nvPr/>
        </p:nvSpPr>
        <p:spPr>
          <a:xfrm>
            <a:off x="755325" y="263504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55325" y="3255983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092877" y="3904604"/>
            <a:ext cx="908189" cy="2075861"/>
          </a:xfrm>
          <a:custGeom>
            <a:avLst/>
            <a:gdLst/>
            <a:ahLst/>
            <a:cxnLst/>
            <a:rect l="l" t="t" r="r" b="b"/>
            <a:pathLst>
              <a:path w="1362284" h="3113791">
                <a:moveTo>
                  <a:pt x="0" y="0"/>
                </a:moveTo>
                <a:lnTo>
                  <a:pt x="1362283" y="0"/>
                </a:lnTo>
                <a:lnTo>
                  <a:pt x="1362283" y="3113791"/>
                </a:lnTo>
                <a:lnTo>
                  <a:pt x="0" y="31137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96000" y="771362"/>
            <a:ext cx="6715949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000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  <a:endParaRPr lang="en-US" sz="3000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360130" y="2491623"/>
            <a:ext cx="54703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Doppelsäumnis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345 ZPO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1" y="1775665"/>
            <a:ext cx="28611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ergeht, wenn: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0130" y="3125670"/>
            <a:ext cx="114518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VB - Einspruch - Beklagter im Haupttermin säumig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434521" y="1973554"/>
            <a:ext cx="888907" cy="1751540"/>
          </a:xfrm>
          <a:custGeom>
            <a:avLst/>
            <a:gdLst/>
            <a:ahLst/>
            <a:cxnLst/>
            <a:rect l="l" t="t" r="r" b="b"/>
            <a:pathLst>
              <a:path w="1333360" h="2627310">
                <a:moveTo>
                  <a:pt x="0" y="0"/>
                </a:moveTo>
                <a:lnTo>
                  <a:pt x="1333360" y="0"/>
                </a:lnTo>
                <a:lnTo>
                  <a:pt x="1333360" y="2627309"/>
                </a:lnTo>
                <a:lnTo>
                  <a:pt x="0" y="2627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2405549" y="2081701"/>
            <a:ext cx="3690450" cy="2158918"/>
          </a:xfrm>
          <a:custGeom>
            <a:avLst/>
            <a:gdLst/>
            <a:ahLst/>
            <a:cxnLst/>
            <a:rect l="l" t="t" r="r" b="b"/>
            <a:pathLst>
              <a:path w="4814780" h="1492582">
                <a:moveTo>
                  <a:pt x="4814781" y="0"/>
                </a:moveTo>
                <a:lnTo>
                  <a:pt x="0" y="0"/>
                </a:lnTo>
                <a:lnTo>
                  <a:pt x="0" y="1492581"/>
                </a:lnTo>
                <a:lnTo>
                  <a:pt x="4814781" y="1492581"/>
                </a:lnTo>
                <a:lnTo>
                  <a:pt x="48147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859299" y="2024233"/>
            <a:ext cx="2036352" cy="1394901"/>
          </a:xfrm>
          <a:custGeom>
            <a:avLst/>
            <a:gdLst/>
            <a:ahLst/>
            <a:cxnLst/>
            <a:rect l="l" t="t" r="r" b="b"/>
            <a:pathLst>
              <a:path w="3054528" h="2092351">
                <a:moveTo>
                  <a:pt x="0" y="0"/>
                </a:moveTo>
                <a:lnTo>
                  <a:pt x="3054528" y="0"/>
                </a:lnTo>
                <a:lnTo>
                  <a:pt x="3054528" y="2092351"/>
                </a:lnTo>
                <a:lnTo>
                  <a:pt x="0" y="20923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06988" y="4013282"/>
            <a:ext cx="2029383" cy="2158918"/>
          </a:xfrm>
          <a:custGeom>
            <a:avLst/>
            <a:gdLst/>
            <a:ahLst/>
            <a:cxnLst/>
            <a:rect l="l" t="t" r="r" b="b"/>
            <a:pathLst>
              <a:path w="3044074" h="3238377">
                <a:moveTo>
                  <a:pt x="0" y="0"/>
                </a:moveTo>
                <a:lnTo>
                  <a:pt x="3044074" y="0"/>
                </a:lnTo>
                <a:lnTo>
                  <a:pt x="3044074" y="3238377"/>
                </a:lnTo>
                <a:lnTo>
                  <a:pt x="0" y="32383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49305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Versäumnisurteil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23738" y="2658183"/>
            <a:ext cx="5160281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/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Voraussetzungen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345, 514 ZPO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4776300"/>
            <a:ext cx="709578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in Rechtskraft ergehen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86678" y="2152300"/>
            <a:ext cx="45094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Sachurteil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15404" y="2751817"/>
            <a:ext cx="40807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abgekürzte Form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163882"/>
            <a:chOff x="0" y="0"/>
            <a:chExt cx="2514545" cy="11287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128702"/>
            </a:xfrm>
            <a:custGeom>
              <a:avLst/>
              <a:gdLst/>
              <a:ahLst/>
              <a:cxnLst/>
              <a:rect l="l" t="t" r="r" b="b"/>
              <a:pathLst>
                <a:path w="2514545" h="1128702">
                  <a:moveTo>
                    <a:pt x="0" y="0"/>
                  </a:moveTo>
                  <a:lnTo>
                    <a:pt x="2514545" y="0"/>
                  </a:lnTo>
                  <a:lnTo>
                    <a:pt x="2514545" y="1128702"/>
                  </a:lnTo>
                  <a:lnTo>
                    <a:pt x="0" y="112870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61251" b="-61251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(Beklagter säumig):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2. VU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formlos bzw. Klägervertreter formlos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./. ZU bzw. Beklagtenvertreter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36038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Verkündungsvermerk auf die Urschrift setzen.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1" y="4089954"/>
            <a:ext cx="10451954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0023" y="5202780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166078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Versäumnisurteil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0101" y="4608802"/>
            <a:ext cx="10451954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4. 6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3802079"/>
            <a:chOff x="0" y="0"/>
            <a:chExt cx="2514545" cy="8835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883562"/>
            </a:xfrm>
            <a:custGeom>
              <a:avLst/>
              <a:gdLst/>
              <a:ahLst/>
              <a:cxnLst/>
              <a:rect l="l" t="t" r="r" b="b"/>
              <a:pathLst>
                <a:path w="2514545" h="883562">
                  <a:moveTo>
                    <a:pt x="0" y="0"/>
                  </a:moveTo>
                  <a:lnTo>
                    <a:pt x="2514545" y="0"/>
                  </a:lnTo>
                  <a:lnTo>
                    <a:pt x="2514545" y="883562"/>
                  </a:lnTo>
                  <a:lnTo>
                    <a:pt x="0" y="88356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92117" b="-9211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(Kläger säumig):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2. VU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./. ZU bzw. Klägervertreter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formlos bzw. Beklagtenvertreter formlos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36038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Verkündungsvermerk auf die Urschrift setzen.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4046269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Kosten, 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493103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66078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Versäumnisurteil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448865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6 Wochen (weglegen)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4/26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Nachbereitung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Protokolls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4/26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4/26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Eingang: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2813011" y="2207803"/>
            <a:ext cx="6554177" cy="1138587"/>
            <a:chOff x="0" y="0"/>
            <a:chExt cx="1523120" cy="2645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3120" cy="264595"/>
            </a:xfrm>
            <a:custGeom>
              <a:avLst/>
              <a:gdLst/>
              <a:ahLst/>
              <a:cxnLst/>
              <a:rect l="l" t="t" r="r" b="b"/>
              <a:pathLst>
                <a:path w="1523120" h="264595">
                  <a:moveTo>
                    <a:pt x="23624" y="0"/>
                  </a:moveTo>
                  <a:lnTo>
                    <a:pt x="1499496" y="0"/>
                  </a:lnTo>
                  <a:cubicBezTo>
                    <a:pt x="1505762" y="0"/>
                    <a:pt x="1511771" y="2489"/>
                    <a:pt x="1516201" y="6919"/>
                  </a:cubicBezTo>
                  <a:cubicBezTo>
                    <a:pt x="1520631" y="11350"/>
                    <a:pt x="1523120" y="17359"/>
                    <a:pt x="1523120" y="23624"/>
                  </a:cubicBezTo>
                  <a:lnTo>
                    <a:pt x="1523120" y="240971"/>
                  </a:lnTo>
                  <a:cubicBezTo>
                    <a:pt x="1523120" y="247237"/>
                    <a:pt x="1520631" y="253246"/>
                    <a:pt x="1516201" y="257676"/>
                  </a:cubicBezTo>
                  <a:cubicBezTo>
                    <a:pt x="1511771" y="262106"/>
                    <a:pt x="1505762" y="264595"/>
                    <a:pt x="1499496" y="264595"/>
                  </a:cubicBezTo>
                  <a:lnTo>
                    <a:pt x="23624" y="264595"/>
                  </a:lnTo>
                  <a:cubicBezTo>
                    <a:pt x="17359" y="264595"/>
                    <a:pt x="11350" y="262106"/>
                    <a:pt x="6919" y="257676"/>
                  </a:cubicBezTo>
                  <a:cubicBezTo>
                    <a:pt x="2489" y="253246"/>
                    <a:pt x="0" y="247237"/>
                    <a:pt x="0" y="240971"/>
                  </a:cubicBezTo>
                  <a:lnTo>
                    <a:pt x="0" y="23624"/>
                  </a:lnTo>
                  <a:cubicBezTo>
                    <a:pt x="0" y="17359"/>
                    <a:pt x="2489" y="11350"/>
                    <a:pt x="6919" y="6919"/>
                  </a:cubicBezTo>
                  <a:cubicBezTo>
                    <a:pt x="11350" y="2489"/>
                    <a:pt x="17359" y="0"/>
                    <a:pt x="23624" y="0"/>
                  </a:cubicBezTo>
                  <a:close/>
                </a:path>
              </a:pathLst>
            </a:custGeom>
            <a:blipFill>
              <a:blip r:embed="rId2"/>
              <a:stretch>
                <a:fillRect t="-237820" b="-237820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028506" y="798878"/>
            <a:ext cx="4369807" cy="505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Verzichtsurteil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306 ZPO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349829" y="3802744"/>
            <a:ext cx="4009095" cy="2360404"/>
            <a:chOff x="0" y="0"/>
            <a:chExt cx="875879" cy="4633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75879" cy="463375"/>
            </a:xfrm>
            <a:custGeom>
              <a:avLst/>
              <a:gdLst/>
              <a:ahLst/>
              <a:cxnLst/>
              <a:rect l="l" t="t" r="r" b="b"/>
              <a:pathLst>
                <a:path w="875879" h="463375">
                  <a:moveTo>
                    <a:pt x="0" y="0"/>
                  </a:moveTo>
                  <a:lnTo>
                    <a:pt x="875879" y="0"/>
                  </a:lnTo>
                  <a:lnTo>
                    <a:pt x="875879" y="463375"/>
                  </a:lnTo>
                  <a:lnTo>
                    <a:pt x="0" y="463375"/>
                  </a:lnTo>
                  <a:close/>
                </a:path>
              </a:pathLst>
            </a:custGeom>
            <a:blipFill>
              <a:blip r:embed="rId2"/>
              <a:stretch>
                <a:fillRect t="-44510" b="-44510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940102" y="4271212"/>
            <a:ext cx="484580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Erklärung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!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17134" y="2312330"/>
            <a:ext cx="675773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Kläger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möchte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den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Anspruch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mehr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geltend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machen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6615913" y="3802744"/>
            <a:ext cx="4502570" cy="2360404"/>
            <a:chOff x="0" y="0"/>
            <a:chExt cx="882636" cy="4633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82636" cy="463375"/>
            </a:xfrm>
            <a:custGeom>
              <a:avLst/>
              <a:gdLst/>
              <a:ahLst/>
              <a:cxnLst/>
              <a:rect l="l" t="t" r="r" b="b"/>
              <a:pathLst>
                <a:path w="882636" h="463375">
                  <a:moveTo>
                    <a:pt x="0" y="0"/>
                  </a:moveTo>
                  <a:lnTo>
                    <a:pt x="882636" y="0"/>
                  </a:lnTo>
                  <a:lnTo>
                    <a:pt x="882636" y="463375"/>
                  </a:lnTo>
                  <a:lnTo>
                    <a:pt x="0" y="463375"/>
                  </a:lnTo>
                  <a:close/>
                </a:path>
              </a:pathLst>
            </a:custGeom>
            <a:blipFill>
              <a:blip r:embed="rId2"/>
              <a:stretch>
                <a:fillRect t="-45239" b="-45239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5573402" y="4026196"/>
            <a:ext cx="6587591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Einwilligung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erforderlich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Verzichts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beantragen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920119" y="3346389"/>
            <a:ext cx="0" cy="755304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7" name="AutoShape 17"/>
          <p:cNvSpPr/>
          <p:nvPr/>
        </p:nvSpPr>
        <p:spPr>
          <a:xfrm flipV="1">
            <a:off x="5358924" y="5104818"/>
            <a:ext cx="1284346" cy="61348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434521" y="1973554"/>
            <a:ext cx="888907" cy="1751540"/>
          </a:xfrm>
          <a:custGeom>
            <a:avLst/>
            <a:gdLst/>
            <a:ahLst/>
            <a:cxnLst/>
            <a:rect l="l" t="t" r="r" b="b"/>
            <a:pathLst>
              <a:path w="1333360" h="2627310">
                <a:moveTo>
                  <a:pt x="0" y="0"/>
                </a:moveTo>
                <a:lnTo>
                  <a:pt x="1333360" y="0"/>
                </a:lnTo>
                <a:lnTo>
                  <a:pt x="1333360" y="2627309"/>
                </a:lnTo>
                <a:lnTo>
                  <a:pt x="0" y="2627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2405550" y="2351797"/>
            <a:ext cx="3209853" cy="995055"/>
          </a:xfrm>
          <a:custGeom>
            <a:avLst/>
            <a:gdLst/>
            <a:ahLst/>
            <a:cxnLst/>
            <a:rect l="l" t="t" r="r" b="b"/>
            <a:pathLst>
              <a:path w="4814780" h="1492582">
                <a:moveTo>
                  <a:pt x="4814781" y="0"/>
                </a:moveTo>
                <a:lnTo>
                  <a:pt x="0" y="0"/>
                </a:lnTo>
                <a:lnTo>
                  <a:pt x="0" y="1492581"/>
                </a:lnTo>
                <a:lnTo>
                  <a:pt x="4814781" y="1492581"/>
                </a:lnTo>
                <a:lnTo>
                  <a:pt x="48147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859299" y="2024233"/>
            <a:ext cx="2036352" cy="1394901"/>
          </a:xfrm>
          <a:custGeom>
            <a:avLst/>
            <a:gdLst/>
            <a:ahLst/>
            <a:cxnLst/>
            <a:rect l="l" t="t" r="r" b="b"/>
            <a:pathLst>
              <a:path w="3054528" h="2092351">
                <a:moveTo>
                  <a:pt x="0" y="0"/>
                </a:moveTo>
                <a:lnTo>
                  <a:pt x="3054528" y="0"/>
                </a:lnTo>
                <a:lnTo>
                  <a:pt x="3054528" y="2092351"/>
                </a:lnTo>
                <a:lnTo>
                  <a:pt x="0" y="20923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476817" y="3990634"/>
            <a:ext cx="2029383" cy="2158918"/>
          </a:xfrm>
          <a:custGeom>
            <a:avLst/>
            <a:gdLst/>
            <a:ahLst/>
            <a:cxnLst/>
            <a:rect l="l" t="t" r="r" b="b"/>
            <a:pathLst>
              <a:path w="3044074" h="3238377">
                <a:moveTo>
                  <a:pt x="0" y="0"/>
                </a:moveTo>
                <a:lnTo>
                  <a:pt x="3044074" y="0"/>
                </a:lnTo>
                <a:lnTo>
                  <a:pt x="3044074" y="3238377"/>
                </a:lnTo>
                <a:lnTo>
                  <a:pt x="0" y="32383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49305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Verzichtsurteil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23738" y="2658183"/>
            <a:ext cx="51602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78974" y="4436294"/>
            <a:ext cx="7095784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in </a:t>
            </a:r>
          </a:p>
          <a:p>
            <a:pPr algn="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 </a:t>
            </a:r>
          </a:p>
          <a:p>
            <a:pPr algn="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86678" y="2152300"/>
            <a:ext cx="45094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Sachurteil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15404" y="2751817"/>
            <a:ext cx="40807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abgekürzte Form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697" y="4810943"/>
            <a:ext cx="598830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erneute Klage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möglich </a:t>
            </a:r>
          </a:p>
        </p:txBody>
      </p:sp>
      <p:sp>
        <p:nvSpPr>
          <p:cNvPr id="16" name="Freeform 16"/>
          <p:cNvSpPr/>
          <p:nvPr/>
        </p:nvSpPr>
        <p:spPr>
          <a:xfrm>
            <a:off x="4648316" y="4693285"/>
            <a:ext cx="461713" cy="1055343"/>
          </a:xfrm>
          <a:custGeom>
            <a:avLst/>
            <a:gdLst/>
            <a:ahLst/>
            <a:cxnLst/>
            <a:rect l="l" t="t" r="r" b="b"/>
            <a:pathLst>
              <a:path w="692569" h="1583014">
                <a:moveTo>
                  <a:pt x="0" y="0"/>
                </a:moveTo>
                <a:lnTo>
                  <a:pt x="692568" y="0"/>
                </a:lnTo>
                <a:lnTo>
                  <a:pt x="692568" y="1583013"/>
                </a:lnTo>
                <a:lnTo>
                  <a:pt x="0" y="15830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1498" y="713822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665833" y="2051943"/>
            <a:ext cx="89010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Beklagte erkennt Anspruch an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921901" y="3650007"/>
            <a:ext cx="6388956" cy="2010587"/>
            <a:chOff x="0" y="0"/>
            <a:chExt cx="1484725" cy="4672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84725" cy="467239"/>
            </a:xfrm>
            <a:custGeom>
              <a:avLst/>
              <a:gdLst/>
              <a:ahLst/>
              <a:cxnLst/>
              <a:rect l="l" t="t" r="r" b="b"/>
              <a:pathLst>
                <a:path w="1484725" h="467239">
                  <a:moveTo>
                    <a:pt x="0" y="0"/>
                  </a:moveTo>
                  <a:lnTo>
                    <a:pt x="1484725" y="0"/>
                  </a:lnTo>
                  <a:lnTo>
                    <a:pt x="1484725" y="467239"/>
                  </a:lnTo>
                  <a:lnTo>
                    <a:pt x="0" y="467239"/>
                  </a:lnTo>
                  <a:close/>
                </a:path>
              </a:pathLst>
            </a:custGeom>
            <a:blipFill>
              <a:blip r:embed="rId2"/>
              <a:stretch>
                <a:fillRect t="-108882" b="-108882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8" name="AutoShape 8"/>
          <p:cNvSpPr/>
          <p:nvPr/>
        </p:nvSpPr>
        <p:spPr>
          <a:xfrm flipH="1">
            <a:off x="8116379" y="2621326"/>
            <a:ext cx="0" cy="102868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9" name="Group 9"/>
          <p:cNvGrpSpPr/>
          <p:nvPr/>
        </p:nvGrpSpPr>
        <p:grpSpPr>
          <a:xfrm>
            <a:off x="685800" y="2115443"/>
            <a:ext cx="4056757" cy="3545150"/>
            <a:chOff x="0" y="0"/>
            <a:chExt cx="812800" cy="7102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710296"/>
            </a:xfrm>
            <a:custGeom>
              <a:avLst/>
              <a:gdLst/>
              <a:ahLst/>
              <a:cxnLst/>
              <a:rect l="l" t="t" r="r" b="b"/>
              <a:pathLst>
                <a:path w="812800" h="710296">
                  <a:moveTo>
                    <a:pt x="0" y="0"/>
                  </a:moveTo>
                  <a:lnTo>
                    <a:pt x="812800" y="0"/>
                  </a:lnTo>
                  <a:lnTo>
                    <a:pt x="812800" y="710296"/>
                  </a:lnTo>
                  <a:lnTo>
                    <a:pt x="0" y="710296"/>
                  </a:lnTo>
                  <a:close/>
                </a:path>
              </a:pathLst>
            </a:custGeom>
            <a:blipFill>
              <a:blip r:embed="rId4"/>
              <a:stretch>
                <a:fillRect b="-57023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31277" y="798426"/>
            <a:ext cx="5808084" cy="491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Anerkenntnisurteil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307 ZPO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01814" y="3970558"/>
            <a:ext cx="9429130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Klage wird ohne Prüfung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materiellen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Rechtslage stattgegeben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434521" y="1973554"/>
            <a:ext cx="888907" cy="1751540"/>
          </a:xfrm>
          <a:custGeom>
            <a:avLst/>
            <a:gdLst/>
            <a:ahLst/>
            <a:cxnLst/>
            <a:rect l="l" t="t" r="r" b="b"/>
            <a:pathLst>
              <a:path w="1333360" h="2627310">
                <a:moveTo>
                  <a:pt x="0" y="0"/>
                </a:moveTo>
                <a:lnTo>
                  <a:pt x="1333360" y="0"/>
                </a:lnTo>
                <a:lnTo>
                  <a:pt x="1333360" y="2627309"/>
                </a:lnTo>
                <a:lnTo>
                  <a:pt x="0" y="2627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2405550" y="2351797"/>
            <a:ext cx="3209853" cy="995055"/>
          </a:xfrm>
          <a:custGeom>
            <a:avLst/>
            <a:gdLst/>
            <a:ahLst/>
            <a:cxnLst/>
            <a:rect l="l" t="t" r="r" b="b"/>
            <a:pathLst>
              <a:path w="4814780" h="1492582">
                <a:moveTo>
                  <a:pt x="4814781" y="0"/>
                </a:moveTo>
                <a:lnTo>
                  <a:pt x="0" y="0"/>
                </a:lnTo>
                <a:lnTo>
                  <a:pt x="0" y="1492581"/>
                </a:lnTo>
                <a:lnTo>
                  <a:pt x="4814781" y="1492581"/>
                </a:lnTo>
                <a:lnTo>
                  <a:pt x="48147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859299" y="2024233"/>
            <a:ext cx="2036352" cy="1394901"/>
          </a:xfrm>
          <a:custGeom>
            <a:avLst/>
            <a:gdLst/>
            <a:ahLst/>
            <a:cxnLst/>
            <a:rect l="l" t="t" r="r" b="b"/>
            <a:pathLst>
              <a:path w="3054528" h="2092351">
                <a:moveTo>
                  <a:pt x="0" y="0"/>
                </a:moveTo>
                <a:lnTo>
                  <a:pt x="3054528" y="0"/>
                </a:lnTo>
                <a:lnTo>
                  <a:pt x="3054528" y="2092351"/>
                </a:lnTo>
                <a:lnTo>
                  <a:pt x="0" y="20923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384019" y="3990634"/>
            <a:ext cx="2029383" cy="2158918"/>
          </a:xfrm>
          <a:custGeom>
            <a:avLst/>
            <a:gdLst/>
            <a:ahLst/>
            <a:cxnLst/>
            <a:rect l="l" t="t" r="r" b="b"/>
            <a:pathLst>
              <a:path w="3044074" h="3238377">
                <a:moveTo>
                  <a:pt x="0" y="0"/>
                </a:moveTo>
                <a:lnTo>
                  <a:pt x="3044074" y="0"/>
                </a:lnTo>
                <a:lnTo>
                  <a:pt x="3044074" y="3238377"/>
                </a:lnTo>
                <a:lnTo>
                  <a:pt x="0" y="323837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49305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Anerkenntnisurteil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23738" y="2658183"/>
            <a:ext cx="51602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1413" y="4849044"/>
            <a:ext cx="7095784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 in Rechtskraft ergehen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86678" y="2152300"/>
            <a:ext cx="45094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Sachurteil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15404" y="2751817"/>
            <a:ext cx="40807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abgekürzte Form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856948"/>
            <a:chOff x="0" y="0"/>
            <a:chExt cx="2514545" cy="11287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128702"/>
            </a:xfrm>
            <a:custGeom>
              <a:avLst/>
              <a:gdLst/>
              <a:ahLst/>
              <a:cxnLst/>
              <a:rect l="l" t="t" r="r" b="b"/>
              <a:pathLst>
                <a:path w="2514545" h="1128702">
                  <a:moveTo>
                    <a:pt x="0" y="0"/>
                  </a:moveTo>
                  <a:lnTo>
                    <a:pt x="2514545" y="0"/>
                  </a:lnTo>
                  <a:lnTo>
                    <a:pt x="2514545" y="1128702"/>
                  </a:lnTo>
                  <a:lnTo>
                    <a:pt x="0" y="112870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61251" b="-61251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AU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./. ZU bzw. Klägervertreter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./. ZU bzw. Beklagtenvertreter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36038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Verkündungsvermerk auf die Urschrift setzen.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513423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Kosten, 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6019003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66078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Anerkenntnisurteil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4107652"/>
            <a:ext cx="1045195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vollstreckbare Ausfertigung an Kläger bzw. Klägervertreter formlos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senden sowie die Erteilung der vollstreckbaren Ausfertigung auf der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Urschrift vermerken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0102" y="5576619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 6 Wochen (weglegen)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797491" y="859174"/>
            <a:ext cx="6701073" cy="518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Besonderheit</a:t>
            </a:r>
            <a:r>
              <a:rPr lang="en-US" sz="2667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	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Teilurteil</a:t>
            </a:r>
            <a:endParaRPr lang="en-US" sz="36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85799" y="1812126"/>
            <a:ext cx="5744029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Teilurteil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hinsichtlich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 …”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insichtlich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2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46171" y="2634670"/>
            <a:ext cx="7082972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Teilurteil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hinsichtlich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Teil-Streitgegenstandes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…” 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Hinsichtlich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Punkte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A3A25E-1888-4758-81EE-85F1919054C0}"/>
              </a:ext>
            </a:extLst>
          </p:cNvPr>
          <p:cNvSpPr txBox="1"/>
          <p:nvPr/>
        </p:nvSpPr>
        <p:spPr>
          <a:xfrm>
            <a:off x="931627" y="3439841"/>
            <a:ext cx="8432800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Versäumnisteilurteil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hinsichtlich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1…”</a:t>
            </a:r>
            <a:b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Hinsichtlich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2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verteidigt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offenbar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.)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98892BE-B366-4D27-9BA8-FCF40D5600DB}"/>
              </a:ext>
            </a:extLst>
          </p:cNvPr>
          <p:cNvSpPr txBox="1"/>
          <p:nvPr/>
        </p:nvSpPr>
        <p:spPr>
          <a:xfrm>
            <a:off x="1845128" y="4586133"/>
            <a:ext cx="91694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de-DE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 kein weiterer Antrag einer Partei kommt, dann ergeht auch keine weitere Entscheidung, und auch keine Kostenentscheidung!</a:t>
            </a:r>
          </a:p>
          <a:p>
            <a:pPr algn="ctr"/>
            <a:r>
              <a:rPr lang="de-DE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 wird dann nach 6 Monaten weggelegt (§ 10 I Nr. 2 </a:t>
            </a:r>
            <a:r>
              <a:rPr lang="de-DE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AktO</a:t>
            </a:r>
            <a:r>
              <a:rPr lang="de-DE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), d.h., Verfahrenserhebung erledigen, Schluss-KR erstellen (Kosten trägt Kl. als Antragsteller/in der Instanz!) und Akte weglegen</a:t>
            </a:r>
          </a:p>
        </p:txBody>
      </p:sp>
    </p:spTree>
    <p:extLst>
      <p:ext uri="{BB962C8B-B14F-4D97-AF65-F5344CB8AC3E}">
        <p14:creationId xmlns:p14="http://schemas.microsoft.com/office/powerpoint/2010/main" val="29660179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856948"/>
            <a:chOff x="0" y="0"/>
            <a:chExt cx="2514545" cy="11287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128702"/>
            </a:xfrm>
            <a:custGeom>
              <a:avLst/>
              <a:gdLst/>
              <a:ahLst/>
              <a:cxnLst/>
              <a:rect l="l" t="t" r="r" b="b"/>
              <a:pathLst>
                <a:path w="2514545" h="1128702">
                  <a:moveTo>
                    <a:pt x="0" y="0"/>
                  </a:moveTo>
                  <a:lnTo>
                    <a:pt x="2514545" y="0"/>
                  </a:lnTo>
                  <a:lnTo>
                    <a:pt x="2514545" y="1128702"/>
                  </a:lnTo>
                  <a:lnTo>
                    <a:pt x="0" y="112870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61251" b="-61251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Urteils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./. ZU bzw. Klägervertreter ./. 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./. ZU bzw. Beklagtenvertreter ./. EB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36038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Verkündungsvermerk auf die Urschrift setzen.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5134236"/>
            <a:ext cx="10451954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</a:t>
            </a:r>
            <a:r>
              <a:rPr lang="en-US" sz="2333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2333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Richterfrist</a:t>
            </a:r>
            <a:r>
              <a:rPr lang="en-US" sz="2333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		</a:t>
            </a:r>
            <a:r>
              <a:rPr lang="en-US" sz="2333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333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		4. Frist: 6 </a:t>
            </a:r>
            <a:r>
              <a:rPr lang="en-US" sz="2333" b="1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Monate</a:t>
            </a:r>
            <a:endParaRPr lang="en-US" sz="2333" b="1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40102" y="5832194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40102" y="4107652"/>
            <a:ext cx="1045195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vollstreckbare Ausfertigung an Kläger bzw. Klägervertreter formlos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senden sowie die Erteilung der vollstreckbaren Ausfertigung auf der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Urschrift vermerken 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5580F0F8-E6A2-44CF-A167-227BABF2D865}"/>
              </a:ext>
            </a:extLst>
          </p:cNvPr>
          <p:cNvSpPr txBox="1"/>
          <p:nvPr/>
        </p:nvSpPr>
        <p:spPr>
          <a:xfrm>
            <a:off x="1695891" y="959477"/>
            <a:ext cx="6701073" cy="518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Besonderheit</a:t>
            </a:r>
            <a:r>
              <a:rPr lang="en-US" sz="2667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	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Teilurteil</a:t>
            </a:r>
            <a:endParaRPr lang="en-US" sz="36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200658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569728"/>
            <a:ext cx="4876800" cy="2220976"/>
          </a:xfrm>
          <a:custGeom>
            <a:avLst/>
            <a:gdLst/>
            <a:ahLst/>
            <a:cxnLst/>
            <a:rect l="l" t="t" r="r" b="b"/>
            <a:pathLst>
              <a:path w="7315200" h="3331464">
                <a:moveTo>
                  <a:pt x="0" y="0"/>
                </a:moveTo>
                <a:lnTo>
                  <a:pt x="7315200" y="0"/>
                </a:lnTo>
                <a:lnTo>
                  <a:pt x="7315200" y="3331464"/>
                </a:lnTo>
                <a:lnTo>
                  <a:pt x="0" y="33314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30937" y="751676"/>
            <a:ext cx="67159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Teilurteile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377606" y="2440229"/>
            <a:ext cx="1100361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“Teilurteil hinsichtlich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Beklagten zu 1 …”</a:t>
            </a:r>
          </a:p>
        </p:txBody>
      </p:sp>
      <p:sp>
        <p:nvSpPr>
          <p:cNvPr id="9" name="Freeform 9"/>
          <p:cNvSpPr/>
          <p:nvPr/>
        </p:nvSpPr>
        <p:spPr>
          <a:xfrm>
            <a:off x="6629400" y="1569728"/>
            <a:ext cx="4876800" cy="2220976"/>
          </a:xfrm>
          <a:custGeom>
            <a:avLst/>
            <a:gdLst/>
            <a:ahLst/>
            <a:cxnLst/>
            <a:rect l="l" t="t" r="r" b="b"/>
            <a:pathLst>
              <a:path w="7315200" h="3331464">
                <a:moveTo>
                  <a:pt x="0" y="0"/>
                </a:moveTo>
                <a:lnTo>
                  <a:pt x="7315200" y="0"/>
                </a:lnTo>
                <a:lnTo>
                  <a:pt x="7315200" y="3331464"/>
                </a:lnTo>
                <a:lnTo>
                  <a:pt x="0" y="33314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47696" y="2208454"/>
            <a:ext cx="1372208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“Teilurteil hinsichtlich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eines Teil-Streitgegen-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standes…” </a:t>
            </a:r>
          </a:p>
        </p:txBody>
      </p:sp>
      <p:sp>
        <p:nvSpPr>
          <p:cNvPr id="11" name="Freeform 11"/>
          <p:cNvSpPr/>
          <p:nvPr/>
        </p:nvSpPr>
        <p:spPr>
          <a:xfrm>
            <a:off x="3749206" y="4025654"/>
            <a:ext cx="4876800" cy="2220976"/>
          </a:xfrm>
          <a:custGeom>
            <a:avLst/>
            <a:gdLst/>
            <a:ahLst/>
            <a:cxnLst/>
            <a:rect l="l" t="t" r="r" b="b"/>
            <a:pathLst>
              <a:path w="7315200" h="3331464">
                <a:moveTo>
                  <a:pt x="0" y="0"/>
                </a:moveTo>
                <a:lnTo>
                  <a:pt x="7315200" y="0"/>
                </a:lnTo>
                <a:lnTo>
                  <a:pt x="7315200" y="3331464"/>
                </a:lnTo>
                <a:lnTo>
                  <a:pt x="0" y="33314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9849" y="4781304"/>
            <a:ext cx="1031551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“Teil-VU hinsichtlich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Beklagten zu 1…”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325125" y="2057400"/>
            <a:ext cx="2191131" cy="2743200"/>
          </a:xfrm>
          <a:custGeom>
            <a:avLst/>
            <a:gdLst/>
            <a:ahLst/>
            <a:cxnLst/>
            <a:rect l="l" t="t" r="r" b="b"/>
            <a:pathLst>
              <a:path w="3286696" h="4114800">
                <a:moveTo>
                  <a:pt x="0" y="0"/>
                </a:moveTo>
                <a:lnTo>
                  <a:pt x="3286696" y="0"/>
                </a:lnTo>
                <a:lnTo>
                  <a:pt x="32866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80418" y="765012"/>
            <a:ext cx="67159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Teilurteile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5995" y="3112558"/>
            <a:ext cx="43493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</a:p>
        </p:txBody>
      </p:sp>
      <p:sp>
        <p:nvSpPr>
          <p:cNvPr id="9" name="AutoShape 9"/>
          <p:cNvSpPr/>
          <p:nvPr/>
        </p:nvSpPr>
        <p:spPr>
          <a:xfrm>
            <a:off x="1214345" y="1934334"/>
            <a:ext cx="2467211" cy="297311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1204571" y="1942444"/>
            <a:ext cx="2301643" cy="297311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V="1">
            <a:off x="685800" y="5360791"/>
            <a:ext cx="337686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2" name="TextBox 12"/>
          <p:cNvSpPr txBox="1"/>
          <p:nvPr/>
        </p:nvSpPr>
        <p:spPr>
          <a:xfrm>
            <a:off x="0" y="5487792"/>
            <a:ext cx="484138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 Monate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95014" y="2187575"/>
            <a:ext cx="898668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ergeht keine Entscheidung - auch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Kostenentscheidung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66519" y="3927475"/>
            <a:ext cx="53933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 erledigen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44496" y="4484158"/>
            <a:ext cx="53933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SKR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95015" y="5040178"/>
            <a:ext cx="693782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 weglegen</a:t>
            </a:r>
          </a:p>
        </p:txBody>
      </p:sp>
      <p:sp>
        <p:nvSpPr>
          <p:cNvPr id="17" name="AutoShape 17"/>
          <p:cNvSpPr/>
          <p:nvPr/>
        </p:nvSpPr>
        <p:spPr>
          <a:xfrm flipH="1">
            <a:off x="7663197" y="3153712"/>
            <a:ext cx="0" cy="83726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8" name="Group 18"/>
          <p:cNvGrpSpPr/>
          <p:nvPr/>
        </p:nvGrpSpPr>
        <p:grpSpPr>
          <a:xfrm>
            <a:off x="6363119" y="5702634"/>
            <a:ext cx="2519000" cy="353483"/>
            <a:chOff x="0" y="0"/>
            <a:chExt cx="585389" cy="821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85389" cy="82146"/>
            </a:xfrm>
            <a:custGeom>
              <a:avLst/>
              <a:gdLst/>
              <a:ahLst/>
              <a:cxnLst/>
              <a:rect l="l" t="t" r="r" b="b"/>
              <a:pathLst>
                <a:path w="585389" h="82146">
                  <a:moveTo>
                    <a:pt x="0" y="0"/>
                  </a:moveTo>
                  <a:lnTo>
                    <a:pt x="585389" y="0"/>
                  </a:lnTo>
                  <a:lnTo>
                    <a:pt x="585389" y="82146"/>
                  </a:lnTo>
                  <a:lnTo>
                    <a:pt x="0" y="82146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5364650" y="5664534"/>
            <a:ext cx="455304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10 I Nr. 2 AktO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03054" y="2453815"/>
            <a:ext cx="9985894" cy="1637813"/>
            <a:chOff x="0" y="0"/>
            <a:chExt cx="19971787" cy="3275626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25271" b="25271"/>
            <a:stretch>
              <a:fillRect/>
            </a:stretch>
          </p:blipFill>
          <p:spPr>
            <a:xfrm>
              <a:off x="0" y="0"/>
              <a:ext cx="9922394" cy="3275626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25271" b="25271"/>
            <a:stretch>
              <a:fillRect/>
            </a:stretch>
          </p:blipFill>
          <p:spPr>
            <a:xfrm>
              <a:off x="10049394" y="0"/>
              <a:ext cx="9922394" cy="327562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466955" b="-46695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1979228" y="4261632"/>
            <a:ext cx="346572" cy="515686"/>
            <a:chOff x="0" y="0"/>
            <a:chExt cx="546251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867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 rot="-5400000">
            <a:off x="1979228" y="4716154"/>
            <a:ext cx="346572" cy="515686"/>
            <a:chOff x="0" y="0"/>
            <a:chExt cx="546251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867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650334" y="5555755"/>
            <a:ext cx="760023" cy="388562"/>
          </a:xfrm>
          <a:custGeom>
            <a:avLst/>
            <a:gdLst/>
            <a:ahLst/>
            <a:cxnLst/>
            <a:rect l="l" t="t" r="r" b="b"/>
            <a:pathLst>
              <a:path w="1140034" h="582843">
                <a:moveTo>
                  <a:pt x="0" y="0"/>
                </a:moveTo>
                <a:lnTo>
                  <a:pt x="1140034" y="0"/>
                </a:lnTo>
                <a:lnTo>
                  <a:pt x="1140034" y="582843"/>
                </a:lnTo>
                <a:lnTo>
                  <a:pt x="0" y="5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32710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Mischurteile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21440" y="1636781"/>
            <a:ext cx="122348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Beispiel: </a:t>
            </a: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Kläger und </a:t>
            </a: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VU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Beklagten 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02104" y="2840567"/>
            <a:ext cx="21082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85800" y="3040449"/>
            <a:ext cx="5760305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stellt den Klageantrag  (3.000 €)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874873" y="2512484"/>
            <a:ext cx="357784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831912" y="2512484"/>
            <a:ext cx="357784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166874" y="2990392"/>
            <a:ext cx="490792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Klageabweisung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H. v. 2.000 € -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bzgl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1.000 €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beantragt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nichts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756924" y="4294828"/>
            <a:ext cx="851762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bzgl. der 1.000,00 € ergeht ein VU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756924" y="4762611"/>
            <a:ext cx="121920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bzgl. der 2.000,00 € ergeht ein streitiges Urteil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56924" y="5433594"/>
            <a:ext cx="89547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Versäumnisteil- und Schlussurteil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2341182"/>
            <a:ext cx="10820400" cy="2906873"/>
            <a:chOff x="0" y="0"/>
            <a:chExt cx="21640800" cy="581374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9515" b="9515"/>
            <a:stretch>
              <a:fillRect/>
            </a:stretch>
          </p:blipFill>
          <p:spPr>
            <a:xfrm>
              <a:off x="0" y="0"/>
              <a:ext cx="10756900" cy="581374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9515" b="9515"/>
            <a:stretch>
              <a:fillRect/>
            </a:stretch>
          </p:blipFill>
          <p:spPr>
            <a:xfrm>
              <a:off x="10883900" y="0"/>
              <a:ext cx="10756900" cy="581374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466955" b="-46695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685800" y="3291986"/>
            <a:ext cx="10820400" cy="933459"/>
            <a:chOff x="0" y="0"/>
            <a:chExt cx="2514545" cy="2169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14545" cy="216926"/>
            </a:xfrm>
            <a:custGeom>
              <a:avLst/>
              <a:gdLst/>
              <a:ahLst/>
              <a:cxnLst/>
              <a:rect l="l" t="t" r="r" b="b"/>
              <a:pathLst>
                <a:path w="2514545" h="216926">
                  <a:moveTo>
                    <a:pt x="0" y="0"/>
                  </a:moveTo>
                  <a:lnTo>
                    <a:pt x="2514545" y="0"/>
                  </a:lnTo>
                  <a:lnTo>
                    <a:pt x="2514545" y="216926"/>
                  </a:lnTo>
                  <a:lnTo>
                    <a:pt x="0" y="216926"/>
                  </a:lnTo>
                  <a:close/>
                </a:path>
              </a:pathLst>
            </a:custGeom>
            <a:blipFill>
              <a:blip r:embed="rId3"/>
              <a:stretch>
                <a:fillRect t="-336873" b="-336873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57192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Mischurteile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9844" y="1637575"/>
            <a:ext cx="858267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 sind beide Urteile zu expedieren?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31091" y="2385418"/>
            <a:ext cx="3865026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 u="sng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Versäumnisurteil</a:t>
            </a:r>
            <a:r>
              <a:rPr lang="en-US" sz="2266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8767" y="2916767"/>
            <a:ext cx="57809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 formlos / Beklagter förmlich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90873" y="2916767"/>
            <a:ext cx="57809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Parteien förmlich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919373" y="2391768"/>
            <a:ext cx="57809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u="sng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8767" y="3454400"/>
            <a:ext cx="10314467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Verkündungsdaten auf der Urschrift vermerken, </a:t>
            </a:r>
          </a:p>
          <a:p>
            <a:pPr algn="ctr" defTabSz="609630">
              <a:lnSpc>
                <a:spcPts val="25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ggf. Erteilung der vollstreckbaren Ausfertigung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8767" y="4187346"/>
            <a:ext cx="156215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90874" y="4187346"/>
            <a:ext cx="269115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Kosten, VE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8767" y="4661479"/>
            <a:ext cx="435735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Monat</a:t>
            </a: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</a:t>
            </a: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weglegen)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90874" y="4660632"/>
            <a:ext cx="3624293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173"/>
              </a:lnSpc>
            </a:pPr>
            <a:r>
              <a:rPr lang="en-US" sz="22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 Wochen (weglegen)</a:t>
            </a:r>
          </a:p>
        </p:txBody>
      </p:sp>
      <p:sp>
        <p:nvSpPr>
          <p:cNvPr id="22" name="AutoShape 22"/>
          <p:cNvSpPr/>
          <p:nvPr/>
        </p:nvSpPr>
        <p:spPr>
          <a:xfrm flipH="1">
            <a:off x="3363604" y="5248055"/>
            <a:ext cx="0" cy="448803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8809827" y="5248055"/>
            <a:ext cx="0" cy="448803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3291026" y="5696857"/>
            <a:ext cx="5591373" cy="0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6086712" y="5696857"/>
            <a:ext cx="9288" cy="1161143"/>
          </a:xfrm>
          <a:prstGeom prst="line">
            <a:avLst/>
          </a:prstGeom>
          <a:ln w="2857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4496848" y="2086429"/>
            <a:ext cx="7009352" cy="3431034"/>
            <a:chOff x="0" y="0"/>
            <a:chExt cx="1628898" cy="7973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28898" cy="797335"/>
            </a:xfrm>
            <a:custGeom>
              <a:avLst/>
              <a:gdLst/>
              <a:ahLst/>
              <a:cxnLst/>
              <a:rect l="l" t="t" r="r" b="b"/>
              <a:pathLst>
                <a:path w="1628898" h="797335">
                  <a:moveTo>
                    <a:pt x="0" y="0"/>
                  </a:moveTo>
                  <a:lnTo>
                    <a:pt x="1628898" y="0"/>
                  </a:lnTo>
                  <a:lnTo>
                    <a:pt x="1628898" y="797335"/>
                  </a:lnTo>
                  <a:lnTo>
                    <a:pt x="0" y="797335"/>
                  </a:lnTo>
                  <a:close/>
                </a:path>
              </a:pathLst>
            </a:custGeom>
            <a:blipFill>
              <a:blip r:embed="rId4"/>
              <a:stretch>
                <a:fillRect t="-18182" b="-1818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52550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Mischurteile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42382" y="2232479"/>
            <a:ext cx="634017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Versäumnisteil- und Schlussurteil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14905" y="2693888"/>
            <a:ext cx="559228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 und Beklagter förmlich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14905" y="3225172"/>
            <a:ext cx="10314467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Zustelldaten auf der Urschrift vermerken, </a:t>
            </a:r>
          </a:p>
          <a:p>
            <a:pPr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ggf. Erteilung der vollstreckbaren Ausfertigung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14905" y="3953305"/>
            <a:ext cx="158199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14905" y="4425245"/>
            <a:ext cx="427508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 1 Monat VE erledigen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4905" y="4886678"/>
            <a:ext cx="4275088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 6 Wochen (weglegen)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5800" y="2714552"/>
            <a:ext cx="445658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Überlegung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Was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</a:p>
        </p:txBody>
      </p:sp>
      <p:sp>
        <p:nvSpPr>
          <p:cNvPr id="16" name="AutoShape 16"/>
          <p:cNvSpPr/>
          <p:nvPr/>
        </p:nvSpPr>
        <p:spPr>
          <a:xfrm flipV="1">
            <a:off x="8001524" y="1478626"/>
            <a:ext cx="0" cy="607803"/>
          </a:xfrm>
          <a:prstGeom prst="line">
            <a:avLst/>
          </a:prstGeom>
          <a:ln w="2857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Freeform 17"/>
          <p:cNvSpPr/>
          <p:nvPr/>
        </p:nvSpPr>
        <p:spPr>
          <a:xfrm>
            <a:off x="685800" y="325970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322089" y="3214158"/>
            <a:ext cx="307856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“stärkere”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22089" y="3726392"/>
            <a:ext cx="317475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“überlegenere”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94473" y="4238626"/>
            <a:ext cx="289616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“schwierigere”</a:t>
            </a:r>
          </a:p>
        </p:txBody>
      </p:sp>
      <p:sp>
        <p:nvSpPr>
          <p:cNvPr id="21" name="Freeform 21"/>
          <p:cNvSpPr/>
          <p:nvPr/>
        </p:nvSpPr>
        <p:spPr>
          <a:xfrm>
            <a:off x="685800" y="380194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685800" y="4294051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 rot="-5400000">
            <a:off x="770357" y="5890011"/>
            <a:ext cx="346572" cy="515686"/>
            <a:chOff x="0" y="0"/>
            <a:chExt cx="546251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867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463454" y="6000254"/>
            <a:ext cx="2575166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bzgl. VE: 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028804" y="5844679"/>
            <a:ext cx="544753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493"/>
              </a:lnSpc>
            </a:pP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Erledigungsgrund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angeben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der </a:t>
            </a:r>
            <a:b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Richter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mehr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Arbeit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bedeutet</a:t>
            </a:r>
            <a:endParaRPr lang="en-US" sz="22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id="{42D2DA1C-98E5-48EA-800C-A01ACDA42CCE}"/>
              </a:ext>
            </a:extLst>
          </p:cNvPr>
          <p:cNvSpPr txBox="1"/>
          <p:nvPr/>
        </p:nvSpPr>
        <p:spPr>
          <a:xfrm>
            <a:off x="685800" y="4740246"/>
            <a:ext cx="2534549" cy="385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Variante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55325" y="3457066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6000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Wirkung des Urteils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4408" y="1765324"/>
            <a:ext cx="9883184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das erkennende Gericht ist an seine eigene Entscheidung gebunden (§ 318 ZPO)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5809" y="2785981"/>
            <a:ext cx="647028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Berichtungen möglich: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82326" y="3371850"/>
            <a:ext cx="739513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Schreib- und Rechenfehler (§ 319 ZPO)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2326" y="3901016"/>
            <a:ext cx="699267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Tatbestandsberichtigung (§ 320 ZPO)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2326" y="4430183"/>
            <a:ext cx="4774782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7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"/>
                <a:ea typeface="Canva Sans"/>
                <a:cs typeface="Canva Sans"/>
                <a:sym typeface="Canva Sans"/>
              </a:rPr>
              <a:t>Ergänzungen (§ 321 ZPO)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61322" y="5207000"/>
            <a:ext cx="9269356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Urteile können nur noch durch das Rechtsmittelgericht abgeändert werden </a:t>
            </a:r>
          </a:p>
        </p:txBody>
      </p:sp>
      <p:sp>
        <p:nvSpPr>
          <p:cNvPr id="14" name="Freeform 14"/>
          <p:cNvSpPr/>
          <p:nvPr/>
        </p:nvSpPr>
        <p:spPr>
          <a:xfrm>
            <a:off x="755325" y="3961851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55325" y="446663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488288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2837195"/>
            <a:ext cx="10820400" cy="1690574"/>
            <a:chOff x="0" y="0"/>
            <a:chExt cx="21640800" cy="338114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4473" b="14473"/>
            <a:stretch>
              <a:fillRect/>
            </a:stretch>
          </p:blipFill>
          <p:spPr>
            <a:xfrm>
              <a:off x="0" y="0"/>
              <a:ext cx="7128933" cy="3381148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4473" b="14473"/>
            <a:stretch>
              <a:fillRect/>
            </a:stretch>
          </p:blipFill>
          <p:spPr>
            <a:xfrm>
              <a:off x="7255933" y="0"/>
              <a:ext cx="7128933" cy="3381148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14473" b="14473"/>
            <a:stretch>
              <a:fillRect/>
            </a:stretch>
          </p:blipFill>
          <p:spPr>
            <a:xfrm>
              <a:off x="14511867" y="0"/>
              <a:ext cx="7128933" cy="3381148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466955" b="-466955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40102" y="817928"/>
            <a:ext cx="6701073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83993" y="798878"/>
            <a:ext cx="704331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Ergänzungen / Berichtigung von Urteilen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152" y="1636232"/>
            <a:ext cx="117256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 an eine Entscheidung gebunden (§ 318 ZPO)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59978" y="2999090"/>
            <a:ext cx="3556681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 von Schreibfehlern / offenbare Fehler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8896" y="5092919"/>
            <a:ext cx="109584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Berichtigungsbeschluss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83993" y="3183241"/>
            <a:ext cx="318242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Tatbestands-berichtigung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16753" y="3283491"/>
            <a:ext cx="3020995" cy="7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Urteilsergänzung </a:t>
            </a:r>
          </a:p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321 ZPO)</a:t>
            </a:r>
          </a:p>
        </p:txBody>
      </p:sp>
      <p:sp>
        <p:nvSpPr>
          <p:cNvPr id="16" name="AutoShape 16"/>
          <p:cNvSpPr/>
          <p:nvPr/>
        </p:nvSpPr>
        <p:spPr>
          <a:xfrm flipH="1">
            <a:off x="2438318" y="2205615"/>
            <a:ext cx="3657682" cy="631580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6096000" y="2205615"/>
            <a:ext cx="3631251" cy="631580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6096000" y="2205615"/>
            <a:ext cx="0" cy="631580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TextBox 19"/>
          <p:cNvSpPr txBox="1"/>
          <p:nvPr/>
        </p:nvSpPr>
        <p:spPr>
          <a:xfrm>
            <a:off x="961307" y="4155849"/>
            <a:ext cx="318753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319 ZPO)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984669" y="3979107"/>
            <a:ext cx="2547954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320 ZPO) 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148103" y="4512507"/>
            <a:ext cx="0" cy="631580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flipH="1" flipV="1">
            <a:off x="2438318" y="4554467"/>
            <a:ext cx="3707624" cy="602135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 flipV="1">
            <a:off x="6148103" y="4512507"/>
            <a:ext cx="3579147" cy="643912"/>
          </a:xfrm>
          <a:prstGeom prst="line">
            <a:avLst/>
          </a:prstGeom>
          <a:ln w="38100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3135821" y="3115257"/>
            <a:ext cx="421709" cy="627487"/>
            <a:chOff x="0" y="0"/>
            <a:chExt cx="54625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867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95906" y="3173643"/>
            <a:ext cx="421709" cy="627487"/>
            <a:chOff x="0" y="0"/>
            <a:chExt cx="546251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867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40102" y="817928"/>
            <a:ext cx="6701073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81813" y="3724463"/>
            <a:ext cx="4025400" cy="1167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319 III ZPO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10540" y="2132826"/>
            <a:ext cx="6350" cy="348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endParaRPr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35099" y="5230358"/>
            <a:ext cx="11121803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Berichtungsbeschluss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vollem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Rubrum)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70061" y="798878"/>
            <a:ext cx="7694736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Ergänzungen / Berichtigung von Urteilen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46925" y="2066786"/>
            <a:ext cx="371479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abgewiesene Berichtigung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73391" y="2066786"/>
            <a:ext cx="386673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Berichtigungs-beschluss</a:t>
            </a:r>
          </a:p>
        </p:txBody>
      </p:sp>
      <p:sp>
        <p:nvSpPr>
          <p:cNvPr id="18" name="Freeform 18"/>
          <p:cNvSpPr/>
          <p:nvPr/>
        </p:nvSpPr>
        <p:spPr>
          <a:xfrm>
            <a:off x="969053" y="1731768"/>
            <a:ext cx="4755247" cy="3187441"/>
          </a:xfrm>
          <a:custGeom>
            <a:avLst/>
            <a:gdLst/>
            <a:ahLst/>
            <a:cxnLst/>
            <a:rect l="l" t="t" r="r" b="b"/>
            <a:pathLst>
              <a:path w="7132871" h="4781162">
                <a:moveTo>
                  <a:pt x="0" y="0"/>
                </a:moveTo>
                <a:lnTo>
                  <a:pt x="7132871" y="0"/>
                </a:lnTo>
                <a:lnTo>
                  <a:pt x="7132871" y="4781161"/>
                </a:lnTo>
                <a:lnTo>
                  <a:pt x="0" y="47811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213383" y="3906804"/>
            <a:ext cx="422834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anfechtbar</a:t>
            </a:r>
          </a:p>
        </p:txBody>
      </p:sp>
      <p:sp>
        <p:nvSpPr>
          <p:cNvPr id="20" name="Freeform 20"/>
          <p:cNvSpPr/>
          <p:nvPr/>
        </p:nvSpPr>
        <p:spPr>
          <a:xfrm>
            <a:off x="6316890" y="1731768"/>
            <a:ext cx="4755247" cy="3187441"/>
          </a:xfrm>
          <a:custGeom>
            <a:avLst/>
            <a:gdLst/>
            <a:ahLst/>
            <a:cxnLst/>
            <a:rect l="l" t="t" r="r" b="b"/>
            <a:pathLst>
              <a:path w="7132871" h="4781162">
                <a:moveTo>
                  <a:pt x="0" y="0"/>
                </a:moveTo>
                <a:lnTo>
                  <a:pt x="7132871" y="0"/>
                </a:lnTo>
                <a:lnTo>
                  <a:pt x="7132871" y="4781161"/>
                </a:lnTo>
                <a:lnTo>
                  <a:pt x="0" y="47811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870660" y="877618"/>
            <a:ext cx="6701073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5883" y="1616538"/>
            <a:ext cx="469924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3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Tätigkeit des UdG: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80170" y="4078661"/>
            <a:ext cx="10026030" cy="2121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urkundlich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verbinden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auf der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Blatt)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den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Berichtigungs-beschluss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hinzuweisen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(rot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unterstrichen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“Tenor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…”, Datum,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Unterschrift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73301" y="809885"/>
            <a:ext cx="704331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Ergänzungen / Berichtigung von Urteilen </a:t>
            </a:r>
          </a:p>
        </p:txBody>
      </p:sp>
      <p:sp>
        <p:nvSpPr>
          <p:cNvPr id="9" name="Freeform 9"/>
          <p:cNvSpPr/>
          <p:nvPr/>
        </p:nvSpPr>
        <p:spPr>
          <a:xfrm>
            <a:off x="685883" y="2439905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80170" y="2385890"/>
            <a:ext cx="10026030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99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Berichtigungsbeschluss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direkt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marL="457200" indent="-457200" defTabSz="609630">
              <a:lnSpc>
                <a:spcPts val="3299"/>
              </a:lnSpc>
              <a:buFontTx/>
              <a:buChar char="-"/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dort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vermerken</a:t>
            </a:r>
            <a:b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defTabSz="609630">
              <a:lnSpc>
                <a:spcPts val="3299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Häufiger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besser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gesonderter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Berichtigungsbeschluss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11" name="Freeform 11"/>
          <p:cNvSpPr/>
          <p:nvPr/>
        </p:nvSpPr>
        <p:spPr>
          <a:xfrm>
            <a:off x="700199" y="4136974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870660" y="877618"/>
            <a:ext cx="6701073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5883" y="1644055"/>
            <a:ext cx="469924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3000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Tätigkeit des UdG: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00939" y="2290130"/>
            <a:ext cx="12192000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von der Vernichtung ausschließen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00940" y="3306131"/>
            <a:ext cx="10470146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299"/>
              </a:lnSpc>
            </a:pP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ggf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bereits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erteilte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zurückfordern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3299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und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anschließend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urkundlich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verbinden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Berichtigungsbeschlusses</a:t>
            </a:r>
            <a:endParaRPr lang="en-US" sz="2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21480" y="809885"/>
            <a:ext cx="704331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Ergänzungen/Berichtigung von Urteilen </a:t>
            </a:r>
          </a:p>
        </p:txBody>
      </p:sp>
      <p:sp>
        <p:nvSpPr>
          <p:cNvPr id="10" name="Freeform 10"/>
          <p:cNvSpPr/>
          <p:nvPr/>
        </p:nvSpPr>
        <p:spPr>
          <a:xfrm>
            <a:off x="685883" y="2393338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85883" y="3360145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2683</Words>
  <Application>Microsoft Office PowerPoint</Application>
  <PresentationFormat>Breitbild</PresentationFormat>
  <Paragraphs>575</Paragraphs>
  <Slides>70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70</vt:i4>
      </vt:variant>
    </vt:vector>
  </HeadingPairs>
  <TitlesOfParts>
    <vt:vector size="78" baseType="lpstr">
      <vt:lpstr>Arial</vt:lpstr>
      <vt:lpstr>Calibri</vt:lpstr>
      <vt:lpstr>Calibri Light</vt:lpstr>
      <vt:lpstr>Canva Sans</vt:lpstr>
      <vt:lpstr>Canva Sans Bold</vt:lpstr>
      <vt:lpstr>Canva Sans Italics</vt:lpstr>
      <vt:lpstr>Office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24</cp:revision>
  <dcterms:created xsi:type="dcterms:W3CDTF">2025-07-29T13:36:04Z</dcterms:created>
  <dcterms:modified xsi:type="dcterms:W3CDTF">2026-09-07T14:36:22Z</dcterms:modified>
</cp:coreProperties>
</file>