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527" r:id="rId3"/>
    <p:sldId id="528" r:id="rId4"/>
    <p:sldId id="529" r:id="rId5"/>
    <p:sldId id="530" r:id="rId6"/>
    <p:sldId id="531" r:id="rId7"/>
    <p:sldId id="532" r:id="rId8"/>
    <p:sldId id="533" r:id="rId9"/>
    <p:sldId id="534" r:id="rId10"/>
    <p:sldId id="535" r:id="rId11"/>
    <p:sldId id="537" r:id="rId12"/>
    <p:sldId id="539" r:id="rId13"/>
    <p:sldId id="540" r:id="rId14"/>
    <p:sldId id="541" r:id="rId15"/>
    <p:sldId id="543" r:id="rId16"/>
    <p:sldId id="545" r:id="rId17"/>
    <p:sldId id="544" r:id="rId18"/>
    <p:sldId id="546" r:id="rId19"/>
    <p:sldId id="547" r:id="rId20"/>
    <p:sldId id="548" r:id="rId21"/>
    <p:sldId id="549" r:id="rId22"/>
    <p:sldId id="312" r:id="rId23"/>
    <p:sldId id="313" r:id="rId24"/>
    <p:sldId id="314" r:id="rId25"/>
    <p:sldId id="315" r:id="rId26"/>
    <p:sldId id="554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6EC1D4-1550-4630-BD53-D40D9019C0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ECEDC9-FA19-412F-82EB-4C9E8DF4B0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31BBCA-3C63-47C4-970E-B26E85140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D9D3-BA5E-46D0-BB75-EE01101821A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E04547-5D4F-4163-9B49-40585C170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6855D2-DEC1-4055-9848-92454ACF8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A255-53F2-4CEC-9F7B-E2585FA690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8216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0BD875-25CF-4D2E-A261-5F39BC5EC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F1DC5C-B62B-4DA1-BEE5-354255528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C9CE345-D126-4F29-A806-80351FEEF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D9D3-BA5E-46D0-BB75-EE01101821A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657568-E307-4648-B7A0-D6D1D2661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C34D48-ED59-4BC1-BC8E-3024DF5CA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A255-53F2-4CEC-9F7B-E2585FA690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3980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7D4EF5-54F9-4F4B-B1CB-25C643069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32D273F-1416-4204-84DA-8CB139C37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344B06-5136-4738-B4ED-8104BEE06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D9D3-BA5E-46D0-BB75-EE01101821A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FB6C0-AC8C-4E72-A4E6-FE27362E1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6BF1CD-5417-42C3-847D-9777B82F5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A255-53F2-4CEC-9F7B-E2585FA690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4360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87C0C-4465-477B-983E-70B954D11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4F1120-F4B4-4185-827A-2D4F218009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DBE70AC-4F1D-4AB9-A6C1-D6861A2FB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C97A48B-3077-4BA7-B523-7A76882A8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D9D3-BA5E-46D0-BB75-EE01101821A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1972EA7-D171-4EF0-94AB-B06A02A37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C554C9E-24A9-44A2-BC62-CDC177FA7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A255-53F2-4CEC-9F7B-E2585FA690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9770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216233-223E-4798-86C8-6A50D212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845CD8A-1DF8-4E8E-8B2E-0B6A00F76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A9E1232-8FA0-45EC-96D4-7DE49D9E7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C6DD92C-04FB-4049-AE84-41466BCC1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D72C4B8-3FCE-4EC1-8E38-D9025C4CF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CFBBCFD-5215-4A36-892E-7E00C80AF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D9D3-BA5E-46D0-BB75-EE01101821A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30EF725-E1D4-452B-A82B-15D3D3365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50F0C27-C65E-4A97-8232-ABDB06670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A255-53F2-4CEC-9F7B-E2585FA690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943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5C6197-6EC4-4077-8882-5FC078F3D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833207-5B1F-4EF3-B2E3-9403CCAAB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D9D3-BA5E-46D0-BB75-EE01101821A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1E5B1BD-1A35-4075-AA26-300EF0931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89B9D8-80EB-4F54-8A93-B672DD9AB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A255-53F2-4CEC-9F7B-E2585FA690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87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B8ED25E-1BA8-45C7-9C4F-088B71FAB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D9D3-BA5E-46D0-BB75-EE01101821A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DAE3A6E-7B62-496B-AD1D-E20F230B3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6F91E74-6829-47B4-8E43-F6FFA1EDA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A255-53F2-4CEC-9F7B-E2585FA690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1371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35D93E-697B-41FC-9EF5-6B6AE1710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E2F776-04E8-400D-9821-6F96AAD54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CDA99B4-D521-4AE1-96B3-598EFFEEBE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1CD0A93-4DD0-4D97-AB26-A9EB21F44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D9D3-BA5E-46D0-BB75-EE01101821A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BB7BA40-06B8-4A48-BDC0-B72F66E59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55A686B-E7DA-42E6-A2F9-A98D1680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A255-53F2-4CEC-9F7B-E2585FA690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8615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F9D629-900C-4286-A11C-B94BB2819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59C6605-A1AD-4BF9-BA2B-727CAB3BA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4AEBC72-543B-4AF8-81E4-300D696080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C8BE57E-AF7E-4CE7-83F2-463A71A53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D9D3-BA5E-46D0-BB75-EE01101821A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D03DE16-F7C0-4F35-8685-090D15CBD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BBB1FE6-6D46-4485-BD42-D5394F777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A255-53F2-4CEC-9F7B-E2585FA690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9317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2A754E-1F01-4A05-941E-401463CDB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7160DAE-9F38-4344-BFF5-DED479CBA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4D5CF17-3DF5-44DD-ABFC-D2F3FE82F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D9D3-BA5E-46D0-BB75-EE01101821A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0C0D54A-5FCD-4C27-A289-C4F99E907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4CA578-A422-4D8C-91A6-2BB4ADF72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A255-53F2-4CEC-9F7B-E2585FA690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7005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A1E8939-199C-4429-A9D1-3BCDA8DE2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EBD62AA-6F84-4F64-AEE2-E821AD694C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E7BBD7-0847-4E0B-85A8-0DB3B9E89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D9D3-BA5E-46D0-BB75-EE01101821A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A26359-4C83-47F2-BD7C-B1BEF7105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6CB485-052E-400C-91B8-156A73F82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4A255-53F2-4CEC-9F7B-E2585FA690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281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76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231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462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80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69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74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09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10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67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063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6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7BDB437-06AE-444A-80B6-1DA069E07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9EF3A4-14CE-466E-82EB-9482E1366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4B0889-8B01-4CF4-A223-8272DD9E64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CD9D3-BA5E-46D0-BB75-EE01101821A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E80EAA-1CC2-4AC7-8A6E-7EFA9CADF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9B172F4-05DF-4135-ABA6-7672D5E8F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4A255-53F2-4CEC-9F7B-E2585FA690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704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83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2.pn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5" Type="http://schemas.openxmlformats.org/officeDocument/2006/relationships/image" Target="../media/image2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10" Type="http://schemas.openxmlformats.org/officeDocument/2006/relationships/image" Target="../media/image32.sv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7.jpe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7.jpe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7.jpeg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jpeg"/><Relationship Id="rId7" Type="http://schemas.openxmlformats.org/officeDocument/2006/relationships/image" Target="../media/image53.sv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Relationship Id="rId9" Type="http://schemas.openxmlformats.org/officeDocument/2006/relationships/image" Target="../media/image55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49.jpeg"/><Relationship Id="rId7" Type="http://schemas.openxmlformats.org/officeDocument/2006/relationships/image" Target="../media/image5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64.sv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3.png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824779"/>
            <a:ext cx="2297141" cy="1391705"/>
            <a:chOff x="0" y="0"/>
            <a:chExt cx="593408" cy="3595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3408" cy="359512"/>
            </a:xfrm>
            <a:custGeom>
              <a:avLst/>
              <a:gdLst/>
              <a:ahLst/>
              <a:cxnLst/>
              <a:rect l="l" t="t" r="r" b="b"/>
              <a:pathLst>
                <a:path w="593408" h="359512">
                  <a:moveTo>
                    <a:pt x="0" y="0"/>
                  </a:moveTo>
                  <a:lnTo>
                    <a:pt x="593408" y="0"/>
                  </a:lnTo>
                  <a:lnTo>
                    <a:pt x="593408" y="359512"/>
                  </a:lnTo>
                  <a:lnTo>
                    <a:pt x="0" y="359512"/>
                  </a:lnTo>
                  <a:close/>
                </a:path>
              </a:pathLst>
            </a:custGeom>
            <a:blipFill>
              <a:blip r:embed="rId4"/>
              <a:stretch>
                <a:fillRect t="-32529" b="-32529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4100050" y="1824779"/>
            <a:ext cx="3794166" cy="1391705"/>
            <a:chOff x="0" y="0"/>
            <a:chExt cx="881723" cy="3234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81723" cy="323417"/>
            </a:xfrm>
            <a:custGeom>
              <a:avLst/>
              <a:gdLst/>
              <a:ahLst/>
              <a:cxnLst/>
              <a:rect l="l" t="t" r="r" b="b"/>
              <a:pathLst>
                <a:path w="881723" h="323417">
                  <a:moveTo>
                    <a:pt x="0" y="0"/>
                  </a:moveTo>
                  <a:lnTo>
                    <a:pt x="881723" y="0"/>
                  </a:lnTo>
                  <a:lnTo>
                    <a:pt x="881723" y="323417"/>
                  </a:lnTo>
                  <a:lnTo>
                    <a:pt x="0" y="323417"/>
                  </a:lnTo>
                  <a:close/>
                </a:path>
              </a:pathLst>
            </a:custGeom>
            <a:blipFill>
              <a:blip r:embed="rId4"/>
              <a:stretch>
                <a:fillRect t="-86313" b="-86313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8883141" y="1824779"/>
            <a:ext cx="2623059" cy="1391705"/>
            <a:chOff x="0" y="0"/>
            <a:chExt cx="609571" cy="32341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9571" cy="323417"/>
            </a:xfrm>
            <a:custGeom>
              <a:avLst/>
              <a:gdLst/>
              <a:ahLst/>
              <a:cxnLst/>
              <a:rect l="l" t="t" r="r" b="b"/>
              <a:pathLst>
                <a:path w="609571" h="323417">
                  <a:moveTo>
                    <a:pt x="0" y="0"/>
                  </a:moveTo>
                  <a:lnTo>
                    <a:pt x="609571" y="0"/>
                  </a:lnTo>
                  <a:lnTo>
                    <a:pt x="609571" y="323417"/>
                  </a:lnTo>
                  <a:lnTo>
                    <a:pt x="0" y="323417"/>
                  </a:lnTo>
                  <a:close/>
                </a:path>
              </a:pathLst>
            </a:custGeom>
            <a:blipFill>
              <a:blip r:embed="rId4"/>
              <a:stretch>
                <a:fillRect t="-44239" b="-44239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2009046" y="4082490"/>
            <a:ext cx="7982006" cy="669668"/>
            <a:chOff x="0" y="0"/>
            <a:chExt cx="1854932" cy="15562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54933" cy="155624"/>
            </a:xfrm>
            <a:custGeom>
              <a:avLst/>
              <a:gdLst/>
              <a:ahLst/>
              <a:cxnLst/>
              <a:rect l="l" t="t" r="r" b="b"/>
              <a:pathLst>
                <a:path w="1854933" h="155624">
                  <a:moveTo>
                    <a:pt x="14872" y="0"/>
                  </a:moveTo>
                  <a:lnTo>
                    <a:pt x="1840060" y="0"/>
                  </a:lnTo>
                  <a:cubicBezTo>
                    <a:pt x="1848274" y="0"/>
                    <a:pt x="1854933" y="6658"/>
                    <a:pt x="1854933" y="14872"/>
                  </a:cubicBezTo>
                  <a:lnTo>
                    <a:pt x="1854933" y="140752"/>
                  </a:lnTo>
                  <a:cubicBezTo>
                    <a:pt x="1854933" y="144696"/>
                    <a:pt x="1853366" y="148479"/>
                    <a:pt x="1850577" y="151268"/>
                  </a:cubicBezTo>
                  <a:cubicBezTo>
                    <a:pt x="1847787" y="154057"/>
                    <a:pt x="1844005" y="155624"/>
                    <a:pt x="1840060" y="155624"/>
                  </a:cubicBezTo>
                  <a:lnTo>
                    <a:pt x="14872" y="155624"/>
                  </a:lnTo>
                  <a:cubicBezTo>
                    <a:pt x="10928" y="155624"/>
                    <a:pt x="7145" y="154057"/>
                    <a:pt x="4356" y="151268"/>
                  </a:cubicBezTo>
                  <a:cubicBezTo>
                    <a:pt x="1567" y="148479"/>
                    <a:pt x="0" y="144696"/>
                    <a:pt x="0" y="140752"/>
                  </a:cubicBezTo>
                  <a:lnTo>
                    <a:pt x="0" y="14872"/>
                  </a:lnTo>
                  <a:cubicBezTo>
                    <a:pt x="0" y="10928"/>
                    <a:pt x="1567" y="7145"/>
                    <a:pt x="4356" y="4356"/>
                  </a:cubicBezTo>
                  <a:cubicBezTo>
                    <a:pt x="7145" y="1567"/>
                    <a:pt x="10928" y="0"/>
                    <a:pt x="14872" y="0"/>
                  </a:cubicBezTo>
                  <a:close/>
                </a:path>
              </a:pathLst>
            </a:custGeom>
            <a:blipFill>
              <a:blip r:embed="rId4">
                <a:alphaModFix amt="40000"/>
              </a:blip>
              <a:stretch>
                <a:fillRect t="-545967" b="-545967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4220945" y="5618164"/>
            <a:ext cx="3637003" cy="677085"/>
            <a:chOff x="0" y="0"/>
            <a:chExt cx="845200" cy="15734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45200" cy="157347"/>
            </a:xfrm>
            <a:custGeom>
              <a:avLst/>
              <a:gdLst/>
              <a:ahLst/>
              <a:cxnLst/>
              <a:rect l="l" t="t" r="r" b="b"/>
              <a:pathLst>
                <a:path w="845200" h="157347">
                  <a:moveTo>
                    <a:pt x="32639" y="0"/>
                  </a:moveTo>
                  <a:lnTo>
                    <a:pt x="812561" y="0"/>
                  </a:lnTo>
                  <a:cubicBezTo>
                    <a:pt x="821218" y="0"/>
                    <a:pt x="829519" y="3439"/>
                    <a:pt x="835640" y="9560"/>
                  </a:cubicBezTo>
                  <a:cubicBezTo>
                    <a:pt x="841762" y="15681"/>
                    <a:pt x="845200" y="23983"/>
                    <a:pt x="845200" y="32639"/>
                  </a:cubicBezTo>
                  <a:lnTo>
                    <a:pt x="845200" y="124708"/>
                  </a:lnTo>
                  <a:cubicBezTo>
                    <a:pt x="845200" y="142734"/>
                    <a:pt x="830587" y="157347"/>
                    <a:pt x="812561" y="157347"/>
                  </a:cubicBezTo>
                  <a:lnTo>
                    <a:pt x="32639" y="157347"/>
                  </a:lnTo>
                  <a:cubicBezTo>
                    <a:pt x="23983" y="157347"/>
                    <a:pt x="15681" y="153909"/>
                    <a:pt x="9560" y="147788"/>
                  </a:cubicBezTo>
                  <a:cubicBezTo>
                    <a:pt x="3439" y="141666"/>
                    <a:pt x="0" y="133365"/>
                    <a:pt x="0" y="124708"/>
                  </a:cubicBezTo>
                  <a:lnTo>
                    <a:pt x="0" y="32639"/>
                  </a:lnTo>
                  <a:cubicBezTo>
                    <a:pt x="0" y="23983"/>
                    <a:pt x="3439" y="15681"/>
                    <a:pt x="9560" y="9560"/>
                  </a:cubicBezTo>
                  <a:cubicBezTo>
                    <a:pt x="15681" y="3439"/>
                    <a:pt x="23983" y="0"/>
                    <a:pt x="32639" y="0"/>
                  </a:cubicBezTo>
                  <a:close/>
                </a:path>
              </a:pathLst>
            </a:custGeom>
            <a:blipFill>
              <a:blip r:embed="rId4">
                <a:alphaModFix amt="40000"/>
              </a:blip>
              <a:stretch>
                <a:fillRect t="-218577" b="-218577"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2982942" y="2431380"/>
            <a:ext cx="1117109" cy="305809"/>
          </a:xfrm>
          <a:custGeom>
            <a:avLst/>
            <a:gdLst/>
            <a:ahLst/>
            <a:cxnLst/>
            <a:rect l="l" t="t" r="r" b="b"/>
            <a:pathLst>
              <a:path w="1675663" h="458713">
                <a:moveTo>
                  <a:pt x="0" y="0"/>
                </a:moveTo>
                <a:lnTo>
                  <a:pt x="1675663" y="0"/>
                </a:lnTo>
                <a:lnTo>
                  <a:pt x="1675663" y="458713"/>
                </a:lnTo>
                <a:lnTo>
                  <a:pt x="0" y="4587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826189" y="1899566"/>
            <a:ext cx="4213705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muss An-</a:t>
            </a:r>
            <a:br>
              <a:rPr lang="en-US" sz="3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0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sprüche</a:t>
            </a:r>
            <a:r>
              <a:rPr lang="en-US" sz="3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Tat-</a:t>
            </a:r>
            <a:br>
              <a:rPr lang="en-US" sz="3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0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sachen</a:t>
            </a:r>
            <a:r>
              <a:rPr lang="en-US" sz="3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nachweisen</a:t>
            </a:r>
            <a:endParaRPr lang="en-US" sz="30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7894216" y="2431380"/>
            <a:ext cx="988925" cy="270718"/>
          </a:xfrm>
          <a:custGeom>
            <a:avLst/>
            <a:gdLst/>
            <a:ahLst/>
            <a:cxnLst/>
            <a:rect l="l" t="t" r="r" b="b"/>
            <a:pathLst>
              <a:path w="1483387" h="406077">
                <a:moveTo>
                  <a:pt x="0" y="0"/>
                </a:moveTo>
                <a:lnTo>
                  <a:pt x="1483387" y="0"/>
                </a:lnTo>
                <a:lnTo>
                  <a:pt x="1483387" y="406078"/>
                </a:lnTo>
                <a:lnTo>
                  <a:pt x="0" y="4060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5400000">
            <a:off x="5606443" y="3414582"/>
            <a:ext cx="866007" cy="469809"/>
          </a:xfrm>
          <a:custGeom>
            <a:avLst/>
            <a:gdLst/>
            <a:ahLst/>
            <a:cxnLst/>
            <a:rect l="l" t="t" r="r" b="b"/>
            <a:pathLst>
              <a:path w="1299010" h="704713">
                <a:moveTo>
                  <a:pt x="0" y="0"/>
                </a:moveTo>
                <a:lnTo>
                  <a:pt x="1299010" y="0"/>
                </a:lnTo>
                <a:lnTo>
                  <a:pt x="1299010" y="704713"/>
                </a:lnTo>
                <a:lnTo>
                  <a:pt x="0" y="7047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5400000">
            <a:off x="5606443" y="4950257"/>
            <a:ext cx="866007" cy="469809"/>
          </a:xfrm>
          <a:custGeom>
            <a:avLst/>
            <a:gdLst/>
            <a:ahLst/>
            <a:cxnLst/>
            <a:rect l="l" t="t" r="r" b="b"/>
            <a:pathLst>
              <a:path w="1299010" h="704713">
                <a:moveTo>
                  <a:pt x="0" y="0"/>
                </a:moveTo>
                <a:lnTo>
                  <a:pt x="1299010" y="0"/>
                </a:lnTo>
                <a:lnTo>
                  <a:pt x="1299010" y="704713"/>
                </a:lnTo>
                <a:lnTo>
                  <a:pt x="0" y="7047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842747" y="751676"/>
            <a:ext cx="23325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Beweise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28213" y="751676"/>
            <a:ext cx="29622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Allgemein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57616" y="1899566"/>
            <a:ext cx="255350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geltend gemachte Ansprüche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914928" y="1904681"/>
            <a:ext cx="2591273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sonst ist die Klage nicht schlüssig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248000" y="5640266"/>
            <a:ext cx="56960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Beweiserhebung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28163" y="4100882"/>
            <a:ext cx="92225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bestreitet der Beklagte die Tatsachen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842747" y="751676"/>
            <a:ext cx="23325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Beweise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28213" y="751676"/>
            <a:ext cx="29622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Allgemein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210349" y="1723857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11387" y="2290363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30 Minuten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10349" y="3272366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11387" y="3829049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11387" y="4379383"/>
            <a:ext cx="23298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11387" y="4929716"/>
            <a:ext cx="23298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Internet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E5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459188" y="1993521"/>
            <a:ext cx="445871" cy="660103"/>
            <a:chOff x="0" y="0"/>
            <a:chExt cx="2341880" cy="3467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3150" cy="3467100"/>
            </a:xfrm>
            <a:custGeom>
              <a:avLst/>
              <a:gdLst/>
              <a:ahLst/>
              <a:cxnLst/>
              <a:rect l="l" t="t" r="r" b="b"/>
              <a:pathLst>
                <a:path w="2343150" h="3467100">
                  <a:moveTo>
                    <a:pt x="727710" y="3401060"/>
                  </a:moveTo>
                  <a:cubicBezTo>
                    <a:pt x="864870" y="3445510"/>
                    <a:pt x="1010920" y="3467100"/>
                    <a:pt x="1162050" y="3467100"/>
                  </a:cubicBezTo>
                  <a:cubicBezTo>
                    <a:pt x="1328420" y="3467100"/>
                    <a:pt x="1484630" y="3446780"/>
                    <a:pt x="1624330" y="3408680"/>
                  </a:cubicBezTo>
                  <a:cubicBezTo>
                    <a:pt x="1770380" y="3368040"/>
                    <a:pt x="1898650" y="3302000"/>
                    <a:pt x="2004060" y="3213100"/>
                  </a:cubicBezTo>
                  <a:cubicBezTo>
                    <a:pt x="2112010" y="3122930"/>
                    <a:pt x="2195830" y="3004820"/>
                    <a:pt x="2255520" y="2862580"/>
                  </a:cubicBezTo>
                  <a:cubicBezTo>
                    <a:pt x="2313940" y="2722880"/>
                    <a:pt x="2343150" y="2553970"/>
                    <a:pt x="2343150" y="2360930"/>
                  </a:cubicBezTo>
                  <a:cubicBezTo>
                    <a:pt x="2343150" y="2202180"/>
                    <a:pt x="2319020" y="2065020"/>
                    <a:pt x="2270760" y="1951990"/>
                  </a:cubicBezTo>
                  <a:cubicBezTo>
                    <a:pt x="2222500" y="1838960"/>
                    <a:pt x="2157730" y="1743710"/>
                    <a:pt x="2078990" y="1666240"/>
                  </a:cubicBezTo>
                  <a:cubicBezTo>
                    <a:pt x="2001520" y="1591310"/>
                    <a:pt x="1913890" y="1527810"/>
                    <a:pt x="1814830" y="1479550"/>
                  </a:cubicBezTo>
                  <a:cubicBezTo>
                    <a:pt x="1723390" y="1433830"/>
                    <a:pt x="1628140" y="1393190"/>
                    <a:pt x="1531620" y="1358900"/>
                  </a:cubicBezTo>
                  <a:cubicBezTo>
                    <a:pt x="1438910" y="1325880"/>
                    <a:pt x="1347470" y="1295400"/>
                    <a:pt x="1257300" y="1267460"/>
                  </a:cubicBezTo>
                  <a:cubicBezTo>
                    <a:pt x="1176020" y="1242060"/>
                    <a:pt x="1102360" y="1212850"/>
                    <a:pt x="1038860" y="1178560"/>
                  </a:cubicBezTo>
                  <a:cubicBezTo>
                    <a:pt x="982980" y="1149350"/>
                    <a:pt x="937260" y="1113790"/>
                    <a:pt x="904240" y="1073150"/>
                  </a:cubicBezTo>
                  <a:cubicBezTo>
                    <a:pt x="876300" y="1041400"/>
                    <a:pt x="863600" y="999490"/>
                    <a:pt x="863600" y="946150"/>
                  </a:cubicBezTo>
                  <a:cubicBezTo>
                    <a:pt x="863600" y="881380"/>
                    <a:pt x="886460" y="830580"/>
                    <a:pt x="934720" y="788670"/>
                  </a:cubicBezTo>
                  <a:cubicBezTo>
                    <a:pt x="986790" y="744220"/>
                    <a:pt x="1070610" y="721360"/>
                    <a:pt x="1182370" y="721360"/>
                  </a:cubicBezTo>
                  <a:cubicBezTo>
                    <a:pt x="1281430" y="721360"/>
                    <a:pt x="1356360" y="748030"/>
                    <a:pt x="1408430" y="803910"/>
                  </a:cubicBezTo>
                  <a:cubicBezTo>
                    <a:pt x="1463040" y="862330"/>
                    <a:pt x="1488440" y="941070"/>
                    <a:pt x="1488440" y="1046480"/>
                  </a:cubicBezTo>
                  <a:lnTo>
                    <a:pt x="1488440" y="1196340"/>
                  </a:lnTo>
                  <a:lnTo>
                    <a:pt x="2286000" y="1196340"/>
                  </a:lnTo>
                  <a:lnTo>
                    <a:pt x="2286000" y="1032510"/>
                  </a:lnTo>
                  <a:cubicBezTo>
                    <a:pt x="2286000" y="857250"/>
                    <a:pt x="2255520" y="702310"/>
                    <a:pt x="2197100" y="571500"/>
                  </a:cubicBezTo>
                  <a:cubicBezTo>
                    <a:pt x="2137410" y="440690"/>
                    <a:pt x="2056130" y="330200"/>
                    <a:pt x="1954530" y="245110"/>
                  </a:cubicBezTo>
                  <a:cubicBezTo>
                    <a:pt x="1854200" y="161290"/>
                    <a:pt x="1734820" y="97790"/>
                    <a:pt x="1601470" y="58420"/>
                  </a:cubicBezTo>
                  <a:cubicBezTo>
                    <a:pt x="1471930" y="19050"/>
                    <a:pt x="1333500" y="0"/>
                    <a:pt x="1187450" y="0"/>
                  </a:cubicBezTo>
                  <a:cubicBezTo>
                    <a:pt x="1043940" y="0"/>
                    <a:pt x="902970" y="19050"/>
                    <a:pt x="770890" y="58420"/>
                  </a:cubicBezTo>
                  <a:cubicBezTo>
                    <a:pt x="635000" y="97790"/>
                    <a:pt x="514350" y="158750"/>
                    <a:pt x="410210" y="240030"/>
                  </a:cubicBezTo>
                  <a:cubicBezTo>
                    <a:pt x="304800" y="322580"/>
                    <a:pt x="219710" y="426720"/>
                    <a:pt x="157480" y="551180"/>
                  </a:cubicBezTo>
                  <a:cubicBezTo>
                    <a:pt x="93980" y="675640"/>
                    <a:pt x="62230" y="822960"/>
                    <a:pt x="62230" y="988060"/>
                  </a:cubicBezTo>
                  <a:cubicBezTo>
                    <a:pt x="62230" y="1117600"/>
                    <a:pt x="77470" y="1233170"/>
                    <a:pt x="107950" y="1332230"/>
                  </a:cubicBezTo>
                  <a:cubicBezTo>
                    <a:pt x="138430" y="1431290"/>
                    <a:pt x="181610" y="1520190"/>
                    <a:pt x="237490" y="1593850"/>
                  </a:cubicBezTo>
                  <a:cubicBezTo>
                    <a:pt x="292100" y="1667510"/>
                    <a:pt x="355600" y="1731010"/>
                    <a:pt x="426720" y="1783080"/>
                  </a:cubicBezTo>
                  <a:cubicBezTo>
                    <a:pt x="495300" y="1832610"/>
                    <a:pt x="567690" y="1877060"/>
                    <a:pt x="645160" y="1912620"/>
                  </a:cubicBezTo>
                  <a:cubicBezTo>
                    <a:pt x="718820" y="1948180"/>
                    <a:pt x="797560" y="1978660"/>
                    <a:pt x="876300" y="2005330"/>
                  </a:cubicBezTo>
                  <a:cubicBezTo>
                    <a:pt x="951230" y="2030730"/>
                    <a:pt x="1023620" y="2054860"/>
                    <a:pt x="1094740" y="2080260"/>
                  </a:cubicBezTo>
                  <a:cubicBezTo>
                    <a:pt x="1162050" y="2104390"/>
                    <a:pt x="1226820" y="2128520"/>
                    <a:pt x="1287780" y="2155190"/>
                  </a:cubicBezTo>
                  <a:cubicBezTo>
                    <a:pt x="1342390" y="2179320"/>
                    <a:pt x="1389380" y="2207260"/>
                    <a:pt x="1430020" y="2239010"/>
                  </a:cubicBezTo>
                  <a:cubicBezTo>
                    <a:pt x="1465580" y="2268220"/>
                    <a:pt x="1493520" y="2301240"/>
                    <a:pt x="1513840" y="2340610"/>
                  </a:cubicBezTo>
                  <a:cubicBezTo>
                    <a:pt x="1532890" y="2377440"/>
                    <a:pt x="1543050" y="2425700"/>
                    <a:pt x="1543050" y="2481580"/>
                  </a:cubicBezTo>
                  <a:cubicBezTo>
                    <a:pt x="1543050" y="2515870"/>
                    <a:pt x="1537970" y="2547620"/>
                    <a:pt x="1525270" y="2579370"/>
                  </a:cubicBezTo>
                  <a:cubicBezTo>
                    <a:pt x="1515110" y="2608580"/>
                    <a:pt x="1498600" y="2633980"/>
                    <a:pt x="1473200" y="2656840"/>
                  </a:cubicBezTo>
                  <a:cubicBezTo>
                    <a:pt x="1447800" y="2680970"/>
                    <a:pt x="1413510" y="2701290"/>
                    <a:pt x="1367790" y="2717800"/>
                  </a:cubicBezTo>
                  <a:cubicBezTo>
                    <a:pt x="1320800" y="2735580"/>
                    <a:pt x="1259840" y="2743200"/>
                    <a:pt x="1187450" y="2743200"/>
                  </a:cubicBezTo>
                  <a:cubicBezTo>
                    <a:pt x="1123950" y="2743200"/>
                    <a:pt x="1066800" y="2734310"/>
                    <a:pt x="1019810" y="2715260"/>
                  </a:cubicBezTo>
                  <a:cubicBezTo>
                    <a:pt x="974090" y="2697480"/>
                    <a:pt x="935990" y="2672080"/>
                    <a:pt x="905510" y="2639060"/>
                  </a:cubicBezTo>
                  <a:cubicBezTo>
                    <a:pt x="873760" y="2606040"/>
                    <a:pt x="850900" y="2566670"/>
                    <a:pt x="834390" y="2519680"/>
                  </a:cubicBezTo>
                  <a:cubicBezTo>
                    <a:pt x="816610" y="2470150"/>
                    <a:pt x="807720" y="2414270"/>
                    <a:pt x="807720" y="2352040"/>
                  </a:cubicBezTo>
                  <a:cubicBezTo>
                    <a:pt x="807720" y="2343150"/>
                    <a:pt x="807720" y="2331720"/>
                    <a:pt x="808990" y="2319020"/>
                  </a:cubicBezTo>
                  <a:cubicBezTo>
                    <a:pt x="810260" y="2297430"/>
                    <a:pt x="811530" y="2284730"/>
                    <a:pt x="811530" y="2278380"/>
                  </a:cubicBezTo>
                  <a:lnTo>
                    <a:pt x="811530" y="2170430"/>
                  </a:lnTo>
                  <a:lnTo>
                    <a:pt x="3810" y="2170430"/>
                  </a:lnTo>
                  <a:lnTo>
                    <a:pt x="3810" y="2278380"/>
                  </a:lnTo>
                  <a:cubicBezTo>
                    <a:pt x="3810" y="2288540"/>
                    <a:pt x="2540" y="2301240"/>
                    <a:pt x="2540" y="2315210"/>
                  </a:cubicBezTo>
                  <a:cubicBezTo>
                    <a:pt x="1270" y="2336800"/>
                    <a:pt x="0" y="2358390"/>
                    <a:pt x="0" y="2378710"/>
                  </a:cubicBezTo>
                  <a:cubicBezTo>
                    <a:pt x="0" y="2555240"/>
                    <a:pt x="31750" y="2712720"/>
                    <a:pt x="95250" y="2848610"/>
                  </a:cubicBezTo>
                  <a:cubicBezTo>
                    <a:pt x="158750" y="2984500"/>
                    <a:pt x="246380" y="3100070"/>
                    <a:pt x="354330" y="3191510"/>
                  </a:cubicBezTo>
                  <a:cubicBezTo>
                    <a:pt x="461010" y="3286760"/>
                    <a:pt x="586740" y="3355340"/>
                    <a:pt x="727710" y="3401060"/>
                  </a:cubicBezTo>
                  <a:close/>
                </a:path>
              </a:pathLst>
            </a:custGeom>
            <a:blipFill>
              <a:blip r:embed="rId3"/>
              <a:stretch>
                <a:fillRect l="-23983" r="-2398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395296" y="2839267"/>
            <a:ext cx="573655" cy="660103"/>
            <a:chOff x="0" y="0"/>
            <a:chExt cx="2915920" cy="33553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15920" cy="3356610"/>
            </a:xfrm>
            <a:custGeom>
              <a:avLst/>
              <a:gdLst/>
              <a:ahLst/>
              <a:cxnLst/>
              <a:rect l="l" t="t" r="r" b="b"/>
              <a:pathLst>
                <a:path w="2915920" h="3356610">
                  <a:moveTo>
                    <a:pt x="960120" y="2739390"/>
                  </a:moveTo>
                  <a:lnTo>
                    <a:pt x="1921510" y="2739390"/>
                  </a:lnTo>
                  <a:lnTo>
                    <a:pt x="2108200" y="3356610"/>
                  </a:lnTo>
                  <a:lnTo>
                    <a:pt x="2915920" y="3356610"/>
                  </a:lnTo>
                  <a:lnTo>
                    <a:pt x="1869440" y="0"/>
                  </a:lnTo>
                  <a:lnTo>
                    <a:pt x="1049020" y="0"/>
                  </a:lnTo>
                  <a:lnTo>
                    <a:pt x="0" y="3355340"/>
                  </a:lnTo>
                  <a:lnTo>
                    <a:pt x="778510" y="3355340"/>
                  </a:lnTo>
                  <a:lnTo>
                    <a:pt x="960120" y="2739390"/>
                  </a:lnTo>
                  <a:close/>
                  <a:moveTo>
                    <a:pt x="1442720" y="1111250"/>
                  </a:moveTo>
                  <a:lnTo>
                    <a:pt x="1701800" y="2000250"/>
                  </a:lnTo>
                  <a:lnTo>
                    <a:pt x="1179830" y="2000250"/>
                  </a:lnTo>
                  <a:lnTo>
                    <a:pt x="1442720" y="1111250"/>
                  </a:lnTo>
                  <a:close/>
                </a:path>
              </a:pathLst>
            </a:custGeom>
            <a:blipFill>
              <a:blip r:embed="rId3"/>
              <a:stretch>
                <a:fillRect l="-7556" r="-7556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460827" y="3683519"/>
            <a:ext cx="444233" cy="660103"/>
            <a:chOff x="0" y="0"/>
            <a:chExt cx="2258060" cy="33553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58060" cy="3355340"/>
            </a:xfrm>
            <a:custGeom>
              <a:avLst/>
              <a:gdLst/>
              <a:ahLst/>
              <a:cxnLst/>
              <a:rect l="l" t="t" r="r" b="b"/>
              <a:pathLst>
                <a:path w="2258060" h="3355340">
                  <a:moveTo>
                    <a:pt x="1649730" y="77470"/>
                  </a:moveTo>
                  <a:cubicBezTo>
                    <a:pt x="1518920" y="26670"/>
                    <a:pt x="1366520" y="0"/>
                    <a:pt x="1196340" y="0"/>
                  </a:cubicBezTo>
                  <a:lnTo>
                    <a:pt x="0" y="0"/>
                  </a:lnTo>
                  <a:lnTo>
                    <a:pt x="0" y="3355340"/>
                  </a:lnTo>
                  <a:lnTo>
                    <a:pt x="783590" y="3355340"/>
                  </a:lnTo>
                  <a:lnTo>
                    <a:pt x="783590" y="2137410"/>
                  </a:lnTo>
                  <a:lnTo>
                    <a:pt x="1196340" y="2137410"/>
                  </a:lnTo>
                  <a:cubicBezTo>
                    <a:pt x="1352550" y="2137410"/>
                    <a:pt x="1497330" y="2110740"/>
                    <a:pt x="1626870" y="2058670"/>
                  </a:cubicBezTo>
                  <a:cubicBezTo>
                    <a:pt x="1757680" y="2006600"/>
                    <a:pt x="1870710" y="1931670"/>
                    <a:pt x="1964690" y="1836420"/>
                  </a:cubicBezTo>
                  <a:cubicBezTo>
                    <a:pt x="2058670" y="1741170"/>
                    <a:pt x="2132330" y="1624330"/>
                    <a:pt x="2183130" y="1489710"/>
                  </a:cubicBezTo>
                  <a:cubicBezTo>
                    <a:pt x="2232660" y="1357630"/>
                    <a:pt x="2258060" y="1209040"/>
                    <a:pt x="2258060" y="1049020"/>
                  </a:cubicBezTo>
                  <a:cubicBezTo>
                    <a:pt x="2258060" y="901700"/>
                    <a:pt x="2235200" y="763270"/>
                    <a:pt x="2190750" y="636270"/>
                  </a:cubicBezTo>
                  <a:cubicBezTo>
                    <a:pt x="2145030" y="506730"/>
                    <a:pt x="2076450" y="392430"/>
                    <a:pt x="1986280" y="298450"/>
                  </a:cubicBezTo>
                  <a:cubicBezTo>
                    <a:pt x="1896110" y="205740"/>
                    <a:pt x="1781810" y="130810"/>
                    <a:pt x="1649730" y="77470"/>
                  </a:cubicBezTo>
                  <a:close/>
                  <a:moveTo>
                    <a:pt x="783590" y="739140"/>
                  </a:moveTo>
                  <a:lnTo>
                    <a:pt x="1136650" y="739140"/>
                  </a:lnTo>
                  <a:cubicBezTo>
                    <a:pt x="1243330" y="739140"/>
                    <a:pt x="1322070" y="765810"/>
                    <a:pt x="1375410" y="820420"/>
                  </a:cubicBezTo>
                  <a:cubicBezTo>
                    <a:pt x="1430020" y="875030"/>
                    <a:pt x="1455420" y="951230"/>
                    <a:pt x="1455420" y="1051560"/>
                  </a:cubicBezTo>
                  <a:cubicBezTo>
                    <a:pt x="1455420" y="1168400"/>
                    <a:pt x="1427480" y="1258570"/>
                    <a:pt x="1372870" y="1319530"/>
                  </a:cubicBezTo>
                  <a:cubicBezTo>
                    <a:pt x="1320800" y="1377950"/>
                    <a:pt x="1243330" y="1405890"/>
                    <a:pt x="1135380" y="1405890"/>
                  </a:cubicBezTo>
                  <a:lnTo>
                    <a:pt x="783590" y="1405890"/>
                  </a:lnTo>
                  <a:lnTo>
                    <a:pt x="783590" y="739140"/>
                  </a:lnTo>
                  <a:close/>
                </a:path>
              </a:pathLst>
            </a:custGeom>
            <a:blipFill>
              <a:blip r:embed="rId3"/>
              <a:stretch>
                <a:fillRect l="-24296" r="-2429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458519" y="4527771"/>
            <a:ext cx="446540" cy="660103"/>
            <a:chOff x="0" y="0"/>
            <a:chExt cx="2307590" cy="34112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07590" cy="3412490"/>
            </a:xfrm>
            <a:custGeom>
              <a:avLst/>
              <a:gdLst/>
              <a:ahLst/>
              <a:cxnLst/>
              <a:rect l="l" t="t" r="r" b="b"/>
              <a:pathLst>
                <a:path w="2307590" h="3412490">
                  <a:moveTo>
                    <a:pt x="2307590" y="2264410"/>
                  </a:moveTo>
                  <a:lnTo>
                    <a:pt x="2307590" y="0"/>
                  </a:lnTo>
                  <a:lnTo>
                    <a:pt x="1521460" y="0"/>
                  </a:lnTo>
                  <a:lnTo>
                    <a:pt x="1521460" y="2244090"/>
                  </a:lnTo>
                  <a:cubicBezTo>
                    <a:pt x="1521460" y="2397760"/>
                    <a:pt x="1488440" y="2512060"/>
                    <a:pt x="1423670" y="2585720"/>
                  </a:cubicBezTo>
                  <a:cubicBezTo>
                    <a:pt x="1360170" y="2656840"/>
                    <a:pt x="1271270" y="2689860"/>
                    <a:pt x="1150620" y="2689860"/>
                  </a:cubicBezTo>
                  <a:cubicBezTo>
                    <a:pt x="1029970" y="2689860"/>
                    <a:pt x="942340" y="2655570"/>
                    <a:pt x="880110" y="2585720"/>
                  </a:cubicBezTo>
                  <a:cubicBezTo>
                    <a:pt x="815340" y="2512060"/>
                    <a:pt x="783590" y="2397760"/>
                    <a:pt x="783590" y="2244090"/>
                  </a:cubicBezTo>
                  <a:lnTo>
                    <a:pt x="783590" y="0"/>
                  </a:lnTo>
                  <a:lnTo>
                    <a:pt x="0" y="0"/>
                  </a:lnTo>
                  <a:lnTo>
                    <a:pt x="0" y="2264410"/>
                  </a:lnTo>
                  <a:cubicBezTo>
                    <a:pt x="0" y="2446020"/>
                    <a:pt x="26670" y="2609850"/>
                    <a:pt x="78740" y="2750820"/>
                  </a:cubicBezTo>
                  <a:cubicBezTo>
                    <a:pt x="132080" y="2895600"/>
                    <a:pt x="209550" y="3017520"/>
                    <a:pt x="311150" y="3116580"/>
                  </a:cubicBezTo>
                  <a:cubicBezTo>
                    <a:pt x="411480" y="3214370"/>
                    <a:pt x="534670" y="3289300"/>
                    <a:pt x="678180" y="3338830"/>
                  </a:cubicBezTo>
                  <a:cubicBezTo>
                    <a:pt x="817880" y="3387090"/>
                    <a:pt x="976630" y="3412490"/>
                    <a:pt x="1151890" y="3412490"/>
                  </a:cubicBezTo>
                  <a:cubicBezTo>
                    <a:pt x="1325880" y="3412490"/>
                    <a:pt x="1485900" y="3388360"/>
                    <a:pt x="1625600" y="3340100"/>
                  </a:cubicBezTo>
                  <a:cubicBezTo>
                    <a:pt x="1769110" y="3290570"/>
                    <a:pt x="1893570" y="3215640"/>
                    <a:pt x="1995170" y="3117850"/>
                  </a:cubicBezTo>
                  <a:cubicBezTo>
                    <a:pt x="2096770" y="3020060"/>
                    <a:pt x="2175510" y="2896870"/>
                    <a:pt x="2228850" y="2753360"/>
                  </a:cubicBezTo>
                  <a:cubicBezTo>
                    <a:pt x="2280920" y="2609850"/>
                    <a:pt x="2307590" y="2446020"/>
                    <a:pt x="2307590" y="2264410"/>
                  </a:cubicBezTo>
                  <a:close/>
                </a:path>
              </a:pathLst>
            </a:custGeom>
            <a:blipFill>
              <a:blip r:embed="rId3"/>
              <a:stretch>
                <a:fillRect l="-23940" r="-23940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517205" y="5372024"/>
            <a:ext cx="329169" cy="660103"/>
            <a:chOff x="0" y="0"/>
            <a:chExt cx="2415540" cy="484403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415540" cy="4844034"/>
            </a:xfrm>
            <a:custGeom>
              <a:avLst/>
              <a:gdLst/>
              <a:ahLst/>
              <a:cxnLst/>
              <a:rect l="l" t="t" r="r" b="b"/>
              <a:pathLst>
                <a:path w="2415540" h="4844034">
                  <a:moveTo>
                    <a:pt x="0" y="4844034"/>
                  </a:moveTo>
                  <a:lnTo>
                    <a:pt x="0" y="4136771"/>
                  </a:lnTo>
                  <a:lnTo>
                    <a:pt x="1207770" y="917194"/>
                  </a:lnTo>
                  <a:lnTo>
                    <a:pt x="58166" y="917194"/>
                  </a:lnTo>
                  <a:lnTo>
                    <a:pt x="58166" y="0"/>
                  </a:lnTo>
                  <a:lnTo>
                    <a:pt x="2405888" y="0"/>
                  </a:lnTo>
                  <a:lnTo>
                    <a:pt x="2405888" y="787908"/>
                  </a:lnTo>
                  <a:lnTo>
                    <a:pt x="1265936" y="3978529"/>
                  </a:lnTo>
                  <a:lnTo>
                    <a:pt x="2415540" y="3978529"/>
                  </a:lnTo>
                  <a:lnTo>
                    <a:pt x="2415540" y="4844034"/>
                  </a:lnTo>
                  <a:lnTo>
                    <a:pt x="0" y="4844034"/>
                  </a:lnTo>
                  <a:close/>
                </a:path>
              </a:pathLst>
            </a:custGeom>
            <a:blipFill>
              <a:blip r:embed="rId3"/>
              <a:stretch>
                <a:fillRect l="-50268" r="-50268"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 rot="5400000">
            <a:off x="8781515" y="3453571"/>
            <a:ext cx="998399" cy="566086"/>
          </a:xfrm>
          <a:custGeom>
            <a:avLst/>
            <a:gdLst/>
            <a:ahLst/>
            <a:cxnLst/>
            <a:rect l="l" t="t" r="r" b="b"/>
            <a:pathLst>
              <a:path w="1497598" h="849129">
                <a:moveTo>
                  <a:pt x="0" y="0"/>
                </a:moveTo>
                <a:lnTo>
                  <a:pt x="1497597" y="0"/>
                </a:lnTo>
                <a:lnTo>
                  <a:pt x="1497597" y="849130"/>
                </a:lnTo>
                <a:lnTo>
                  <a:pt x="0" y="8491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842747" y="751676"/>
            <a:ext cx="23325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Beweise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02613" y="751676"/>
            <a:ext cx="45878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Allgemein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09045" y="2165928"/>
            <a:ext cx="363656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achverständiger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09045" y="3014712"/>
            <a:ext cx="27151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ugenschein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09046" y="3863495"/>
            <a:ext cx="41695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arteivernehmung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09046" y="4718628"/>
            <a:ext cx="2481829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rkunden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09045" y="5539048"/>
            <a:ext cx="240796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eugen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50308" y="4464628"/>
            <a:ext cx="3460811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Glaubhaftmachung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594501" y="2596473"/>
            <a:ext cx="337242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manchmal auch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7938799" y="1651841"/>
            <a:ext cx="3425447" cy="2224314"/>
          </a:xfrm>
          <a:custGeom>
            <a:avLst/>
            <a:gdLst/>
            <a:ahLst/>
            <a:cxnLst/>
            <a:rect l="l" t="t" r="r" b="b"/>
            <a:pathLst>
              <a:path w="5691262" h="3773554">
                <a:moveTo>
                  <a:pt x="0" y="0"/>
                </a:moveTo>
                <a:lnTo>
                  <a:pt x="5691262" y="0"/>
                </a:lnTo>
                <a:lnTo>
                  <a:pt x="5691262" y="3773554"/>
                </a:lnTo>
                <a:lnTo>
                  <a:pt x="0" y="37735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01233" y="1780837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300"/>
                </a:lnTo>
                <a:lnTo>
                  <a:pt x="0" y="9313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42747" y="751676"/>
            <a:ext cx="23325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Beweise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10508" y="736604"/>
            <a:ext cx="5594238" cy="564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Sachverständiger</a:t>
            </a: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§§ 402 ff. ZPO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16826" y="1765193"/>
            <a:ext cx="5858031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Gehilfe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unparteiisch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de-DE" sz="24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die </a:t>
            </a:r>
            <a:br>
              <a:rPr lang="de-DE" sz="24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</a:br>
            <a:r>
              <a:rPr lang="de-DE" sz="24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Ablehnung und die Verweigerung sind möglich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16826" y="2578580"/>
            <a:ext cx="6420105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erstellt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Gutachten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erläutert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ggf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in der 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685800" y="2503857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299"/>
                </a:lnTo>
                <a:lnTo>
                  <a:pt x="0" y="9312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01233" y="4466004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299"/>
                </a:lnTo>
                <a:lnTo>
                  <a:pt x="0" y="9312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B8D86315-5718-4862-B6EA-D1EF0FBD33CA}"/>
              </a:ext>
            </a:extLst>
          </p:cNvPr>
          <p:cNvSpPr/>
          <p:nvPr/>
        </p:nvSpPr>
        <p:spPr>
          <a:xfrm>
            <a:off x="701233" y="3317244"/>
            <a:ext cx="672198" cy="6475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299"/>
                </a:lnTo>
                <a:lnTo>
                  <a:pt x="0" y="9312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AAB908D0-B09E-4E55-A67D-8D43EC6A2D1E}"/>
              </a:ext>
            </a:extLst>
          </p:cNvPr>
          <p:cNvSpPr txBox="1"/>
          <p:nvPr/>
        </p:nvSpPr>
        <p:spPr>
          <a:xfrm>
            <a:off x="1616826" y="3429000"/>
            <a:ext cx="8919666" cy="27648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Aft>
                <a:spcPts val="700"/>
              </a:spcAft>
            </a:pPr>
            <a:r>
              <a:rPr lang="de-DE" sz="24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Gutachten – d. SV vermittelt dem Gericht </a:t>
            </a:r>
            <a:br>
              <a:rPr lang="de-DE" sz="24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</a:br>
            <a:r>
              <a:rPr lang="de-DE" sz="24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aufgrund seiner Sachkenntnis Erfahrungssätze, die das Gericht oder er selbst auf Tatsachen anwendet und Schlussfolgerungen daraus zieht </a:t>
            </a:r>
          </a:p>
          <a:p>
            <a:pPr lvl="0">
              <a:spcAft>
                <a:spcPts val="700"/>
              </a:spcAft>
            </a:pPr>
            <a:r>
              <a:rPr lang="de-DE" sz="24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in der Regel wird d. Sachverständige durch das Gericht bestimmt, die Nennung durch die Parteien ist aber möglich</a:t>
            </a:r>
          </a:p>
          <a:p>
            <a:pPr lvl="0">
              <a:spcAft>
                <a:spcPts val="0"/>
              </a:spcAft>
            </a:pPr>
            <a:r>
              <a:rPr lang="de-DE" sz="24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Gutachten kann durch Ordnungsgeld erzwungen, jedoch keine Ordnungshaft verhängt werden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281C5A64-25E4-47E1-BA05-26352163FCBE}"/>
              </a:ext>
            </a:extLst>
          </p:cNvPr>
          <p:cNvSpPr/>
          <p:nvPr/>
        </p:nvSpPr>
        <p:spPr>
          <a:xfrm>
            <a:off x="685800" y="5277631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299"/>
                </a:lnTo>
                <a:lnTo>
                  <a:pt x="0" y="9312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962838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300"/>
                </a:lnTo>
                <a:lnTo>
                  <a:pt x="0" y="9313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3061076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300"/>
                </a:lnTo>
                <a:lnTo>
                  <a:pt x="0" y="9313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4736940"/>
            <a:ext cx="2144332" cy="927423"/>
          </a:xfrm>
          <a:custGeom>
            <a:avLst/>
            <a:gdLst/>
            <a:ahLst/>
            <a:cxnLst/>
            <a:rect l="l" t="t" r="r" b="b"/>
            <a:pathLst>
              <a:path w="3216498" h="1391135">
                <a:moveTo>
                  <a:pt x="0" y="0"/>
                </a:moveTo>
                <a:lnTo>
                  <a:pt x="3216498" y="0"/>
                </a:lnTo>
                <a:lnTo>
                  <a:pt x="3216498" y="1391135"/>
                </a:lnTo>
                <a:lnTo>
                  <a:pt x="0" y="13911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724797" y="4229101"/>
            <a:ext cx="2316660" cy="1943099"/>
          </a:xfrm>
          <a:custGeom>
            <a:avLst/>
            <a:gdLst/>
            <a:ahLst/>
            <a:cxnLst/>
            <a:rect l="l" t="t" r="r" b="b"/>
            <a:pathLst>
              <a:path w="3474990" h="2914648">
                <a:moveTo>
                  <a:pt x="0" y="0"/>
                </a:moveTo>
                <a:lnTo>
                  <a:pt x="3474989" y="0"/>
                </a:lnTo>
                <a:lnTo>
                  <a:pt x="3474989" y="2914648"/>
                </a:lnTo>
                <a:lnTo>
                  <a:pt x="0" y="29146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543107" y="4229101"/>
            <a:ext cx="1197435" cy="1943099"/>
          </a:xfrm>
          <a:custGeom>
            <a:avLst/>
            <a:gdLst/>
            <a:ahLst/>
            <a:cxnLst/>
            <a:rect l="l" t="t" r="r" b="b"/>
            <a:pathLst>
              <a:path w="1796152" h="2914648">
                <a:moveTo>
                  <a:pt x="0" y="0"/>
                </a:moveTo>
                <a:lnTo>
                  <a:pt x="1796152" y="0"/>
                </a:lnTo>
                <a:lnTo>
                  <a:pt x="1796152" y="2914648"/>
                </a:lnTo>
                <a:lnTo>
                  <a:pt x="0" y="29146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40757" y="4229101"/>
            <a:ext cx="1265443" cy="1943099"/>
          </a:xfrm>
          <a:custGeom>
            <a:avLst/>
            <a:gdLst/>
            <a:ahLst/>
            <a:cxnLst/>
            <a:rect l="l" t="t" r="r" b="b"/>
            <a:pathLst>
              <a:path w="1898164" h="2914648">
                <a:moveTo>
                  <a:pt x="0" y="0"/>
                </a:moveTo>
                <a:lnTo>
                  <a:pt x="1898164" y="0"/>
                </a:lnTo>
                <a:lnTo>
                  <a:pt x="1898164" y="2914648"/>
                </a:lnTo>
                <a:lnTo>
                  <a:pt x="0" y="2914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287335" y="4229101"/>
            <a:ext cx="1935812" cy="1943099"/>
          </a:xfrm>
          <a:custGeom>
            <a:avLst/>
            <a:gdLst/>
            <a:ahLst/>
            <a:cxnLst/>
            <a:rect l="l" t="t" r="r" b="b"/>
            <a:pathLst>
              <a:path w="2903718" h="2914648">
                <a:moveTo>
                  <a:pt x="0" y="0"/>
                </a:moveTo>
                <a:lnTo>
                  <a:pt x="2903718" y="0"/>
                </a:lnTo>
                <a:lnTo>
                  <a:pt x="2903718" y="2914648"/>
                </a:lnTo>
                <a:lnTo>
                  <a:pt x="0" y="291464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842747" y="751676"/>
            <a:ext cx="23325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Beweise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05304" y="736159"/>
            <a:ext cx="5187838" cy="564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Augenschein</a:t>
            </a: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§§ 371 ff. ZPO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61517" y="3112558"/>
            <a:ext cx="849614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Wahrnehmung durch Sinnesorgane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61517" y="1820304"/>
            <a:ext cx="1025395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 verschafft sich einen eigenen Eindruck über die strittigen Tatsachen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770882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300"/>
                </a:lnTo>
                <a:lnTo>
                  <a:pt x="0" y="9313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922002" y="3429000"/>
            <a:ext cx="1584198" cy="2743200"/>
          </a:xfrm>
          <a:custGeom>
            <a:avLst/>
            <a:gdLst/>
            <a:ahLst/>
            <a:cxnLst/>
            <a:rect l="l" t="t" r="r" b="b"/>
            <a:pathLst>
              <a:path w="2376297" h="4114800">
                <a:moveTo>
                  <a:pt x="0" y="0"/>
                </a:moveTo>
                <a:lnTo>
                  <a:pt x="2376297" y="0"/>
                </a:lnTo>
                <a:lnTo>
                  <a:pt x="23762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42747" y="751676"/>
            <a:ext cx="23325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Beweise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93758" y="735473"/>
            <a:ext cx="5855495" cy="564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Parteivernehmung</a:t>
            </a: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§§ 445 ff. ZPO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66053" y="1764874"/>
            <a:ext cx="9517785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ts val="710"/>
              </a:spcAft>
            </a:pPr>
            <a:r>
              <a:rPr lang="de-DE" sz="24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kommt als letztes Mittel nur dann in Betracht, wenn die beweispflichtige Partei nicht in der Lage ist, den Beweis mit anderen Beweismitteln zu führen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66054" y="2778758"/>
            <a:ext cx="8364918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710"/>
              </a:spcAft>
            </a:pPr>
            <a:r>
              <a:rPr lang="de-DE" sz="24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weil jede Partei aber an einem bestimmten Ausgang des Prozesses interessiert ist, wird deren Aussage kritisch zu bewerten sein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66053" y="3887891"/>
            <a:ext cx="747014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710"/>
              </a:spcAft>
            </a:pPr>
            <a:r>
              <a:rPr lang="de-DE" sz="24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vernommen wird nicht der Beweisführer, der den Antrag gestellt hat, sondern der Gegner (§ 445 I ZPO) </a:t>
            </a:r>
          </a:p>
        </p:txBody>
      </p:sp>
      <p:sp>
        <p:nvSpPr>
          <p:cNvPr id="12" name="Freeform 12"/>
          <p:cNvSpPr/>
          <p:nvPr/>
        </p:nvSpPr>
        <p:spPr>
          <a:xfrm>
            <a:off x="685800" y="2709249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299"/>
                </a:lnTo>
                <a:lnTo>
                  <a:pt x="0" y="9312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5800" y="3662308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299"/>
                </a:lnTo>
                <a:lnTo>
                  <a:pt x="0" y="9312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7E1C803-B63E-4B56-9AD0-AF59953DD32D}"/>
              </a:ext>
            </a:extLst>
          </p:cNvPr>
          <p:cNvSpPr/>
          <p:nvPr/>
        </p:nvSpPr>
        <p:spPr>
          <a:xfrm>
            <a:off x="685800" y="4626555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299"/>
                </a:lnTo>
                <a:lnTo>
                  <a:pt x="0" y="9312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F94A7FBD-A8A1-4364-8356-452F9430B0C9}"/>
              </a:ext>
            </a:extLst>
          </p:cNvPr>
          <p:cNvSpPr txBox="1"/>
          <p:nvPr/>
        </p:nvSpPr>
        <p:spPr>
          <a:xfrm>
            <a:off x="1766053" y="4800600"/>
            <a:ext cx="5469318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710"/>
              </a:spcAft>
            </a:pPr>
            <a:r>
              <a:rPr lang="de-DE" sz="24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auch von Amts wegen möglich (§ 448 ZPO) 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58E5AF2F-E3A3-4B77-91F4-36E73745735F}"/>
              </a:ext>
            </a:extLst>
          </p:cNvPr>
          <p:cNvSpPr txBox="1"/>
          <p:nvPr/>
        </p:nvSpPr>
        <p:spPr>
          <a:xfrm>
            <a:off x="1766053" y="5343977"/>
            <a:ext cx="8155949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710"/>
              </a:spcAft>
            </a:pPr>
            <a:r>
              <a:rPr lang="de-DE" sz="24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erscheint die zu vernehmende Partei im Termin zur mündlichen Verhandlung nicht oder verweigert die Aussage, so zieht das Gericht Schlüsse aus der Weigerung </a:t>
            </a:r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D53B0F08-3678-4B90-A74D-1BD19537E31F}"/>
              </a:ext>
            </a:extLst>
          </p:cNvPr>
          <p:cNvSpPr/>
          <p:nvPr/>
        </p:nvSpPr>
        <p:spPr>
          <a:xfrm>
            <a:off x="685800" y="5390703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299"/>
                </a:lnTo>
                <a:lnTo>
                  <a:pt x="0" y="9312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3420066" y="2856955"/>
            <a:ext cx="2423249" cy="1562995"/>
          </a:xfrm>
          <a:custGeom>
            <a:avLst/>
            <a:gdLst/>
            <a:ahLst/>
            <a:cxnLst/>
            <a:rect l="l" t="t" r="r" b="b"/>
            <a:pathLst>
              <a:path w="3634873" h="2344493">
                <a:moveTo>
                  <a:pt x="0" y="0"/>
                </a:moveTo>
                <a:lnTo>
                  <a:pt x="3634872" y="0"/>
                </a:lnTo>
                <a:lnTo>
                  <a:pt x="3634872" y="2344492"/>
                </a:lnTo>
                <a:lnTo>
                  <a:pt x="0" y="23444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1780194"/>
            <a:ext cx="2653455" cy="2520782"/>
          </a:xfrm>
          <a:custGeom>
            <a:avLst/>
            <a:gdLst/>
            <a:ahLst/>
            <a:cxnLst/>
            <a:rect l="l" t="t" r="r" b="b"/>
            <a:pathLst>
              <a:path w="3980182" h="3781173">
                <a:moveTo>
                  <a:pt x="0" y="0"/>
                </a:moveTo>
                <a:lnTo>
                  <a:pt x="3980182" y="0"/>
                </a:lnTo>
                <a:lnTo>
                  <a:pt x="3980182" y="3781173"/>
                </a:lnTo>
                <a:lnTo>
                  <a:pt x="0" y="37811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246421" y="1873720"/>
            <a:ext cx="2259779" cy="2546230"/>
          </a:xfrm>
          <a:custGeom>
            <a:avLst/>
            <a:gdLst/>
            <a:ahLst/>
            <a:cxnLst/>
            <a:rect l="l" t="t" r="r" b="b"/>
            <a:pathLst>
              <a:path w="3389669" h="3819345">
                <a:moveTo>
                  <a:pt x="0" y="0"/>
                </a:moveTo>
                <a:lnTo>
                  <a:pt x="3389669" y="0"/>
                </a:lnTo>
                <a:lnTo>
                  <a:pt x="3389669" y="3819345"/>
                </a:lnTo>
                <a:lnTo>
                  <a:pt x="0" y="38193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558987" y="2854312"/>
            <a:ext cx="2490080" cy="1565638"/>
          </a:xfrm>
          <a:custGeom>
            <a:avLst/>
            <a:gdLst/>
            <a:ahLst/>
            <a:cxnLst/>
            <a:rect l="l" t="t" r="r" b="b"/>
            <a:pathLst>
              <a:path w="3735120" h="2348457">
                <a:moveTo>
                  <a:pt x="0" y="0"/>
                </a:moveTo>
                <a:lnTo>
                  <a:pt x="3735120" y="0"/>
                </a:lnTo>
                <a:lnTo>
                  <a:pt x="3735120" y="2348456"/>
                </a:lnTo>
                <a:lnTo>
                  <a:pt x="0" y="234845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42747" y="751676"/>
            <a:ext cx="23325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Beweise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558988" y="751676"/>
            <a:ext cx="4724850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Urkunden</a:t>
            </a: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§§ 415 ff. ZPO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91941" y="1700729"/>
            <a:ext cx="500811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jede schriftliche Gedankenäußerung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09045" y="4810806"/>
            <a:ext cx="3624651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  <a:t>Öffentliche</a:t>
            </a:r>
            <a:r>
              <a:rPr lang="en-US" sz="2400" b="1" dirty="0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  <a:t>Urkunden</a:t>
            </a:r>
            <a:r>
              <a:rPr lang="en-US" b="1" dirty="0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  <a:t>,</a:t>
            </a:r>
            <a:br>
              <a:rPr lang="en-US" b="1" dirty="0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</a:br>
            <a:r>
              <a:rPr lang="de-DE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sind von öffentlichen Behörden </a:t>
            </a:r>
            <a:br>
              <a:rPr lang="de-DE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</a:br>
            <a:r>
              <a:rPr lang="de-DE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(z. B. Jugendamt) oder von einer Urkundsperson (z. B. Notar) – Echtheit wird gesetzlich vermutet – Vorlage erfolgt als beglaubigte Abschrift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93307" y="4773232"/>
            <a:ext cx="4308522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  <a:t>Privaturkunden</a:t>
            </a:r>
            <a:r>
              <a:rPr lang="en-US" b="1" dirty="0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  <a:t>, </a:t>
            </a:r>
            <a:br>
              <a:rPr lang="en-US" b="1" dirty="0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</a:br>
            <a:r>
              <a:rPr lang="de-DE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</a:rPr>
              <a:t>alle Urkunden, die nicht öffentlich sind (z. B. Schuldscheine, Schecks, schriftliche Verträge (z.B. Mietvertrag, Kreditvertrag), Quittungen) – die Echtheit ist zu beweisen, falls sie bestritten wird – Vorlage erfolgt im Original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548006" y="1768691"/>
            <a:ext cx="3268777" cy="2055980"/>
          </a:xfrm>
          <a:custGeom>
            <a:avLst/>
            <a:gdLst/>
            <a:ahLst/>
            <a:cxnLst/>
            <a:rect l="l" t="t" r="r" b="b"/>
            <a:pathLst>
              <a:path w="4903165" h="3083970">
                <a:moveTo>
                  <a:pt x="0" y="0"/>
                </a:moveTo>
                <a:lnTo>
                  <a:pt x="4903166" y="0"/>
                </a:lnTo>
                <a:lnTo>
                  <a:pt x="4903166" y="3083969"/>
                </a:lnTo>
                <a:lnTo>
                  <a:pt x="0" y="30839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42747" y="751676"/>
            <a:ext cx="23325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Beweise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58988" y="751676"/>
            <a:ext cx="4724850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Zeugen</a:t>
            </a: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, §§ 373 ff. ZPO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1" y="1777723"/>
            <a:ext cx="3268777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verpflichtet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97019" y="2545552"/>
            <a:ext cx="3268778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zum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erscheinen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497018" y="3311785"/>
            <a:ext cx="3699096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wahrheitsgemäß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auszusagen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97019" y="4079425"/>
            <a:ext cx="860492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nötig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den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Zeugeneid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leisten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Kinder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können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sein -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Vereidigung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aber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ab 16 Jahre </a:t>
            </a:r>
          </a:p>
        </p:txBody>
      </p:sp>
      <p:sp>
        <p:nvSpPr>
          <p:cNvPr id="13" name="Freeform 13"/>
          <p:cNvSpPr/>
          <p:nvPr/>
        </p:nvSpPr>
        <p:spPr>
          <a:xfrm>
            <a:off x="685800" y="2494069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299"/>
                </a:lnTo>
                <a:lnTo>
                  <a:pt x="0" y="9312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85800" y="3260985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300"/>
                </a:lnTo>
                <a:lnTo>
                  <a:pt x="0" y="9313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85800" y="4027942"/>
            <a:ext cx="672198" cy="620866"/>
          </a:xfrm>
          <a:custGeom>
            <a:avLst/>
            <a:gdLst/>
            <a:ahLst/>
            <a:cxnLst/>
            <a:rect l="l" t="t" r="r" b="b"/>
            <a:pathLst>
              <a:path w="1008297" h="931299">
                <a:moveTo>
                  <a:pt x="0" y="0"/>
                </a:moveTo>
                <a:lnTo>
                  <a:pt x="1008297" y="0"/>
                </a:lnTo>
                <a:lnTo>
                  <a:pt x="1008297" y="931299"/>
                </a:lnTo>
                <a:lnTo>
                  <a:pt x="0" y="9312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7">
            <a:extLst>
              <a:ext uri="{FF2B5EF4-FFF2-40B4-BE49-F238E27FC236}">
                <a16:creationId xmlns:a16="http://schemas.microsoft.com/office/drawing/2014/main" id="{D3DCAD46-4DEA-4BA4-97FB-1ACB0C593B2B}"/>
              </a:ext>
            </a:extLst>
          </p:cNvPr>
          <p:cNvGrpSpPr/>
          <p:nvPr/>
        </p:nvGrpSpPr>
        <p:grpSpPr>
          <a:xfrm>
            <a:off x="406400" y="4794899"/>
            <a:ext cx="3062514" cy="1768543"/>
            <a:chOff x="0" y="0"/>
            <a:chExt cx="1064212" cy="666525"/>
          </a:xfrm>
        </p:grpSpPr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2D7673AA-C98F-4962-9CAF-0BE8BBCCC0B3}"/>
                </a:ext>
              </a:extLst>
            </p:cNvPr>
            <p:cNvSpPr/>
            <p:nvPr/>
          </p:nvSpPr>
          <p:spPr>
            <a:xfrm>
              <a:off x="0" y="0"/>
              <a:ext cx="1064211" cy="666525"/>
            </a:xfrm>
            <a:custGeom>
              <a:avLst/>
              <a:gdLst/>
              <a:ahLst/>
              <a:cxnLst/>
              <a:rect l="l" t="t" r="r" b="b"/>
              <a:pathLst>
                <a:path w="1064211" h="666525">
                  <a:moveTo>
                    <a:pt x="1064211" y="333263"/>
                  </a:moveTo>
                  <a:lnTo>
                    <a:pt x="657811" y="0"/>
                  </a:lnTo>
                  <a:lnTo>
                    <a:pt x="657811" y="203200"/>
                  </a:lnTo>
                  <a:lnTo>
                    <a:pt x="0" y="203200"/>
                  </a:lnTo>
                  <a:lnTo>
                    <a:pt x="0" y="463325"/>
                  </a:lnTo>
                  <a:lnTo>
                    <a:pt x="657811" y="463325"/>
                  </a:lnTo>
                  <a:lnTo>
                    <a:pt x="657811" y="666525"/>
                  </a:lnTo>
                  <a:lnTo>
                    <a:pt x="1064211" y="333263"/>
                  </a:lnTo>
                  <a:close/>
                </a:path>
              </a:pathLst>
            </a:custGeom>
            <a:blipFill>
              <a:blip r:embed="rId3">
                <a:alphaModFix amt="50000"/>
              </a:blip>
              <a:stretch>
                <a:fillRect t="-29832" b="-29832"/>
              </a:stretch>
            </a:blipFill>
          </p:spPr>
        </p:sp>
      </p:grpSp>
      <p:sp>
        <p:nvSpPr>
          <p:cNvPr id="19" name="TextBox 15">
            <a:extLst>
              <a:ext uri="{FF2B5EF4-FFF2-40B4-BE49-F238E27FC236}">
                <a16:creationId xmlns:a16="http://schemas.microsoft.com/office/drawing/2014/main" id="{93687241-1455-4247-B54A-36A4C15F00FC}"/>
              </a:ext>
            </a:extLst>
          </p:cNvPr>
          <p:cNvSpPr txBox="1"/>
          <p:nvPr/>
        </p:nvSpPr>
        <p:spPr>
          <a:xfrm>
            <a:off x="745904" y="5281927"/>
            <a:ext cx="213413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d. R.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ergeht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Beweisbeschluss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grpSp>
        <p:nvGrpSpPr>
          <p:cNvPr id="20" name="Group 9">
            <a:extLst>
              <a:ext uri="{FF2B5EF4-FFF2-40B4-BE49-F238E27FC236}">
                <a16:creationId xmlns:a16="http://schemas.microsoft.com/office/drawing/2014/main" id="{7285E381-DA12-4F67-A80F-80079091CFB8}"/>
              </a:ext>
            </a:extLst>
          </p:cNvPr>
          <p:cNvGrpSpPr/>
          <p:nvPr/>
        </p:nvGrpSpPr>
        <p:grpSpPr>
          <a:xfrm>
            <a:off x="6096000" y="4648807"/>
            <a:ext cx="4978399" cy="2069949"/>
            <a:chOff x="0" y="0"/>
            <a:chExt cx="1318684" cy="735882"/>
          </a:xfrm>
        </p:grpSpPr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86DE8369-98EA-4911-A968-797334D5B5C0}"/>
                </a:ext>
              </a:extLst>
            </p:cNvPr>
            <p:cNvSpPr/>
            <p:nvPr/>
          </p:nvSpPr>
          <p:spPr>
            <a:xfrm>
              <a:off x="0" y="0"/>
              <a:ext cx="1318684" cy="735882"/>
            </a:xfrm>
            <a:custGeom>
              <a:avLst/>
              <a:gdLst/>
              <a:ahLst/>
              <a:cxnLst/>
              <a:rect l="l" t="t" r="r" b="b"/>
              <a:pathLst>
                <a:path w="1318684" h="735882">
                  <a:moveTo>
                    <a:pt x="659342" y="0"/>
                  </a:moveTo>
                  <a:cubicBezTo>
                    <a:pt x="295198" y="0"/>
                    <a:pt x="0" y="164733"/>
                    <a:pt x="0" y="367941"/>
                  </a:cubicBezTo>
                  <a:cubicBezTo>
                    <a:pt x="0" y="571149"/>
                    <a:pt x="295198" y="735882"/>
                    <a:pt x="659342" y="735882"/>
                  </a:cubicBezTo>
                  <a:cubicBezTo>
                    <a:pt x="1023487" y="735882"/>
                    <a:pt x="1318684" y="571149"/>
                    <a:pt x="1318684" y="367941"/>
                  </a:cubicBezTo>
                  <a:cubicBezTo>
                    <a:pt x="1318684" y="164733"/>
                    <a:pt x="1023487" y="0"/>
                    <a:pt x="659342" y="0"/>
                  </a:cubicBezTo>
                  <a:close/>
                </a:path>
              </a:pathLst>
            </a:custGeom>
            <a:blipFill>
              <a:blip r:embed="rId3">
                <a:alphaModFix amt="30000"/>
              </a:blip>
              <a:stretch>
                <a:fillRect t="-39598" b="-39598"/>
              </a:stretch>
            </a:blipFill>
          </p:spPr>
        </p:sp>
      </p:grpSp>
      <p:sp>
        <p:nvSpPr>
          <p:cNvPr id="22" name="Rechteck 21">
            <a:extLst>
              <a:ext uri="{FF2B5EF4-FFF2-40B4-BE49-F238E27FC236}">
                <a16:creationId xmlns:a16="http://schemas.microsoft.com/office/drawing/2014/main" id="{D1B0C7E1-A951-479E-987F-18BDCC743897}"/>
              </a:ext>
            </a:extLst>
          </p:cNvPr>
          <p:cNvSpPr/>
          <p:nvPr/>
        </p:nvSpPr>
        <p:spPr>
          <a:xfrm>
            <a:off x="6480727" y="4969945"/>
            <a:ext cx="40038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hängt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Zahlung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Auslagenvorschusses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/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Erklärung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Auslagenverzicht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ab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247361" y="1577663"/>
            <a:ext cx="876878" cy="1213672"/>
          </a:xfrm>
          <a:custGeom>
            <a:avLst/>
            <a:gdLst/>
            <a:ahLst/>
            <a:cxnLst/>
            <a:rect l="l" t="t" r="r" b="b"/>
            <a:pathLst>
              <a:path w="1315317" h="1820508">
                <a:moveTo>
                  <a:pt x="0" y="0"/>
                </a:moveTo>
                <a:lnTo>
                  <a:pt x="1315317" y="0"/>
                </a:lnTo>
                <a:lnTo>
                  <a:pt x="1315317" y="1820509"/>
                </a:lnTo>
                <a:lnTo>
                  <a:pt x="0" y="18205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489029" y="1595825"/>
            <a:ext cx="1364737" cy="1364737"/>
          </a:xfrm>
          <a:custGeom>
            <a:avLst/>
            <a:gdLst/>
            <a:ahLst/>
            <a:cxnLst/>
            <a:rect l="l" t="t" r="r" b="b"/>
            <a:pathLst>
              <a:path w="2047106" h="2047106">
                <a:moveTo>
                  <a:pt x="0" y="0"/>
                </a:moveTo>
                <a:lnTo>
                  <a:pt x="2047106" y="0"/>
                </a:lnTo>
                <a:lnTo>
                  <a:pt x="2047106" y="2047106"/>
                </a:lnTo>
                <a:lnTo>
                  <a:pt x="0" y="20471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42747" y="751676"/>
            <a:ext cx="23325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Beweise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58988" y="751676"/>
            <a:ext cx="472485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Zeugen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12508" y="1595825"/>
            <a:ext cx="7108905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Zeugnisverweigerungsrecht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D2E31C8A-2D33-4E44-8365-88D6AA844DB5}"/>
              </a:ext>
            </a:extLst>
          </p:cNvPr>
          <p:cNvSpPr txBox="1"/>
          <p:nvPr/>
        </p:nvSpPr>
        <p:spPr>
          <a:xfrm>
            <a:off x="1281187" y="2351782"/>
            <a:ext cx="9691614" cy="1938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de-DE" u="sng" dirty="0">
                <a:solidFill>
                  <a:srgbClr val="000000"/>
                </a:solidFill>
                <a:latin typeface="Canva Sans"/>
                <a:cs typeface="Arial" panose="020B0604020202020204" pitchFamily="34" charset="0"/>
              </a:rPr>
              <a:t>Zeugnisverweigerungsrecht aus persönlichen Gründen (§ 383 I ZPO):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Canva Sans"/>
                <a:cs typeface="Arial" panose="020B0604020202020204" pitchFamily="34" charset="0"/>
              </a:rPr>
              <a:t>Verlobte einer Partei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Canva Sans"/>
                <a:cs typeface="Arial" panose="020B0604020202020204" pitchFamily="34" charset="0"/>
              </a:rPr>
              <a:t>Ehegatte/Lebenspartner einer Partei, auch wenn die Ehe/ Lebenspartnerschaft nicht mehr besteht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Canva Sans"/>
                <a:cs typeface="Arial" panose="020B0604020202020204" pitchFamily="34" charset="0"/>
              </a:rPr>
              <a:t>mit einer Partei in gerader Linie verwandt oder verschwägert, in der Seitenlinie bis zum 3. Grad verwandt oder bis zum 2. Grad verschwägert sind oder waren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Canva Sans"/>
                <a:cs typeface="Arial" panose="020B0604020202020204" pitchFamily="34" charset="0"/>
              </a:rPr>
              <a:t>Geistliche in Ansehung desjenigen, was ihnen bei der Ausübung der Seelsorge anvertraut ist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Canva Sans"/>
                <a:cs typeface="Arial" panose="020B0604020202020204" pitchFamily="34" charset="0"/>
              </a:rPr>
              <a:t>… 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A556CD1E-72B4-4D97-8AA4-0D9EEC9C21EF}"/>
              </a:ext>
            </a:extLst>
          </p:cNvPr>
          <p:cNvSpPr txBox="1"/>
          <p:nvPr/>
        </p:nvSpPr>
        <p:spPr>
          <a:xfrm>
            <a:off x="410567" y="4368998"/>
            <a:ext cx="11370865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de-DE" u="sng" dirty="0">
                <a:solidFill>
                  <a:srgbClr val="000000"/>
                </a:solidFill>
                <a:latin typeface="Canva Sans"/>
                <a:cs typeface="Arial" panose="020B0604020202020204" pitchFamily="34" charset="0"/>
              </a:rPr>
              <a:t>Zeugnisverweigerungsrecht aus sachlichen Gründen (§ 384 ZPO):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Canva Sans"/>
                <a:cs typeface="Arial" panose="020B0604020202020204" pitchFamily="34" charset="0"/>
              </a:rPr>
              <a:t>wenn unmittelbaren vermögensrechtlichen für sich bzw. Person aus § 383 Nr. 1 bis 3 ZPO Schaden verursachen würde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Canva Sans"/>
                <a:cs typeface="Arial" panose="020B0604020202020204" pitchFamily="34" charset="0"/>
              </a:rPr>
              <a:t>sich bzw. Person aus § 383 Nr. 1 bis 3 ZPO selbst belastet (Straftat bzw. Ordnungswidrigkeit)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Canva Sans"/>
                <a:cs typeface="Arial" panose="020B0604020202020204" pitchFamily="34" charset="0"/>
              </a:rPr>
              <a:t>über Fragen, die der Zeuge nicht würde beantworten können, ohne ein Kunst- oder Gewerbegeheimnis zu offenbaren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Canva Sans"/>
                <a:cs typeface="Arial" panose="020B0604020202020204" pitchFamily="34" charset="0"/>
              </a:rPr>
              <a:t>erscheint ein Zeuge nicht oder verweigert die Aussage unberechtigt werden ihm die dadurch verursachten Kosten auferlegt (§ 380 I 1 ZPO) sowie Ordnungsgeld ggf. Ordnungshaft (§§ 380 I 2, 390 I ZPO)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Canva Sans"/>
                <a:cs typeface="Arial" panose="020B0604020202020204" pitchFamily="34" charset="0"/>
              </a:rPr>
              <a:t>Beweisaufnahme erfolgt grundsätzlich vor dem erkennenden Gericht (Grundsatz der Unmittelbarkeit) – durch beauftragten oder ersuchten Richter nur in Ausnahmefällen (z.B. gebrechlicher Zeuge)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929702" y="751676"/>
            <a:ext cx="23325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918824" y="2063352"/>
            <a:ext cx="452086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9/26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9" name="AutoShape 9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44818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20392" y="751676"/>
            <a:ext cx="41875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8/22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71655" y="1686506"/>
            <a:ext cx="10820400" cy="3334945"/>
            <a:chOff x="0" y="0"/>
            <a:chExt cx="2514545" cy="7750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14545" cy="775005"/>
            </a:xfrm>
            <a:custGeom>
              <a:avLst/>
              <a:gdLst/>
              <a:ahLst/>
              <a:cxnLst/>
              <a:rect l="l" t="t" r="r" b="b"/>
              <a:pathLst>
                <a:path w="2514545" h="775005">
                  <a:moveTo>
                    <a:pt x="0" y="0"/>
                  </a:moveTo>
                  <a:lnTo>
                    <a:pt x="2514545" y="0"/>
                  </a:lnTo>
                  <a:lnTo>
                    <a:pt x="2514545" y="775005"/>
                  </a:lnTo>
                  <a:lnTo>
                    <a:pt x="0" y="775005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12024" b="-112024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Termin sind zu laden: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272546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Zeuge formlos mit Beweisthema und Belehrungen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5672" y="3167852"/>
            <a:ext cx="10820400" cy="75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Mitteilung über die Zeugenladung an die Parteien/Vertreter 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formlos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2" y="397853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Termin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0102" y="4420918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591409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E4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96000" y="3703956"/>
            <a:ext cx="620510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Hausaufgabe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" b="-77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264860" b="-264860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766136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7"/>
                </a:lnTo>
                <a:lnTo>
                  <a:pt x="0" y="703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588253" y="3978149"/>
            <a:ext cx="3917947" cy="2194051"/>
          </a:xfrm>
          <a:custGeom>
            <a:avLst/>
            <a:gdLst/>
            <a:ahLst/>
            <a:cxnLst/>
            <a:rect l="l" t="t" r="r" b="b"/>
            <a:pathLst>
              <a:path w="5876921" h="3291076">
                <a:moveTo>
                  <a:pt x="0" y="0"/>
                </a:moveTo>
                <a:lnTo>
                  <a:pt x="5876921" y="0"/>
                </a:lnTo>
                <a:lnTo>
                  <a:pt x="5876921" y="3291076"/>
                </a:lnTo>
                <a:lnTo>
                  <a:pt x="0" y="32910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51909" y="751676"/>
            <a:ext cx="888818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 einer mündlichen Verhandlung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11946" y="1655500"/>
            <a:ext cx="8267483" cy="546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Vorsitzende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eröffnet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leitet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136 I ZPO)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11945" y="2344848"/>
            <a:ext cx="9228145" cy="9115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Aufruf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Vorsitzende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benennt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das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Aktenzeichen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defTabSz="609630">
              <a:lnSpc>
                <a:spcPts val="3666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und die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(§ 220 I ZPO)</a:t>
            </a:r>
          </a:p>
        </p:txBody>
      </p:sp>
      <p:sp>
        <p:nvSpPr>
          <p:cNvPr id="14" name="Freeform 14"/>
          <p:cNvSpPr/>
          <p:nvPr/>
        </p:nvSpPr>
        <p:spPr>
          <a:xfrm>
            <a:off x="685800" y="2424898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6"/>
                </a:lnTo>
                <a:lnTo>
                  <a:pt x="0" y="7039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11945" y="3310321"/>
            <a:ext cx="6276308" cy="533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Anwesenheit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(§ 160 I Nr. 4 ZPO) </a:t>
            </a:r>
          </a:p>
        </p:txBody>
      </p:sp>
      <p:sp>
        <p:nvSpPr>
          <p:cNvPr id="17" name="Freeform 17"/>
          <p:cNvSpPr/>
          <p:nvPr/>
        </p:nvSpPr>
        <p:spPr>
          <a:xfrm>
            <a:off x="685800" y="3429000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6"/>
                </a:lnTo>
                <a:lnTo>
                  <a:pt x="0" y="7039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34227406-5C19-48C0-9E95-54EB8F40A311}"/>
              </a:ext>
            </a:extLst>
          </p:cNvPr>
          <p:cNvSpPr txBox="1"/>
          <p:nvPr/>
        </p:nvSpPr>
        <p:spPr>
          <a:xfrm>
            <a:off x="1311945" y="4035066"/>
            <a:ext cx="6090341" cy="9115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Vorsitzende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führt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nva Sans"/>
                <a:ea typeface="Canva Sans Bold"/>
                <a:cs typeface="Canva Sans Bold"/>
                <a:sym typeface="Canva Sans Bold"/>
              </a:rPr>
              <a:t>vor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defTabSz="609630">
              <a:lnSpc>
                <a:spcPts val="3666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lung in den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 und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Streitstand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139 ZPO) </a:t>
            </a:r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10B4CAAD-8674-4DCF-A608-608F8B3C5EB0}"/>
              </a:ext>
            </a:extLst>
          </p:cNvPr>
          <p:cNvSpPr/>
          <p:nvPr/>
        </p:nvSpPr>
        <p:spPr>
          <a:xfrm>
            <a:off x="685800" y="4139398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7"/>
                </a:lnTo>
                <a:lnTo>
                  <a:pt x="0" y="703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id="{4C16ED43-C8F8-4E0C-BB0F-9419CC45264D}"/>
              </a:ext>
            </a:extLst>
          </p:cNvPr>
          <p:cNvSpPr txBox="1"/>
          <p:nvPr/>
        </p:nvSpPr>
        <p:spPr>
          <a:xfrm>
            <a:off x="1323727" y="5014871"/>
            <a:ext cx="9482951" cy="533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ggf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Güteverhandlung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278 II ZPO) </a:t>
            </a:r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EBCCC38D-9F32-401B-919E-B71C8F413EB3}"/>
              </a:ext>
            </a:extLst>
          </p:cNvPr>
          <p:cNvSpPr/>
          <p:nvPr/>
        </p:nvSpPr>
        <p:spPr>
          <a:xfrm>
            <a:off x="685800" y="5078828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6"/>
                </a:lnTo>
                <a:lnTo>
                  <a:pt x="0" y="7039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9B0355D0-5EC7-4C7D-85F8-9FED476D345C}"/>
              </a:ext>
            </a:extLst>
          </p:cNvPr>
          <p:cNvSpPr/>
          <p:nvPr/>
        </p:nvSpPr>
        <p:spPr>
          <a:xfrm>
            <a:off x="685800" y="5783592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6"/>
                </a:lnTo>
                <a:lnTo>
                  <a:pt x="0" y="7039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A8890CA7-19F8-40F4-9447-EBCE64CDBF2D}"/>
              </a:ext>
            </a:extLst>
          </p:cNvPr>
          <p:cNvSpPr txBox="1"/>
          <p:nvPr/>
        </p:nvSpPr>
        <p:spPr>
          <a:xfrm>
            <a:off x="1306050" y="5734541"/>
            <a:ext cx="6082513" cy="9115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Scheitern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Güteverhandlung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erfolgt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Übergang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die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" b="-77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264860" b="-264860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857276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7"/>
                </a:lnTo>
                <a:lnTo>
                  <a:pt x="0" y="703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588253" y="3978149"/>
            <a:ext cx="3917947" cy="2194051"/>
          </a:xfrm>
          <a:custGeom>
            <a:avLst/>
            <a:gdLst/>
            <a:ahLst/>
            <a:cxnLst/>
            <a:rect l="l" t="t" r="r" b="b"/>
            <a:pathLst>
              <a:path w="5876921" h="3291076">
                <a:moveTo>
                  <a:pt x="0" y="0"/>
                </a:moveTo>
                <a:lnTo>
                  <a:pt x="5876921" y="0"/>
                </a:lnTo>
                <a:lnTo>
                  <a:pt x="5876921" y="3291076"/>
                </a:lnTo>
                <a:lnTo>
                  <a:pt x="0" y="32910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51909" y="751676"/>
            <a:ext cx="888818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 einer mündlichen Verhandlung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97468" y="1873640"/>
            <a:ext cx="8775446" cy="9115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dadurch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eingeleitet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ihre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Anträge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stellen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137 I ZPO)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3922" y="2919540"/>
            <a:ext cx="7797987" cy="533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Anhörung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137 II ZPO) </a:t>
            </a:r>
          </a:p>
        </p:txBody>
      </p:sp>
      <p:sp>
        <p:nvSpPr>
          <p:cNvPr id="12" name="Freeform 12"/>
          <p:cNvSpPr/>
          <p:nvPr/>
        </p:nvSpPr>
        <p:spPr>
          <a:xfrm>
            <a:off x="685800" y="2904560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6"/>
                </a:lnTo>
                <a:lnTo>
                  <a:pt x="0" y="7039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283922" y="3587132"/>
            <a:ext cx="683116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Beweiserhebung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4" name="Freeform 14"/>
          <p:cNvSpPr/>
          <p:nvPr/>
        </p:nvSpPr>
        <p:spPr>
          <a:xfrm>
            <a:off x="690833" y="3627156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7"/>
                </a:lnTo>
                <a:lnTo>
                  <a:pt x="0" y="703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18135D3D-130E-40E0-A965-98CA01C02E1A}"/>
              </a:ext>
            </a:extLst>
          </p:cNvPr>
          <p:cNvSpPr txBox="1"/>
          <p:nvPr/>
        </p:nvSpPr>
        <p:spPr>
          <a:xfrm>
            <a:off x="1297468" y="4268395"/>
            <a:ext cx="6130901" cy="1386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Erörterung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 und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Streitgegenstandes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nochmaliger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Versuch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gütlichen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Beilegung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defTabSz="609630">
              <a:lnSpc>
                <a:spcPts val="3666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Rechtsstreits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D1BE2963-FD8C-4DC4-8975-97E7BD057CC0}"/>
              </a:ext>
            </a:extLst>
          </p:cNvPr>
          <p:cNvSpPr txBox="1"/>
          <p:nvPr/>
        </p:nvSpPr>
        <p:spPr>
          <a:xfrm>
            <a:off x="1283922" y="5800442"/>
            <a:ext cx="6524764" cy="9115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verhandeln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das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Ergebnis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Beweisaufnahme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Darlegung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Streitverhältnisses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8" name="Freeform 14">
            <a:extLst>
              <a:ext uri="{FF2B5EF4-FFF2-40B4-BE49-F238E27FC236}">
                <a16:creationId xmlns:a16="http://schemas.microsoft.com/office/drawing/2014/main" id="{E93F6901-9E53-4F23-AE63-7647D5911E1A}"/>
              </a:ext>
            </a:extLst>
          </p:cNvPr>
          <p:cNvSpPr/>
          <p:nvPr/>
        </p:nvSpPr>
        <p:spPr>
          <a:xfrm>
            <a:off x="685800" y="5822290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7"/>
                </a:lnTo>
                <a:lnTo>
                  <a:pt x="0" y="703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14">
            <a:extLst>
              <a:ext uri="{FF2B5EF4-FFF2-40B4-BE49-F238E27FC236}">
                <a16:creationId xmlns:a16="http://schemas.microsoft.com/office/drawing/2014/main" id="{B42B669F-D5A1-43F0-8CBF-71A5719D2FF3}"/>
              </a:ext>
            </a:extLst>
          </p:cNvPr>
          <p:cNvSpPr/>
          <p:nvPr/>
        </p:nvSpPr>
        <p:spPr>
          <a:xfrm>
            <a:off x="685800" y="4363425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7"/>
                </a:lnTo>
                <a:lnTo>
                  <a:pt x="0" y="703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1914" y="-16071"/>
            <a:ext cx="12273914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" b="-77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264860" b="-264860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816269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7"/>
                </a:lnTo>
                <a:lnTo>
                  <a:pt x="0" y="703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588253" y="3978149"/>
            <a:ext cx="3917947" cy="2194051"/>
          </a:xfrm>
          <a:custGeom>
            <a:avLst/>
            <a:gdLst/>
            <a:ahLst/>
            <a:cxnLst/>
            <a:rect l="l" t="t" r="r" b="b"/>
            <a:pathLst>
              <a:path w="5876921" h="3291076">
                <a:moveTo>
                  <a:pt x="0" y="0"/>
                </a:moveTo>
                <a:lnTo>
                  <a:pt x="5876921" y="0"/>
                </a:lnTo>
                <a:lnTo>
                  <a:pt x="5876921" y="3291076"/>
                </a:lnTo>
                <a:lnTo>
                  <a:pt x="0" y="32910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651909" y="751676"/>
            <a:ext cx="888818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 einer mündlichen Verhandlung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40473" y="1752768"/>
            <a:ext cx="9547226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/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erneute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Antragstellung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(z. B.: “Die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verhandeln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den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gestellten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Anträgen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.”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0472" y="2706813"/>
            <a:ext cx="981941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Vorsitzende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schließt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(z. B.: “Am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Schluss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Sitzung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…”)</a:t>
            </a:r>
          </a:p>
        </p:txBody>
      </p:sp>
      <p:sp>
        <p:nvSpPr>
          <p:cNvPr id="12" name="Freeform 12"/>
          <p:cNvSpPr/>
          <p:nvPr/>
        </p:nvSpPr>
        <p:spPr>
          <a:xfrm>
            <a:off x="685800" y="2786863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7"/>
                </a:lnTo>
                <a:lnTo>
                  <a:pt x="0" y="703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240472" y="3651707"/>
            <a:ext cx="5926423" cy="9115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Bekanntgabe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Verkündungstermins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4" name="Freeform 14"/>
          <p:cNvSpPr/>
          <p:nvPr/>
        </p:nvSpPr>
        <p:spPr>
          <a:xfrm>
            <a:off x="685800" y="3651707"/>
            <a:ext cx="438238" cy="469331"/>
          </a:xfrm>
          <a:custGeom>
            <a:avLst/>
            <a:gdLst/>
            <a:ahLst/>
            <a:cxnLst/>
            <a:rect l="l" t="t" r="r" b="b"/>
            <a:pathLst>
              <a:path w="657357" h="703997">
                <a:moveTo>
                  <a:pt x="0" y="0"/>
                </a:moveTo>
                <a:lnTo>
                  <a:pt x="657357" y="0"/>
                </a:lnTo>
                <a:lnTo>
                  <a:pt x="657357" y="703997"/>
                </a:lnTo>
                <a:lnTo>
                  <a:pt x="0" y="703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77" b="-77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264860" b="-264860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651909" y="751676"/>
            <a:ext cx="888818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 einer mündlichen Verhandlung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68854" y="1546465"/>
            <a:ext cx="10184192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>
              <a:buAutoNum type="arabicPeriod"/>
            </a:pPr>
            <a:r>
              <a:rPr lang="de-DE" sz="2000" dirty="0">
                <a:latin typeface="Canva Sans"/>
                <a:cs typeface="Arial" panose="020B0604020202020204" pitchFamily="34" charset="0"/>
              </a:rPr>
              <a:t>Aufruf der Sache</a:t>
            </a:r>
          </a:p>
          <a:p>
            <a:pPr marL="514350" indent="-514350">
              <a:buAutoNum type="arabicPeriod"/>
            </a:pPr>
            <a:r>
              <a:rPr lang="de-DE" sz="2000" dirty="0">
                <a:latin typeface="Canva Sans"/>
                <a:cs typeface="Arial" panose="020B0604020202020204" pitchFamily="34" charset="0"/>
              </a:rPr>
              <a:t>Feststellung der Erschienenen</a:t>
            </a:r>
          </a:p>
          <a:p>
            <a:pPr marL="514350" indent="-514350">
              <a:buAutoNum type="arabicPeriod"/>
            </a:pPr>
            <a:r>
              <a:rPr lang="de-DE" sz="2000" dirty="0">
                <a:latin typeface="Canva Sans"/>
                <a:cs typeface="Arial" panose="020B0604020202020204" pitchFamily="34" charset="0"/>
              </a:rPr>
              <a:t>Einführung in den Sach- und Streitstand durch das Gericht</a:t>
            </a:r>
          </a:p>
          <a:p>
            <a:pPr marL="514350" indent="-514350">
              <a:buAutoNum type="arabicPeriod"/>
            </a:pPr>
            <a:r>
              <a:rPr lang="de-DE" sz="2000" dirty="0">
                <a:latin typeface="Canva Sans"/>
                <a:cs typeface="Arial" panose="020B0604020202020204" pitchFamily="34" charset="0"/>
              </a:rPr>
              <a:t>Versuch der gütlichen Beilegung des Rechtsstreits, </a:t>
            </a:r>
            <a:br>
              <a:rPr lang="de-DE" sz="2000" dirty="0">
                <a:latin typeface="Canva Sans"/>
                <a:cs typeface="Arial" panose="020B0604020202020204" pitchFamily="34" charset="0"/>
              </a:rPr>
            </a:br>
            <a:r>
              <a:rPr lang="de-DE" sz="2000" dirty="0">
                <a:latin typeface="Canva Sans"/>
                <a:cs typeface="Arial" panose="020B0604020202020204" pitchFamily="34" charset="0"/>
              </a:rPr>
              <a:t>wenn erfolglos, dann:</a:t>
            </a:r>
          </a:p>
          <a:p>
            <a:pPr marL="514350" indent="-514350">
              <a:buAutoNum type="arabicPeriod"/>
            </a:pPr>
            <a:r>
              <a:rPr lang="de-DE" sz="2000" dirty="0">
                <a:latin typeface="Canva Sans"/>
                <a:cs typeface="Arial" panose="020B0604020202020204" pitchFamily="34" charset="0"/>
              </a:rPr>
              <a:t>Stellen der Sachanträge (§ 137 ZPO)</a:t>
            </a:r>
          </a:p>
          <a:p>
            <a:pPr marL="514350" indent="-514350">
              <a:buAutoNum type="arabicPeriod"/>
            </a:pPr>
            <a:r>
              <a:rPr lang="de-DE" sz="2000" dirty="0">
                <a:latin typeface="Canva Sans"/>
                <a:cs typeface="Arial" panose="020B0604020202020204" pitchFamily="34" charset="0"/>
              </a:rPr>
              <a:t>Anhörung der verschiedenen Parteien</a:t>
            </a:r>
          </a:p>
          <a:p>
            <a:pPr marL="514350" indent="-514350">
              <a:buAutoNum type="arabicPeriod"/>
            </a:pPr>
            <a:r>
              <a:rPr lang="de-DE" sz="2000" dirty="0">
                <a:latin typeface="Canva Sans"/>
                <a:cs typeface="Arial" panose="020B0604020202020204" pitchFamily="34" charset="0"/>
              </a:rPr>
              <a:t>Beweiserhebung</a:t>
            </a:r>
          </a:p>
          <a:p>
            <a:pPr marL="514350" indent="-514350">
              <a:buAutoNum type="arabicPeriod"/>
            </a:pPr>
            <a:r>
              <a:rPr lang="de-DE" sz="2000" dirty="0">
                <a:latin typeface="Canva Sans"/>
                <a:cs typeface="Arial" panose="020B0604020202020204" pitchFamily="34" charset="0"/>
              </a:rPr>
              <a:t>Erörterung des Sach- und Streitgegenstandes – nochmaliger Versuch einer gütlichen Beilegung des Rechtsstreits</a:t>
            </a:r>
          </a:p>
          <a:p>
            <a:pPr marL="514350" indent="-514350">
              <a:buAutoNum type="arabicPeriod"/>
            </a:pPr>
            <a:r>
              <a:rPr lang="de-DE" sz="2000" dirty="0">
                <a:latin typeface="Canva Sans"/>
                <a:cs typeface="Arial" panose="020B0604020202020204" pitchFamily="34" charset="0"/>
              </a:rPr>
              <a:t>Verhandeln der Parteien über das Ergebnis der Beweisaufnahme, Darlegung des Streitverhältnisses</a:t>
            </a:r>
          </a:p>
          <a:p>
            <a:pPr marL="514350" indent="-514350">
              <a:buAutoNum type="arabicPeriod"/>
            </a:pPr>
            <a:r>
              <a:rPr lang="de-DE" sz="2000" dirty="0">
                <a:latin typeface="Canva Sans"/>
                <a:cs typeface="Arial" panose="020B0604020202020204" pitchFamily="34" charset="0"/>
              </a:rPr>
              <a:t>Erneut Antragstellung (z.B.: „Die Parteien verhandeln mit den eingangs gestellten Anträgen.“)</a:t>
            </a:r>
          </a:p>
          <a:p>
            <a:pPr marL="514350" indent="-514350">
              <a:buAutoNum type="arabicPeriod"/>
            </a:pPr>
            <a:r>
              <a:rPr lang="de-DE" sz="2000" dirty="0">
                <a:latin typeface="Canva Sans"/>
                <a:cs typeface="Arial" panose="020B0604020202020204" pitchFamily="34" charset="0"/>
              </a:rPr>
              <a:t>Schließung der Verhandlung durch den Vorsitzenden</a:t>
            </a:r>
          </a:p>
          <a:p>
            <a:pPr marL="514350" indent="-514350">
              <a:buAutoNum type="arabicPeriod"/>
            </a:pPr>
            <a:r>
              <a:rPr lang="de-DE" sz="2000" dirty="0">
                <a:latin typeface="Canva Sans"/>
                <a:cs typeface="Arial" panose="020B0604020202020204" pitchFamily="34" charset="0"/>
              </a:rPr>
              <a:t>Verkündung der Entscheidung oder Bekanntgabe eines Verkündungstermins</a:t>
            </a:r>
          </a:p>
          <a:p>
            <a:pPr marL="514350" indent="-514350">
              <a:buAutoNum type="arabicPeriod"/>
            </a:pPr>
            <a:r>
              <a:rPr lang="de-DE" sz="2000" dirty="0">
                <a:latin typeface="Canva Sans"/>
                <a:cs typeface="Arial" panose="020B0604020202020204" pitchFamily="34" charset="0"/>
              </a:rPr>
              <a:t>ggf. Verkündungstermin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FAD25A46-0D3F-4F75-A2D4-C8E0706C0200}"/>
              </a:ext>
            </a:extLst>
          </p:cNvPr>
          <p:cNvSpPr/>
          <p:nvPr/>
        </p:nvSpPr>
        <p:spPr>
          <a:xfrm>
            <a:off x="7922082" y="1692005"/>
            <a:ext cx="3917947" cy="2194051"/>
          </a:xfrm>
          <a:custGeom>
            <a:avLst/>
            <a:gdLst/>
            <a:ahLst/>
            <a:cxnLst/>
            <a:rect l="l" t="t" r="r" b="b"/>
            <a:pathLst>
              <a:path w="5876921" h="3291076">
                <a:moveTo>
                  <a:pt x="0" y="0"/>
                </a:moveTo>
                <a:lnTo>
                  <a:pt x="5876921" y="0"/>
                </a:lnTo>
                <a:lnTo>
                  <a:pt x="5876921" y="3291076"/>
                </a:lnTo>
                <a:lnTo>
                  <a:pt x="0" y="3291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955375" y="2242103"/>
            <a:ext cx="1947568" cy="1523972"/>
          </a:xfrm>
          <a:custGeom>
            <a:avLst/>
            <a:gdLst/>
            <a:ahLst/>
            <a:cxnLst/>
            <a:rect l="l" t="t" r="r" b="b"/>
            <a:pathLst>
              <a:path w="2921352" h="2285958">
                <a:moveTo>
                  <a:pt x="0" y="0"/>
                </a:moveTo>
                <a:lnTo>
                  <a:pt x="2921352" y="0"/>
                </a:lnTo>
                <a:lnTo>
                  <a:pt x="2921352" y="2285958"/>
                </a:lnTo>
                <a:lnTo>
                  <a:pt x="0" y="22859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8507413" y="3150459"/>
            <a:ext cx="2239137" cy="2743200"/>
          </a:xfrm>
          <a:custGeom>
            <a:avLst/>
            <a:gdLst/>
            <a:ahLst/>
            <a:cxnLst/>
            <a:rect l="l" t="t" r="r" b="b"/>
            <a:pathLst>
              <a:path w="3358705" h="4114800">
                <a:moveTo>
                  <a:pt x="3358705" y="0"/>
                </a:moveTo>
                <a:lnTo>
                  <a:pt x="0" y="0"/>
                </a:lnTo>
                <a:lnTo>
                  <a:pt x="0" y="4114800"/>
                </a:lnTo>
                <a:lnTo>
                  <a:pt x="3358705" y="4114800"/>
                </a:lnTo>
                <a:lnTo>
                  <a:pt x="3358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891170" y="3429000"/>
            <a:ext cx="3904911" cy="2743200"/>
          </a:xfrm>
          <a:custGeom>
            <a:avLst/>
            <a:gdLst/>
            <a:ahLst/>
            <a:cxnLst/>
            <a:rect l="l" t="t" r="r" b="b"/>
            <a:pathLst>
              <a:path w="5857367" h="4114800">
                <a:moveTo>
                  <a:pt x="0" y="0"/>
                </a:moveTo>
                <a:lnTo>
                  <a:pt x="5857366" y="0"/>
                </a:lnTo>
                <a:lnTo>
                  <a:pt x="58573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79230" y="751676"/>
            <a:ext cx="432673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Protokoll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3492" y="2087573"/>
            <a:ext cx="7460621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jede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Beweis-aufnahme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muss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Protokoll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geführt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159 1 ZPO)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2446" y="4879436"/>
            <a:ext cx="7874967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d. R.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inzwischen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Protokollführer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37738" y="751676"/>
            <a:ext cx="43103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999550" y="4083540"/>
            <a:ext cx="2249301" cy="224930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5400000">
            <a:off x="8445897" y="3995349"/>
            <a:ext cx="1294010" cy="1131671"/>
          </a:xfrm>
          <a:custGeom>
            <a:avLst/>
            <a:gdLst/>
            <a:ahLst/>
            <a:cxnLst/>
            <a:rect l="l" t="t" r="r" b="b"/>
            <a:pathLst>
              <a:path w="1941015" h="1697506">
                <a:moveTo>
                  <a:pt x="0" y="0"/>
                </a:moveTo>
                <a:lnTo>
                  <a:pt x="1941015" y="0"/>
                </a:lnTo>
                <a:lnTo>
                  <a:pt x="1941015" y="1697506"/>
                </a:lnTo>
                <a:lnTo>
                  <a:pt x="0" y="1697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85800" y="1740792"/>
            <a:ext cx="4876800" cy="2181259"/>
          </a:xfrm>
          <a:custGeom>
            <a:avLst/>
            <a:gdLst/>
            <a:ahLst/>
            <a:cxnLst/>
            <a:rect l="l" t="t" r="r" b="b"/>
            <a:pathLst>
              <a:path w="7315200" h="3271889">
                <a:moveTo>
                  <a:pt x="0" y="0"/>
                </a:moveTo>
                <a:lnTo>
                  <a:pt x="7315200" y="0"/>
                </a:lnTo>
                <a:lnTo>
                  <a:pt x="7315200" y="3271890"/>
                </a:lnTo>
                <a:lnTo>
                  <a:pt x="0" y="32718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79230" y="751676"/>
            <a:ext cx="328933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Protokoll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53776" y="1914905"/>
            <a:ext cx="3940849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Wiedergabe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Verfahrensganges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wörtlich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-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701418" y="5236407"/>
            <a:ext cx="6732765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“vorgelesen und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genehmigt”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37738" y="751676"/>
            <a:ext cx="43103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Inhalt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67634" y="4891748"/>
            <a:ext cx="311313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160 ZPO</a:t>
            </a:r>
          </a:p>
        </p:txBody>
      </p:sp>
      <p:sp>
        <p:nvSpPr>
          <p:cNvPr id="14" name="Freeform 14"/>
          <p:cNvSpPr/>
          <p:nvPr/>
        </p:nvSpPr>
        <p:spPr>
          <a:xfrm>
            <a:off x="6629400" y="1738141"/>
            <a:ext cx="4876800" cy="2181259"/>
          </a:xfrm>
          <a:custGeom>
            <a:avLst/>
            <a:gdLst/>
            <a:ahLst/>
            <a:cxnLst/>
            <a:rect l="l" t="t" r="r" b="b"/>
            <a:pathLst>
              <a:path w="7315200" h="3271889">
                <a:moveTo>
                  <a:pt x="0" y="0"/>
                </a:moveTo>
                <a:lnTo>
                  <a:pt x="7315200" y="0"/>
                </a:lnTo>
                <a:lnTo>
                  <a:pt x="7315200" y="3271889"/>
                </a:lnTo>
                <a:lnTo>
                  <a:pt x="0" y="32718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6392072" y="2146680"/>
            <a:ext cx="5351457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Anträge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Aussagen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müssen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nochmals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vorgelesen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493926" y="2059099"/>
            <a:ext cx="3279703" cy="955213"/>
          </a:xfrm>
          <a:custGeom>
            <a:avLst/>
            <a:gdLst/>
            <a:ahLst/>
            <a:cxnLst/>
            <a:rect l="l" t="t" r="r" b="b"/>
            <a:pathLst>
              <a:path w="4919554" h="1432820">
                <a:moveTo>
                  <a:pt x="0" y="0"/>
                </a:moveTo>
                <a:lnTo>
                  <a:pt x="4919554" y="0"/>
                </a:lnTo>
                <a:lnTo>
                  <a:pt x="4919554" y="1432820"/>
                </a:lnTo>
                <a:lnTo>
                  <a:pt x="0" y="14328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902359" y="2009440"/>
            <a:ext cx="805128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ggf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zuvor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anzuhören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9327" y="2076629"/>
            <a:ext cx="468890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jederzeit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 </a:t>
            </a:r>
          </a:p>
        </p:txBody>
      </p:sp>
      <p:sp>
        <p:nvSpPr>
          <p:cNvPr id="8" name="AutoShape 8"/>
          <p:cNvSpPr/>
          <p:nvPr/>
        </p:nvSpPr>
        <p:spPr>
          <a:xfrm>
            <a:off x="4773629" y="2516895"/>
            <a:ext cx="1540567" cy="127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9" name="Freeform 9"/>
          <p:cNvSpPr/>
          <p:nvPr/>
        </p:nvSpPr>
        <p:spPr>
          <a:xfrm rot="-10800000">
            <a:off x="4245830" y="3862798"/>
            <a:ext cx="1055597" cy="729681"/>
          </a:xfrm>
          <a:custGeom>
            <a:avLst/>
            <a:gdLst/>
            <a:ahLst/>
            <a:cxnLst/>
            <a:rect l="l" t="t" r="r" b="b"/>
            <a:pathLst>
              <a:path w="1583395" h="1094522">
                <a:moveTo>
                  <a:pt x="0" y="0"/>
                </a:moveTo>
                <a:lnTo>
                  <a:pt x="1583396" y="0"/>
                </a:lnTo>
                <a:lnTo>
                  <a:pt x="1583396" y="1094522"/>
                </a:lnTo>
                <a:lnTo>
                  <a:pt x="0" y="10945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879230" y="751676"/>
            <a:ext cx="45055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Protokoll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76944" y="751676"/>
            <a:ext cx="776221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Protokollberichtigung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1453588" y="4259388"/>
            <a:ext cx="552161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Berichtigung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r"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dem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Protokoll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478227" y="4259388"/>
            <a:ext cx="5987871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Berichtigungsbeschluss urkundlich verbinden mit dem Protokoll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745705"/>
            <a:ext cx="4519018" cy="4426495"/>
            <a:chOff x="0" y="0"/>
            <a:chExt cx="740145" cy="7249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0145" cy="724991"/>
            </a:xfrm>
            <a:custGeom>
              <a:avLst/>
              <a:gdLst/>
              <a:ahLst/>
              <a:cxnLst/>
              <a:rect l="l" t="t" r="r" b="b"/>
              <a:pathLst>
                <a:path w="740145" h="724991">
                  <a:moveTo>
                    <a:pt x="0" y="0"/>
                  </a:moveTo>
                  <a:lnTo>
                    <a:pt x="740145" y="0"/>
                  </a:lnTo>
                  <a:lnTo>
                    <a:pt x="740145" y="724991"/>
                  </a:lnTo>
                  <a:lnTo>
                    <a:pt x="0" y="724991"/>
                  </a:lnTo>
                  <a:close/>
                </a:path>
              </a:pathLst>
            </a:custGeom>
            <a:blipFill>
              <a:blip r:embed="rId4"/>
              <a:stretch>
                <a:fillRect l="-4908" t="-19704" r="-10213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879230" y="751676"/>
            <a:ext cx="45055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Protokoll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50630" y="751676"/>
            <a:ext cx="44885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Terminsaushang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81242" y="2091397"/>
            <a:ext cx="6301382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Terminstag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Verzeichnis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der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Termine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ausdrucken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6 IV 1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AktO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81242" y="4516967"/>
            <a:ext cx="6634335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 Terminstag unbedingt auf </a:t>
            </a: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Posteingang und Telefonate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achten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347210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948585" y="2026859"/>
            <a:ext cx="4520861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8/26, 9/26, </a:t>
            </a:r>
          </a:p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4/26, 10/26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1873" y="3256018"/>
            <a:ext cx="630235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Terminsaushang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erstellen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347210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88403" y="2976033"/>
            <a:ext cx="508447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Protokoll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vorbereiten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81407" y="2042745"/>
            <a:ext cx="4520861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8/26, 9/26, </a:t>
            </a:r>
          </a:p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4/26, 10/26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347210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597990" y="2976033"/>
            <a:ext cx="6989414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Protokoll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führen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53986" y="2041617"/>
            <a:ext cx="4520861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8/26, 9/26, </a:t>
            </a:r>
          </a:p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4/26, 10/26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54189" b="-354189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347210" y="751676"/>
            <a:ext cx="34975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937213" y="2191589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8/26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597990" y="2976033"/>
            <a:ext cx="6989414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Protokoll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nachbereiten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406" b="-421406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8835457" y="2044638"/>
            <a:ext cx="2670743" cy="3391883"/>
            <a:chOff x="0" y="0"/>
            <a:chExt cx="2553970" cy="3243580"/>
          </a:xfrm>
        </p:grpSpPr>
        <p:sp>
          <p:nvSpPr>
            <p:cNvPr id="6" name="Freeform 6"/>
            <p:cNvSpPr/>
            <p:nvPr/>
          </p:nvSpPr>
          <p:spPr>
            <a:xfrm>
              <a:off x="0" y="-2540"/>
              <a:ext cx="2552700" cy="3251200"/>
            </a:xfrm>
            <a:custGeom>
              <a:avLst/>
              <a:gdLst/>
              <a:ahLst/>
              <a:cxnLst/>
              <a:rect l="l" t="t" r="r" b="b"/>
              <a:pathLst>
                <a:path w="2552700" h="3251200">
                  <a:moveTo>
                    <a:pt x="2551430" y="1300480"/>
                  </a:moveTo>
                  <a:cubicBezTo>
                    <a:pt x="2551430" y="881380"/>
                    <a:pt x="2548890" y="462280"/>
                    <a:pt x="2540000" y="44450"/>
                  </a:cubicBezTo>
                  <a:cubicBezTo>
                    <a:pt x="2358390" y="45720"/>
                    <a:pt x="2175510" y="39370"/>
                    <a:pt x="1993900" y="31750"/>
                  </a:cubicBezTo>
                  <a:cubicBezTo>
                    <a:pt x="1799590" y="22860"/>
                    <a:pt x="1606550" y="12700"/>
                    <a:pt x="1412240" y="7620"/>
                  </a:cubicBezTo>
                  <a:cubicBezTo>
                    <a:pt x="1217930" y="0"/>
                    <a:pt x="1024890" y="2540"/>
                    <a:pt x="830580" y="7620"/>
                  </a:cubicBezTo>
                  <a:cubicBezTo>
                    <a:pt x="553720" y="15240"/>
                    <a:pt x="276860" y="11430"/>
                    <a:pt x="0" y="8890"/>
                  </a:cubicBezTo>
                  <a:cubicBezTo>
                    <a:pt x="0" y="209550"/>
                    <a:pt x="1270" y="410210"/>
                    <a:pt x="2540" y="610870"/>
                  </a:cubicBezTo>
                  <a:cubicBezTo>
                    <a:pt x="5080" y="1122680"/>
                    <a:pt x="10160" y="1635760"/>
                    <a:pt x="11430" y="2147570"/>
                  </a:cubicBezTo>
                  <a:cubicBezTo>
                    <a:pt x="12700" y="2499360"/>
                    <a:pt x="12700" y="2852420"/>
                    <a:pt x="12700" y="3204210"/>
                  </a:cubicBezTo>
                  <a:cubicBezTo>
                    <a:pt x="158750" y="3205480"/>
                    <a:pt x="304800" y="3208020"/>
                    <a:pt x="450850" y="3213100"/>
                  </a:cubicBezTo>
                  <a:cubicBezTo>
                    <a:pt x="518160" y="3215640"/>
                    <a:pt x="584200" y="3218180"/>
                    <a:pt x="651510" y="3220720"/>
                  </a:cubicBezTo>
                  <a:cubicBezTo>
                    <a:pt x="845820" y="3220720"/>
                    <a:pt x="1038860" y="3235960"/>
                    <a:pt x="1233170" y="3243580"/>
                  </a:cubicBezTo>
                  <a:cubicBezTo>
                    <a:pt x="1442720" y="3251200"/>
                    <a:pt x="1653540" y="3239770"/>
                    <a:pt x="1863090" y="3230880"/>
                  </a:cubicBezTo>
                  <a:cubicBezTo>
                    <a:pt x="2092960" y="3220720"/>
                    <a:pt x="2322830" y="3208020"/>
                    <a:pt x="2552700" y="3205480"/>
                  </a:cubicBezTo>
                  <a:cubicBezTo>
                    <a:pt x="2550160" y="3079750"/>
                    <a:pt x="2546350" y="2954020"/>
                    <a:pt x="2547620" y="2828290"/>
                  </a:cubicBezTo>
                  <a:cubicBezTo>
                    <a:pt x="2548890" y="2319020"/>
                    <a:pt x="2551430" y="1809750"/>
                    <a:pt x="2551430" y="1300480"/>
                  </a:cubicBezTo>
                  <a:close/>
                </a:path>
              </a:pathLst>
            </a:custGeom>
            <a:blipFill>
              <a:blip r:embed="rId4"/>
              <a:stretch>
                <a:fillRect l="-13526" r="-13526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879230" y="751676"/>
            <a:ext cx="305198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Protokoll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14838" y="751676"/>
            <a:ext cx="430864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Beweistermin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4257" y="1708722"/>
            <a:ext cx="10199738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Beweisaufnahme: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53082" y="2899840"/>
            <a:ext cx="6619962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33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Teil des HT, aber nicht der mündlichen Verhandlung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5800" y="3898340"/>
            <a:ext cx="7057701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300"/>
              </a:lnSpc>
            </a:pPr>
            <a:r>
              <a:rPr lang="en-US" sz="3000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Zeugen- und SV-vernehmung: </a:t>
            </a:r>
          </a:p>
        </p:txBody>
      </p:sp>
      <p:sp>
        <p:nvSpPr>
          <p:cNvPr id="12" name="Freeform 12"/>
          <p:cNvSpPr/>
          <p:nvPr/>
        </p:nvSpPr>
        <p:spPr>
          <a:xfrm>
            <a:off x="728978" y="4813127"/>
            <a:ext cx="590662" cy="570727"/>
          </a:xfrm>
          <a:custGeom>
            <a:avLst/>
            <a:gdLst/>
            <a:ahLst/>
            <a:cxnLst/>
            <a:rect l="l" t="t" r="r" b="b"/>
            <a:pathLst>
              <a:path w="885993" h="856091">
                <a:moveTo>
                  <a:pt x="0" y="0"/>
                </a:moveTo>
                <a:lnTo>
                  <a:pt x="885993" y="0"/>
                </a:lnTo>
                <a:lnTo>
                  <a:pt x="885993" y="856091"/>
                </a:lnTo>
                <a:lnTo>
                  <a:pt x="0" y="8560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553082" y="4482540"/>
            <a:ext cx="7281047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300"/>
              </a:lnSpc>
            </a:pPr>
            <a:r>
              <a:rPr lang="en-US" sz="30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Angabe</a:t>
            </a:r>
            <a:r>
              <a:rPr lang="en-US" sz="30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30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Person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Zeugen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/SV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selbständig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ins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Protokoll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aufnehmen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defTabSz="609630">
              <a:lnSpc>
                <a:spcPts val="3300"/>
              </a:lnSpc>
            </a:pPr>
            <a:r>
              <a:rPr lang="en-US" sz="30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Angabe</a:t>
            </a:r>
            <a:r>
              <a:rPr lang="en-US" sz="30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30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diktiert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Richter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35457" y="2583155"/>
            <a:ext cx="2670743" cy="1615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</a:pPr>
            <a:r>
              <a:rPr lang="en-US" sz="2266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Protokoll</a:t>
            </a:r>
            <a:endParaRPr lang="en-US" sz="2266" u="sng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 defTabSz="609630">
              <a:lnSpc>
                <a:spcPts val="3173"/>
              </a:lnSpc>
            </a:pPr>
            <a:endParaRPr lang="en-US" sz="2266" u="sng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defTabSz="609630">
              <a:lnSpc>
                <a:spcPts val="3173"/>
              </a:lnSpc>
            </a:pP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…</a:t>
            </a:r>
          </a:p>
          <a:p>
            <a:pPr defTabSz="609630">
              <a:lnSpc>
                <a:spcPts val="3173"/>
              </a:lnSpc>
            </a:pP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…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53082" y="2316630"/>
            <a:ext cx="10199738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 Anordnung des Gerichts</a:t>
            </a:r>
          </a:p>
        </p:txBody>
      </p:sp>
      <p:sp>
        <p:nvSpPr>
          <p:cNvPr id="16" name="Freeform 16"/>
          <p:cNvSpPr/>
          <p:nvPr/>
        </p:nvSpPr>
        <p:spPr>
          <a:xfrm>
            <a:off x="728978" y="2228116"/>
            <a:ext cx="590662" cy="570727"/>
          </a:xfrm>
          <a:custGeom>
            <a:avLst/>
            <a:gdLst/>
            <a:ahLst/>
            <a:cxnLst/>
            <a:rect l="l" t="t" r="r" b="b"/>
            <a:pathLst>
              <a:path w="885993" h="856091">
                <a:moveTo>
                  <a:pt x="0" y="0"/>
                </a:moveTo>
                <a:lnTo>
                  <a:pt x="885993" y="0"/>
                </a:lnTo>
                <a:lnTo>
                  <a:pt x="885993" y="856091"/>
                </a:lnTo>
                <a:lnTo>
                  <a:pt x="0" y="8560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28978" y="3018971"/>
            <a:ext cx="590662" cy="570727"/>
          </a:xfrm>
          <a:custGeom>
            <a:avLst/>
            <a:gdLst/>
            <a:ahLst/>
            <a:cxnLst/>
            <a:rect l="l" t="t" r="r" b="b"/>
            <a:pathLst>
              <a:path w="885993" h="856091">
                <a:moveTo>
                  <a:pt x="0" y="0"/>
                </a:moveTo>
                <a:lnTo>
                  <a:pt x="885993" y="0"/>
                </a:lnTo>
                <a:lnTo>
                  <a:pt x="885993" y="856091"/>
                </a:lnTo>
                <a:lnTo>
                  <a:pt x="0" y="8560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1151</Words>
  <Application>Microsoft Office PowerPoint</Application>
  <PresentationFormat>Breitbild</PresentationFormat>
  <Paragraphs>179</Paragraphs>
  <Slides>25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Canva Sans</vt:lpstr>
      <vt:lpstr>Canva Sans Bold</vt:lpstr>
      <vt:lpstr>Office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18</cp:revision>
  <dcterms:created xsi:type="dcterms:W3CDTF">2025-07-29T13:20:35Z</dcterms:created>
  <dcterms:modified xsi:type="dcterms:W3CDTF">2026-09-07T14:23:34Z</dcterms:modified>
</cp:coreProperties>
</file>