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96" r:id="rId3"/>
    <p:sldId id="497" r:id="rId4"/>
    <p:sldId id="498" r:id="rId5"/>
    <p:sldId id="499" r:id="rId6"/>
    <p:sldId id="500" r:id="rId7"/>
    <p:sldId id="501" r:id="rId8"/>
    <p:sldId id="502" r:id="rId9"/>
    <p:sldId id="503" r:id="rId10"/>
    <p:sldId id="504" r:id="rId11"/>
    <p:sldId id="505" r:id="rId12"/>
    <p:sldId id="506" r:id="rId13"/>
    <p:sldId id="507" r:id="rId14"/>
    <p:sldId id="508" r:id="rId15"/>
    <p:sldId id="527" r:id="rId16"/>
    <p:sldId id="509" r:id="rId17"/>
    <p:sldId id="510" r:id="rId18"/>
    <p:sldId id="511" r:id="rId19"/>
    <p:sldId id="274" r:id="rId20"/>
    <p:sldId id="275" r:id="rId21"/>
    <p:sldId id="276" r:id="rId22"/>
    <p:sldId id="515" r:id="rId23"/>
    <p:sldId id="516" r:id="rId24"/>
    <p:sldId id="517" r:id="rId25"/>
    <p:sldId id="518" r:id="rId26"/>
    <p:sldId id="519" r:id="rId27"/>
    <p:sldId id="520" r:id="rId28"/>
    <p:sldId id="283" r:id="rId29"/>
    <p:sldId id="284" r:id="rId30"/>
    <p:sldId id="285" r:id="rId31"/>
    <p:sldId id="524" r:id="rId32"/>
    <p:sldId id="525" r:id="rId33"/>
    <p:sldId id="526" r:id="rId34"/>
  </p:sldIdLst>
  <p:sldSz cx="12192000" cy="6858000"/>
  <p:notesSz cx="6669088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80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0250DC-7209-4CAA-A7B3-E42D5A0064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C4B92BF-DD62-4868-BAC6-182C25C003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0810A80-DCA4-4C2C-B5F2-4B145580B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9FAD-5FB9-470B-914E-55ED370FBA6D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96BFAAC-4741-43D8-B628-13082F3C7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0499519-6B6E-4501-B7EC-7CC8A9477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A3BB8-647E-4343-9431-1A9CF1758D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847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99048E-9A29-42A7-AEC1-F54E09CA8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1AE5CB5-C333-4CF4-9DD4-641E5DC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0763895-6559-48B0-864F-311F6E7A8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9FAD-5FB9-470B-914E-55ED370FBA6D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5C19B65-8872-4765-AE14-1A0EDF610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0FC6177-20CD-40A3-B2EA-7B9891A1C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A3BB8-647E-4343-9431-1A9CF1758D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9670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0205AF-1B18-4E9F-92A6-AB1CF5D2D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FC1ED5C-CE60-4888-9BD1-E7594D9692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859EA39-394F-4D13-890C-5AA3D71BA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9FAD-5FB9-470B-914E-55ED370FBA6D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17E68B9-8871-4513-A12B-6BE91DAB9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9E74E59-47C1-48BA-A7EB-E631E6DF2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A3BB8-647E-4343-9431-1A9CF1758D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0836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4C76C6-22C4-4D04-B284-79973746B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8F4B5F9-D7F3-4291-938C-F0ECE05927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24973D2-EE48-4D75-98EC-60A7FDA351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5009D12-E44F-411E-9380-C098929A5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9FAD-5FB9-470B-914E-55ED370FBA6D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13FAD9F-EC20-4557-A657-8F31E07D5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DADC5FB-0E86-4ACB-8502-6BA3445C6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A3BB8-647E-4343-9431-1A9CF1758D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4820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405978-5DCE-4119-9429-9226ED93C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71CA3D6-F480-4A02-8257-5A3B224FC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BE33E3C-EEF5-41D4-8452-A679895615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CA79AED-31E7-4D8A-AFC6-2ACCBFA29D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B11C600-3E4E-4B59-BFA1-FDDA401EC6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664E012-66A6-471B-B455-A173BD96D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9FAD-5FB9-470B-914E-55ED370FBA6D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2AEF9D8-24E0-4351-81D4-928213716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987D73C-F8D0-4E24-BF07-424A0EE06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A3BB8-647E-4343-9431-1A9CF1758D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6155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64837C-5BE1-4E5B-A0DF-E677FE610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951D6C9-B2E7-4C2E-AF0A-FD4E33B18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9FAD-5FB9-470B-914E-55ED370FBA6D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6B32EBC-F111-4E93-B2A6-B014A41DA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6EC667C-0EC5-4530-BC0B-9B2D9D277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A3BB8-647E-4343-9431-1A9CF1758D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6591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A01B41-86A4-4399-BAB5-BBAA87069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9FAD-5FB9-470B-914E-55ED370FBA6D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733E13A-A0D9-46E6-B687-CFD87839F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A5AD1EF-28A2-48DC-8A54-844B71EF0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A3BB8-647E-4343-9431-1A9CF1758D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1278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E7752E-AFF5-4DDE-BF0E-813E013AC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6945FFF-C66A-4BFB-9044-ABA7E39B8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DE68841-4796-4CA7-826A-B32AFBF4EF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27E911B-07CA-446B-97CC-BC0415D8E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9FAD-5FB9-470B-914E-55ED370FBA6D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EC25151-AA91-4336-8947-A1C989CDE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1EA087A-87B7-4914-BC2C-CC61A00DA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A3BB8-647E-4343-9431-1A9CF1758D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7557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BCFB39-F52D-420D-9D44-AFF6094CF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9A4C299-07B6-4739-AD49-44E9817DE4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1536D71-2FDE-4581-8891-C34C238EFB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0F6C367-32F3-4F69-B017-A64041677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9FAD-5FB9-470B-914E-55ED370FBA6D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081B335-198B-4180-B46D-EE001EF72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377351F-5E67-4180-826F-15A10E5D5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A3BB8-647E-4343-9431-1A9CF1758D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2348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A8AE7E-A0A1-42E2-A4C3-215D452C2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50EF992-2195-495D-8A77-26D0017F2B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1E27CD1-0221-4FAD-9618-676F3C0A0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9FAD-5FB9-470B-914E-55ED370FBA6D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72DD6CE-A770-4387-A327-DB069B150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051573E-4F61-4EA3-881A-2FBD96305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A3BB8-647E-4343-9431-1A9CF1758D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1828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A182B7D-B226-4688-B417-B5D7A6EAC0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15D7002-B5E0-4CA1-A463-263A3D194F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64BFC00-D383-47FD-8CF4-FBD9FFAD3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9FAD-5FB9-470B-914E-55ED370FBA6D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EDAE95C-0390-4796-BBC7-C69766F45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318847E-5AEB-4294-B424-09BC3A154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A3BB8-647E-4343-9431-1A9CF1758D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9645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0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203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71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4609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6056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2909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4900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2107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3356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3543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21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5D07B25-FE7F-4813-9EB7-CB625AF43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0935E63-34BF-4D6A-9EA2-7E8D09A09E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F28DE22-BA16-4125-B33C-314015A408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E9FAD-5FB9-470B-914E-55ED370FBA6D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AFA6C6F-D71A-42A8-A340-4184104AAF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BB5D887-0650-410B-91B5-E588BB170F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5A3BB8-647E-4343-9431-1A9CF1758D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5493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207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2.jpeg"/><Relationship Id="rId7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jpe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.jpeg"/><Relationship Id="rId7" Type="http://schemas.openxmlformats.org/officeDocument/2006/relationships/image" Target="../media/image34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10" Type="http://schemas.openxmlformats.org/officeDocument/2006/relationships/image" Target="../media/image7.jpeg"/><Relationship Id="rId4" Type="http://schemas.openxmlformats.org/officeDocument/2006/relationships/image" Target="../media/image31.png"/><Relationship Id="rId9" Type="http://schemas.openxmlformats.org/officeDocument/2006/relationships/image" Target="../media/image36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34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10" Type="http://schemas.openxmlformats.org/officeDocument/2006/relationships/image" Target="../media/image40.svg"/><Relationship Id="rId4" Type="http://schemas.openxmlformats.org/officeDocument/2006/relationships/image" Target="../media/image31.png"/><Relationship Id="rId9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9699049" y="2944884"/>
            <a:ext cx="2174542" cy="2171824"/>
          </a:xfrm>
          <a:custGeom>
            <a:avLst/>
            <a:gdLst/>
            <a:ahLst/>
            <a:cxnLst/>
            <a:rect l="l" t="t" r="r" b="b"/>
            <a:pathLst>
              <a:path w="3261813" h="3257736">
                <a:moveTo>
                  <a:pt x="0" y="0"/>
                </a:moveTo>
                <a:lnTo>
                  <a:pt x="3261814" y="0"/>
                </a:lnTo>
                <a:lnTo>
                  <a:pt x="3261814" y="3257737"/>
                </a:lnTo>
                <a:lnTo>
                  <a:pt x="0" y="32577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85800" y="3109750"/>
            <a:ext cx="871332" cy="547850"/>
          </a:xfrm>
          <a:custGeom>
            <a:avLst/>
            <a:gdLst/>
            <a:ahLst/>
            <a:cxnLst/>
            <a:rect l="l" t="t" r="r" b="b"/>
            <a:pathLst>
              <a:path w="1306998" h="821775">
                <a:moveTo>
                  <a:pt x="0" y="0"/>
                </a:moveTo>
                <a:lnTo>
                  <a:pt x="1306998" y="0"/>
                </a:lnTo>
                <a:lnTo>
                  <a:pt x="1306998" y="821775"/>
                </a:lnTo>
                <a:lnTo>
                  <a:pt x="0" y="8217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85800" y="3926342"/>
            <a:ext cx="871332" cy="547850"/>
          </a:xfrm>
          <a:custGeom>
            <a:avLst/>
            <a:gdLst/>
            <a:ahLst/>
            <a:cxnLst/>
            <a:rect l="l" t="t" r="r" b="b"/>
            <a:pathLst>
              <a:path w="1306998" h="821775">
                <a:moveTo>
                  <a:pt x="0" y="0"/>
                </a:moveTo>
                <a:lnTo>
                  <a:pt x="1306998" y="0"/>
                </a:lnTo>
                <a:lnTo>
                  <a:pt x="1306998" y="821776"/>
                </a:lnTo>
                <a:lnTo>
                  <a:pt x="0" y="8217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85800" y="5071384"/>
            <a:ext cx="871332" cy="547850"/>
          </a:xfrm>
          <a:custGeom>
            <a:avLst/>
            <a:gdLst/>
            <a:ahLst/>
            <a:cxnLst/>
            <a:rect l="l" t="t" r="r" b="b"/>
            <a:pathLst>
              <a:path w="1306998" h="821775">
                <a:moveTo>
                  <a:pt x="0" y="0"/>
                </a:moveTo>
                <a:lnTo>
                  <a:pt x="1306998" y="0"/>
                </a:lnTo>
                <a:lnTo>
                  <a:pt x="1306998" y="821775"/>
                </a:lnTo>
                <a:lnTo>
                  <a:pt x="0" y="8217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44818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96663" y="751676"/>
            <a:ext cx="27338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Definition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63811" y="1822272"/>
            <a:ext cx="10464379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=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Voraus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bestimmter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Zeitpunkt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zur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Vornahme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von 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Prozesshandlungen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vor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Gericht</a:t>
            </a:r>
            <a:endParaRPr lang="en-US" sz="333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893607" y="3097925"/>
            <a:ext cx="6924468" cy="4506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wird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von </a:t>
            </a:r>
            <a:r>
              <a:rPr lang="en-US" sz="2800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Amts </a:t>
            </a:r>
            <a:r>
              <a:rPr lang="en-US" sz="2800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wegen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bestimmt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(§ 216 I ZPO)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893608" y="3867118"/>
            <a:ext cx="7468891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267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unverzüglich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893608" y="4978982"/>
            <a:ext cx="8491825" cy="5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267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soll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 </a:t>
            </a:r>
            <a:r>
              <a:rPr lang="en-US" sz="3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früh</a:t>
            </a: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wie</a:t>
            </a: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möglich</a:t>
            </a:r>
            <a:endParaRPr lang="en-US" sz="3333" u="sng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608233" y="3929927"/>
            <a:ext cx="746889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bestimmen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ohne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893608" y="4442626"/>
            <a:ext cx="746889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schuldhaftes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Verzögern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(§ 216 II ZPO)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932745" y="5071384"/>
            <a:ext cx="5573455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stattfinden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(§ 216 I ZPO)</a:t>
            </a:r>
          </a:p>
        </p:txBody>
      </p:sp>
      <p:sp>
        <p:nvSpPr>
          <p:cNvPr id="20" name="TextBox 14">
            <a:extLst>
              <a:ext uri="{FF2B5EF4-FFF2-40B4-BE49-F238E27FC236}">
                <a16:creationId xmlns:a16="http://schemas.microsoft.com/office/drawing/2014/main" id="{AD25FC94-1EB6-4C70-9C53-0DEF0B635000}"/>
              </a:ext>
            </a:extLst>
          </p:cNvPr>
          <p:cNvSpPr txBox="1"/>
          <p:nvPr/>
        </p:nvSpPr>
        <p:spPr>
          <a:xfrm>
            <a:off x="1893608" y="5664436"/>
            <a:ext cx="7938289" cy="1149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2400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finden</a:t>
            </a:r>
            <a:r>
              <a:rPr lang="en-US" sz="2400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grundsätzlich</a:t>
            </a:r>
            <a:r>
              <a:rPr lang="en-US" sz="2400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Montag bis Freitag </a:t>
            </a:r>
            <a:r>
              <a:rPr lang="en-US" sz="2400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216 III ZPO) und </a:t>
            </a:r>
            <a:r>
              <a:rPr lang="en-US" sz="2800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</a:t>
            </a:r>
            <a:r>
              <a:rPr lang="en-US" sz="2800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</a:t>
            </a:r>
            <a:r>
              <a:rPr lang="en-US" sz="2800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219 I ZPO) </a:t>
            </a:r>
            <a:r>
              <a:rPr lang="en-US" sz="2400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statt</a:t>
            </a:r>
            <a:r>
              <a:rPr lang="en-US" sz="2400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400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Ausnahmen</a:t>
            </a:r>
            <a:r>
              <a:rPr lang="en-US" sz="2400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z.B.</a:t>
            </a:r>
            <a:r>
              <a:rPr lang="en-US" sz="2400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Ortstermine</a:t>
            </a:r>
            <a:endParaRPr lang="en-US" sz="2400" u="sng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4E4BCE2A-8098-48D4-BA28-E071E1247C64}"/>
              </a:ext>
            </a:extLst>
          </p:cNvPr>
          <p:cNvSpPr/>
          <p:nvPr/>
        </p:nvSpPr>
        <p:spPr>
          <a:xfrm>
            <a:off x="685800" y="5832399"/>
            <a:ext cx="871332" cy="547850"/>
          </a:xfrm>
          <a:custGeom>
            <a:avLst/>
            <a:gdLst/>
            <a:ahLst/>
            <a:cxnLst/>
            <a:rect l="l" t="t" r="r" b="b"/>
            <a:pathLst>
              <a:path w="1306998" h="821775">
                <a:moveTo>
                  <a:pt x="0" y="0"/>
                </a:moveTo>
                <a:lnTo>
                  <a:pt x="1306998" y="0"/>
                </a:lnTo>
                <a:lnTo>
                  <a:pt x="1306998" y="821775"/>
                </a:lnTo>
                <a:lnTo>
                  <a:pt x="0" y="8217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1648870"/>
            <a:ext cx="3497580" cy="1050561"/>
            <a:chOff x="0" y="0"/>
            <a:chExt cx="812800" cy="24413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244139"/>
            </a:xfrm>
            <a:custGeom>
              <a:avLst/>
              <a:gdLst/>
              <a:ahLst/>
              <a:cxnLst/>
              <a:rect l="l" t="t" r="r" b="b"/>
              <a:pathLst>
                <a:path w="812800" h="244139">
                  <a:moveTo>
                    <a:pt x="0" y="0"/>
                  </a:moveTo>
                  <a:lnTo>
                    <a:pt x="812800" y="0"/>
                  </a:lnTo>
                  <a:lnTo>
                    <a:pt x="812800" y="244139"/>
                  </a:lnTo>
                  <a:lnTo>
                    <a:pt x="0" y="244139"/>
                  </a:lnTo>
                  <a:close/>
                </a:path>
              </a:pathLst>
            </a:custGeom>
            <a:blipFill>
              <a:blip r:embed="rId4"/>
              <a:stretch>
                <a:fillRect t="-116462" b="-116462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5070192" y="1659697"/>
            <a:ext cx="6436008" cy="1490359"/>
            <a:chOff x="0" y="0"/>
            <a:chExt cx="1495659" cy="3463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95659" cy="346343"/>
            </a:xfrm>
            <a:custGeom>
              <a:avLst/>
              <a:gdLst/>
              <a:ahLst/>
              <a:cxnLst/>
              <a:rect l="l" t="t" r="r" b="b"/>
              <a:pathLst>
                <a:path w="1495659" h="346343">
                  <a:moveTo>
                    <a:pt x="0" y="0"/>
                  </a:moveTo>
                  <a:lnTo>
                    <a:pt x="1495659" y="0"/>
                  </a:lnTo>
                  <a:lnTo>
                    <a:pt x="1495659" y="346343"/>
                  </a:lnTo>
                  <a:lnTo>
                    <a:pt x="0" y="346343"/>
                  </a:lnTo>
                  <a:close/>
                </a:path>
              </a:pathLst>
            </a:custGeom>
            <a:blipFill>
              <a:blip r:embed="rId4"/>
              <a:stretch>
                <a:fillRect t="-165921" b="-165921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1966975" y="3359606"/>
            <a:ext cx="935231" cy="1135806"/>
            <a:chOff x="0" y="0"/>
            <a:chExt cx="568816" cy="69080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68816" cy="690808"/>
            </a:xfrm>
            <a:custGeom>
              <a:avLst/>
              <a:gdLst/>
              <a:ahLst/>
              <a:cxnLst/>
              <a:rect l="l" t="t" r="r" b="b"/>
              <a:pathLst>
                <a:path w="568816" h="690808">
                  <a:moveTo>
                    <a:pt x="284408" y="690808"/>
                  </a:moveTo>
                  <a:lnTo>
                    <a:pt x="0" y="284408"/>
                  </a:lnTo>
                  <a:lnTo>
                    <a:pt x="203200" y="284408"/>
                  </a:lnTo>
                  <a:lnTo>
                    <a:pt x="203200" y="0"/>
                  </a:lnTo>
                  <a:lnTo>
                    <a:pt x="365616" y="0"/>
                  </a:lnTo>
                  <a:lnTo>
                    <a:pt x="365616" y="284408"/>
                  </a:lnTo>
                  <a:lnTo>
                    <a:pt x="568816" y="284408"/>
                  </a:lnTo>
                  <a:lnTo>
                    <a:pt x="284408" y="690808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l="-10723" r="-10723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144818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035149" y="751676"/>
            <a:ext cx="225243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Arten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212" y="1725661"/>
            <a:ext cx="2669057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>
                <a:solidFill>
                  <a:srgbClr val="80C0F1"/>
                </a:solidFill>
                <a:latin typeface="Canva Sans"/>
                <a:ea typeface="Canva Sans"/>
                <a:cs typeface="Canva Sans"/>
                <a:sym typeface="Canva Sans"/>
              </a:rPr>
              <a:t>Klageschrift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44211" y="2152993"/>
            <a:ext cx="3587995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80C0F1"/>
                </a:solidFill>
                <a:latin typeface="Canva Sans"/>
                <a:ea typeface="Canva Sans"/>
                <a:cs typeface="Canva Sans"/>
                <a:sym typeface="Canva Sans"/>
              </a:rPr>
              <a:t>MB - Widerspruch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988992" y="1721184"/>
            <a:ext cx="3298594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733"/>
              </a:lnSpc>
            </a:pPr>
            <a:r>
              <a:rPr lang="en-US" sz="2666">
                <a:solidFill>
                  <a:srgbClr val="80C0F1"/>
                </a:solidFill>
                <a:latin typeface="Canva Sans"/>
                <a:ea typeface="Canva Sans"/>
                <a:cs typeface="Canva Sans"/>
                <a:sym typeface="Canva Sans"/>
              </a:rPr>
              <a:t>VB - Einspruch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374316" y="2134177"/>
            <a:ext cx="4913270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733"/>
              </a:lnSpc>
            </a:pPr>
            <a:r>
              <a:rPr lang="en-US" sz="2666">
                <a:solidFill>
                  <a:srgbClr val="80C0F1"/>
                </a:solidFill>
                <a:latin typeface="Canva Sans"/>
                <a:ea typeface="Canva Sans"/>
                <a:cs typeface="Canva Sans"/>
                <a:sym typeface="Canva Sans"/>
              </a:rPr>
              <a:t>f.e.T. ohne Entscheidung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7820581" y="3359606"/>
            <a:ext cx="935231" cy="1135806"/>
            <a:chOff x="0" y="0"/>
            <a:chExt cx="568816" cy="69080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68816" cy="690808"/>
            </a:xfrm>
            <a:custGeom>
              <a:avLst/>
              <a:gdLst/>
              <a:ahLst/>
              <a:cxnLst/>
              <a:rect l="l" t="t" r="r" b="b"/>
              <a:pathLst>
                <a:path w="568816" h="690808">
                  <a:moveTo>
                    <a:pt x="284408" y="690808"/>
                  </a:moveTo>
                  <a:lnTo>
                    <a:pt x="0" y="284408"/>
                  </a:lnTo>
                  <a:lnTo>
                    <a:pt x="203200" y="284408"/>
                  </a:lnTo>
                  <a:lnTo>
                    <a:pt x="203200" y="0"/>
                  </a:lnTo>
                  <a:lnTo>
                    <a:pt x="365616" y="0"/>
                  </a:lnTo>
                  <a:lnTo>
                    <a:pt x="365616" y="284408"/>
                  </a:lnTo>
                  <a:lnTo>
                    <a:pt x="568816" y="284408"/>
                  </a:lnTo>
                  <a:lnTo>
                    <a:pt x="284408" y="690808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l="-10723" r="-10723"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685800" y="4628762"/>
            <a:ext cx="474191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früher erster Termin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167064" y="4628762"/>
            <a:ext cx="424226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Haupttermin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66618" y="5502945"/>
            <a:ext cx="10458765" cy="446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Güteverhandlung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soll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vorausgehen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(§ 278 II 1 ZPO)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120765" y="2625245"/>
            <a:ext cx="616682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933"/>
              </a:lnSpc>
            </a:pPr>
            <a:r>
              <a:rPr lang="en-US" sz="2666">
                <a:solidFill>
                  <a:srgbClr val="80C0F1"/>
                </a:solidFill>
                <a:latin typeface="Canva Sans"/>
                <a:ea typeface="Canva Sans"/>
                <a:cs typeface="Canva Sans"/>
                <a:sym typeface="Canva Sans"/>
              </a:rPr>
              <a:t>SVV nicht anderweitig abgeschlossen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144818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282873" y="751676"/>
            <a:ext cx="707541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Güteverhandlung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59341" y="5540375"/>
            <a:ext cx="10419470" cy="5055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Verweisung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 den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besonderen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Güterichter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möglich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 278 V 1 ZPO </a:t>
            </a:r>
          </a:p>
        </p:txBody>
      </p:sp>
      <p:sp>
        <p:nvSpPr>
          <p:cNvPr id="8" name="Freeform 8"/>
          <p:cNvSpPr/>
          <p:nvPr/>
        </p:nvSpPr>
        <p:spPr>
          <a:xfrm>
            <a:off x="1283201" y="1623129"/>
            <a:ext cx="2547967" cy="1805871"/>
          </a:xfrm>
          <a:custGeom>
            <a:avLst/>
            <a:gdLst/>
            <a:ahLst/>
            <a:cxnLst/>
            <a:rect l="l" t="t" r="r" b="b"/>
            <a:pathLst>
              <a:path w="3821950" h="2708807">
                <a:moveTo>
                  <a:pt x="0" y="0"/>
                </a:moveTo>
                <a:lnTo>
                  <a:pt x="3821950" y="0"/>
                </a:lnTo>
                <a:lnTo>
                  <a:pt x="3821950" y="2708807"/>
                </a:lnTo>
                <a:lnTo>
                  <a:pt x="0" y="27088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881511" y="1989667"/>
            <a:ext cx="8624689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 jeder Lage des Verfahrens auf </a:t>
            </a:r>
          </a:p>
          <a:p>
            <a:pPr algn="r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 gütliche Beilegung des </a:t>
            </a:r>
          </a:p>
          <a:p>
            <a:pPr algn="r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Rechtsstreits bedacht sein 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31168" y="2700068"/>
            <a:ext cx="2264833" cy="0"/>
          </a:xfrm>
          <a:prstGeom prst="line">
            <a:avLst/>
          </a:prstGeom>
          <a:ln w="14287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1" name="TextBox 11"/>
          <p:cNvSpPr txBox="1"/>
          <p:nvPr/>
        </p:nvSpPr>
        <p:spPr>
          <a:xfrm>
            <a:off x="1454394" y="4055805"/>
            <a:ext cx="9580842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Teil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mündlichen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Verhandlung</a:t>
            </a:r>
            <a:endParaRPr lang="en-US" sz="3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685800" y="3863499"/>
            <a:ext cx="539392" cy="339143"/>
          </a:xfrm>
          <a:custGeom>
            <a:avLst/>
            <a:gdLst/>
            <a:ahLst/>
            <a:cxnLst/>
            <a:rect l="l" t="t" r="r" b="b"/>
            <a:pathLst>
              <a:path w="809088" h="508714">
                <a:moveTo>
                  <a:pt x="0" y="0"/>
                </a:moveTo>
                <a:lnTo>
                  <a:pt x="809088" y="0"/>
                </a:lnTo>
                <a:lnTo>
                  <a:pt x="809088" y="508715"/>
                </a:lnTo>
                <a:lnTo>
                  <a:pt x="0" y="508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454394" y="3485948"/>
            <a:ext cx="1027573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kann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dem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ersten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stattfinden</a:t>
            </a:r>
            <a:endParaRPr lang="en-US" sz="3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685800" y="4462753"/>
            <a:ext cx="539392" cy="339143"/>
          </a:xfrm>
          <a:custGeom>
            <a:avLst/>
            <a:gdLst/>
            <a:ahLst/>
            <a:cxnLst/>
            <a:rect l="l" t="t" r="r" b="b"/>
            <a:pathLst>
              <a:path w="809088" h="508714">
                <a:moveTo>
                  <a:pt x="0" y="0"/>
                </a:moveTo>
                <a:lnTo>
                  <a:pt x="809088" y="0"/>
                </a:lnTo>
                <a:lnTo>
                  <a:pt x="809088" y="508715"/>
                </a:lnTo>
                <a:lnTo>
                  <a:pt x="0" y="5087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464881" y="4469880"/>
            <a:ext cx="10984686" cy="1044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Scheitern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  <a:b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Übergang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in das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streitige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/ in die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mündliche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Verhandlung</a:t>
            </a:r>
            <a:endParaRPr lang="en-US" sz="3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685800" y="5062247"/>
            <a:ext cx="539392" cy="339143"/>
          </a:xfrm>
          <a:custGeom>
            <a:avLst/>
            <a:gdLst/>
            <a:ahLst/>
            <a:cxnLst/>
            <a:rect l="l" t="t" r="r" b="b"/>
            <a:pathLst>
              <a:path w="809088" h="508714">
                <a:moveTo>
                  <a:pt x="0" y="0"/>
                </a:moveTo>
                <a:lnTo>
                  <a:pt x="809088" y="0"/>
                </a:lnTo>
                <a:lnTo>
                  <a:pt x="809088" y="508714"/>
                </a:lnTo>
                <a:lnTo>
                  <a:pt x="0" y="5087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685800" y="5656553"/>
            <a:ext cx="539392" cy="339143"/>
          </a:xfrm>
          <a:custGeom>
            <a:avLst/>
            <a:gdLst/>
            <a:ahLst/>
            <a:cxnLst/>
            <a:rect l="l" t="t" r="r" b="b"/>
            <a:pathLst>
              <a:path w="809088" h="508714">
                <a:moveTo>
                  <a:pt x="0" y="0"/>
                </a:moveTo>
                <a:lnTo>
                  <a:pt x="809088" y="0"/>
                </a:lnTo>
                <a:lnTo>
                  <a:pt x="809088" y="508714"/>
                </a:lnTo>
                <a:lnTo>
                  <a:pt x="0" y="5087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6AFEC0D3-4415-49EF-BF8C-754DB11B3664}"/>
              </a:ext>
            </a:extLst>
          </p:cNvPr>
          <p:cNvSpPr/>
          <p:nvPr/>
        </p:nvSpPr>
        <p:spPr>
          <a:xfrm>
            <a:off x="685800" y="6248266"/>
            <a:ext cx="539392" cy="339143"/>
          </a:xfrm>
          <a:custGeom>
            <a:avLst/>
            <a:gdLst/>
            <a:ahLst/>
            <a:cxnLst/>
            <a:rect l="l" t="t" r="r" b="b"/>
            <a:pathLst>
              <a:path w="809088" h="508714">
                <a:moveTo>
                  <a:pt x="0" y="0"/>
                </a:moveTo>
                <a:lnTo>
                  <a:pt x="809088" y="0"/>
                </a:lnTo>
                <a:lnTo>
                  <a:pt x="809088" y="508714"/>
                </a:lnTo>
                <a:lnTo>
                  <a:pt x="0" y="5087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5">
            <a:extLst>
              <a:ext uri="{FF2B5EF4-FFF2-40B4-BE49-F238E27FC236}">
                <a16:creationId xmlns:a16="http://schemas.microsoft.com/office/drawing/2014/main" id="{6A1D3765-1C45-4641-A500-3219B8AA8386}"/>
              </a:ext>
            </a:extLst>
          </p:cNvPr>
          <p:cNvSpPr txBox="1"/>
          <p:nvPr/>
        </p:nvSpPr>
        <p:spPr>
          <a:xfrm>
            <a:off x="1459342" y="6152425"/>
            <a:ext cx="9898946" cy="5055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 der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Güteverhandlung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kann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VU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ergehen</a:t>
            </a:r>
            <a:endParaRPr lang="en-US" sz="3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0" y="1813869"/>
            <a:ext cx="3470189" cy="828508"/>
          </a:xfrm>
          <a:custGeom>
            <a:avLst/>
            <a:gdLst/>
            <a:ahLst/>
            <a:cxnLst/>
            <a:rect l="l" t="t" r="r" b="b"/>
            <a:pathLst>
              <a:path w="5205284" h="1242762">
                <a:moveTo>
                  <a:pt x="0" y="0"/>
                </a:moveTo>
                <a:lnTo>
                  <a:pt x="5205284" y="0"/>
                </a:lnTo>
                <a:lnTo>
                  <a:pt x="5205284" y="1242762"/>
                </a:lnTo>
                <a:lnTo>
                  <a:pt x="0" y="12427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44818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17921" y="751676"/>
            <a:ext cx="338632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weitere Arten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17494" y="1997407"/>
            <a:ext cx="300680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Beweistermin</a:t>
            </a:r>
          </a:p>
        </p:txBody>
      </p:sp>
      <p:sp>
        <p:nvSpPr>
          <p:cNvPr id="9" name="Freeform 9"/>
          <p:cNvSpPr/>
          <p:nvPr/>
        </p:nvSpPr>
        <p:spPr>
          <a:xfrm>
            <a:off x="4360906" y="1813869"/>
            <a:ext cx="3470189" cy="828508"/>
          </a:xfrm>
          <a:custGeom>
            <a:avLst/>
            <a:gdLst/>
            <a:ahLst/>
            <a:cxnLst/>
            <a:rect l="l" t="t" r="r" b="b"/>
            <a:pathLst>
              <a:path w="5205284" h="1242762">
                <a:moveTo>
                  <a:pt x="0" y="0"/>
                </a:moveTo>
                <a:lnTo>
                  <a:pt x="5205284" y="0"/>
                </a:lnTo>
                <a:lnTo>
                  <a:pt x="5205284" y="1242762"/>
                </a:lnTo>
                <a:lnTo>
                  <a:pt x="0" y="12427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360906" y="1997407"/>
            <a:ext cx="3384561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Einspruchstermin</a:t>
            </a:r>
          </a:p>
        </p:txBody>
      </p:sp>
      <p:sp>
        <p:nvSpPr>
          <p:cNvPr id="11" name="Freeform 11"/>
          <p:cNvSpPr/>
          <p:nvPr/>
        </p:nvSpPr>
        <p:spPr>
          <a:xfrm>
            <a:off x="8036011" y="1813869"/>
            <a:ext cx="3470189" cy="828508"/>
          </a:xfrm>
          <a:custGeom>
            <a:avLst/>
            <a:gdLst/>
            <a:ahLst/>
            <a:cxnLst/>
            <a:rect l="l" t="t" r="r" b="b"/>
            <a:pathLst>
              <a:path w="5205284" h="1242762">
                <a:moveTo>
                  <a:pt x="0" y="0"/>
                </a:moveTo>
                <a:lnTo>
                  <a:pt x="5205284" y="0"/>
                </a:lnTo>
                <a:lnTo>
                  <a:pt x="5205284" y="1242762"/>
                </a:lnTo>
                <a:lnTo>
                  <a:pt x="0" y="12427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7831095" y="1969890"/>
            <a:ext cx="386118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Verkündungstermin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18539" y="3454400"/>
            <a:ext cx="3154923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mündliche Verhandlung über den Einspruch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246396" y="5038462"/>
            <a:ext cx="3699209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Hauptverhandlung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54622" y="5038462"/>
            <a:ext cx="3332545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Beweisaufnahme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360" y="3454400"/>
            <a:ext cx="2785070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Anordnung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durch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Beweisbeschluss</a:t>
            </a:r>
            <a:endParaRPr lang="en-US" sz="2666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8193644" y="3454401"/>
            <a:ext cx="3312556" cy="74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Verlesung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Entscheidungsformel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368923" y="4746363"/>
            <a:ext cx="2804364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Anwesendheit der Parteien bedarf es nicht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257440" y="2065063"/>
            <a:ext cx="3970589" cy="1766912"/>
          </a:xfrm>
          <a:custGeom>
            <a:avLst/>
            <a:gdLst/>
            <a:ahLst/>
            <a:cxnLst/>
            <a:rect l="l" t="t" r="r" b="b"/>
            <a:pathLst>
              <a:path w="5955883" h="2650368">
                <a:moveTo>
                  <a:pt x="0" y="0"/>
                </a:moveTo>
                <a:lnTo>
                  <a:pt x="5955883" y="0"/>
                </a:lnTo>
                <a:lnTo>
                  <a:pt x="5955883" y="2650368"/>
                </a:lnTo>
                <a:lnTo>
                  <a:pt x="0" y="26503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44818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11777" y="751676"/>
            <a:ext cx="19926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24623" y="2632078"/>
            <a:ext cx="383622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Einlassungsfrist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70077" y="4606676"/>
            <a:ext cx="8651846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ermöglichen die ordnungsgemäße Vorbereitung des Termins </a:t>
            </a:r>
          </a:p>
        </p:txBody>
      </p:sp>
      <p:sp>
        <p:nvSpPr>
          <p:cNvPr id="10" name="Freeform 10"/>
          <p:cNvSpPr/>
          <p:nvPr/>
        </p:nvSpPr>
        <p:spPr>
          <a:xfrm>
            <a:off x="6814688" y="2065063"/>
            <a:ext cx="3970589" cy="1766912"/>
          </a:xfrm>
          <a:custGeom>
            <a:avLst/>
            <a:gdLst/>
            <a:ahLst/>
            <a:cxnLst/>
            <a:rect l="l" t="t" r="r" b="b"/>
            <a:pathLst>
              <a:path w="5955883" h="2650368">
                <a:moveTo>
                  <a:pt x="0" y="0"/>
                </a:moveTo>
                <a:lnTo>
                  <a:pt x="5955883" y="0"/>
                </a:lnTo>
                <a:lnTo>
                  <a:pt x="5955883" y="2650368"/>
                </a:lnTo>
                <a:lnTo>
                  <a:pt x="0" y="26503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7192763" y="2632078"/>
            <a:ext cx="321443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Ladungsfrist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144818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026057" y="751676"/>
            <a:ext cx="430757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Einlassungsfrist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5800" y="1921921"/>
            <a:ext cx="10820400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0"/>
              </a:lnSpc>
            </a:pP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=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Zeitraum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zwischen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der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Zustellung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der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Klageschrift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und dem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ersten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zur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mündlichen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Verhandlung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</p:txBody>
      </p:sp>
      <p:sp>
        <p:nvSpPr>
          <p:cNvPr id="8" name="Freeform 8"/>
          <p:cNvSpPr/>
          <p:nvPr/>
        </p:nvSpPr>
        <p:spPr>
          <a:xfrm>
            <a:off x="1022276" y="3257033"/>
            <a:ext cx="871332" cy="547850"/>
          </a:xfrm>
          <a:custGeom>
            <a:avLst/>
            <a:gdLst/>
            <a:ahLst/>
            <a:cxnLst/>
            <a:rect l="l" t="t" r="r" b="b"/>
            <a:pathLst>
              <a:path w="1306998" h="821775">
                <a:moveTo>
                  <a:pt x="0" y="0"/>
                </a:moveTo>
                <a:lnTo>
                  <a:pt x="1306998" y="0"/>
                </a:lnTo>
                <a:lnTo>
                  <a:pt x="1306998" y="821775"/>
                </a:lnTo>
                <a:lnTo>
                  <a:pt x="0" y="8217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290686" y="3254733"/>
            <a:ext cx="7610628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mindestens 2 Wochen (§ 274 III ZPO)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90686" y="4282884"/>
            <a:ext cx="9123614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dient der Vorbereitung der Sache selbst </a:t>
            </a:r>
          </a:p>
        </p:txBody>
      </p:sp>
      <p:sp>
        <p:nvSpPr>
          <p:cNvPr id="11" name="Freeform 11"/>
          <p:cNvSpPr/>
          <p:nvPr/>
        </p:nvSpPr>
        <p:spPr>
          <a:xfrm>
            <a:off x="1022276" y="4249383"/>
            <a:ext cx="871332" cy="547850"/>
          </a:xfrm>
          <a:custGeom>
            <a:avLst/>
            <a:gdLst/>
            <a:ahLst/>
            <a:cxnLst/>
            <a:rect l="l" t="t" r="r" b="b"/>
            <a:pathLst>
              <a:path w="1306998" h="821775">
                <a:moveTo>
                  <a:pt x="0" y="0"/>
                </a:moveTo>
                <a:lnTo>
                  <a:pt x="1306998" y="0"/>
                </a:lnTo>
                <a:lnTo>
                  <a:pt x="1306998" y="821776"/>
                </a:lnTo>
                <a:lnTo>
                  <a:pt x="0" y="8217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290686" y="5235384"/>
            <a:ext cx="9018584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gilt nur für den ersten stattfindenden Termin</a:t>
            </a:r>
          </a:p>
        </p:txBody>
      </p:sp>
      <p:sp>
        <p:nvSpPr>
          <p:cNvPr id="13" name="Freeform 13"/>
          <p:cNvSpPr/>
          <p:nvPr/>
        </p:nvSpPr>
        <p:spPr>
          <a:xfrm>
            <a:off x="1022276" y="5241734"/>
            <a:ext cx="871332" cy="547850"/>
          </a:xfrm>
          <a:custGeom>
            <a:avLst/>
            <a:gdLst/>
            <a:ahLst/>
            <a:cxnLst/>
            <a:rect l="l" t="t" r="r" b="b"/>
            <a:pathLst>
              <a:path w="1306998" h="821775">
                <a:moveTo>
                  <a:pt x="0" y="0"/>
                </a:moveTo>
                <a:lnTo>
                  <a:pt x="1306998" y="0"/>
                </a:lnTo>
                <a:lnTo>
                  <a:pt x="1306998" y="821775"/>
                </a:lnTo>
                <a:lnTo>
                  <a:pt x="0" y="8217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155628" y="4368283"/>
            <a:ext cx="2557925" cy="1114239"/>
            <a:chOff x="0" y="0"/>
            <a:chExt cx="812800" cy="3540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354058"/>
            </a:xfrm>
            <a:custGeom>
              <a:avLst/>
              <a:gdLst/>
              <a:ahLst/>
              <a:cxnLst/>
              <a:rect l="l" t="t" r="r" b="b"/>
              <a:pathLst>
                <a:path w="812800" h="354058">
                  <a:moveTo>
                    <a:pt x="46408" y="0"/>
                  </a:moveTo>
                  <a:lnTo>
                    <a:pt x="766391" y="0"/>
                  </a:lnTo>
                  <a:cubicBezTo>
                    <a:pt x="778700" y="0"/>
                    <a:pt x="790504" y="4889"/>
                    <a:pt x="799207" y="13593"/>
                  </a:cubicBezTo>
                  <a:cubicBezTo>
                    <a:pt x="807911" y="22296"/>
                    <a:pt x="812800" y="34100"/>
                    <a:pt x="812800" y="46408"/>
                  </a:cubicBezTo>
                  <a:lnTo>
                    <a:pt x="812800" y="307649"/>
                  </a:lnTo>
                  <a:cubicBezTo>
                    <a:pt x="812800" y="319958"/>
                    <a:pt x="807911" y="331762"/>
                    <a:pt x="799207" y="340465"/>
                  </a:cubicBezTo>
                  <a:cubicBezTo>
                    <a:pt x="790504" y="349168"/>
                    <a:pt x="778700" y="354058"/>
                    <a:pt x="766391" y="354058"/>
                  </a:cubicBezTo>
                  <a:lnTo>
                    <a:pt x="46408" y="354058"/>
                  </a:lnTo>
                  <a:cubicBezTo>
                    <a:pt x="20778" y="354058"/>
                    <a:pt x="0" y="333280"/>
                    <a:pt x="0" y="307649"/>
                  </a:cubicBezTo>
                  <a:lnTo>
                    <a:pt x="0" y="46408"/>
                  </a:lnTo>
                  <a:cubicBezTo>
                    <a:pt x="0" y="34100"/>
                    <a:pt x="4889" y="22296"/>
                    <a:pt x="13593" y="13593"/>
                  </a:cubicBezTo>
                  <a:cubicBezTo>
                    <a:pt x="22296" y="4889"/>
                    <a:pt x="34100" y="0"/>
                    <a:pt x="46408" y="0"/>
                  </a:cubicBez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64783" b="-64783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8478448" y="4368283"/>
            <a:ext cx="2557925" cy="1114239"/>
            <a:chOff x="0" y="0"/>
            <a:chExt cx="812800" cy="35405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354058"/>
            </a:xfrm>
            <a:custGeom>
              <a:avLst/>
              <a:gdLst/>
              <a:ahLst/>
              <a:cxnLst/>
              <a:rect l="l" t="t" r="r" b="b"/>
              <a:pathLst>
                <a:path w="812800" h="354058">
                  <a:moveTo>
                    <a:pt x="46408" y="0"/>
                  </a:moveTo>
                  <a:lnTo>
                    <a:pt x="766391" y="0"/>
                  </a:lnTo>
                  <a:cubicBezTo>
                    <a:pt x="778700" y="0"/>
                    <a:pt x="790504" y="4889"/>
                    <a:pt x="799207" y="13593"/>
                  </a:cubicBezTo>
                  <a:cubicBezTo>
                    <a:pt x="807911" y="22296"/>
                    <a:pt x="812800" y="34100"/>
                    <a:pt x="812800" y="46408"/>
                  </a:cubicBezTo>
                  <a:lnTo>
                    <a:pt x="812800" y="307649"/>
                  </a:lnTo>
                  <a:cubicBezTo>
                    <a:pt x="812800" y="319958"/>
                    <a:pt x="807911" y="331762"/>
                    <a:pt x="799207" y="340465"/>
                  </a:cubicBezTo>
                  <a:cubicBezTo>
                    <a:pt x="790504" y="349168"/>
                    <a:pt x="778700" y="354058"/>
                    <a:pt x="766391" y="354058"/>
                  </a:cubicBezTo>
                  <a:lnTo>
                    <a:pt x="46408" y="354058"/>
                  </a:lnTo>
                  <a:cubicBezTo>
                    <a:pt x="20778" y="354058"/>
                    <a:pt x="0" y="333280"/>
                    <a:pt x="0" y="307649"/>
                  </a:cubicBezTo>
                  <a:lnTo>
                    <a:pt x="0" y="46408"/>
                  </a:lnTo>
                  <a:cubicBezTo>
                    <a:pt x="0" y="34100"/>
                    <a:pt x="4889" y="22296"/>
                    <a:pt x="13593" y="13593"/>
                  </a:cubicBezTo>
                  <a:cubicBezTo>
                    <a:pt x="22296" y="4889"/>
                    <a:pt x="34100" y="0"/>
                    <a:pt x="46408" y="0"/>
                  </a:cubicBez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64783" b="-64783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685800" y="3768641"/>
            <a:ext cx="3497580" cy="679281"/>
            <a:chOff x="0" y="0"/>
            <a:chExt cx="812800" cy="15785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157858"/>
            </a:xfrm>
            <a:custGeom>
              <a:avLst/>
              <a:gdLst/>
              <a:ahLst/>
              <a:cxnLst/>
              <a:rect l="l" t="t" r="r" b="b"/>
              <a:pathLst>
                <a:path w="812800" h="157858">
                  <a:moveTo>
                    <a:pt x="0" y="0"/>
                  </a:moveTo>
                  <a:lnTo>
                    <a:pt x="812800" y="0"/>
                  </a:lnTo>
                  <a:lnTo>
                    <a:pt x="812800" y="157858"/>
                  </a:lnTo>
                  <a:lnTo>
                    <a:pt x="0" y="157858"/>
                  </a:lnTo>
                  <a:close/>
                </a:path>
              </a:pathLst>
            </a:custGeom>
            <a:blipFill>
              <a:blip r:embed="rId4"/>
              <a:stretch>
                <a:fillRect t="-207447" b="-207447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8008620" y="3768641"/>
            <a:ext cx="3497580" cy="679281"/>
            <a:chOff x="0" y="0"/>
            <a:chExt cx="812800" cy="15785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157858"/>
            </a:xfrm>
            <a:custGeom>
              <a:avLst/>
              <a:gdLst/>
              <a:ahLst/>
              <a:cxnLst/>
              <a:rect l="l" t="t" r="r" b="b"/>
              <a:pathLst>
                <a:path w="812800" h="157858">
                  <a:moveTo>
                    <a:pt x="0" y="0"/>
                  </a:moveTo>
                  <a:lnTo>
                    <a:pt x="812800" y="0"/>
                  </a:lnTo>
                  <a:lnTo>
                    <a:pt x="812800" y="157858"/>
                  </a:lnTo>
                  <a:lnTo>
                    <a:pt x="0" y="157858"/>
                  </a:lnTo>
                  <a:close/>
                </a:path>
              </a:pathLst>
            </a:custGeom>
            <a:blipFill>
              <a:blip r:embed="rId4"/>
              <a:stretch>
                <a:fillRect t="-207447" b="-207447"/>
              </a:stretch>
            </a:blipFill>
          </p:spPr>
        </p:sp>
      </p:grpSp>
      <p:sp>
        <p:nvSpPr>
          <p:cNvPr id="13" name="Freeform 13"/>
          <p:cNvSpPr/>
          <p:nvPr/>
        </p:nvSpPr>
        <p:spPr>
          <a:xfrm rot="5400000">
            <a:off x="2023814" y="2023286"/>
            <a:ext cx="1156794" cy="1417205"/>
          </a:xfrm>
          <a:custGeom>
            <a:avLst/>
            <a:gdLst/>
            <a:ahLst/>
            <a:cxnLst/>
            <a:rect l="l" t="t" r="r" b="b"/>
            <a:pathLst>
              <a:path w="1735191" h="2125808">
                <a:moveTo>
                  <a:pt x="0" y="0"/>
                </a:moveTo>
                <a:lnTo>
                  <a:pt x="1735190" y="0"/>
                </a:lnTo>
                <a:lnTo>
                  <a:pt x="1735190" y="2125808"/>
                </a:lnTo>
                <a:lnTo>
                  <a:pt x="0" y="212580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44818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026057" y="751676"/>
            <a:ext cx="430757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Ladungsfrist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487053" y="2082918"/>
            <a:ext cx="5217895" cy="1346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0"/>
              </a:lnSpc>
            </a:pPr>
            <a:r>
              <a:rPr lang="en-US" sz="3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= Zeitraum zwischen der Zustellung der Ladung und dem Terminstag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75247" y="4544839"/>
            <a:ext cx="2518687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FEC934"/>
                </a:solidFill>
                <a:latin typeface="Canva Sans"/>
                <a:ea typeface="Canva Sans"/>
                <a:cs typeface="Canva Sans"/>
                <a:sym typeface="Canva Sans"/>
              </a:rPr>
              <a:t>mindestens</a:t>
            </a:r>
            <a:r>
              <a:rPr lang="en-US" sz="3333" dirty="0">
                <a:solidFill>
                  <a:srgbClr val="FEC934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3333" dirty="0">
                <a:solidFill>
                  <a:srgbClr val="FEC934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>
                <a:solidFill>
                  <a:srgbClr val="FEC934"/>
                </a:solidFill>
                <a:latin typeface="Canva Sans"/>
                <a:ea typeface="Canva Sans"/>
                <a:cs typeface="Canva Sans"/>
                <a:sym typeface="Canva Sans"/>
              </a:rPr>
              <a:t>1 </a:t>
            </a:r>
            <a:r>
              <a:rPr lang="en-US" sz="3333" dirty="0" err="1">
                <a:solidFill>
                  <a:srgbClr val="FEC934"/>
                </a:solidFill>
                <a:latin typeface="Canva Sans"/>
                <a:ea typeface="Canva Sans"/>
                <a:cs typeface="Canva Sans"/>
                <a:sym typeface="Canva Sans"/>
              </a:rPr>
              <a:t>Woche</a:t>
            </a:r>
            <a:endParaRPr lang="en-US" sz="3333" dirty="0">
              <a:solidFill>
                <a:srgbClr val="FEC934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8498067" y="4544839"/>
            <a:ext cx="2518687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FEC934"/>
                </a:solidFill>
                <a:latin typeface="Canva Sans"/>
                <a:ea typeface="Canva Sans"/>
                <a:cs typeface="Canva Sans"/>
                <a:sym typeface="Canva Sans"/>
              </a:rPr>
              <a:t>mindestens</a:t>
            </a:r>
            <a:r>
              <a:rPr lang="en-US" sz="3333" dirty="0">
                <a:solidFill>
                  <a:srgbClr val="FEC934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3333" dirty="0">
                <a:solidFill>
                  <a:srgbClr val="FEC934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>
                <a:solidFill>
                  <a:srgbClr val="FEC934"/>
                </a:solidFill>
                <a:latin typeface="Canva Sans"/>
                <a:ea typeface="Canva Sans"/>
                <a:cs typeface="Canva Sans"/>
                <a:sym typeface="Canva Sans"/>
              </a:rPr>
              <a:t>3 </a:t>
            </a:r>
            <a:r>
              <a:rPr lang="en-US" sz="3333" dirty="0" err="1">
                <a:solidFill>
                  <a:srgbClr val="FEC934"/>
                </a:solidFill>
                <a:latin typeface="Canva Sans"/>
                <a:ea typeface="Canva Sans"/>
                <a:cs typeface="Canva Sans"/>
                <a:sym typeface="Canva Sans"/>
              </a:rPr>
              <a:t>Tage</a:t>
            </a:r>
            <a:endParaRPr lang="en-US" sz="3333" dirty="0">
              <a:solidFill>
                <a:srgbClr val="FEC934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85800" y="3832056"/>
            <a:ext cx="3497580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9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Anwaltsprozess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008620" y="3832056"/>
            <a:ext cx="3497580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999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andere</a:t>
            </a:r>
            <a:r>
              <a:rPr lang="en-US" sz="2999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Prozesse</a:t>
            </a:r>
            <a:endParaRPr lang="en-US" sz="2999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1" name="Freeform 21"/>
          <p:cNvSpPr/>
          <p:nvPr/>
        </p:nvSpPr>
        <p:spPr>
          <a:xfrm rot="5400000" flipV="1">
            <a:off x="9012954" y="2023286"/>
            <a:ext cx="1156794" cy="1417205"/>
          </a:xfrm>
          <a:custGeom>
            <a:avLst/>
            <a:gdLst/>
            <a:ahLst/>
            <a:cxnLst/>
            <a:rect l="l" t="t" r="r" b="b"/>
            <a:pathLst>
              <a:path w="1735191" h="2125808">
                <a:moveTo>
                  <a:pt x="0" y="2125808"/>
                </a:moveTo>
                <a:lnTo>
                  <a:pt x="1735191" y="2125808"/>
                </a:lnTo>
                <a:lnTo>
                  <a:pt x="1735191" y="0"/>
                </a:lnTo>
                <a:lnTo>
                  <a:pt x="0" y="0"/>
                </a:lnTo>
                <a:lnTo>
                  <a:pt x="0" y="2125808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4481102" y="5367867"/>
            <a:ext cx="3229797" cy="808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Frist geht in der Einlassungsfrist auf </a:t>
            </a:r>
          </a:p>
        </p:txBody>
      </p:sp>
      <p:sp>
        <p:nvSpPr>
          <p:cNvPr id="23" name="TextBox 25">
            <a:extLst>
              <a:ext uri="{FF2B5EF4-FFF2-40B4-BE49-F238E27FC236}">
                <a16:creationId xmlns:a16="http://schemas.microsoft.com/office/drawing/2014/main" id="{BD02CC52-A16C-A12D-0F13-5C5C66F6B8C9}"/>
              </a:ext>
            </a:extLst>
          </p:cNvPr>
          <p:cNvSpPr txBox="1"/>
          <p:nvPr/>
        </p:nvSpPr>
        <p:spPr>
          <a:xfrm>
            <a:off x="-268285" y="6178246"/>
            <a:ext cx="4472930" cy="58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217, 78, 79 ZPO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1" y="1744075"/>
            <a:ext cx="4538687" cy="2019716"/>
          </a:xfrm>
          <a:custGeom>
            <a:avLst/>
            <a:gdLst/>
            <a:ahLst/>
            <a:cxnLst/>
            <a:rect l="l" t="t" r="r" b="b"/>
            <a:pathLst>
              <a:path w="6808031" h="3029574">
                <a:moveTo>
                  <a:pt x="0" y="0"/>
                </a:moveTo>
                <a:lnTo>
                  <a:pt x="6808031" y="0"/>
                </a:lnTo>
                <a:lnTo>
                  <a:pt x="6808031" y="3029573"/>
                </a:lnTo>
                <a:lnTo>
                  <a:pt x="0" y="30295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731943" y="4964722"/>
            <a:ext cx="2446400" cy="1241805"/>
            <a:chOff x="0" y="0"/>
            <a:chExt cx="1601245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01245" cy="812800"/>
            </a:xfrm>
            <a:custGeom>
              <a:avLst/>
              <a:gdLst/>
              <a:ahLst/>
              <a:cxnLst/>
              <a:rect l="l" t="t" r="r" b="b"/>
              <a:pathLst>
                <a:path w="1601245" h="812800">
                  <a:moveTo>
                    <a:pt x="48524" y="0"/>
                  </a:moveTo>
                  <a:lnTo>
                    <a:pt x="1552721" y="0"/>
                  </a:lnTo>
                  <a:cubicBezTo>
                    <a:pt x="1565591" y="0"/>
                    <a:pt x="1577933" y="5112"/>
                    <a:pt x="1587033" y="14212"/>
                  </a:cubicBezTo>
                  <a:cubicBezTo>
                    <a:pt x="1596133" y="23312"/>
                    <a:pt x="1601245" y="35655"/>
                    <a:pt x="1601245" y="48524"/>
                  </a:cubicBezTo>
                  <a:lnTo>
                    <a:pt x="1601245" y="764276"/>
                  </a:lnTo>
                  <a:cubicBezTo>
                    <a:pt x="1601245" y="777145"/>
                    <a:pt x="1596133" y="789488"/>
                    <a:pt x="1587033" y="798588"/>
                  </a:cubicBezTo>
                  <a:cubicBezTo>
                    <a:pt x="1577933" y="807688"/>
                    <a:pt x="1565591" y="812800"/>
                    <a:pt x="1552721" y="812800"/>
                  </a:cubicBezTo>
                  <a:lnTo>
                    <a:pt x="48524" y="812800"/>
                  </a:lnTo>
                  <a:cubicBezTo>
                    <a:pt x="35655" y="812800"/>
                    <a:pt x="23312" y="807688"/>
                    <a:pt x="14212" y="798588"/>
                  </a:cubicBezTo>
                  <a:cubicBezTo>
                    <a:pt x="5112" y="789488"/>
                    <a:pt x="0" y="777145"/>
                    <a:pt x="0" y="764276"/>
                  </a:cubicBezTo>
                  <a:lnTo>
                    <a:pt x="0" y="48524"/>
                  </a:lnTo>
                  <a:cubicBezTo>
                    <a:pt x="0" y="35655"/>
                    <a:pt x="5112" y="23312"/>
                    <a:pt x="14212" y="14212"/>
                  </a:cubicBezTo>
                  <a:cubicBezTo>
                    <a:pt x="23312" y="5112"/>
                    <a:pt x="35655" y="0"/>
                    <a:pt x="48524" y="0"/>
                  </a:cubicBezTo>
                  <a:close/>
                </a:path>
              </a:pathLst>
            </a:custGeom>
            <a:blipFill>
              <a:blip r:embed="rId3">
                <a:alphaModFix amt="80000"/>
              </a:blip>
              <a:stretch>
                <a:fillRect t="-6269" b="-6269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144818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87752" y="751676"/>
            <a:ext cx="650151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Fristen für den Beklagten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5471" y="2300966"/>
            <a:ext cx="5159346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Frist zur schriftlichen Klageerwiderung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12581" y="5222069"/>
            <a:ext cx="3085125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mindestens </a:t>
            </a:r>
          </a:p>
          <a:p>
            <a:pPr algn="ctr">
              <a:lnSpc>
                <a:spcPts val="2933"/>
              </a:lnSpc>
            </a:pPr>
            <a:r>
              <a:rPr lang="en-US" sz="266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 Wochen</a:t>
            </a:r>
          </a:p>
        </p:txBody>
      </p:sp>
      <p:sp>
        <p:nvSpPr>
          <p:cNvPr id="12" name="Freeform 12"/>
          <p:cNvSpPr/>
          <p:nvPr/>
        </p:nvSpPr>
        <p:spPr>
          <a:xfrm>
            <a:off x="6967513" y="4186811"/>
            <a:ext cx="4538687" cy="2019716"/>
          </a:xfrm>
          <a:custGeom>
            <a:avLst/>
            <a:gdLst/>
            <a:ahLst/>
            <a:cxnLst/>
            <a:rect l="l" t="t" r="r" b="b"/>
            <a:pathLst>
              <a:path w="6808031" h="3029574">
                <a:moveTo>
                  <a:pt x="0" y="0"/>
                </a:moveTo>
                <a:lnTo>
                  <a:pt x="6808031" y="0"/>
                </a:lnTo>
                <a:lnTo>
                  <a:pt x="6808031" y="3029573"/>
                </a:lnTo>
                <a:lnTo>
                  <a:pt x="0" y="30295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6967513" y="4573190"/>
            <a:ext cx="4538687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Aufforderung, seine Verteidigungsmittel mitzuteilen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7686059" y="2425955"/>
            <a:ext cx="2537313" cy="655955"/>
            <a:chOff x="0" y="0"/>
            <a:chExt cx="1660751" cy="42934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660751" cy="429343"/>
            </a:xfrm>
            <a:custGeom>
              <a:avLst/>
              <a:gdLst/>
              <a:ahLst/>
              <a:cxnLst/>
              <a:rect l="l" t="t" r="r" b="b"/>
              <a:pathLst>
                <a:path w="1660751" h="429343">
                  <a:moveTo>
                    <a:pt x="46785" y="0"/>
                  </a:moveTo>
                  <a:lnTo>
                    <a:pt x="1613965" y="0"/>
                  </a:lnTo>
                  <a:cubicBezTo>
                    <a:pt x="1626373" y="0"/>
                    <a:pt x="1638273" y="4929"/>
                    <a:pt x="1647047" y="13703"/>
                  </a:cubicBezTo>
                  <a:cubicBezTo>
                    <a:pt x="1655821" y="22477"/>
                    <a:pt x="1660751" y="34377"/>
                    <a:pt x="1660751" y="46785"/>
                  </a:cubicBezTo>
                  <a:lnTo>
                    <a:pt x="1660751" y="382558"/>
                  </a:lnTo>
                  <a:cubicBezTo>
                    <a:pt x="1660751" y="394966"/>
                    <a:pt x="1655821" y="406866"/>
                    <a:pt x="1647047" y="415640"/>
                  </a:cubicBezTo>
                  <a:cubicBezTo>
                    <a:pt x="1638273" y="424414"/>
                    <a:pt x="1626373" y="429343"/>
                    <a:pt x="1613965" y="429343"/>
                  </a:cubicBezTo>
                  <a:lnTo>
                    <a:pt x="46785" y="429343"/>
                  </a:lnTo>
                  <a:cubicBezTo>
                    <a:pt x="34377" y="429343"/>
                    <a:pt x="22477" y="424414"/>
                    <a:pt x="13703" y="415640"/>
                  </a:cubicBezTo>
                  <a:cubicBezTo>
                    <a:pt x="4929" y="406866"/>
                    <a:pt x="0" y="394966"/>
                    <a:pt x="0" y="382558"/>
                  </a:cubicBezTo>
                  <a:lnTo>
                    <a:pt x="0" y="46785"/>
                  </a:lnTo>
                  <a:cubicBezTo>
                    <a:pt x="0" y="34377"/>
                    <a:pt x="4929" y="22477"/>
                    <a:pt x="13703" y="13703"/>
                  </a:cubicBezTo>
                  <a:cubicBezTo>
                    <a:pt x="22477" y="4929"/>
                    <a:pt x="34377" y="0"/>
                    <a:pt x="46785" y="0"/>
                  </a:cubicBezTo>
                  <a:close/>
                </a:path>
              </a:pathLst>
            </a:custGeom>
            <a:blipFill>
              <a:blip r:embed="rId3">
                <a:alphaModFix amt="80000"/>
              </a:blip>
              <a:stretch>
                <a:fillRect t="-60483" b="-60483"/>
              </a:stretch>
            </a:blipFill>
          </p:spPr>
        </p:sp>
      </p:grpSp>
      <p:sp>
        <p:nvSpPr>
          <p:cNvPr id="16" name="TextBox 16"/>
          <p:cNvSpPr txBox="1"/>
          <p:nvPr/>
        </p:nvSpPr>
        <p:spPr>
          <a:xfrm>
            <a:off x="7818641" y="2437491"/>
            <a:ext cx="387085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275 I  ZPO</a:t>
            </a:r>
          </a:p>
        </p:txBody>
      </p:sp>
      <p:sp>
        <p:nvSpPr>
          <p:cNvPr id="17" name="AutoShape 17"/>
          <p:cNvSpPr/>
          <p:nvPr/>
        </p:nvSpPr>
        <p:spPr>
          <a:xfrm>
            <a:off x="5224488" y="2753933"/>
            <a:ext cx="2461571" cy="8161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 flipV="1">
            <a:off x="8034223" y="3081911"/>
            <a:ext cx="0" cy="119563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Freeform 19"/>
          <p:cNvSpPr/>
          <p:nvPr/>
        </p:nvSpPr>
        <p:spPr>
          <a:xfrm rot="5337159">
            <a:off x="2519477" y="4090332"/>
            <a:ext cx="871332" cy="547850"/>
          </a:xfrm>
          <a:custGeom>
            <a:avLst/>
            <a:gdLst/>
            <a:ahLst/>
            <a:cxnLst/>
            <a:rect l="l" t="t" r="r" b="b"/>
            <a:pathLst>
              <a:path w="1306998" h="821775">
                <a:moveTo>
                  <a:pt x="0" y="0"/>
                </a:moveTo>
                <a:lnTo>
                  <a:pt x="1306999" y="0"/>
                </a:lnTo>
                <a:lnTo>
                  <a:pt x="1306999" y="821775"/>
                </a:lnTo>
                <a:lnTo>
                  <a:pt x="0" y="8217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685799" y="1705104"/>
            <a:ext cx="757605" cy="623325"/>
            <a:chOff x="0" y="0"/>
            <a:chExt cx="6184570" cy="508839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solidFill>
              <a:srgbClr val="539BE0">
                <a:alpha val="69804"/>
              </a:srgbClr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10771" b="-10771"/>
              </a:stretch>
            </a:blipFill>
          </p:spPr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685798" y="2583097"/>
            <a:ext cx="757605" cy="623325"/>
            <a:chOff x="0" y="0"/>
            <a:chExt cx="6184570" cy="508839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solidFill>
              <a:srgbClr val="539BE0">
                <a:alpha val="69804"/>
              </a:srgbClr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10771" b="-10771"/>
              </a:stretch>
            </a:blipFill>
          </p:spPr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685798" y="3469479"/>
            <a:ext cx="757605" cy="623325"/>
            <a:chOff x="0" y="0"/>
            <a:chExt cx="6184570" cy="508839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solidFill>
              <a:srgbClr val="539BE0">
                <a:alpha val="69804"/>
              </a:srgbClr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10771" b="-10771"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 flipH="1">
            <a:off x="7433814" y="2831874"/>
            <a:ext cx="4072386" cy="3349538"/>
          </a:xfrm>
          <a:custGeom>
            <a:avLst/>
            <a:gdLst/>
            <a:ahLst/>
            <a:cxnLst/>
            <a:rect l="l" t="t" r="r" b="b"/>
            <a:pathLst>
              <a:path w="6108579" h="5024307">
                <a:moveTo>
                  <a:pt x="6108579" y="0"/>
                </a:moveTo>
                <a:lnTo>
                  <a:pt x="0" y="0"/>
                </a:lnTo>
                <a:lnTo>
                  <a:pt x="0" y="5024307"/>
                </a:lnTo>
                <a:lnTo>
                  <a:pt x="6108579" y="5024307"/>
                </a:lnTo>
                <a:lnTo>
                  <a:pt x="6108579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44818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23276" y="751676"/>
            <a:ext cx="287985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Ladungen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893608" y="1705104"/>
            <a:ext cx="815106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von Amts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wegen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(§§ 274 I, 214 ZPO)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893608" y="2527248"/>
            <a:ext cx="7957758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67"/>
              </a:lnSpc>
            </a:pPr>
            <a:r>
              <a:rPr lang="en-US" sz="333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33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33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Ladung</a:t>
            </a:r>
            <a:r>
              <a:rPr lang="en-US" sz="333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zum</a:t>
            </a:r>
            <a:r>
              <a:rPr lang="en-US" sz="333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fr.e.T</a:t>
            </a:r>
            <a:r>
              <a:rPr lang="en-US" sz="333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333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333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</a:t>
            </a:r>
            <a:r>
              <a:rPr lang="en-US" sz="333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</a:t>
            </a:r>
            <a:r>
              <a:rPr lang="en-US" sz="333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33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33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Klageschift</a:t>
            </a:r>
            <a:r>
              <a:rPr lang="en-US" sz="333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zuzustellen</a:t>
            </a:r>
            <a:endParaRPr lang="en-US" sz="3334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883616" y="3506161"/>
            <a:ext cx="1029839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1FE46E5-8CCC-4F94-A81C-3A1BF2586789}"/>
              </a:ext>
            </a:extLst>
          </p:cNvPr>
          <p:cNvSpPr txBox="1"/>
          <p:nvPr/>
        </p:nvSpPr>
        <p:spPr>
          <a:xfrm>
            <a:off x="1883616" y="4328073"/>
            <a:ext cx="6681544" cy="1149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Ladung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muss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enthalten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Angabe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Rechtsstreits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Terminszeit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Terminsort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E3A6F4C7-31FC-4F42-886B-89E28B732DB3}"/>
              </a:ext>
            </a:extLst>
          </p:cNvPr>
          <p:cNvSpPr txBox="1"/>
          <p:nvPr/>
        </p:nvSpPr>
        <p:spPr>
          <a:xfrm>
            <a:off x="1883616" y="5556943"/>
            <a:ext cx="9793859" cy="11676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liegt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keine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ordnungsgemäße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Ladung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b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Ladung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unwirksam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VU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könnte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ergehen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 335 I Nr. 2 ZPO</a:t>
            </a:r>
          </a:p>
        </p:txBody>
      </p:sp>
      <p:sp>
        <p:nvSpPr>
          <p:cNvPr id="24" name="Freeform 13">
            <a:extLst>
              <a:ext uri="{FF2B5EF4-FFF2-40B4-BE49-F238E27FC236}">
                <a16:creationId xmlns:a16="http://schemas.microsoft.com/office/drawing/2014/main" id="{186B9BC8-55BD-4326-BA42-74A54C613C6D}"/>
              </a:ext>
            </a:extLst>
          </p:cNvPr>
          <p:cNvSpPr/>
          <p:nvPr/>
        </p:nvSpPr>
        <p:spPr>
          <a:xfrm>
            <a:off x="701774" y="5548875"/>
            <a:ext cx="757605" cy="623325"/>
          </a:xfrm>
          <a:custGeom>
            <a:avLst/>
            <a:gdLst/>
            <a:ahLst/>
            <a:cxnLst/>
            <a:rect l="l" t="t" r="r" b="b"/>
            <a:pathLst>
              <a:path w="6184570" h="5088399">
                <a:moveTo>
                  <a:pt x="2750917" y="2544200"/>
                </a:moveTo>
                <a:lnTo>
                  <a:pt x="0" y="5088399"/>
                </a:lnTo>
                <a:lnTo>
                  <a:pt x="3433653" y="5088399"/>
                </a:lnTo>
                <a:lnTo>
                  <a:pt x="6184570" y="2544200"/>
                </a:lnTo>
                <a:lnTo>
                  <a:pt x="3433653" y="0"/>
                </a:lnTo>
                <a:lnTo>
                  <a:pt x="0" y="0"/>
                </a:lnTo>
                <a:lnTo>
                  <a:pt x="2750917" y="2544200"/>
                </a:lnTo>
                <a:close/>
              </a:path>
            </a:pathLst>
          </a:custGeom>
          <a:blipFill>
            <a:blip r:embed="rId4">
              <a:alphaModFix amt="70000"/>
            </a:blip>
            <a:stretch>
              <a:fillRect t="-10771" b="-10771"/>
            </a:stretch>
          </a:blipFill>
        </p:spPr>
      </p:sp>
      <p:sp>
        <p:nvSpPr>
          <p:cNvPr id="25" name="Freeform 13">
            <a:extLst>
              <a:ext uri="{FF2B5EF4-FFF2-40B4-BE49-F238E27FC236}">
                <a16:creationId xmlns:a16="http://schemas.microsoft.com/office/drawing/2014/main" id="{92AB7681-594F-4FA9-A603-6D097652E069}"/>
              </a:ext>
            </a:extLst>
          </p:cNvPr>
          <p:cNvSpPr/>
          <p:nvPr/>
        </p:nvSpPr>
        <p:spPr>
          <a:xfrm>
            <a:off x="701774" y="4339083"/>
            <a:ext cx="757605" cy="623325"/>
          </a:xfrm>
          <a:custGeom>
            <a:avLst/>
            <a:gdLst/>
            <a:ahLst/>
            <a:cxnLst/>
            <a:rect l="l" t="t" r="r" b="b"/>
            <a:pathLst>
              <a:path w="6184570" h="5088399">
                <a:moveTo>
                  <a:pt x="2750917" y="2544200"/>
                </a:moveTo>
                <a:lnTo>
                  <a:pt x="0" y="5088399"/>
                </a:lnTo>
                <a:lnTo>
                  <a:pt x="3433653" y="5088399"/>
                </a:lnTo>
                <a:lnTo>
                  <a:pt x="6184570" y="2544200"/>
                </a:lnTo>
                <a:lnTo>
                  <a:pt x="3433653" y="0"/>
                </a:lnTo>
                <a:lnTo>
                  <a:pt x="0" y="0"/>
                </a:lnTo>
                <a:lnTo>
                  <a:pt x="2750917" y="2544200"/>
                </a:lnTo>
                <a:close/>
              </a:path>
            </a:pathLst>
          </a:custGeom>
          <a:blipFill>
            <a:blip r:embed="rId4">
              <a:alphaModFix amt="70000"/>
            </a:blip>
            <a:stretch>
              <a:fillRect t="-10771" b="-10771"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144818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23276" y="751676"/>
            <a:ext cx="287985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Ladungen</a:t>
            </a:r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685800" y="2026284"/>
            <a:ext cx="757605" cy="623325"/>
            <a:chOff x="0" y="0"/>
            <a:chExt cx="6184570" cy="508839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solidFill>
              <a:srgbClr val="539BE0">
                <a:alpha val="69804"/>
              </a:srgbClr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10771" b="-10771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1795529" y="1884979"/>
            <a:ext cx="1008481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Informationsübermittlung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-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rechtzeitige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schriftliche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Benachrichtigung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(§ 9 III GOV)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893608" y="3254462"/>
            <a:ext cx="780298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genauer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Wortlaut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Ladungen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muss in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Akten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ersichtlich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sein (§ 9 IV GOV)</a:t>
            </a:r>
          </a:p>
        </p:txBody>
      </p: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685800" y="3395767"/>
            <a:ext cx="757605" cy="623325"/>
            <a:chOff x="0" y="0"/>
            <a:chExt cx="6184570" cy="508839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solidFill>
              <a:srgbClr val="539BE0">
                <a:alpha val="69804"/>
              </a:srgbClr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10771" b="-10771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795529" y="4528696"/>
            <a:ext cx="6627747" cy="549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ggf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Anwaltszusatz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(§ 215 II ZPO) </a:t>
            </a:r>
          </a:p>
        </p:txBody>
      </p:sp>
      <p:sp>
        <p:nvSpPr>
          <p:cNvPr id="16" name="Freeform 16"/>
          <p:cNvSpPr/>
          <p:nvPr/>
        </p:nvSpPr>
        <p:spPr>
          <a:xfrm flipH="1">
            <a:off x="7433814" y="2822662"/>
            <a:ext cx="4072386" cy="3349538"/>
          </a:xfrm>
          <a:custGeom>
            <a:avLst/>
            <a:gdLst/>
            <a:ahLst/>
            <a:cxnLst/>
            <a:rect l="l" t="t" r="r" b="b"/>
            <a:pathLst>
              <a:path w="6108579" h="5024307">
                <a:moveTo>
                  <a:pt x="6108579" y="0"/>
                </a:moveTo>
                <a:lnTo>
                  <a:pt x="0" y="0"/>
                </a:lnTo>
                <a:lnTo>
                  <a:pt x="0" y="5024307"/>
                </a:lnTo>
                <a:lnTo>
                  <a:pt x="6108579" y="5024307"/>
                </a:lnTo>
                <a:lnTo>
                  <a:pt x="6108579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685800" y="4596942"/>
            <a:ext cx="757605" cy="623325"/>
            <a:chOff x="0" y="0"/>
            <a:chExt cx="6184570" cy="508839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solidFill>
              <a:srgbClr val="539BE0">
                <a:alpha val="69804"/>
              </a:srgbClr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10771" b="-10771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481246" y="1855102"/>
            <a:ext cx="3346704" cy="5486400"/>
          </a:xfrm>
          <a:custGeom>
            <a:avLst/>
            <a:gdLst/>
            <a:ahLst/>
            <a:cxnLst/>
            <a:rect l="l" t="t" r="r" b="b"/>
            <a:pathLst>
              <a:path w="5020056" h="8229600">
                <a:moveTo>
                  <a:pt x="0" y="0"/>
                </a:moveTo>
                <a:lnTo>
                  <a:pt x="5020056" y="0"/>
                </a:lnTo>
                <a:lnTo>
                  <a:pt x="502005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222783" y="2669311"/>
            <a:ext cx="8835485" cy="2451847"/>
          </a:xfrm>
          <a:custGeom>
            <a:avLst/>
            <a:gdLst/>
            <a:ahLst/>
            <a:cxnLst/>
            <a:rect l="l" t="t" r="r" b="b"/>
            <a:pathLst>
              <a:path w="13253228" h="3677771">
                <a:moveTo>
                  <a:pt x="0" y="0"/>
                </a:moveTo>
                <a:lnTo>
                  <a:pt x="13253228" y="0"/>
                </a:lnTo>
                <a:lnTo>
                  <a:pt x="13253228" y="3677771"/>
                </a:lnTo>
                <a:lnTo>
                  <a:pt x="0" y="367777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44818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843236" y="751676"/>
            <a:ext cx="545825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Bekanntgabe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35464" y="2859617"/>
            <a:ext cx="819853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Verkündung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102952" y="3381819"/>
            <a:ext cx="819853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Mitteilung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293920" y="3904020"/>
            <a:ext cx="819853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Zustellung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8169225" y="2166807"/>
            <a:ext cx="3336975" cy="3186811"/>
          </a:xfrm>
          <a:custGeom>
            <a:avLst/>
            <a:gdLst/>
            <a:ahLst/>
            <a:cxnLst/>
            <a:rect l="l" t="t" r="r" b="b"/>
            <a:pathLst>
              <a:path w="5005462" h="4780216">
                <a:moveTo>
                  <a:pt x="0" y="0"/>
                </a:moveTo>
                <a:lnTo>
                  <a:pt x="5005462" y="0"/>
                </a:lnTo>
                <a:lnTo>
                  <a:pt x="5005462" y="4780216"/>
                </a:lnTo>
                <a:lnTo>
                  <a:pt x="0" y="47802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44818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423574" y="751676"/>
            <a:ext cx="896208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Bekanntmachung - Grundregel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13378" y="3307246"/>
            <a:ext cx="637237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Ladungen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werden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>
              <a:lnSpc>
                <a:spcPts val="3666"/>
              </a:lnSpc>
            </a:pP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grundsätzlich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zugestellt</a:t>
            </a:r>
            <a:endParaRPr lang="en-US" sz="333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C2EB31A0-4AA5-BCA9-7CC3-E1432A4E596E}"/>
              </a:ext>
            </a:extLst>
          </p:cNvPr>
          <p:cNvSpPr txBox="1"/>
          <p:nvPr/>
        </p:nvSpPr>
        <p:spPr>
          <a:xfrm>
            <a:off x="-3252379" y="6210695"/>
            <a:ext cx="9866257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0"/>
              </a:lnSpc>
              <a:spcBef>
                <a:spcPct val="0"/>
              </a:spcBef>
            </a:pPr>
            <a:r>
              <a:rPr lang="en-US" sz="3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329 II 2 ZPO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8169225" y="2166807"/>
            <a:ext cx="3336975" cy="3186811"/>
          </a:xfrm>
          <a:custGeom>
            <a:avLst/>
            <a:gdLst/>
            <a:ahLst/>
            <a:cxnLst/>
            <a:rect l="l" t="t" r="r" b="b"/>
            <a:pathLst>
              <a:path w="5005462" h="4780216">
                <a:moveTo>
                  <a:pt x="0" y="0"/>
                </a:moveTo>
                <a:lnTo>
                  <a:pt x="5005462" y="0"/>
                </a:lnTo>
                <a:lnTo>
                  <a:pt x="5005462" y="4780216"/>
                </a:lnTo>
                <a:lnTo>
                  <a:pt x="0" y="47802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44818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17017" y="751676"/>
            <a:ext cx="772723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Bekanntmachung - Ausnahmen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31671" y="3101614"/>
            <a:ext cx="6678286" cy="17548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Ladung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zum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frühen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ersten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b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</a:b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§ 497 I 1 ZPO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beim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AG! -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Klägerseite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-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ohne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Auflagen</a:t>
            </a:r>
            <a:endParaRPr lang="en-US" sz="333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685800" y="3373766"/>
            <a:ext cx="757605" cy="623325"/>
            <a:chOff x="0" y="0"/>
            <a:chExt cx="6184570" cy="508839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solidFill>
              <a:srgbClr val="539BE0">
                <a:alpha val="69804"/>
              </a:srgbClr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blipFill>
              <a:blip r:embed="rId6">
                <a:alphaModFix amt="70000"/>
              </a:blip>
              <a:stretch>
                <a:fillRect t="-10771" b="-10771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1443406" y="1960066"/>
            <a:ext cx="6078471" cy="5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 dirty="0" err="1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Besonderheit</a:t>
            </a:r>
            <a:r>
              <a:rPr lang="en-US" sz="3333" b="1" u="sng" dirty="0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- </a:t>
            </a:r>
            <a:r>
              <a:rPr lang="en-US" sz="3333" b="1" u="sng" dirty="0" err="1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formlose</a:t>
            </a:r>
            <a:r>
              <a:rPr lang="en-US" sz="3333" b="1" u="sng" dirty="0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u="sng" dirty="0" err="1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Ladung</a:t>
            </a:r>
            <a:r>
              <a:rPr lang="en-US" sz="3333" b="1" u="sng" dirty="0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: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831671" y="4883127"/>
            <a:ext cx="7295496" cy="11676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SV,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Dolmetscher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(§ 402 ZPO), </a:t>
            </a:r>
            <a:b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</a:b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Zeugen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(§ 377 I ZPO)</a:t>
            </a:r>
          </a:p>
        </p:txBody>
      </p: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685800" y="4962407"/>
            <a:ext cx="757605" cy="623325"/>
            <a:chOff x="0" y="0"/>
            <a:chExt cx="6184570" cy="508839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solidFill>
              <a:srgbClr val="539BE0">
                <a:alpha val="69804"/>
              </a:srgbClr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blipFill>
              <a:blip r:embed="rId6">
                <a:alphaModFix amt="70000"/>
              </a:blip>
              <a:stretch>
                <a:fillRect t="-10771" b="-10771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8169225" y="2166807"/>
            <a:ext cx="3336975" cy="3186811"/>
          </a:xfrm>
          <a:custGeom>
            <a:avLst/>
            <a:gdLst/>
            <a:ahLst/>
            <a:cxnLst/>
            <a:rect l="l" t="t" r="r" b="b"/>
            <a:pathLst>
              <a:path w="5005462" h="4780216">
                <a:moveTo>
                  <a:pt x="0" y="0"/>
                </a:moveTo>
                <a:lnTo>
                  <a:pt x="5005462" y="0"/>
                </a:lnTo>
                <a:lnTo>
                  <a:pt x="5005462" y="4780216"/>
                </a:lnTo>
                <a:lnTo>
                  <a:pt x="0" y="47802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44818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17017" y="751676"/>
            <a:ext cx="772723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Bekanntmachung - Ausnahmen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31671" y="3368754"/>
            <a:ext cx="6678286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Aufgrund</a:t>
            </a:r>
            <a:r>
              <a:rPr lang="en-US" sz="24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einer</a:t>
            </a:r>
            <a:r>
              <a:rPr lang="en-US" sz="24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mündlichen</a:t>
            </a:r>
            <a:r>
              <a:rPr lang="en-US" sz="24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Verhandlung</a:t>
            </a:r>
            <a:r>
              <a:rPr lang="en-US" sz="24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ergehende</a:t>
            </a:r>
            <a:r>
              <a:rPr lang="en-US" sz="24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Beschlüsse</a:t>
            </a:r>
            <a:r>
              <a:rPr lang="en-US" sz="24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müssen</a:t>
            </a:r>
            <a:r>
              <a:rPr lang="en-US" sz="24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verkündet</a:t>
            </a:r>
            <a:r>
              <a:rPr lang="en-US" sz="24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werden</a:t>
            </a:r>
            <a:r>
              <a:rPr lang="en-US" sz="24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§ 329 I 1 ZPO</a:t>
            </a:r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685800" y="3373766"/>
            <a:ext cx="757605" cy="623325"/>
            <a:chOff x="0" y="0"/>
            <a:chExt cx="6184570" cy="508839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solidFill>
              <a:srgbClr val="539BE0">
                <a:alpha val="69804"/>
              </a:srgbClr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blipFill>
              <a:blip r:embed="rId6">
                <a:alphaModFix amt="70000"/>
              </a:blip>
              <a:stretch>
                <a:fillRect t="-10771" b="-10771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1443406" y="1960066"/>
            <a:ext cx="6078471" cy="5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 dirty="0" err="1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Verkündung</a:t>
            </a:r>
            <a:r>
              <a:rPr lang="en-US" sz="3333" b="1" u="sng" dirty="0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u="sng" dirty="0" err="1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einer</a:t>
            </a:r>
            <a:r>
              <a:rPr lang="en-US" sz="3333" b="1" u="sng" dirty="0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u="sng" dirty="0" err="1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Entscheidung</a:t>
            </a:r>
            <a:r>
              <a:rPr lang="en-US" sz="3333" b="1" u="sng" dirty="0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: </a:t>
            </a:r>
          </a:p>
        </p:txBody>
      </p: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685800" y="4592661"/>
            <a:ext cx="757605" cy="623325"/>
            <a:chOff x="0" y="0"/>
            <a:chExt cx="6184570" cy="508839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solidFill>
              <a:srgbClr val="539BE0">
                <a:alpha val="69804"/>
              </a:srgbClr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blipFill>
              <a:blip r:embed="rId6">
                <a:alphaModFix amt="70000"/>
              </a:blip>
              <a:stretch>
                <a:fillRect t="-10771" b="-10771"/>
              </a:stretch>
            </a:blipFill>
          </p:spPr>
        </p:sp>
      </p:grpSp>
      <p:sp>
        <p:nvSpPr>
          <p:cNvPr id="17" name="TextBox 8">
            <a:extLst>
              <a:ext uri="{FF2B5EF4-FFF2-40B4-BE49-F238E27FC236}">
                <a16:creationId xmlns:a16="http://schemas.microsoft.com/office/drawing/2014/main" id="{F350A35F-3BD3-41D7-94E2-19398DFC4F49}"/>
              </a:ext>
            </a:extLst>
          </p:cNvPr>
          <p:cNvSpPr txBox="1"/>
          <p:nvPr/>
        </p:nvSpPr>
        <p:spPr>
          <a:xfrm>
            <a:off x="1831671" y="4592661"/>
            <a:ext cx="7538832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nicht</a:t>
            </a:r>
            <a:r>
              <a:rPr lang="en-US" sz="24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verkündete</a:t>
            </a:r>
            <a:r>
              <a:rPr lang="en-US" sz="24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Beschlüsse</a:t>
            </a:r>
            <a:r>
              <a:rPr lang="en-US" sz="24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und </a:t>
            </a:r>
            <a:r>
              <a:rPr lang="en-US" sz="2400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Verfügungen</a:t>
            </a:r>
            <a:r>
              <a:rPr lang="en-US" sz="24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sind</a:t>
            </a:r>
            <a:r>
              <a:rPr lang="en-US" sz="24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den </a:t>
            </a:r>
            <a:r>
              <a:rPr lang="en-US" sz="2400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Parteien</a:t>
            </a:r>
            <a:r>
              <a:rPr lang="en-US" sz="24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formlos</a:t>
            </a:r>
            <a:r>
              <a:rPr lang="en-US" sz="24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mitzuteilen</a:t>
            </a:r>
            <a:r>
              <a:rPr lang="en-US" sz="24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§ 329 II 1 ZPO</a:t>
            </a:r>
          </a:p>
          <a:p>
            <a:r>
              <a:rPr lang="en-US" sz="24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außer</a:t>
            </a:r>
            <a:r>
              <a:rPr lang="en-US" sz="24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Entscheidung</a:t>
            </a:r>
            <a:r>
              <a:rPr lang="en-US" sz="24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enthält</a:t>
            </a:r>
            <a:r>
              <a:rPr lang="en-US" sz="24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Terminsbestimmung</a:t>
            </a:r>
            <a:r>
              <a:rPr lang="en-US" sz="24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oder</a:t>
            </a:r>
            <a:r>
              <a:rPr lang="en-US" sz="24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setzt</a:t>
            </a:r>
            <a:r>
              <a:rPr lang="en-US" sz="24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eine</a:t>
            </a:r>
            <a:r>
              <a:rPr lang="en-US" sz="24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Frist in Gang – </a:t>
            </a:r>
            <a:r>
              <a:rPr lang="en-US" sz="2400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förmliche</a:t>
            </a:r>
            <a:r>
              <a:rPr lang="en-US" sz="24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Zustellung</a:t>
            </a:r>
            <a:r>
              <a:rPr lang="en-US" sz="24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§ 329 II 2 ZPO</a:t>
            </a:r>
          </a:p>
        </p:txBody>
      </p:sp>
    </p:spTree>
    <p:extLst>
      <p:ext uri="{BB962C8B-B14F-4D97-AF65-F5344CB8AC3E}">
        <p14:creationId xmlns:p14="http://schemas.microsoft.com/office/powerpoint/2010/main" val="40496348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685800" y="1864944"/>
            <a:ext cx="757605" cy="623325"/>
            <a:chOff x="0" y="0"/>
            <a:chExt cx="6184570" cy="508839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solidFill>
              <a:srgbClr val="539BE0">
                <a:alpha val="69804"/>
              </a:srgbClr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10771" b="-10771"/>
              </a:stretch>
            </a:blipFill>
          </p:spPr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685800" y="2954906"/>
            <a:ext cx="757605" cy="623325"/>
            <a:chOff x="0" y="0"/>
            <a:chExt cx="6184570" cy="508839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solidFill>
              <a:srgbClr val="539BE0">
                <a:alpha val="69804"/>
              </a:srgbClr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10771" b="-10771"/>
              </a:stretch>
            </a:blipFill>
          </p:spPr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685800" y="3991014"/>
            <a:ext cx="757605" cy="623325"/>
            <a:chOff x="0" y="0"/>
            <a:chExt cx="6184570" cy="508839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solidFill>
              <a:srgbClr val="539BE0">
                <a:alpha val="69804"/>
              </a:srgbClr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10771" b="-10771"/>
              </a:stretch>
            </a:blipFill>
          </p:spPr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704221" y="5027122"/>
            <a:ext cx="757605" cy="623325"/>
            <a:chOff x="0" y="0"/>
            <a:chExt cx="6184570" cy="508839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solidFill>
              <a:srgbClr val="539BE0">
                <a:alpha val="69804"/>
              </a:srgbClr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10771" b="-10771"/>
              </a:stretch>
            </a:blipFill>
          </p:spPr>
        </p:sp>
      </p:grpSp>
      <p:sp>
        <p:nvSpPr>
          <p:cNvPr id="17" name="Freeform 17"/>
          <p:cNvSpPr/>
          <p:nvPr/>
        </p:nvSpPr>
        <p:spPr>
          <a:xfrm>
            <a:off x="9051453" y="1821579"/>
            <a:ext cx="2563587" cy="2169435"/>
          </a:xfrm>
          <a:custGeom>
            <a:avLst/>
            <a:gdLst/>
            <a:ahLst/>
            <a:cxnLst/>
            <a:rect l="l" t="t" r="r" b="b"/>
            <a:pathLst>
              <a:path w="3845380" h="3254153">
                <a:moveTo>
                  <a:pt x="0" y="0"/>
                </a:moveTo>
                <a:lnTo>
                  <a:pt x="3845380" y="0"/>
                </a:lnTo>
                <a:lnTo>
                  <a:pt x="3845380" y="3254153"/>
                </a:lnTo>
                <a:lnTo>
                  <a:pt x="0" y="32541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44818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40782" y="751676"/>
            <a:ext cx="678522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persönliches Erscheinen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24429" y="1777493"/>
            <a:ext cx="6216167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wenn zur Aufklärung des Sachverhalts geboten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24429" y="2950126"/>
            <a:ext cx="529567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Ladung von Amts wegen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724429" y="3849709"/>
            <a:ext cx="9042711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formlose Mitteilung der Ladung an</a:t>
            </a:r>
          </a:p>
          <a:p>
            <a:pPr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Partei selbst, auch wenn sie RA hat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724429" y="5142993"/>
            <a:ext cx="10204968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Entsendung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Vertreters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statt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Teilnahme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möglich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619618" y="2703534"/>
            <a:ext cx="3241595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141 ZPO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4119717" y="1840945"/>
            <a:ext cx="3952566" cy="3952566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913986" y="2307334"/>
            <a:ext cx="2728413" cy="703846"/>
            <a:chOff x="0" y="0"/>
            <a:chExt cx="634054" cy="16356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4054" cy="163566"/>
            </a:xfrm>
            <a:custGeom>
              <a:avLst/>
              <a:gdLst/>
              <a:ahLst/>
              <a:cxnLst/>
              <a:rect l="l" t="t" r="r" b="b"/>
              <a:pathLst>
                <a:path w="634054" h="163566">
                  <a:moveTo>
                    <a:pt x="43509" y="0"/>
                  </a:moveTo>
                  <a:lnTo>
                    <a:pt x="590545" y="0"/>
                  </a:lnTo>
                  <a:cubicBezTo>
                    <a:pt x="614574" y="0"/>
                    <a:pt x="634054" y="19479"/>
                    <a:pt x="634054" y="43509"/>
                  </a:cubicBezTo>
                  <a:lnTo>
                    <a:pt x="634054" y="120058"/>
                  </a:lnTo>
                  <a:cubicBezTo>
                    <a:pt x="634054" y="131597"/>
                    <a:pt x="629470" y="142663"/>
                    <a:pt x="621310" y="150823"/>
                  </a:cubicBezTo>
                  <a:cubicBezTo>
                    <a:pt x="613151" y="158982"/>
                    <a:pt x="602084" y="163566"/>
                    <a:pt x="590545" y="163566"/>
                  </a:cubicBezTo>
                  <a:lnTo>
                    <a:pt x="43509" y="163566"/>
                  </a:lnTo>
                  <a:cubicBezTo>
                    <a:pt x="19479" y="163566"/>
                    <a:pt x="0" y="144087"/>
                    <a:pt x="0" y="120058"/>
                  </a:cubicBezTo>
                  <a:lnTo>
                    <a:pt x="0" y="43509"/>
                  </a:lnTo>
                  <a:cubicBezTo>
                    <a:pt x="0" y="31969"/>
                    <a:pt x="4584" y="20903"/>
                    <a:pt x="12743" y="12743"/>
                  </a:cubicBezTo>
                  <a:cubicBezTo>
                    <a:pt x="20903" y="4584"/>
                    <a:pt x="31969" y="0"/>
                    <a:pt x="43509" y="0"/>
                  </a:cubicBezTo>
                  <a:close/>
                </a:path>
              </a:pathLst>
            </a:custGeom>
            <a:blipFill>
              <a:blip r:embed="rId4">
                <a:alphaModFix amt="19999"/>
              </a:blip>
              <a:stretch>
                <a:fillRect t="-143821" b="-143821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144818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03493" y="3132486"/>
            <a:ext cx="5385015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Maßnahmen </a:t>
            </a:r>
          </a:p>
          <a:p>
            <a:pPr algn="ctr" defTabSz="609630">
              <a:lnSpc>
                <a:spcPts val="3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zur Vorbereitung </a:t>
            </a:r>
          </a:p>
          <a:p>
            <a:pPr algn="ctr" defTabSz="609630">
              <a:lnSpc>
                <a:spcPts val="3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des Termins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8479" y="2367494"/>
            <a:ext cx="3833176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200"/>
              </a:lnSpc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Zeugen laden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910155" y="4494300"/>
            <a:ext cx="2371690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>
                <a:solidFill>
                  <a:srgbClr val="FEC934"/>
                </a:solidFill>
                <a:latin typeface="Canva Sans"/>
                <a:ea typeface="Canva Sans"/>
                <a:cs typeface="Canva Sans"/>
                <a:sym typeface="Canva Sans"/>
              </a:rPr>
              <a:t>§ 273 ZPO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851654" y="4699878"/>
            <a:ext cx="2728413" cy="1390013"/>
            <a:chOff x="0" y="0"/>
            <a:chExt cx="634054" cy="32302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4054" cy="323024"/>
            </a:xfrm>
            <a:custGeom>
              <a:avLst/>
              <a:gdLst/>
              <a:ahLst/>
              <a:cxnLst/>
              <a:rect l="l" t="t" r="r" b="b"/>
              <a:pathLst>
                <a:path w="634054" h="323024">
                  <a:moveTo>
                    <a:pt x="43509" y="0"/>
                  </a:moveTo>
                  <a:lnTo>
                    <a:pt x="590545" y="0"/>
                  </a:lnTo>
                  <a:cubicBezTo>
                    <a:pt x="614574" y="0"/>
                    <a:pt x="634054" y="19479"/>
                    <a:pt x="634054" y="43509"/>
                  </a:cubicBezTo>
                  <a:lnTo>
                    <a:pt x="634054" y="279515"/>
                  </a:lnTo>
                  <a:cubicBezTo>
                    <a:pt x="634054" y="291055"/>
                    <a:pt x="629470" y="302121"/>
                    <a:pt x="621310" y="310281"/>
                  </a:cubicBezTo>
                  <a:cubicBezTo>
                    <a:pt x="613151" y="318440"/>
                    <a:pt x="602084" y="323024"/>
                    <a:pt x="590545" y="323024"/>
                  </a:cubicBezTo>
                  <a:lnTo>
                    <a:pt x="43509" y="323024"/>
                  </a:lnTo>
                  <a:cubicBezTo>
                    <a:pt x="31969" y="323024"/>
                    <a:pt x="20903" y="318440"/>
                    <a:pt x="12743" y="310281"/>
                  </a:cubicBezTo>
                  <a:cubicBezTo>
                    <a:pt x="4584" y="302121"/>
                    <a:pt x="0" y="291055"/>
                    <a:pt x="0" y="279515"/>
                  </a:cubicBezTo>
                  <a:lnTo>
                    <a:pt x="0" y="43509"/>
                  </a:lnTo>
                  <a:cubicBezTo>
                    <a:pt x="0" y="31969"/>
                    <a:pt x="4584" y="20903"/>
                    <a:pt x="12743" y="12743"/>
                  </a:cubicBezTo>
                  <a:cubicBezTo>
                    <a:pt x="20903" y="4584"/>
                    <a:pt x="31969" y="0"/>
                    <a:pt x="43509" y="0"/>
                  </a:cubicBezTo>
                  <a:close/>
                </a:path>
              </a:pathLst>
            </a:custGeom>
            <a:blipFill>
              <a:blip r:embed="rId4">
                <a:alphaModFix amt="19999"/>
              </a:blip>
              <a:stretch>
                <a:fillRect t="-48143" b="-48143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8326053" y="4777934"/>
            <a:ext cx="3779616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99"/>
              </a:lnSpc>
            </a:pP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Behörden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um </a:t>
            </a:r>
            <a:b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Auskünfte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 defTabSz="609630">
              <a:lnSpc>
                <a:spcPts val="3299"/>
              </a:lnSpc>
            </a:pP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ersuchen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777788" y="1840945"/>
            <a:ext cx="1877597" cy="577348"/>
            <a:chOff x="0" y="0"/>
            <a:chExt cx="436333" cy="13417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36333" cy="134170"/>
            </a:xfrm>
            <a:custGeom>
              <a:avLst/>
              <a:gdLst/>
              <a:ahLst/>
              <a:cxnLst/>
              <a:rect l="l" t="t" r="r" b="b"/>
              <a:pathLst>
                <a:path w="436333" h="134170">
                  <a:moveTo>
                    <a:pt x="63224" y="0"/>
                  </a:moveTo>
                  <a:lnTo>
                    <a:pt x="373109" y="0"/>
                  </a:lnTo>
                  <a:cubicBezTo>
                    <a:pt x="408027" y="0"/>
                    <a:pt x="436333" y="28306"/>
                    <a:pt x="436333" y="63224"/>
                  </a:cubicBezTo>
                  <a:lnTo>
                    <a:pt x="436333" y="70945"/>
                  </a:lnTo>
                  <a:cubicBezTo>
                    <a:pt x="436333" y="87714"/>
                    <a:pt x="429672" y="103795"/>
                    <a:pt x="417816" y="115652"/>
                  </a:cubicBezTo>
                  <a:cubicBezTo>
                    <a:pt x="405959" y="127508"/>
                    <a:pt x="389877" y="134170"/>
                    <a:pt x="373109" y="134170"/>
                  </a:cubicBezTo>
                  <a:lnTo>
                    <a:pt x="63224" y="134170"/>
                  </a:lnTo>
                  <a:cubicBezTo>
                    <a:pt x="28306" y="134170"/>
                    <a:pt x="0" y="105863"/>
                    <a:pt x="0" y="70945"/>
                  </a:cubicBezTo>
                  <a:lnTo>
                    <a:pt x="0" y="63224"/>
                  </a:lnTo>
                  <a:cubicBezTo>
                    <a:pt x="0" y="28306"/>
                    <a:pt x="28306" y="0"/>
                    <a:pt x="63224" y="0"/>
                  </a:cubicBezTo>
                  <a:close/>
                </a:path>
              </a:pathLst>
            </a:custGeom>
            <a:blipFill>
              <a:blip r:embed="rId4">
                <a:alphaModFix amt="19999"/>
              </a:blip>
              <a:stretch>
                <a:fillRect t="-112605" b="-112605"/>
              </a:stretch>
            </a:blipFill>
          </p:spPr>
        </p:sp>
      </p:grpSp>
      <p:sp>
        <p:nvSpPr>
          <p:cNvPr id="18" name="TextBox 18"/>
          <p:cNvSpPr txBox="1"/>
          <p:nvPr/>
        </p:nvSpPr>
        <p:spPr>
          <a:xfrm>
            <a:off x="8366708" y="1855580"/>
            <a:ext cx="2699757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200"/>
              </a:lnSpc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SV laden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8777788" y="3239879"/>
            <a:ext cx="2876146" cy="577348"/>
            <a:chOff x="0" y="0"/>
            <a:chExt cx="668385" cy="13417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68385" cy="134170"/>
            </a:xfrm>
            <a:custGeom>
              <a:avLst/>
              <a:gdLst/>
              <a:ahLst/>
              <a:cxnLst/>
              <a:rect l="l" t="t" r="r" b="b"/>
              <a:pathLst>
                <a:path w="668385" h="134170">
                  <a:moveTo>
                    <a:pt x="41274" y="0"/>
                  </a:moveTo>
                  <a:lnTo>
                    <a:pt x="627112" y="0"/>
                  </a:lnTo>
                  <a:cubicBezTo>
                    <a:pt x="638058" y="0"/>
                    <a:pt x="648556" y="4348"/>
                    <a:pt x="656297" y="12089"/>
                  </a:cubicBezTo>
                  <a:cubicBezTo>
                    <a:pt x="664037" y="19829"/>
                    <a:pt x="668385" y="30327"/>
                    <a:pt x="668385" y="41274"/>
                  </a:cubicBezTo>
                  <a:lnTo>
                    <a:pt x="668385" y="92896"/>
                  </a:lnTo>
                  <a:cubicBezTo>
                    <a:pt x="668385" y="103842"/>
                    <a:pt x="664037" y="114340"/>
                    <a:pt x="656297" y="122081"/>
                  </a:cubicBezTo>
                  <a:cubicBezTo>
                    <a:pt x="648556" y="129821"/>
                    <a:pt x="638058" y="134170"/>
                    <a:pt x="627112" y="134170"/>
                  </a:cubicBezTo>
                  <a:lnTo>
                    <a:pt x="41274" y="134170"/>
                  </a:lnTo>
                  <a:cubicBezTo>
                    <a:pt x="18479" y="134170"/>
                    <a:pt x="0" y="115691"/>
                    <a:pt x="0" y="92896"/>
                  </a:cubicBezTo>
                  <a:lnTo>
                    <a:pt x="0" y="41274"/>
                  </a:lnTo>
                  <a:cubicBezTo>
                    <a:pt x="0" y="30327"/>
                    <a:pt x="4348" y="19829"/>
                    <a:pt x="12089" y="12089"/>
                  </a:cubicBezTo>
                  <a:cubicBezTo>
                    <a:pt x="19829" y="4348"/>
                    <a:pt x="30327" y="0"/>
                    <a:pt x="41274" y="0"/>
                  </a:cubicBezTo>
                  <a:close/>
                </a:path>
              </a:pathLst>
            </a:custGeom>
            <a:blipFill>
              <a:blip r:embed="rId4">
                <a:alphaModFix amt="19999"/>
              </a:blip>
              <a:stretch>
                <a:fillRect t="-199082" b="-199082"/>
              </a:stretch>
            </a:blipFill>
          </p:spPr>
        </p:sp>
      </p:grpSp>
      <p:sp>
        <p:nvSpPr>
          <p:cNvPr id="21" name="TextBox 21"/>
          <p:cNvSpPr txBox="1"/>
          <p:nvPr/>
        </p:nvSpPr>
        <p:spPr>
          <a:xfrm>
            <a:off x="8560614" y="3246106"/>
            <a:ext cx="3310493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p. E. anordnen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913985" y="3899834"/>
            <a:ext cx="2842164" cy="1893677"/>
            <a:chOff x="0" y="0"/>
            <a:chExt cx="725697" cy="48351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25697" cy="483518"/>
            </a:xfrm>
            <a:custGeom>
              <a:avLst/>
              <a:gdLst/>
              <a:ahLst/>
              <a:cxnLst/>
              <a:rect l="l" t="t" r="r" b="b"/>
              <a:pathLst>
                <a:path w="725697" h="483518">
                  <a:moveTo>
                    <a:pt x="41767" y="0"/>
                  </a:moveTo>
                  <a:lnTo>
                    <a:pt x="683930" y="0"/>
                  </a:lnTo>
                  <a:cubicBezTo>
                    <a:pt x="695008" y="0"/>
                    <a:pt x="705631" y="4400"/>
                    <a:pt x="713464" y="12233"/>
                  </a:cubicBezTo>
                  <a:cubicBezTo>
                    <a:pt x="721297" y="20066"/>
                    <a:pt x="725697" y="30690"/>
                    <a:pt x="725697" y="41767"/>
                  </a:cubicBezTo>
                  <a:lnTo>
                    <a:pt x="725697" y="441750"/>
                  </a:lnTo>
                  <a:cubicBezTo>
                    <a:pt x="725697" y="452828"/>
                    <a:pt x="721297" y="463451"/>
                    <a:pt x="713464" y="471284"/>
                  </a:cubicBezTo>
                  <a:cubicBezTo>
                    <a:pt x="705631" y="479117"/>
                    <a:pt x="695008" y="483518"/>
                    <a:pt x="683930" y="483518"/>
                  </a:cubicBezTo>
                  <a:lnTo>
                    <a:pt x="41767" y="483518"/>
                  </a:lnTo>
                  <a:cubicBezTo>
                    <a:pt x="30690" y="483518"/>
                    <a:pt x="20066" y="479117"/>
                    <a:pt x="12233" y="471284"/>
                  </a:cubicBezTo>
                  <a:cubicBezTo>
                    <a:pt x="4400" y="463451"/>
                    <a:pt x="0" y="452828"/>
                    <a:pt x="0" y="441750"/>
                  </a:cubicBezTo>
                  <a:lnTo>
                    <a:pt x="0" y="41767"/>
                  </a:lnTo>
                  <a:cubicBezTo>
                    <a:pt x="0" y="30690"/>
                    <a:pt x="4400" y="20066"/>
                    <a:pt x="12233" y="12233"/>
                  </a:cubicBezTo>
                  <a:cubicBezTo>
                    <a:pt x="20066" y="4400"/>
                    <a:pt x="30690" y="0"/>
                    <a:pt x="41767" y="0"/>
                  </a:cubicBezTo>
                  <a:close/>
                </a:path>
              </a:pathLst>
            </a:custGeom>
            <a:blipFill>
              <a:blip r:embed="rId4">
                <a:alphaModFix amt="19999"/>
              </a:blip>
              <a:stretch>
                <a:fillRect t="-25043" b="-25043"/>
              </a:stretch>
            </a:blipFill>
          </p:spPr>
        </p:sp>
      </p:grpSp>
      <p:sp>
        <p:nvSpPr>
          <p:cNvPr id="24" name="TextBox 24"/>
          <p:cNvSpPr txBox="1"/>
          <p:nvPr/>
        </p:nvSpPr>
        <p:spPr>
          <a:xfrm>
            <a:off x="446470" y="4021173"/>
            <a:ext cx="3805185" cy="1692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300"/>
              </a:lnSpc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Parteien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</a:t>
            </a:r>
            <a:b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zur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Ergänzung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 defTabSz="609630">
              <a:lnSpc>
                <a:spcPts val="3300"/>
              </a:lnSpc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ihrer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Schrift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</a:p>
          <a:p>
            <a:pPr algn="ctr" defTabSz="609630">
              <a:lnSpc>
                <a:spcPts val="3300"/>
              </a:lnSpc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sätze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aufgeben</a:t>
            </a:r>
            <a:endParaRPr lang="en-US" sz="3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5" name="AutoShape 25"/>
          <p:cNvSpPr/>
          <p:nvPr/>
        </p:nvSpPr>
        <p:spPr>
          <a:xfrm flipH="1" flipV="1">
            <a:off x="3693820" y="2636815"/>
            <a:ext cx="693963" cy="185947"/>
          </a:xfrm>
          <a:prstGeom prst="line">
            <a:avLst/>
          </a:prstGeom>
          <a:ln w="1238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AutoShape 26"/>
          <p:cNvSpPr/>
          <p:nvPr/>
        </p:nvSpPr>
        <p:spPr>
          <a:xfrm flipH="1">
            <a:off x="3829512" y="4719320"/>
            <a:ext cx="507633" cy="64635"/>
          </a:xfrm>
          <a:prstGeom prst="line">
            <a:avLst/>
          </a:prstGeom>
          <a:ln w="1238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7" name="AutoShape 27"/>
          <p:cNvSpPr/>
          <p:nvPr/>
        </p:nvSpPr>
        <p:spPr>
          <a:xfrm flipH="1">
            <a:off x="7753490" y="2131805"/>
            <a:ext cx="613217" cy="608699"/>
          </a:xfrm>
          <a:prstGeom prst="line">
            <a:avLst/>
          </a:prstGeom>
          <a:ln w="1238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8" name="AutoShape 28"/>
          <p:cNvSpPr/>
          <p:nvPr/>
        </p:nvSpPr>
        <p:spPr>
          <a:xfrm flipH="1">
            <a:off x="8063148" y="3525505"/>
            <a:ext cx="497466" cy="100471"/>
          </a:xfrm>
          <a:prstGeom prst="line">
            <a:avLst/>
          </a:prstGeom>
          <a:ln w="1238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9" name="AutoShape 29"/>
          <p:cNvSpPr/>
          <p:nvPr/>
        </p:nvSpPr>
        <p:spPr>
          <a:xfrm flipH="1" flipV="1">
            <a:off x="7803304" y="4813258"/>
            <a:ext cx="1048350" cy="581626"/>
          </a:xfrm>
          <a:prstGeom prst="line">
            <a:avLst/>
          </a:prstGeom>
          <a:ln w="1238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0" name="TextBox 30"/>
          <p:cNvSpPr txBox="1"/>
          <p:nvPr/>
        </p:nvSpPr>
        <p:spPr>
          <a:xfrm>
            <a:off x="7281846" y="751676"/>
            <a:ext cx="39189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273 ZPO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231278" y="2325905"/>
            <a:ext cx="3320050" cy="3249499"/>
          </a:xfrm>
          <a:custGeom>
            <a:avLst/>
            <a:gdLst/>
            <a:ahLst/>
            <a:cxnLst/>
            <a:rect l="l" t="t" r="r" b="b"/>
            <a:pathLst>
              <a:path w="4980075" h="4874248">
                <a:moveTo>
                  <a:pt x="0" y="0"/>
                </a:moveTo>
                <a:lnTo>
                  <a:pt x="4980075" y="0"/>
                </a:lnTo>
                <a:lnTo>
                  <a:pt x="4980075" y="4874249"/>
                </a:lnTo>
                <a:lnTo>
                  <a:pt x="0" y="48742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0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09520" y="751676"/>
            <a:ext cx="309144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139 ZPO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57312" y="3600159"/>
            <a:ext cx="676474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Hinweis durch das Gericht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818796" y="1905444"/>
            <a:ext cx="624177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materielle Prozessleitung </a:t>
            </a:r>
          </a:p>
        </p:txBody>
      </p:sp>
      <p:sp>
        <p:nvSpPr>
          <p:cNvPr id="10" name="Freeform 10"/>
          <p:cNvSpPr/>
          <p:nvPr/>
        </p:nvSpPr>
        <p:spPr>
          <a:xfrm rot="5400000">
            <a:off x="7499751" y="2795318"/>
            <a:ext cx="871332" cy="547850"/>
          </a:xfrm>
          <a:custGeom>
            <a:avLst/>
            <a:gdLst/>
            <a:ahLst/>
            <a:cxnLst/>
            <a:rect l="l" t="t" r="r" b="b"/>
            <a:pathLst>
              <a:path w="1306998" h="821775">
                <a:moveTo>
                  <a:pt x="0" y="0"/>
                </a:moveTo>
                <a:lnTo>
                  <a:pt x="1306998" y="0"/>
                </a:lnTo>
                <a:lnTo>
                  <a:pt x="1306998" y="821775"/>
                </a:lnTo>
                <a:lnTo>
                  <a:pt x="0" y="8217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00000">
            <a:off x="7504017" y="4490034"/>
            <a:ext cx="871332" cy="547850"/>
          </a:xfrm>
          <a:custGeom>
            <a:avLst/>
            <a:gdLst/>
            <a:ahLst/>
            <a:cxnLst/>
            <a:rect l="l" t="t" r="r" b="b"/>
            <a:pathLst>
              <a:path w="1306998" h="821775">
                <a:moveTo>
                  <a:pt x="0" y="0"/>
                </a:moveTo>
                <a:lnTo>
                  <a:pt x="1306998" y="0"/>
                </a:lnTo>
                <a:lnTo>
                  <a:pt x="1306998" y="821775"/>
                </a:lnTo>
                <a:lnTo>
                  <a:pt x="0" y="8217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810867" y="5294874"/>
            <a:ext cx="624910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formlose Übersendung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347210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85800" y="1556395"/>
            <a:ext cx="6875575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folgende Termine eintragen:</a:t>
            </a:r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685801" y="2168112"/>
            <a:ext cx="422583" cy="347683"/>
            <a:chOff x="0" y="0"/>
            <a:chExt cx="6184570" cy="508839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solidFill>
              <a:srgbClr val="539BE0">
                <a:alpha val="69804"/>
              </a:srgbClr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blipFill>
              <a:blip r:embed="rId5">
                <a:alphaModFix amt="70000"/>
              </a:blip>
              <a:stretch>
                <a:fillRect t="-10771" b="-10771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1378285" y="2193512"/>
            <a:ext cx="9594155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66"/>
              </a:lnSpc>
            </a:pPr>
            <a:r>
              <a:rPr lang="en-US" sz="2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8/26:</a:t>
            </a: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Güteverhandlung und </a:t>
            </a:r>
          </a:p>
          <a:p>
            <a:pPr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früher erster Termin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78285" y="3029595"/>
            <a:ext cx="8293177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66"/>
              </a:lnSpc>
            </a:pPr>
            <a:r>
              <a:rPr lang="en-US" sz="2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3/26: </a:t>
            </a: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Güteverhandlung und </a:t>
            </a:r>
          </a:p>
          <a:p>
            <a:pPr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früher erster Termin - </a:t>
            </a:r>
          </a:p>
          <a:p>
            <a:pPr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Hinweis gemäß § 139 ZPO</a:t>
            </a:r>
          </a:p>
        </p:txBody>
      </p: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685801" y="3004195"/>
            <a:ext cx="422583" cy="347683"/>
            <a:chOff x="0" y="0"/>
            <a:chExt cx="6184570" cy="508839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solidFill>
              <a:srgbClr val="539BE0">
                <a:alpha val="69804"/>
              </a:srgbClr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blipFill>
              <a:blip r:embed="rId5">
                <a:alphaModFix amt="70000"/>
              </a:blip>
              <a:stretch>
                <a:fillRect t="-10771" b="-10771"/>
              </a:stretch>
            </a:blipFill>
          </p:spPr>
        </p:sp>
      </p:grpSp>
      <p:sp>
        <p:nvSpPr>
          <p:cNvPr id="16" name="TextBox 16"/>
          <p:cNvSpPr txBox="1"/>
          <p:nvPr/>
        </p:nvSpPr>
        <p:spPr>
          <a:xfrm>
            <a:off x="1378285" y="4126028"/>
            <a:ext cx="8147972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9/26:</a:t>
            </a: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Beweistermin </a:t>
            </a:r>
          </a:p>
        </p:txBody>
      </p: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685801" y="4164129"/>
            <a:ext cx="422583" cy="347683"/>
            <a:chOff x="0" y="0"/>
            <a:chExt cx="6184570" cy="508839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solidFill>
              <a:srgbClr val="539BE0">
                <a:alpha val="69804"/>
              </a:srgbClr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blipFill>
              <a:blip r:embed="rId5">
                <a:alphaModFix amt="70000"/>
              </a:blip>
              <a:stretch>
                <a:fillRect t="-10771" b="-10771"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1378285" y="4701762"/>
            <a:ext cx="6520942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66"/>
              </a:lnSpc>
            </a:pPr>
            <a:r>
              <a:rPr lang="en-US" sz="2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4/26:</a:t>
            </a: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Güteverhandlung und </a:t>
            </a:r>
          </a:p>
          <a:p>
            <a:pPr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Haupttermin (ohne Auflagen)</a:t>
            </a:r>
          </a:p>
        </p:txBody>
      </p:sp>
      <p:grpSp>
        <p:nvGrpSpPr>
          <p:cNvPr id="21" name="Group 21"/>
          <p:cNvGrpSpPr>
            <a:grpSpLocks noChangeAspect="1"/>
          </p:cNvGrpSpPr>
          <p:nvPr/>
        </p:nvGrpSpPr>
        <p:grpSpPr>
          <a:xfrm>
            <a:off x="685801" y="4667345"/>
            <a:ext cx="422583" cy="347683"/>
            <a:chOff x="0" y="0"/>
            <a:chExt cx="6184570" cy="508839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solidFill>
              <a:srgbClr val="539BE0">
                <a:alpha val="69804"/>
              </a:srgbClr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blipFill>
              <a:blip r:embed="rId5">
                <a:alphaModFix amt="70000"/>
              </a:blip>
              <a:stretch>
                <a:fillRect t="-10771" b="-10771"/>
              </a:stretch>
            </a:blipFill>
          </p:spPr>
        </p:sp>
      </p:grpSp>
      <p:sp>
        <p:nvSpPr>
          <p:cNvPr id="24" name="TextBox 24"/>
          <p:cNvSpPr txBox="1"/>
          <p:nvPr/>
        </p:nvSpPr>
        <p:spPr>
          <a:xfrm>
            <a:off x="1378285" y="5537845"/>
            <a:ext cx="10886797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66"/>
              </a:lnSpc>
            </a:pPr>
            <a:r>
              <a:rPr lang="en-US" sz="2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10/26:</a:t>
            </a: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Güteverhandlung und </a:t>
            </a:r>
          </a:p>
          <a:p>
            <a:pPr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früher erster Termin - p. E. </a:t>
            </a:r>
          </a:p>
          <a:p>
            <a:pPr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und Auflagen für den Kläger</a:t>
            </a:r>
          </a:p>
        </p:txBody>
      </p:sp>
      <p:grpSp>
        <p:nvGrpSpPr>
          <p:cNvPr id="25" name="Group 25"/>
          <p:cNvGrpSpPr>
            <a:grpSpLocks noChangeAspect="1"/>
          </p:cNvGrpSpPr>
          <p:nvPr/>
        </p:nvGrpSpPr>
        <p:grpSpPr>
          <a:xfrm>
            <a:off x="685801" y="5512445"/>
            <a:ext cx="422583" cy="347683"/>
            <a:chOff x="0" y="0"/>
            <a:chExt cx="6184570" cy="508839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solidFill>
              <a:srgbClr val="539BE0">
                <a:alpha val="69804"/>
              </a:srgbClr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blipFill>
              <a:blip r:embed="rId5">
                <a:alphaModFix amt="70000"/>
              </a:blip>
              <a:stretch>
                <a:fillRect t="-10771" b="-10771"/>
              </a:stretch>
            </a:blipFill>
          </p:spPr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347210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-936304" y="3256018"/>
            <a:ext cx="8011906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Eingang: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Zustellnachweise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190357" y="1977390"/>
            <a:ext cx="2025571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sz="200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8/26, 3/26, </a:t>
            </a:r>
          </a:p>
          <a:p>
            <a:pPr algn="ctr">
              <a:lnSpc>
                <a:spcPts val="2200"/>
              </a:lnSpc>
            </a:pPr>
            <a:r>
              <a:rPr lang="en-US" sz="200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9/26, 4/26, </a:t>
            </a:r>
          </a:p>
          <a:p>
            <a:pPr algn="ctr">
              <a:lnSpc>
                <a:spcPts val="2200"/>
              </a:lnSpc>
            </a:pPr>
            <a:r>
              <a:rPr lang="en-US" sz="200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10/26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347210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-3065361" y="2714137"/>
            <a:ext cx="12380485" cy="2846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Erstellen Sie in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allen Verfahren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Ladungsver-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fügungen gemäß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Verfügungs-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sammlung.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190357" y="1977390"/>
            <a:ext cx="2025571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sz="200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8/26, 3/26, </a:t>
            </a:r>
          </a:p>
          <a:p>
            <a:pPr algn="ctr">
              <a:lnSpc>
                <a:spcPts val="2200"/>
              </a:lnSpc>
            </a:pPr>
            <a:r>
              <a:rPr lang="en-US" sz="200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9/26, 4/26, </a:t>
            </a:r>
          </a:p>
          <a:p>
            <a:pPr algn="ctr">
              <a:lnSpc>
                <a:spcPts val="2200"/>
              </a:lnSpc>
            </a:pPr>
            <a:r>
              <a:rPr lang="en-US" sz="200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10/26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144818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020392" y="751676"/>
            <a:ext cx="418759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8/26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571655" y="1686505"/>
            <a:ext cx="10820400" cy="4485695"/>
            <a:chOff x="0" y="0"/>
            <a:chExt cx="2514545" cy="104242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514545" cy="1042427"/>
            </a:xfrm>
            <a:custGeom>
              <a:avLst/>
              <a:gdLst/>
              <a:ahLst/>
              <a:cxnLst/>
              <a:rect l="l" t="t" r="r" b="b"/>
              <a:pathLst>
                <a:path w="2514545" h="1042427">
                  <a:moveTo>
                    <a:pt x="0" y="0"/>
                  </a:moveTo>
                  <a:lnTo>
                    <a:pt x="2514545" y="0"/>
                  </a:lnTo>
                  <a:lnTo>
                    <a:pt x="2514545" y="1042427"/>
                  </a:lnTo>
                  <a:lnTo>
                    <a:pt x="0" y="1042427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70459" b="-70459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1843940" y="1842512"/>
            <a:ext cx="850412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6"/>
              </a:lnSpc>
            </a:pPr>
            <a:r>
              <a:rPr lang="en-US" sz="2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Verfügung: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0102" y="2283085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Zum Termin sind zu laden: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05672" y="2725468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a) Klägervertreter formlos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05672" y="3931968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b) Beklagten ./. ZU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75119" y="3229235"/>
            <a:ext cx="10820400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 beglaubigter Abschrift der richterlichen Auflagen und </a:t>
            </a:r>
          </a:p>
          <a:p>
            <a:pPr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75119" y="4437852"/>
            <a:ext cx="10820400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 beglaubigter Abschrift der richterlichen Auflagen und </a:t>
            </a:r>
          </a:p>
          <a:p>
            <a:pPr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 sowie beglaubigte Abschrift der Klageschrift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54246" y="5140585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zum Termin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40102" y="5580852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Dienstbezeichnung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144818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020392" y="751676"/>
            <a:ext cx="418759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3/26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571655" y="1686505"/>
            <a:ext cx="10820400" cy="4485695"/>
            <a:chOff x="0" y="0"/>
            <a:chExt cx="2514545" cy="104242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514545" cy="1042427"/>
            </a:xfrm>
            <a:custGeom>
              <a:avLst/>
              <a:gdLst/>
              <a:ahLst/>
              <a:cxnLst/>
              <a:rect l="l" t="t" r="r" b="b"/>
              <a:pathLst>
                <a:path w="2514545" h="1042427">
                  <a:moveTo>
                    <a:pt x="0" y="0"/>
                  </a:moveTo>
                  <a:lnTo>
                    <a:pt x="2514545" y="0"/>
                  </a:lnTo>
                  <a:lnTo>
                    <a:pt x="2514545" y="1042427"/>
                  </a:lnTo>
                  <a:lnTo>
                    <a:pt x="0" y="1042427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70459" b="-70459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1843940" y="1842512"/>
            <a:ext cx="850412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6"/>
              </a:lnSpc>
            </a:pPr>
            <a:r>
              <a:rPr lang="en-US" sz="2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Verfügung: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0102" y="2283085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Zum Termin sind zu laden: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05672" y="2725468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a) Klägervertreter formlos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05672" y="3931968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b) Beklagten ./. ZU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75119" y="3229235"/>
            <a:ext cx="10820400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 beglaubigter Abschrift der richterlichen Auflagen und </a:t>
            </a:r>
          </a:p>
          <a:p>
            <a:pPr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75119" y="4437852"/>
            <a:ext cx="10820400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 beglaubigter Abschrift der richterlichen Auflagen und </a:t>
            </a:r>
          </a:p>
          <a:p>
            <a:pPr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 sowie beglaubigte Abschrift der Klageschrift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54246" y="5140585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zum Termin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40102" y="5580852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Dienstbezeichnung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144818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020392" y="751676"/>
            <a:ext cx="418759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9/26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571655" y="1686505"/>
            <a:ext cx="10820400" cy="4485695"/>
            <a:chOff x="0" y="0"/>
            <a:chExt cx="2514545" cy="104242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514545" cy="1042427"/>
            </a:xfrm>
            <a:custGeom>
              <a:avLst/>
              <a:gdLst/>
              <a:ahLst/>
              <a:cxnLst/>
              <a:rect l="l" t="t" r="r" b="b"/>
              <a:pathLst>
                <a:path w="2514545" h="1042427">
                  <a:moveTo>
                    <a:pt x="0" y="0"/>
                  </a:moveTo>
                  <a:lnTo>
                    <a:pt x="2514545" y="0"/>
                  </a:lnTo>
                  <a:lnTo>
                    <a:pt x="2514545" y="1042427"/>
                  </a:lnTo>
                  <a:lnTo>
                    <a:pt x="0" y="1042427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70459" b="-70459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1843940" y="1842512"/>
            <a:ext cx="850412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6"/>
              </a:lnSpc>
            </a:pPr>
            <a:r>
              <a:rPr lang="en-US" sz="2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Verfügung: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0102" y="2283085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Zum Termin sind zu laden: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05672" y="2725468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a) Klägervertreter ./. EB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05672" y="3931968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b) Beklagter ./. ZU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75119" y="3229235"/>
            <a:ext cx="10820400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 beglaubigter Abschrift der richterlichen Auflagen und </a:t>
            </a:r>
          </a:p>
          <a:p>
            <a:pPr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75119" y="4437852"/>
            <a:ext cx="10820400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 beglaubigter Abschrift der richterlichen Auflagen und </a:t>
            </a:r>
          </a:p>
          <a:p>
            <a:pPr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54246" y="5140585"/>
            <a:ext cx="10451954" cy="396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zur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Frist (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Zeugenvorschuss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-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Verzichtserklärung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?)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40102" y="5580852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Dienstbezeichnung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144818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020392" y="751676"/>
            <a:ext cx="418759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4/26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571655" y="1686505"/>
            <a:ext cx="10820400" cy="4485695"/>
            <a:chOff x="0" y="0"/>
            <a:chExt cx="2514545" cy="104242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514545" cy="1042427"/>
            </a:xfrm>
            <a:custGeom>
              <a:avLst/>
              <a:gdLst/>
              <a:ahLst/>
              <a:cxnLst/>
              <a:rect l="l" t="t" r="r" b="b"/>
              <a:pathLst>
                <a:path w="2514545" h="1042427">
                  <a:moveTo>
                    <a:pt x="0" y="0"/>
                  </a:moveTo>
                  <a:lnTo>
                    <a:pt x="2514545" y="0"/>
                  </a:lnTo>
                  <a:lnTo>
                    <a:pt x="2514545" y="1042427"/>
                  </a:lnTo>
                  <a:lnTo>
                    <a:pt x="0" y="1042427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70459" b="-70459"/>
              </a:stretch>
            </a:blipFill>
          </p:spPr>
          <p:txBody>
            <a:bodyPr/>
            <a:lstStyle/>
            <a:p>
              <a:endParaRPr lang="de-DE" dirty="0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843940" y="1842512"/>
            <a:ext cx="850412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6"/>
              </a:lnSpc>
            </a:pPr>
            <a:r>
              <a:rPr lang="en-US" sz="2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Verfügung: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0102" y="2283085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Zum Termin sind zu laden: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05672" y="2725468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a) Klägervertreter ./. EB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05672" y="3931968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b) Beklagter ./. ZU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75119" y="3229235"/>
            <a:ext cx="10820400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566"/>
              </a:lnSpc>
            </a:pP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endParaRPr lang="en-US" sz="2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675119" y="4437852"/>
            <a:ext cx="8760786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566"/>
              </a:lnSpc>
            </a:pP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54246" y="5140585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zum Termin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40102" y="5580852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Dienstbezeichnung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144818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020392" y="751676"/>
            <a:ext cx="418759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10/26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571655" y="1516313"/>
            <a:ext cx="10820400" cy="4655888"/>
            <a:chOff x="0" y="0"/>
            <a:chExt cx="2514545" cy="104242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514545" cy="1042427"/>
            </a:xfrm>
            <a:custGeom>
              <a:avLst/>
              <a:gdLst/>
              <a:ahLst/>
              <a:cxnLst/>
              <a:rect l="l" t="t" r="r" b="b"/>
              <a:pathLst>
                <a:path w="2514545" h="1042427">
                  <a:moveTo>
                    <a:pt x="0" y="0"/>
                  </a:moveTo>
                  <a:lnTo>
                    <a:pt x="2514545" y="0"/>
                  </a:lnTo>
                  <a:lnTo>
                    <a:pt x="2514545" y="1042427"/>
                  </a:lnTo>
                  <a:lnTo>
                    <a:pt x="0" y="1042427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70459" b="-70459"/>
              </a:stretch>
            </a:blipFill>
          </p:spPr>
          <p:txBody>
            <a:bodyPr/>
            <a:lstStyle/>
            <a:p>
              <a:endParaRPr lang="de-DE" dirty="0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816034" y="1696642"/>
            <a:ext cx="850412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6"/>
              </a:lnSpc>
            </a:pPr>
            <a:r>
              <a:rPr lang="en-US" sz="2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Verfügung</a:t>
            </a:r>
            <a:r>
              <a:rPr lang="en-US" sz="2333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97174" y="2162761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Zum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sind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laden: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05672" y="2579411"/>
            <a:ext cx="10820400" cy="396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a)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Klägervertreter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EB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05672" y="3931968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b) Beklagter ./. ZU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75119" y="4437852"/>
            <a:ext cx="8785953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566"/>
              </a:lnSpc>
            </a:pP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sowie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Anspruchsbegründung</a:t>
            </a:r>
            <a:endParaRPr lang="en-US" sz="2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054246" y="5140585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zum Termin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40102" y="5580852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Dienstbezeichnung</a:t>
            </a:r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C368B578-B260-7FCD-DBA0-CB12CA41780A}"/>
              </a:ext>
            </a:extLst>
          </p:cNvPr>
          <p:cNvSpPr txBox="1"/>
          <p:nvPr/>
        </p:nvSpPr>
        <p:spPr>
          <a:xfrm>
            <a:off x="1560974" y="2952417"/>
            <a:ext cx="8555809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566"/>
              </a:lnSpc>
            </a:pP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endParaRPr lang="en-US" sz="2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8" name="TextBox 13">
            <a:extLst>
              <a:ext uri="{FF2B5EF4-FFF2-40B4-BE49-F238E27FC236}">
                <a16:creationId xmlns:a16="http://schemas.microsoft.com/office/drawing/2014/main" id="{4783D328-29C8-08CE-73FB-7EFE4B44141E}"/>
              </a:ext>
            </a:extLst>
          </p:cNvPr>
          <p:cNvSpPr txBox="1"/>
          <p:nvPr/>
        </p:nvSpPr>
        <p:spPr>
          <a:xfrm>
            <a:off x="1191528" y="3348808"/>
            <a:ext cx="8925255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566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aa)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wegen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p.E.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90671" y="4605666"/>
            <a:ext cx="2640369" cy="1982677"/>
          </a:xfrm>
          <a:custGeom>
            <a:avLst/>
            <a:gdLst/>
            <a:ahLst/>
            <a:cxnLst/>
            <a:rect l="l" t="t" r="r" b="b"/>
            <a:pathLst>
              <a:path w="3960554" h="2974016">
                <a:moveTo>
                  <a:pt x="0" y="0"/>
                </a:moveTo>
                <a:lnTo>
                  <a:pt x="3960554" y="0"/>
                </a:lnTo>
                <a:lnTo>
                  <a:pt x="3960554" y="2974016"/>
                </a:lnTo>
                <a:lnTo>
                  <a:pt x="0" y="29740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088576" y="4592829"/>
            <a:ext cx="2640369" cy="1982677"/>
          </a:xfrm>
          <a:custGeom>
            <a:avLst/>
            <a:gdLst/>
            <a:ahLst/>
            <a:cxnLst/>
            <a:rect l="l" t="t" r="r" b="b"/>
            <a:pathLst>
              <a:path w="3960554" h="2974016">
                <a:moveTo>
                  <a:pt x="0" y="0"/>
                </a:moveTo>
                <a:lnTo>
                  <a:pt x="3960554" y="0"/>
                </a:lnTo>
                <a:lnTo>
                  <a:pt x="3960554" y="2974016"/>
                </a:lnTo>
                <a:lnTo>
                  <a:pt x="0" y="29740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81740" y="5457095"/>
            <a:ext cx="278615" cy="276178"/>
          </a:xfrm>
          <a:custGeom>
            <a:avLst/>
            <a:gdLst/>
            <a:ahLst/>
            <a:cxnLst/>
            <a:rect l="l" t="t" r="r" b="b"/>
            <a:pathLst>
              <a:path w="417923" h="414267">
                <a:moveTo>
                  <a:pt x="0" y="0"/>
                </a:moveTo>
                <a:lnTo>
                  <a:pt x="417923" y="0"/>
                </a:lnTo>
                <a:lnTo>
                  <a:pt x="417923" y="414267"/>
                </a:lnTo>
                <a:lnTo>
                  <a:pt x="0" y="4142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542170" y="5786327"/>
            <a:ext cx="278615" cy="276178"/>
          </a:xfrm>
          <a:custGeom>
            <a:avLst/>
            <a:gdLst/>
            <a:ahLst/>
            <a:cxnLst/>
            <a:rect l="l" t="t" r="r" b="b"/>
            <a:pathLst>
              <a:path w="417923" h="414267">
                <a:moveTo>
                  <a:pt x="0" y="0"/>
                </a:moveTo>
                <a:lnTo>
                  <a:pt x="417923" y="0"/>
                </a:lnTo>
                <a:lnTo>
                  <a:pt x="417923" y="414266"/>
                </a:lnTo>
                <a:lnTo>
                  <a:pt x="0" y="4142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20852199">
            <a:off x="4660729" y="6015666"/>
            <a:ext cx="2316040" cy="610855"/>
          </a:xfrm>
          <a:custGeom>
            <a:avLst/>
            <a:gdLst/>
            <a:ahLst/>
            <a:cxnLst/>
            <a:rect l="l" t="t" r="r" b="b"/>
            <a:pathLst>
              <a:path w="3474060" h="916283">
                <a:moveTo>
                  <a:pt x="0" y="0"/>
                </a:moveTo>
                <a:lnTo>
                  <a:pt x="3474060" y="0"/>
                </a:lnTo>
                <a:lnTo>
                  <a:pt x="3474060" y="916284"/>
                </a:lnTo>
                <a:lnTo>
                  <a:pt x="0" y="9162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44818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020392" y="751676"/>
            <a:ext cx="418759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Umladung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893608" y="1652731"/>
            <a:ext cx="8404784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/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von Amts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wegen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de-DE" sz="2800" dirty="0">
                <a:latin typeface="Canva Sans"/>
                <a:cs typeface="Arial" panose="020B0604020202020204" pitchFamily="34" charset="0"/>
              </a:rPr>
              <a:t>(z.</a:t>
            </a:r>
            <a:r>
              <a:rPr lang="de-DE" sz="2800" spc="-15" dirty="0">
                <a:latin typeface="Canva Sans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/>
                <a:cs typeface="Arial" panose="020B0604020202020204" pitchFamily="34" charset="0"/>
              </a:rPr>
              <a:t>B.</a:t>
            </a:r>
            <a:r>
              <a:rPr lang="de-DE" sz="2800" spc="-25" dirty="0">
                <a:latin typeface="Canva Sans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/>
                <a:cs typeface="Arial" panose="020B0604020202020204" pitchFamily="34" charset="0"/>
              </a:rPr>
              <a:t>Urlaub,</a:t>
            </a:r>
            <a:r>
              <a:rPr lang="de-DE" sz="2800" spc="-25" dirty="0">
                <a:latin typeface="Canva Sans"/>
                <a:cs typeface="Arial" panose="020B0604020202020204" pitchFamily="34" charset="0"/>
              </a:rPr>
              <a:t> </a:t>
            </a:r>
            <a:r>
              <a:rPr lang="de-DE" sz="2800" spc="-10" dirty="0">
                <a:latin typeface="Canva Sans"/>
                <a:cs typeface="Arial" panose="020B0604020202020204" pitchFamily="34" charset="0"/>
              </a:rPr>
              <a:t>Krankheit)</a:t>
            </a:r>
          </a:p>
          <a:p>
            <a:pPr defTabSz="609630"/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893608" y="2400717"/>
            <a:ext cx="6306012" cy="5604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Bekanntmachung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Umladung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wie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Ladung</a:t>
            </a: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685799" y="1566308"/>
            <a:ext cx="757605" cy="623325"/>
            <a:chOff x="0" y="0"/>
            <a:chExt cx="6184570" cy="508839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solidFill>
              <a:srgbClr val="539BE0">
                <a:alpha val="69804"/>
              </a:srgbClr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blipFill>
              <a:blip r:embed="rId10">
                <a:alphaModFix amt="70000"/>
              </a:blip>
              <a:stretch>
                <a:fillRect t="-10771" b="-10771"/>
              </a:stretch>
            </a:blipFill>
          </p:spPr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685799" y="2436391"/>
            <a:ext cx="757605" cy="623325"/>
            <a:chOff x="0" y="0"/>
            <a:chExt cx="6184570" cy="508839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solidFill>
              <a:srgbClr val="539BE0">
                <a:alpha val="69804"/>
              </a:srgbClr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blipFill>
              <a:blip r:embed="rId10">
                <a:alphaModFix amt="70000"/>
              </a:blip>
              <a:stretch>
                <a:fillRect t="-10771" b="-10771"/>
              </a:stretch>
            </a:blipFill>
          </p:spPr>
        </p:sp>
      </p:grpSp>
      <p:sp>
        <p:nvSpPr>
          <p:cNvPr id="20" name="TextBox 12">
            <a:extLst>
              <a:ext uri="{FF2B5EF4-FFF2-40B4-BE49-F238E27FC236}">
                <a16:creationId xmlns:a16="http://schemas.microsoft.com/office/drawing/2014/main" id="{E21923E8-344F-4389-800D-903B2C868C81}"/>
              </a:ext>
            </a:extLst>
          </p:cNvPr>
          <p:cNvSpPr txBox="1"/>
          <p:nvPr/>
        </p:nvSpPr>
        <p:spPr>
          <a:xfrm>
            <a:off x="3011497" y="3124883"/>
            <a:ext cx="8017789" cy="28469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280"/>
              </a:spcBef>
            </a:pPr>
            <a:r>
              <a:rPr lang="de-DE" sz="2000" dirty="0" err="1">
                <a:latin typeface="Canva Sans"/>
                <a:cs typeface="Arial"/>
              </a:rPr>
              <a:t>forum</a:t>
            </a:r>
            <a:r>
              <a:rPr lang="de-DE" sz="2000" baseline="31746" dirty="0" err="1">
                <a:latin typeface="Canva Sans"/>
                <a:cs typeface="Arial"/>
              </a:rPr>
              <a:t>STAR</a:t>
            </a:r>
            <a:r>
              <a:rPr lang="de-DE" sz="2000" dirty="0">
                <a:latin typeface="Canva Sans"/>
                <a:cs typeface="Arial"/>
              </a:rPr>
              <a:t>: </a:t>
            </a:r>
            <a:br>
              <a:rPr lang="de-DE" sz="2000" dirty="0">
                <a:latin typeface="Canva Sans"/>
                <a:cs typeface="Arial"/>
              </a:rPr>
            </a:br>
            <a:r>
              <a:rPr lang="de-DE" sz="2000" dirty="0">
                <a:latin typeface="Canva Sans"/>
                <a:cs typeface="Arial"/>
              </a:rPr>
              <a:t>Reiter 5.</a:t>
            </a:r>
            <a:r>
              <a:rPr lang="de-DE" sz="2000" spc="-25" dirty="0">
                <a:latin typeface="Canva Sans"/>
                <a:cs typeface="Arial"/>
              </a:rPr>
              <a:t> </a:t>
            </a:r>
            <a:r>
              <a:rPr lang="de-DE" sz="2000" dirty="0">
                <a:latin typeface="Canva Sans"/>
                <a:cs typeface="Arial"/>
              </a:rPr>
              <a:t>Termine</a:t>
            </a:r>
            <a:r>
              <a:rPr lang="de-DE" sz="2000" spc="-25" dirty="0">
                <a:latin typeface="Canva Sans"/>
                <a:cs typeface="Arial"/>
              </a:rPr>
              <a:t> </a:t>
            </a:r>
            <a:r>
              <a:rPr lang="de-DE" sz="2000" dirty="0">
                <a:latin typeface="Canva Sans"/>
                <a:cs typeface="Arial"/>
              </a:rPr>
              <a:t>–</a:t>
            </a:r>
            <a:r>
              <a:rPr lang="de-DE" sz="2000" spc="-25" dirty="0">
                <a:latin typeface="Canva Sans"/>
                <a:cs typeface="Arial"/>
              </a:rPr>
              <a:t> </a:t>
            </a:r>
            <a:r>
              <a:rPr lang="de-DE" sz="2000" dirty="0">
                <a:latin typeface="Canva Sans"/>
                <a:cs typeface="Arial"/>
              </a:rPr>
              <a:t>1.</a:t>
            </a:r>
            <a:r>
              <a:rPr lang="de-DE" sz="2000" spc="-25" dirty="0">
                <a:latin typeface="Canva Sans"/>
                <a:cs typeface="Arial"/>
              </a:rPr>
              <a:t> </a:t>
            </a:r>
            <a:r>
              <a:rPr lang="de-DE" sz="2000" dirty="0">
                <a:latin typeface="Canva Sans"/>
                <a:cs typeface="Arial"/>
              </a:rPr>
              <a:t>Termine</a:t>
            </a:r>
            <a:r>
              <a:rPr lang="de-DE" sz="2000" spc="-20" dirty="0">
                <a:latin typeface="Canva Sans"/>
                <a:cs typeface="Arial"/>
              </a:rPr>
              <a:t> </a:t>
            </a:r>
            <a:r>
              <a:rPr lang="de-DE" sz="2000" dirty="0">
                <a:latin typeface="Canva Sans"/>
                <a:cs typeface="Arial"/>
              </a:rPr>
              <a:t>im</a:t>
            </a:r>
            <a:r>
              <a:rPr lang="de-DE" sz="2000" spc="-15" dirty="0">
                <a:latin typeface="Canva Sans"/>
                <a:cs typeface="Arial"/>
              </a:rPr>
              <a:t> </a:t>
            </a:r>
            <a:r>
              <a:rPr lang="de-DE" sz="2000" dirty="0">
                <a:latin typeface="Canva Sans"/>
                <a:cs typeface="Arial"/>
              </a:rPr>
              <a:t>Verfahren</a:t>
            </a:r>
            <a:r>
              <a:rPr lang="de-DE" sz="2000" spc="-15" dirty="0">
                <a:latin typeface="Canva Sans"/>
                <a:cs typeface="Arial"/>
              </a:rPr>
              <a:t> </a:t>
            </a:r>
            <a:r>
              <a:rPr lang="de-DE" sz="2000" dirty="0">
                <a:latin typeface="Canva Sans"/>
                <a:cs typeface="Arial"/>
              </a:rPr>
              <a:t>–</a:t>
            </a:r>
            <a:r>
              <a:rPr lang="de-DE" sz="2000" spc="-20" dirty="0">
                <a:latin typeface="Canva Sans"/>
                <a:cs typeface="Arial"/>
              </a:rPr>
              <a:t> </a:t>
            </a:r>
            <a:r>
              <a:rPr lang="de-DE" sz="2000" dirty="0">
                <a:latin typeface="Canva Sans"/>
                <a:cs typeface="Arial"/>
              </a:rPr>
              <a:t>Stift</a:t>
            </a:r>
            <a:r>
              <a:rPr lang="de-DE" sz="2000" spc="-10" dirty="0">
                <a:latin typeface="Canva Sans"/>
                <a:cs typeface="Arial"/>
              </a:rPr>
              <a:t> </a:t>
            </a:r>
            <a:r>
              <a:rPr lang="de-DE" sz="2000" dirty="0">
                <a:latin typeface="Canva Sans"/>
                <a:cs typeface="Arial"/>
              </a:rPr>
              <a:t>–</a:t>
            </a:r>
            <a:r>
              <a:rPr lang="de-DE" sz="2000" spc="-35" dirty="0">
                <a:latin typeface="Canva Sans"/>
                <a:cs typeface="Arial"/>
              </a:rPr>
              <a:t> </a:t>
            </a:r>
            <a:r>
              <a:rPr lang="de-DE" sz="2000" dirty="0">
                <a:latin typeface="Canva Sans"/>
                <a:cs typeface="Arial"/>
              </a:rPr>
              <a:t>Termin</a:t>
            </a:r>
            <a:r>
              <a:rPr lang="de-DE" sz="2000" spc="-20" dirty="0">
                <a:latin typeface="Canva Sans"/>
                <a:cs typeface="Arial"/>
              </a:rPr>
              <a:t> </a:t>
            </a:r>
            <a:r>
              <a:rPr lang="de-DE" sz="2000" spc="-10" dirty="0">
                <a:latin typeface="Canva Sans"/>
                <a:cs typeface="Arial"/>
              </a:rPr>
              <a:t>ändern</a:t>
            </a:r>
            <a:br>
              <a:rPr lang="de-DE" sz="2000" spc="-10" dirty="0">
                <a:latin typeface="Canva Sans"/>
                <a:cs typeface="Arial"/>
              </a:rPr>
            </a:br>
            <a:r>
              <a:rPr lang="de-DE" sz="2000" dirty="0">
                <a:latin typeface="Canva Sans"/>
                <a:cs typeface="Arial"/>
              </a:rPr>
              <a:t>(Achtung:</a:t>
            </a:r>
            <a:r>
              <a:rPr lang="de-DE" sz="2000" spc="-50" dirty="0">
                <a:latin typeface="Canva Sans"/>
                <a:cs typeface="Arial"/>
              </a:rPr>
              <a:t> </a:t>
            </a:r>
            <a:r>
              <a:rPr lang="de-DE" sz="2000" dirty="0">
                <a:latin typeface="Canva Sans"/>
                <a:cs typeface="Arial"/>
              </a:rPr>
              <a:t>Grund</a:t>
            </a:r>
            <a:r>
              <a:rPr lang="de-DE" sz="2000" spc="-40" dirty="0">
                <a:latin typeface="Canva Sans"/>
                <a:cs typeface="Arial"/>
              </a:rPr>
              <a:t> </a:t>
            </a:r>
            <a:r>
              <a:rPr lang="de-DE" sz="2000" dirty="0">
                <a:latin typeface="Canva Sans"/>
                <a:cs typeface="Arial"/>
              </a:rPr>
              <a:t>auswählen</a:t>
            </a:r>
            <a:r>
              <a:rPr lang="de-DE" sz="2000" spc="-30" dirty="0">
                <a:latin typeface="Canva Sans"/>
                <a:cs typeface="Arial"/>
              </a:rPr>
              <a:t> </a:t>
            </a:r>
            <a:r>
              <a:rPr lang="de-DE" sz="2000" dirty="0">
                <a:latin typeface="Canva Sans"/>
                <a:cs typeface="Arial"/>
              </a:rPr>
              <a:t>und</a:t>
            </a:r>
            <a:r>
              <a:rPr lang="de-DE" sz="2000" spc="-30" dirty="0">
                <a:latin typeface="Canva Sans"/>
                <a:cs typeface="Arial"/>
              </a:rPr>
              <a:t> </a:t>
            </a:r>
            <a:r>
              <a:rPr lang="de-DE" sz="2000" dirty="0">
                <a:latin typeface="Canva Sans"/>
                <a:cs typeface="Arial"/>
              </a:rPr>
              <a:t>in</a:t>
            </a:r>
            <a:r>
              <a:rPr lang="de-DE" sz="2000" spc="-35" dirty="0">
                <a:latin typeface="Canva Sans"/>
                <a:cs typeface="Arial"/>
              </a:rPr>
              <a:t> </a:t>
            </a:r>
            <a:r>
              <a:rPr lang="de-DE" sz="2000" dirty="0">
                <a:latin typeface="Canva Sans"/>
                <a:cs typeface="Arial"/>
              </a:rPr>
              <a:t>oberer</a:t>
            </a:r>
            <a:r>
              <a:rPr lang="de-DE" sz="2000" spc="-25" dirty="0">
                <a:latin typeface="Canva Sans"/>
                <a:cs typeface="Arial"/>
              </a:rPr>
              <a:t> </a:t>
            </a:r>
            <a:r>
              <a:rPr lang="de-DE" sz="2000" dirty="0">
                <a:latin typeface="Canva Sans"/>
                <a:cs typeface="Arial"/>
              </a:rPr>
              <a:t>Übersicht</a:t>
            </a:r>
            <a:r>
              <a:rPr lang="de-DE" sz="2000" spc="-25" dirty="0">
                <a:latin typeface="Canva Sans"/>
                <a:cs typeface="Arial"/>
              </a:rPr>
              <a:t> </a:t>
            </a:r>
            <a:r>
              <a:rPr lang="de-DE" sz="2000" dirty="0">
                <a:latin typeface="Canva Sans"/>
                <a:cs typeface="Arial"/>
              </a:rPr>
              <a:t>Übernahme</a:t>
            </a:r>
            <a:r>
              <a:rPr lang="de-DE" sz="2000" spc="-40" dirty="0">
                <a:latin typeface="Canva Sans"/>
                <a:cs typeface="Arial"/>
              </a:rPr>
              <a:t> </a:t>
            </a:r>
            <a:r>
              <a:rPr lang="de-DE" sz="2000" spc="-10" dirty="0">
                <a:latin typeface="Canva Sans"/>
                <a:cs typeface="Arial"/>
              </a:rPr>
              <a:t>ankreuzen)</a:t>
            </a:r>
            <a:endParaRPr lang="de-DE" sz="2000" dirty="0">
              <a:latin typeface="Canva Sans"/>
              <a:cs typeface="Arial"/>
            </a:endParaRPr>
          </a:p>
          <a:p>
            <a:pPr>
              <a:spcBef>
                <a:spcPts val="280"/>
              </a:spcBef>
            </a:pPr>
            <a:r>
              <a:rPr lang="de-DE" sz="2000" dirty="0">
                <a:latin typeface="Canva Sans"/>
                <a:cs typeface="Arial"/>
              </a:rPr>
              <a:t>Anschließend: </a:t>
            </a:r>
            <a:br>
              <a:rPr lang="de-DE" sz="2000" spc="-30" dirty="0">
                <a:latin typeface="Canva Sans"/>
                <a:cs typeface="Arial"/>
              </a:rPr>
            </a:br>
            <a:r>
              <a:rPr lang="de-DE" sz="2000" dirty="0">
                <a:latin typeface="Canva Sans"/>
                <a:cs typeface="Arial"/>
              </a:rPr>
              <a:t>2.</a:t>
            </a:r>
            <a:r>
              <a:rPr lang="de-DE" sz="2000" spc="-15" dirty="0">
                <a:latin typeface="Canva Sans"/>
                <a:cs typeface="Arial"/>
              </a:rPr>
              <a:t> </a:t>
            </a:r>
            <a:r>
              <a:rPr lang="de-DE" sz="2000" dirty="0">
                <a:latin typeface="Canva Sans"/>
                <a:cs typeface="Arial"/>
              </a:rPr>
              <a:t>Beteiligte</a:t>
            </a:r>
            <a:r>
              <a:rPr lang="de-DE" sz="2000" spc="-15" dirty="0">
                <a:latin typeface="Canva Sans"/>
                <a:cs typeface="Arial"/>
              </a:rPr>
              <a:t> </a:t>
            </a:r>
            <a:r>
              <a:rPr lang="de-DE" sz="2000" dirty="0">
                <a:latin typeface="Canva Sans"/>
                <a:cs typeface="Arial"/>
              </a:rPr>
              <a:t>im</a:t>
            </a:r>
            <a:r>
              <a:rPr lang="de-DE" sz="2000" spc="-25" dirty="0">
                <a:latin typeface="Canva Sans"/>
                <a:cs typeface="Arial"/>
              </a:rPr>
              <a:t> </a:t>
            </a:r>
            <a:r>
              <a:rPr lang="de-DE" sz="2000" dirty="0">
                <a:latin typeface="Canva Sans"/>
                <a:cs typeface="Arial"/>
              </a:rPr>
              <a:t>Termin</a:t>
            </a:r>
            <a:r>
              <a:rPr lang="de-DE" sz="2000" spc="-20" dirty="0">
                <a:latin typeface="Canva Sans"/>
                <a:cs typeface="Arial"/>
              </a:rPr>
              <a:t> </a:t>
            </a:r>
            <a:r>
              <a:rPr lang="de-DE" sz="2000" dirty="0">
                <a:latin typeface="Canva Sans"/>
                <a:cs typeface="Arial"/>
              </a:rPr>
              <a:t>–</a:t>
            </a:r>
            <a:r>
              <a:rPr lang="de-DE" sz="2000" spc="-30" dirty="0">
                <a:latin typeface="Canva Sans"/>
                <a:cs typeface="Arial"/>
              </a:rPr>
              <a:t> </a:t>
            </a:r>
            <a:r>
              <a:rPr lang="de-DE" sz="2000" dirty="0">
                <a:latin typeface="Canva Sans"/>
                <a:cs typeface="Arial"/>
              </a:rPr>
              <a:t>Drucken</a:t>
            </a:r>
            <a:r>
              <a:rPr lang="de-DE" sz="2000" spc="-20" dirty="0">
                <a:latin typeface="Canva Sans"/>
                <a:cs typeface="Arial"/>
              </a:rPr>
              <a:t> </a:t>
            </a:r>
            <a:r>
              <a:rPr lang="de-DE" sz="2000" spc="-10" dirty="0">
                <a:latin typeface="Canva Sans"/>
                <a:cs typeface="Arial"/>
              </a:rPr>
              <a:t>und unbedingt </a:t>
            </a:r>
            <a:r>
              <a:rPr lang="de-DE" sz="2000" dirty="0">
                <a:latin typeface="Canva Sans"/>
                <a:cs typeface="Arial"/>
              </a:rPr>
              <a:t>Ladung</a:t>
            </a:r>
            <a:r>
              <a:rPr lang="de-DE" sz="2000" spc="-25" dirty="0">
                <a:latin typeface="Canva Sans"/>
                <a:cs typeface="Arial"/>
              </a:rPr>
              <a:t> </a:t>
            </a:r>
            <a:br>
              <a:rPr lang="de-DE" sz="2000" spc="-25" dirty="0">
                <a:latin typeface="Canva Sans"/>
                <a:cs typeface="Arial"/>
              </a:rPr>
            </a:br>
            <a:r>
              <a:rPr lang="de-DE" sz="2000" dirty="0">
                <a:latin typeface="Canva Sans"/>
                <a:cs typeface="Arial"/>
              </a:rPr>
              <a:t>auf </a:t>
            </a:r>
            <a:r>
              <a:rPr lang="de-DE" sz="2000" b="1" dirty="0">
                <a:latin typeface="Canva Sans"/>
                <a:cs typeface="Arial"/>
              </a:rPr>
              <a:t>ausgeführt</a:t>
            </a:r>
            <a:r>
              <a:rPr lang="de-DE" sz="2000" spc="-5" dirty="0">
                <a:latin typeface="Canva Sans"/>
                <a:cs typeface="Arial"/>
              </a:rPr>
              <a:t> </a:t>
            </a:r>
            <a:r>
              <a:rPr lang="de-DE" sz="2000" dirty="0">
                <a:latin typeface="Canva Sans"/>
                <a:cs typeface="Arial"/>
              </a:rPr>
              <a:t>setzen</a:t>
            </a:r>
            <a:r>
              <a:rPr lang="de-DE" sz="2000" spc="-10" dirty="0">
                <a:latin typeface="Canva Sans"/>
                <a:cs typeface="Arial"/>
              </a:rPr>
              <a:t> </a:t>
            </a:r>
          </a:p>
          <a:p>
            <a:pPr>
              <a:spcBef>
                <a:spcPts val="280"/>
              </a:spcBef>
            </a:pPr>
            <a:r>
              <a:rPr lang="de-DE" sz="2000" dirty="0" err="1">
                <a:latin typeface="Canva Sans"/>
                <a:cs typeface="Arial"/>
              </a:rPr>
              <a:t>forumStar</a:t>
            </a:r>
            <a:r>
              <a:rPr lang="de-DE" sz="2000" dirty="0">
                <a:latin typeface="Canva Sans"/>
                <a:cs typeface="Arial"/>
              </a:rPr>
              <a:t>: neue Terminfrist</a:t>
            </a:r>
            <a:r>
              <a:rPr lang="de-DE" sz="2000" spc="-30" dirty="0">
                <a:latin typeface="Canva Sans"/>
                <a:cs typeface="Arial"/>
              </a:rPr>
              <a:t> </a:t>
            </a:r>
            <a:r>
              <a:rPr lang="de-DE" sz="2000" dirty="0">
                <a:latin typeface="Canva Sans"/>
                <a:cs typeface="Arial"/>
              </a:rPr>
              <a:t>und eine </a:t>
            </a:r>
            <a:r>
              <a:rPr lang="de-DE" sz="2000" spc="-10" dirty="0">
                <a:latin typeface="Canva Sans"/>
                <a:cs typeface="Arial"/>
              </a:rPr>
              <a:t>ZU-</a:t>
            </a:r>
            <a:r>
              <a:rPr lang="de-DE" sz="2000" dirty="0">
                <a:latin typeface="Canva Sans"/>
                <a:cs typeface="Arial"/>
              </a:rPr>
              <a:t>Frist</a:t>
            </a:r>
            <a:r>
              <a:rPr lang="de-DE" sz="2000" spc="-15" dirty="0">
                <a:latin typeface="Canva Sans"/>
                <a:cs typeface="Arial"/>
              </a:rPr>
              <a:t> </a:t>
            </a:r>
            <a:r>
              <a:rPr lang="de-DE" sz="2000" dirty="0">
                <a:latin typeface="Canva Sans"/>
                <a:cs typeface="Arial"/>
              </a:rPr>
              <a:t>setzen, </a:t>
            </a:r>
            <a:br>
              <a:rPr lang="de-DE" sz="2000" dirty="0">
                <a:latin typeface="Canva Sans"/>
                <a:cs typeface="Arial"/>
              </a:rPr>
            </a:br>
            <a:r>
              <a:rPr lang="de-DE" sz="2000" spc="-10" dirty="0">
                <a:latin typeface="Canva Sans"/>
                <a:cs typeface="Arial"/>
              </a:rPr>
              <a:t>e-Aktendeckel aktualisieren (</a:t>
            </a:r>
            <a:r>
              <a:rPr lang="de-DE" sz="2000" dirty="0">
                <a:latin typeface="Canva Sans"/>
                <a:cs typeface="Arial"/>
              </a:rPr>
              <a:t>Termin</a:t>
            </a:r>
            <a:r>
              <a:rPr lang="de-DE" sz="2000" spc="-40" dirty="0">
                <a:latin typeface="Canva Sans"/>
                <a:cs typeface="Arial"/>
              </a:rPr>
              <a:t> </a:t>
            </a:r>
            <a:r>
              <a:rPr lang="de-DE" sz="2000" dirty="0">
                <a:latin typeface="Canva Sans"/>
                <a:cs typeface="Arial"/>
              </a:rPr>
              <a:t>ist auf „verlegt“ gesetzt</a:t>
            </a:r>
            <a:r>
              <a:rPr lang="de-DE" sz="2000" spc="-45" dirty="0">
                <a:latin typeface="Canva Sans"/>
                <a:cs typeface="Arial"/>
              </a:rPr>
              <a:t> </a:t>
            </a:r>
            <a:r>
              <a:rPr lang="de-DE" sz="2000" spc="-50" dirty="0">
                <a:latin typeface="Canva Sans"/>
                <a:cs typeface="Arial"/>
              </a:rPr>
              <a:t> </a:t>
            </a:r>
            <a:br>
              <a:rPr lang="de-DE" sz="2000" spc="-50" dirty="0">
                <a:latin typeface="Canva Sans"/>
                <a:cs typeface="Arial"/>
              </a:rPr>
            </a:br>
            <a:r>
              <a:rPr lang="de-DE" sz="2000" spc="-50" dirty="0">
                <a:latin typeface="Canva Sans"/>
                <a:cs typeface="Arial"/>
              </a:rPr>
              <a:t>und </a:t>
            </a:r>
            <a:r>
              <a:rPr lang="de-DE" sz="2000" spc="-10" dirty="0">
                <a:latin typeface="Canva Sans"/>
                <a:cs typeface="Arial"/>
              </a:rPr>
              <a:t>neuer </a:t>
            </a:r>
            <a:r>
              <a:rPr lang="de-DE" sz="2000" dirty="0">
                <a:latin typeface="Canva Sans"/>
                <a:cs typeface="Arial"/>
              </a:rPr>
              <a:t>Termin</a:t>
            </a:r>
            <a:r>
              <a:rPr lang="de-DE" sz="2000" spc="-25" dirty="0">
                <a:latin typeface="Canva Sans"/>
                <a:cs typeface="Arial"/>
              </a:rPr>
              <a:t> ist </a:t>
            </a:r>
            <a:r>
              <a:rPr lang="de-DE" sz="2000" dirty="0">
                <a:latin typeface="Canva Sans"/>
                <a:cs typeface="Arial"/>
              </a:rPr>
              <a:t>notiert) und zu </a:t>
            </a:r>
            <a:r>
              <a:rPr lang="de-DE" sz="2000" dirty="0" err="1">
                <a:latin typeface="Canva Sans"/>
                <a:cs typeface="Arial"/>
              </a:rPr>
              <a:t>eIP</a:t>
            </a:r>
            <a:r>
              <a:rPr lang="de-DE" sz="2000" dirty="0">
                <a:latin typeface="Canva Sans"/>
                <a:cs typeface="Arial"/>
              </a:rPr>
              <a:t> speichern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347210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936707" y="2123350"/>
            <a:ext cx="4520861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4"/>
              </a:lnSpc>
            </a:pPr>
            <a:r>
              <a:rPr lang="en-US" sz="2667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8/26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38619" y="3256018"/>
            <a:ext cx="3663404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Eingang: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Verlegungsantrag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347210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922609" y="2319161"/>
            <a:ext cx="4157614" cy="526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Aktenbock</a:t>
            </a:r>
          </a:p>
        </p:txBody>
      </p:sp>
      <p:sp>
        <p:nvSpPr>
          <p:cNvPr id="8" name="AutoShape 8"/>
          <p:cNvSpPr/>
          <p:nvPr/>
        </p:nvSpPr>
        <p:spPr>
          <a:xfrm flipH="1">
            <a:off x="3001416" y="2942731"/>
            <a:ext cx="0" cy="657351"/>
          </a:xfrm>
          <a:prstGeom prst="line">
            <a:avLst/>
          </a:prstGeom>
          <a:ln w="1143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Freeform 9"/>
          <p:cNvSpPr/>
          <p:nvPr/>
        </p:nvSpPr>
        <p:spPr>
          <a:xfrm rot="5400000">
            <a:off x="2704658" y="3638290"/>
            <a:ext cx="593517" cy="517102"/>
          </a:xfrm>
          <a:custGeom>
            <a:avLst/>
            <a:gdLst/>
            <a:ahLst/>
            <a:cxnLst/>
            <a:rect l="l" t="t" r="r" b="b"/>
            <a:pathLst>
              <a:path w="890276" h="775653">
                <a:moveTo>
                  <a:pt x="0" y="0"/>
                </a:moveTo>
                <a:lnTo>
                  <a:pt x="890276" y="0"/>
                </a:lnTo>
                <a:lnTo>
                  <a:pt x="890276" y="775653"/>
                </a:lnTo>
                <a:lnTo>
                  <a:pt x="0" y="7756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257770" y="4309992"/>
            <a:ext cx="348729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Aufgabe mit Doppelklick öffnen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936707" y="2123350"/>
            <a:ext cx="4520861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4"/>
              </a:lnSpc>
            </a:pPr>
            <a:r>
              <a:rPr lang="en-US" sz="2667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8/26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347210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386504" y="3256018"/>
            <a:ext cx="336763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Eingang: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Zustellnachweis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34458" y="2123350"/>
            <a:ext cx="4520861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4"/>
              </a:lnSpc>
            </a:pPr>
            <a:r>
              <a:rPr lang="en-US" sz="2667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8/26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8774196" y="4189523"/>
            <a:ext cx="2640369" cy="1982677"/>
          </a:xfrm>
          <a:custGeom>
            <a:avLst/>
            <a:gdLst/>
            <a:ahLst/>
            <a:cxnLst/>
            <a:rect l="l" t="t" r="r" b="b"/>
            <a:pathLst>
              <a:path w="3960554" h="2974016">
                <a:moveTo>
                  <a:pt x="0" y="0"/>
                </a:moveTo>
                <a:lnTo>
                  <a:pt x="3960554" y="0"/>
                </a:lnTo>
                <a:lnTo>
                  <a:pt x="3960554" y="2974016"/>
                </a:lnTo>
                <a:lnTo>
                  <a:pt x="0" y="29740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581840" y="5042773"/>
            <a:ext cx="278615" cy="276178"/>
          </a:xfrm>
          <a:custGeom>
            <a:avLst/>
            <a:gdLst/>
            <a:ahLst/>
            <a:cxnLst/>
            <a:rect l="l" t="t" r="r" b="b"/>
            <a:pathLst>
              <a:path w="417923" h="414267">
                <a:moveTo>
                  <a:pt x="0" y="0"/>
                </a:moveTo>
                <a:lnTo>
                  <a:pt x="417924" y="0"/>
                </a:lnTo>
                <a:lnTo>
                  <a:pt x="417924" y="414266"/>
                </a:lnTo>
                <a:lnTo>
                  <a:pt x="0" y="4142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685800" y="1779345"/>
            <a:ext cx="757605" cy="623325"/>
            <a:chOff x="0" y="0"/>
            <a:chExt cx="6184570" cy="508839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solidFill>
              <a:srgbClr val="539BE0">
                <a:alpha val="69804"/>
              </a:srgbClr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blipFill>
              <a:blip r:embed="rId8">
                <a:alphaModFix amt="70000"/>
              </a:blip>
              <a:stretch>
                <a:fillRect t="-10771" b="-10771"/>
              </a:stretch>
            </a:blip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685800" y="3053838"/>
            <a:ext cx="757605" cy="623325"/>
            <a:chOff x="0" y="0"/>
            <a:chExt cx="6184570" cy="508839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solidFill>
              <a:srgbClr val="539BE0">
                <a:alpha val="69804"/>
              </a:srgbClr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blipFill>
              <a:blip r:embed="rId8">
                <a:alphaModFix amt="70000"/>
              </a:blip>
              <a:stretch>
                <a:fillRect t="-10771" b="-10771"/>
              </a:stretch>
            </a:blipFill>
          </p:spPr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685800" y="4528096"/>
            <a:ext cx="757605" cy="623325"/>
            <a:chOff x="0" y="0"/>
            <a:chExt cx="6184570" cy="508839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solidFill>
              <a:srgbClr val="539BE0">
                <a:alpha val="69804"/>
              </a:srgbClr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0" y="0"/>
              <a:ext cx="6184570" cy="5088399"/>
            </a:xfrm>
            <a:custGeom>
              <a:avLst/>
              <a:gdLst/>
              <a:ahLst/>
              <a:cxnLst/>
              <a:rect l="l" t="t" r="r" b="b"/>
              <a:pathLst>
                <a:path w="6184570" h="5088399">
                  <a:moveTo>
                    <a:pt x="2750917" y="2544200"/>
                  </a:moveTo>
                  <a:lnTo>
                    <a:pt x="0" y="5088399"/>
                  </a:lnTo>
                  <a:lnTo>
                    <a:pt x="3433653" y="5088399"/>
                  </a:lnTo>
                  <a:lnTo>
                    <a:pt x="6184570" y="2544200"/>
                  </a:lnTo>
                  <a:lnTo>
                    <a:pt x="3433653" y="0"/>
                  </a:lnTo>
                  <a:lnTo>
                    <a:pt x="0" y="0"/>
                  </a:lnTo>
                  <a:lnTo>
                    <a:pt x="2750917" y="2544200"/>
                  </a:lnTo>
                  <a:close/>
                </a:path>
              </a:pathLst>
            </a:custGeom>
            <a:blipFill>
              <a:blip r:embed="rId8">
                <a:alphaModFix amt="70000"/>
              </a:blip>
              <a:stretch>
                <a:fillRect t="-10771" b="-10771"/>
              </a:stretch>
            </a:blipFill>
          </p:spPr>
        </p:sp>
      </p:grpSp>
      <p:sp>
        <p:nvSpPr>
          <p:cNvPr id="16" name="Freeform 16"/>
          <p:cNvSpPr/>
          <p:nvPr/>
        </p:nvSpPr>
        <p:spPr>
          <a:xfrm>
            <a:off x="8247912" y="4012970"/>
            <a:ext cx="3692937" cy="2335783"/>
          </a:xfrm>
          <a:custGeom>
            <a:avLst/>
            <a:gdLst/>
            <a:ahLst/>
            <a:cxnLst/>
            <a:rect l="l" t="t" r="r" b="b"/>
            <a:pathLst>
              <a:path w="5539406" h="3503674">
                <a:moveTo>
                  <a:pt x="0" y="0"/>
                </a:moveTo>
                <a:lnTo>
                  <a:pt x="5539406" y="0"/>
                </a:lnTo>
                <a:lnTo>
                  <a:pt x="5539406" y="3503674"/>
                </a:lnTo>
                <a:lnTo>
                  <a:pt x="0" y="350367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70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44818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526095" y="751676"/>
            <a:ext cx="360985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Abladung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893608" y="1660121"/>
            <a:ext cx="9440924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/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immer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de-DE" sz="2800" dirty="0">
                <a:latin typeface="Canva Sans"/>
                <a:cs typeface="Arial"/>
              </a:rPr>
              <a:t>Ausnahme:</a:t>
            </a:r>
            <a:r>
              <a:rPr lang="de-DE" sz="2800" spc="-30" dirty="0">
                <a:latin typeface="Canva Sans"/>
                <a:cs typeface="Arial"/>
              </a:rPr>
              <a:t> </a:t>
            </a:r>
            <a:r>
              <a:rPr lang="de-DE" sz="2800" dirty="0">
                <a:latin typeface="Canva Sans"/>
                <a:cs typeface="Arial"/>
              </a:rPr>
              <a:t>nebst</a:t>
            </a:r>
            <a:r>
              <a:rPr lang="de-DE" sz="2800" spc="-25" dirty="0">
                <a:latin typeface="Canva Sans"/>
                <a:cs typeface="Arial"/>
              </a:rPr>
              <a:t> </a:t>
            </a:r>
            <a:r>
              <a:rPr lang="de-DE" sz="2800" dirty="0">
                <a:latin typeface="Canva Sans"/>
                <a:cs typeface="Arial"/>
              </a:rPr>
              <a:t>Übersendung</a:t>
            </a:r>
            <a:r>
              <a:rPr lang="de-DE" sz="2800" spc="-25" dirty="0">
                <a:latin typeface="Canva Sans"/>
                <a:cs typeface="Arial"/>
              </a:rPr>
              <a:t> eines Sachantrages </a:t>
            </a:r>
            <a:r>
              <a:rPr lang="de-DE" sz="2800" dirty="0">
                <a:latin typeface="Canva Sans"/>
                <a:cs typeface="Arial"/>
              </a:rPr>
              <a:t>an</a:t>
            </a:r>
            <a:r>
              <a:rPr lang="de-DE" sz="2800" spc="-25" dirty="0">
                <a:latin typeface="Canva Sans"/>
                <a:cs typeface="Arial"/>
              </a:rPr>
              <a:t> eine Partei</a:t>
            </a: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893608" y="2863967"/>
            <a:ext cx="9440924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666"/>
              </a:lnSpc>
            </a:pP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Beweistermin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-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Grund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Aufhebung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den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Beteiligten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mitzuteilen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(§ 9 II 1 GOV)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893608" y="4193454"/>
            <a:ext cx="6629437" cy="9251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3666"/>
              </a:lnSpc>
            </a:pP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Abladung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einzelner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Zeugen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/SV,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ggf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Benachrichtigung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Beteiligte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(§ 9 II 2 GOV)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591409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Termine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99" y="1253793"/>
            <a:ext cx="7377611" cy="5533208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015671" y="3461808"/>
            <a:ext cx="3488267" cy="108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9334"/>
              </a:lnSpc>
            </a:pPr>
            <a:r>
              <a:rPr lang="en-US" sz="6667">
                <a:solidFill>
                  <a:srgbClr val="EA222A"/>
                </a:solidFill>
                <a:latin typeface="Canva Sans"/>
                <a:ea typeface="Canva Sans"/>
                <a:cs typeface="Canva Sans"/>
                <a:sym typeface="Canva Sans"/>
              </a:rPr>
              <a:t>E1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85800" y="2859616"/>
            <a:ext cx="61480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Übungsheft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19675" y="3278716"/>
            <a:ext cx="393371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Bearbeitungszeit: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65941" y="3956897"/>
            <a:ext cx="26132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15 Minuten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591409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Termine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99" y="1253793"/>
            <a:ext cx="7377611" cy="5533208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015671" y="3461808"/>
            <a:ext cx="3488267" cy="108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9334"/>
              </a:lnSpc>
            </a:pPr>
            <a:r>
              <a:rPr lang="en-US" sz="6667">
                <a:solidFill>
                  <a:srgbClr val="EA222A"/>
                </a:solidFill>
                <a:latin typeface="Canva Sans"/>
                <a:ea typeface="Canva Sans"/>
                <a:cs typeface="Canva Sans"/>
                <a:sym typeface="Canva Sans"/>
              </a:rPr>
              <a:t>E2 + E3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85800" y="2859616"/>
            <a:ext cx="61480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Übungsheft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96000" y="3703956"/>
            <a:ext cx="620510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Hausaufgabe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1127</Words>
  <Application>Microsoft Office PowerPoint</Application>
  <PresentationFormat>Breitbild</PresentationFormat>
  <Paragraphs>247</Paragraphs>
  <Slides>32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32</vt:i4>
      </vt:variant>
    </vt:vector>
  </HeadingPairs>
  <TitlesOfParts>
    <vt:vector size="39" baseType="lpstr">
      <vt:lpstr>Arial</vt:lpstr>
      <vt:lpstr>Calibri</vt:lpstr>
      <vt:lpstr>Calibri Light</vt:lpstr>
      <vt:lpstr>Canva Sans</vt:lpstr>
      <vt:lpstr>Canva Sans Bold</vt:lpstr>
      <vt:lpstr>Office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Hinz, Sandy</dc:creator>
  <cp:lastModifiedBy>Hinz, Sandy</cp:lastModifiedBy>
  <cp:revision>16</cp:revision>
  <dcterms:created xsi:type="dcterms:W3CDTF">2025-07-29T12:14:18Z</dcterms:created>
  <dcterms:modified xsi:type="dcterms:W3CDTF">2026-09-07T13:10:21Z</dcterms:modified>
</cp:coreProperties>
</file>