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3" r:id="rId3"/>
    <p:sldId id="480" r:id="rId4"/>
    <p:sldId id="479" r:id="rId5"/>
    <p:sldId id="476" r:id="rId6"/>
    <p:sldId id="434" r:id="rId7"/>
    <p:sldId id="477" r:id="rId8"/>
    <p:sldId id="435" r:id="rId9"/>
    <p:sldId id="438" r:id="rId10"/>
    <p:sldId id="439" r:id="rId11"/>
    <p:sldId id="440" r:id="rId12"/>
    <p:sldId id="436" r:id="rId13"/>
    <p:sldId id="437" r:id="rId14"/>
    <p:sldId id="441" r:id="rId15"/>
    <p:sldId id="442" r:id="rId16"/>
    <p:sldId id="443" r:id="rId17"/>
    <p:sldId id="444" r:id="rId18"/>
    <p:sldId id="445" r:id="rId19"/>
    <p:sldId id="446" r:id="rId20"/>
    <p:sldId id="447" r:id="rId21"/>
    <p:sldId id="448" r:id="rId22"/>
    <p:sldId id="449" r:id="rId23"/>
    <p:sldId id="450" r:id="rId24"/>
    <p:sldId id="451" r:id="rId25"/>
    <p:sldId id="452" r:id="rId26"/>
    <p:sldId id="453" r:id="rId27"/>
    <p:sldId id="454" r:id="rId28"/>
    <p:sldId id="455" r:id="rId29"/>
    <p:sldId id="456" r:id="rId30"/>
    <p:sldId id="457" r:id="rId31"/>
    <p:sldId id="458" r:id="rId32"/>
    <p:sldId id="459" r:id="rId33"/>
    <p:sldId id="460" r:id="rId34"/>
    <p:sldId id="461" r:id="rId35"/>
    <p:sldId id="462" r:id="rId36"/>
    <p:sldId id="463" r:id="rId37"/>
    <p:sldId id="464" r:id="rId38"/>
    <p:sldId id="465" r:id="rId39"/>
    <p:sldId id="466" r:id="rId40"/>
    <p:sldId id="467" r:id="rId41"/>
    <p:sldId id="468" r:id="rId42"/>
    <p:sldId id="469" r:id="rId43"/>
    <p:sldId id="470" r:id="rId44"/>
    <p:sldId id="475" r:id="rId45"/>
    <p:sldId id="481" r:id="rId46"/>
    <p:sldId id="471" r:id="rId47"/>
    <p:sldId id="472" r:id="rId48"/>
    <p:sldId id="478" r:id="rId49"/>
  </p:sldIdLst>
  <p:sldSz cx="12192000" cy="6858000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C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36E94-DCFD-4B26-9741-8CB2C7DD8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37FAFD3-2FCF-4096-82E4-A78B4DE5F0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EB2E02-8156-460D-94CD-F563C6D79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B5F80E-63BF-4774-8FF2-A6850D04E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2B80C1-5FA5-4984-91DD-B79D76F2D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7712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B61A62-C664-4640-AA87-05149FCE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A5B3EE-1234-438F-A657-1DB683162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16EC35-593E-4AF8-BA23-4597F173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39E8E9-3E91-4B5D-ACE7-2ECCBBDD6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3F432E-841C-4E04-AF10-71B59A368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231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D774B2-3A60-4EBF-B5A3-D5A33716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FEAA86-8C3B-4454-AEEF-58276EFE7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0037E5-4CC8-488C-8615-DF8EA38BD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6B1D10-D5A5-452D-A398-467D50FDB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F64F31-C75A-43E7-B9E4-B6D5DD70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7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4DA2E5-B31C-4951-8913-C542BD33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938C7AE-821E-41D1-9706-4AE43FDF7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CF0701E-F675-4D15-9D9A-ED6D165B0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AD6FA4-D76B-41C2-9074-B50635864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E7261FD-C2F0-497F-BAF1-E7A539FD8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B846563-CB17-4D46-94E9-7967F82DE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174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088A3-384B-4F20-A396-88489D757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67B5A44-D9F9-4D37-8B51-BB9D5CEEE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2F06B4-916E-4A14-9CBA-4F1E18C48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BF2136D-1CE9-4782-B316-B317D0D09D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84722F4-0046-4EC1-9131-FAC392B01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4B6B6FB-71F4-443C-8C2B-ADA1A022C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34E4F91-0D0A-4FE4-9162-CBB3558E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46AEE0E-2E24-4B30-81E2-E24454DC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352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A0367-34C1-4A8B-9713-A9BA4D3E1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976FD1C-63CB-4A21-B037-6084417B3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44A917D-AF96-48DF-B036-46E6598A5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12E9B1-EF72-4447-9DD4-CB455E36D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858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C63CBB-568F-489D-987B-09B129D5E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138CF0F-77F8-4239-B12C-3034AF298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F9D6345-40A3-402B-905F-987FAF426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34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B1A33-E2C1-486A-9516-6C7C52CE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4EFB79-4687-4BDE-90FD-F72830862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F2DDE9-DC84-4D93-9119-51A974A6B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CE26A2-7326-4A0F-B894-76C807009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6B5ECF-534A-4AE2-B664-FD6F54F8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9759C0-9444-4575-BC7F-66176B145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9335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851FFC-B848-4518-BF76-D798AC169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F53C0E5-57C6-4889-AD84-B303268441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7796C75-84FC-42B1-993E-86C0E5F439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B45C369-C760-4D1E-B208-8A2BA3820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F75D2E-2835-4B72-B1B1-531D75A6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F7D797-D120-4A22-86E1-086EE40F2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865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83F6EE-BE20-4051-97B7-DFA904599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FAFEB29-75BB-4390-B1F4-94002C138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E5A892-A2CA-4670-8F67-7A337416C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92632D-EF50-47FD-B548-8AEF3075C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D0F1FA-5955-4814-ABAB-A97AC92D4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0153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0D3321C-ACB2-46EF-BBE4-CD79FBE46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11E2099-F966-4734-849A-F3AFA8167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D2F4B4-F402-4D14-B0FD-007E7DF63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357B3B-4D83-4B31-9F99-D4836E44B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781273-F9CB-4406-892A-BCD0A1A7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4314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15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30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98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41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36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78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1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87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611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40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9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4BD46C2-3091-4C39-97C7-D8DF8671A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663590-8180-47F6-8D11-21A9AD21D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63C32C-E80F-4E5E-A0A5-4F652535D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B95C1-C363-4F10-A22C-134A7A8CA60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67C557F-F297-40BF-BB5C-C7A51B5C3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2F930A-19AA-4D1A-B0FC-903A17ED0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BB842-9F56-42DF-B7A3-61B12210D3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88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1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1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2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jpeg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.jpe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jpeg"/><Relationship Id="rId4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.jpe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de-DE" dirty="0"/>
          </a:p>
        </p:txBody>
      </p:sp>
      <p:grpSp>
        <p:nvGrpSpPr>
          <p:cNvPr id="3" name="Group 3"/>
          <p:cNvGrpSpPr/>
          <p:nvPr/>
        </p:nvGrpSpPr>
        <p:grpSpPr>
          <a:xfrm>
            <a:off x="685799" y="21467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334214" y="271415"/>
            <a:ext cx="7523571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Ablauf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eines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Zivilprozesses</a:t>
            </a:r>
            <a:endParaRPr lang="en-US" sz="333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457836" y="1054945"/>
            <a:ext cx="3033733" cy="5468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24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r>
              <a:rPr lang="en-US" sz="24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253 ZPO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798" y="2212014"/>
            <a:ext cx="3948344" cy="378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reicht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253 V ZPO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63563" y="5928069"/>
            <a:ext cx="6422277" cy="3601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wählt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Verfahrensweise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gem. § 272 II ZPO: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E159BE24-145A-4814-FF5B-FB556EDE0C44}"/>
              </a:ext>
            </a:extLst>
          </p:cNvPr>
          <p:cNvSpPr txBox="1"/>
          <p:nvPr/>
        </p:nvSpPr>
        <p:spPr>
          <a:xfrm>
            <a:off x="7468131" y="2212013"/>
            <a:ext cx="2098954" cy="378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Anhängigkeit</a:t>
            </a: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13A50B2C-CE24-8E85-1325-C502D7B06FBA}"/>
              </a:ext>
            </a:extLst>
          </p:cNvPr>
          <p:cNvSpPr txBox="1"/>
          <p:nvPr/>
        </p:nvSpPr>
        <p:spPr>
          <a:xfrm>
            <a:off x="685798" y="3520130"/>
            <a:ext cx="3948344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veranlasst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die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271 I ZPO</a:t>
            </a: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FE81ABA8-ED75-4548-C0DE-E62854895C76}"/>
              </a:ext>
            </a:extLst>
          </p:cNvPr>
          <p:cNvSpPr txBox="1"/>
          <p:nvPr/>
        </p:nvSpPr>
        <p:spPr>
          <a:xfrm>
            <a:off x="7491569" y="3740766"/>
            <a:ext cx="2098954" cy="3783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Rechtshängigkeit</a:t>
            </a: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9" name="Pfeil: nach rechts 28">
            <a:extLst>
              <a:ext uri="{FF2B5EF4-FFF2-40B4-BE49-F238E27FC236}">
                <a16:creationId xmlns:a16="http://schemas.microsoft.com/office/drawing/2014/main" id="{BC48EDA1-778E-6316-2402-130C9392A712}"/>
              </a:ext>
            </a:extLst>
          </p:cNvPr>
          <p:cNvSpPr/>
          <p:nvPr/>
        </p:nvSpPr>
        <p:spPr>
          <a:xfrm>
            <a:off x="5236277" y="2282957"/>
            <a:ext cx="1420645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Pfeil: nach rechts 29">
            <a:extLst>
              <a:ext uri="{FF2B5EF4-FFF2-40B4-BE49-F238E27FC236}">
                <a16:creationId xmlns:a16="http://schemas.microsoft.com/office/drawing/2014/main" id="{F581EEE1-F824-42A3-3207-A0ABFB58FD6D}"/>
              </a:ext>
            </a:extLst>
          </p:cNvPr>
          <p:cNvSpPr/>
          <p:nvPr/>
        </p:nvSpPr>
        <p:spPr>
          <a:xfrm>
            <a:off x="5236277" y="3811710"/>
            <a:ext cx="1420645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Pfeil: nach rechts 30">
            <a:extLst>
              <a:ext uri="{FF2B5EF4-FFF2-40B4-BE49-F238E27FC236}">
                <a16:creationId xmlns:a16="http://schemas.microsoft.com/office/drawing/2014/main" id="{89AAB85A-29DA-6FE3-F475-E1FAE988F78B}"/>
              </a:ext>
            </a:extLst>
          </p:cNvPr>
          <p:cNvSpPr/>
          <p:nvPr/>
        </p:nvSpPr>
        <p:spPr>
          <a:xfrm rot="5400000">
            <a:off x="2874759" y="5044412"/>
            <a:ext cx="1368084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Pfeil: nach rechts 42">
            <a:extLst>
              <a:ext uri="{FF2B5EF4-FFF2-40B4-BE49-F238E27FC236}">
                <a16:creationId xmlns:a16="http://schemas.microsoft.com/office/drawing/2014/main" id="{40D48DB5-2B65-7DE0-F125-E1B5A6EC7F7A}"/>
              </a:ext>
            </a:extLst>
          </p:cNvPr>
          <p:cNvSpPr/>
          <p:nvPr/>
        </p:nvSpPr>
        <p:spPr>
          <a:xfrm rot="7990485">
            <a:off x="3788208" y="1656642"/>
            <a:ext cx="692807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Pfeil: nach rechts 43">
            <a:extLst>
              <a:ext uri="{FF2B5EF4-FFF2-40B4-BE49-F238E27FC236}">
                <a16:creationId xmlns:a16="http://schemas.microsoft.com/office/drawing/2014/main" id="{29933D49-63DF-247D-1C64-D33A116F0744}"/>
              </a:ext>
            </a:extLst>
          </p:cNvPr>
          <p:cNvSpPr/>
          <p:nvPr/>
        </p:nvSpPr>
        <p:spPr>
          <a:xfrm rot="5400000">
            <a:off x="3231827" y="2946089"/>
            <a:ext cx="653946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de-DE" dirty="0"/>
          </a:p>
        </p:txBody>
      </p:sp>
      <p:grpSp>
        <p:nvGrpSpPr>
          <p:cNvPr id="3" name="Group 3"/>
          <p:cNvGrpSpPr/>
          <p:nvPr/>
        </p:nvGrpSpPr>
        <p:grpSpPr>
          <a:xfrm>
            <a:off x="685799" y="21467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334214" y="271415"/>
            <a:ext cx="7523571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Ablauf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eines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Zivilprozesses</a:t>
            </a:r>
            <a:endParaRPr lang="en-US" sz="333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78472" y="2029236"/>
            <a:ext cx="3548848" cy="4235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2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früher</a:t>
            </a:r>
            <a:r>
              <a:rPr lang="en-US" sz="20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erster</a:t>
            </a:r>
            <a:r>
              <a:rPr lang="en-US" sz="20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20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275 ZPO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45645" y="2029236"/>
            <a:ext cx="3981020" cy="4235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2000" b="1" dirty="0" err="1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schriftliches</a:t>
            </a:r>
            <a:r>
              <a:rPr lang="en-US" sz="2000" b="1" dirty="0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Vorverfahren</a:t>
            </a:r>
            <a:r>
              <a:rPr lang="en-US" sz="2000" b="1" dirty="0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§ 276 ZPO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84860" y="1246737"/>
            <a:ext cx="6422277" cy="3601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wählt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Verfahrensweise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gem. § 272 II ZPO:</a:t>
            </a: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3DAC55FE-4B2B-6EDA-FDF2-19C61E44CF77}"/>
              </a:ext>
            </a:extLst>
          </p:cNvPr>
          <p:cNvSpPr txBox="1"/>
          <p:nvPr/>
        </p:nvSpPr>
        <p:spPr>
          <a:xfrm>
            <a:off x="208091" y="3408874"/>
            <a:ext cx="4518166" cy="1647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Haupttermin</a:t>
            </a:r>
            <a:endParaRPr lang="en-US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Güteverhandlung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278 ZPO</a:t>
            </a:r>
          </a:p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ggf.Beweisaufnahme</a:t>
            </a:r>
            <a:endParaRPr lang="en-US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Schluss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endParaRPr lang="en-US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DEF571BD-F35C-9147-36B9-7B55F21B81CE}"/>
              </a:ext>
            </a:extLst>
          </p:cNvPr>
          <p:cNvSpPr txBox="1"/>
          <p:nvPr/>
        </p:nvSpPr>
        <p:spPr>
          <a:xfrm>
            <a:off x="5350488" y="3728372"/>
            <a:ext cx="1683192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verteidigt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endParaRPr lang="en-US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882713C7-0D52-3CCE-4F97-2DC22C917FD0}"/>
              </a:ext>
            </a:extLst>
          </p:cNvPr>
          <p:cNvSpPr txBox="1"/>
          <p:nvPr/>
        </p:nvSpPr>
        <p:spPr>
          <a:xfrm>
            <a:off x="7494559" y="3728372"/>
            <a:ext cx="1683192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erwidert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endParaRPr lang="en-US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5" name="TextBox 8">
            <a:extLst>
              <a:ext uri="{FF2B5EF4-FFF2-40B4-BE49-F238E27FC236}">
                <a16:creationId xmlns:a16="http://schemas.microsoft.com/office/drawing/2014/main" id="{AF13DF26-89F8-5F8F-5D82-A66A3EA7A0B4}"/>
              </a:ext>
            </a:extLst>
          </p:cNvPr>
          <p:cNvSpPr txBox="1"/>
          <p:nvPr/>
        </p:nvSpPr>
        <p:spPr>
          <a:xfrm>
            <a:off x="9620864" y="3731546"/>
            <a:ext cx="1538846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erkennt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</a:t>
            </a:r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5E14765A-163E-F4DA-EF28-D2CE4006E5E8}"/>
              </a:ext>
            </a:extLst>
          </p:cNvPr>
          <p:cNvSpPr txBox="1"/>
          <p:nvPr/>
        </p:nvSpPr>
        <p:spPr>
          <a:xfrm>
            <a:off x="6939303" y="5691340"/>
            <a:ext cx="2238448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  <a:endParaRPr lang="en-US" sz="20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3266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331 III ZPO</a:t>
            </a:r>
          </a:p>
        </p:txBody>
      </p:sp>
      <p:sp>
        <p:nvSpPr>
          <p:cNvPr id="27" name="TextBox 8">
            <a:extLst>
              <a:ext uri="{FF2B5EF4-FFF2-40B4-BE49-F238E27FC236}">
                <a16:creationId xmlns:a16="http://schemas.microsoft.com/office/drawing/2014/main" id="{C6214D94-EF3D-003A-7C43-058ACD1F25D6}"/>
              </a:ext>
            </a:extLst>
          </p:cNvPr>
          <p:cNvSpPr txBox="1"/>
          <p:nvPr/>
        </p:nvSpPr>
        <p:spPr>
          <a:xfrm>
            <a:off x="9620864" y="5687259"/>
            <a:ext cx="2386328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Anerkenntnisurteil</a:t>
            </a:r>
            <a:endParaRPr lang="en-US" sz="20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3266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307 ZPO</a:t>
            </a: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D530D6D4-4973-A4B2-4DF6-9A6CF157BC25}"/>
              </a:ext>
            </a:extLst>
          </p:cNvPr>
          <p:cNvSpPr txBox="1"/>
          <p:nvPr/>
        </p:nvSpPr>
        <p:spPr>
          <a:xfrm>
            <a:off x="1340997" y="5702625"/>
            <a:ext cx="2238448" cy="8082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 </a:t>
            </a:r>
            <a:r>
              <a:rPr lang="en-US" sz="2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br>
              <a:rPr lang="en-US" sz="20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300 ZPO</a:t>
            </a:r>
          </a:p>
        </p:txBody>
      </p:sp>
      <p:sp>
        <p:nvSpPr>
          <p:cNvPr id="40" name="Pfeil: nach rechts 39">
            <a:extLst>
              <a:ext uri="{FF2B5EF4-FFF2-40B4-BE49-F238E27FC236}">
                <a16:creationId xmlns:a16="http://schemas.microsoft.com/office/drawing/2014/main" id="{DFF2F5EF-DB2A-72F0-5FD3-E14BDB961F60}"/>
              </a:ext>
            </a:extLst>
          </p:cNvPr>
          <p:cNvSpPr/>
          <p:nvPr/>
        </p:nvSpPr>
        <p:spPr>
          <a:xfrm rot="5400000">
            <a:off x="7888408" y="2944797"/>
            <a:ext cx="782677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94CA933C-F68E-C9C9-2DF4-6F32A6E6C13E}"/>
              </a:ext>
            </a:extLst>
          </p:cNvPr>
          <p:cNvSpPr/>
          <p:nvPr/>
        </p:nvSpPr>
        <p:spPr>
          <a:xfrm rot="2869125">
            <a:off x="5757010" y="1848997"/>
            <a:ext cx="552969" cy="236419"/>
          </a:xfrm>
          <a:prstGeom prst="rightArrow">
            <a:avLst>
              <a:gd name="adj1" fmla="val 51584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48F72261-0BBE-A9F9-7AF9-35ED15CF95CF}"/>
              </a:ext>
            </a:extLst>
          </p:cNvPr>
          <p:cNvSpPr/>
          <p:nvPr/>
        </p:nvSpPr>
        <p:spPr>
          <a:xfrm rot="5400000">
            <a:off x="6212928" y="2944798"/>
            <a:ext cx="797709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F6E3CFB6-CDCB-C3AA-5DFE-D3673899F1EF}"/>
              </a:ext>
            </a:extLst>
          </p:cNvPr>
          <p:cNvSpPr/>
          <p:nvPr/>
        </p:nvSpPr>
        <p:spPr>
          <a:xfrm rot="5400000">
            <a:off x="9673302" y="2919452"/>
            <a:ext cx="782678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F1DDA31D-08AA-117F-CB87-5AF8C97C7F5A}"/>
              </a:ext>
            </a:extLst>
          </p:cNvPr>
          <p:cNvSpPr/>
          <p:nvPr/>
        </p:nvSpPr>
        <p:spPr>
          <a:xfrm rot="5400000">
            <a:off x="7888408" y="4981901"/>
            <a:ext cx="782677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3B18CFE9-01ED-93C1-167C-B56D827B861F}"/>
              </a:ext>
            </a:extLst>
          </p:cNvPr>
          <p:cNvSpPr/>
          <p:nvPr/>
        </p:nvSpPr>
        <p:spPr>
          <a:xfrm rot="5400000">
            <a:off x="10086732" y="5027315"/>
            <a:ext cx="782677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72999380-F4FB-4B68-8873-E6AD1D90EDC3}"/>
              </a:ext>
            </a:extLst>
          </p:cNvPr>
          <p:cNvSpPr/>
          <p:nvPr/>
        </p:nvSpPr>
        <p:spPr>
          <a:xfrm rot="10800000">
            <a:off x="4833030" y="4110744"/>
            <a:ext cx="457187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74F9E40C-2D70-2B86-1C13-E7FA1120EA57}"/>
              </a:ext>
            </a:extLst>
          </p:cNvPr>
          <p:cNvSpPr/>
          <p:nvPr/>
        </p:nvSpPr>
        <p:spPr>
          <a:xfrm rot="5400000">
            <a:off x="2208100" y="2928218"/>
            <a:ext cx="518147" cy="132960"/>
          </a:xfrm>
          <a:prstGeom prst="rightArrow">
            <a:avLst>
              <a:gd name="adj1" fmla="val 65318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A3C0F5A5-5836-0037-3B15-D93DE9A84F14}"/>
              </a:ext>
            </a:extLst>
          </p:cNvPr>
          <p:cNvSpPr/>
          <p:nvPr/>
        </p:nvSpPr>
        <p:spPr>
          <a:xfrm rot="5400000">
            <a:off x="2181556" y="5261484"/>
            <a:ext cx="541734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Pfeil: nach rechts 17">
            <a:extLst>
              <a:ext uri="{FF2B5EF4-FFF2-40B4-BE49-F238E27FC236}">
                <a16:creationId xmlns:a16="http://schemas.microsoft.com/office/drawing/2014/main" id="{BD3B4F60-EA54-8F30-B4F6-583BB4F905AC}"/>
              </a:ext>
            </a:extLst>
          </p:cNvPr>
          <p:cNvSpPr/>
          <p:nvPr/>
        </p:nvSpPr>
        <p:spPr>
          <a:xfrm rot="8376396">
            <a:off x="4393117" y="1843817"/>
            <a:ext cx="552969" cy="236419"/>
          </a:xfrm>
          <a:prstGeom prst="rightArrow">
            <a:avLst>
              <a:gd name="adj1" fmla="val 51584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0397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de-DE" dirty="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794367"/>
            <a:ext cx="2034785" cy="1805871"/>
          </a:xfrm>
          <a:custGeom>
            <a:avLst/>
            <a:gdLst/>
            <a:ahLst/>
            <a:cxnLst/>
            <a:rect l="l" t="t" r="r" b="b"/>
            <a:pathLst>
              <a:path w="3052177" h="2708807">
                <a:moveTo>
                  <a:pt x="0" y="0"/>
                </a:moveTo>
                <a:lnTo>
                  <a:pt x="3052177" y="0"/>
                </a:lnTo>
                <a:lnTo>
                  <a:pt x="3052177" y="2708808"/>
                </a:lnTo>
                <a:lnTo>
                  <a:pt x="0" y="27088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18513" y="2236426"/>
            <a:ext cx="10227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Prüfung der Prozessvoraussetzungen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75040" y="3385397"/>
            <a:ext cx="485378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Bestimmung der Verfahrensweise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75040" y="3721947"/>
            <a:ext cx="48537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272 ZPO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81785" y="5234517"/>
            <a:ext cx="5724415" cy="912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früher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275 ZPO)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92671" y="5234517"/>
            <a:ext cx="572441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</a:t>
            </a:r>
          </a:p>
          <a:p>
            <a:pPr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Vorverfahren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101930" y="2805810"/>
            <a:ext cx="0" cy="61768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3" name="AutoShape 13"/>
          <p:cNvSpPr/>
          <p:nvPr/>
        </p:nvSpPr>
        <p:spPr>
          <a:xfrm flipV="1">
            <a:off x="2534017" y="4051089"/>
            <a:ext cx="3358783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>
            <a:off x="2568238" y="4051089"/>
            <a:ext cx="0" cy="97874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5" name="AutoShape 15"/>
          <p:cNvSpPr/>
          <p:nvPr/>
        </p:nvSpPr>
        <p:spPr>
          <a:xfrm>
            <a:off x="8208158" y="4038389"/>
            <a:ext cx="1978835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H="1">
            <a:off x="10159303" y="4038389"/>
            <a:ext cx="0" cy="99144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7" name="TextBox 17"/>
          <p:cNvSpPr txBox="1"/>
          <p:nvPr/>
        </p:nvSpPr>
        <p:spPr>
          <a:xfrm>
            <a:off x="4301259" y="5789084"/>
            <a:ext cx="5724415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276 ZPO)</a:t>
            </a:r>
          </a:p>
        </p:txBody>
      </p:sp>
    </p:spTree>
    <p:extLst>
      <p:ext uri="{BB962C8B-B14F-4D97-AF65-F5344CB8AC3E}">
        <p14:creationId xmlns:p14="http://schemas.microsoft.com/office/powerpoint/2010/main" val="2762150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109" y="-157018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grpSp>
        <p:nvGrpSpPr>
          <p:cNvPr id="9" name="Group 6">
            <a:extLst>
              <a:ext uri="{FF2B5EF4-FFF2-40B4-BE49-F238E27FC236}">
                <a16:creationId xmlns:a16="http://schemas.microsoft.com/office/drawing/2014/main" id="{35650607-CE45-4D48-8EC5-53CE96736A20}"/>
              </a:ext>
            </a:extLst>
          </p:cNvPr>
          <p:cNvGrpSpPr/>
          <p:nvPr/>
        </p:nvGrpSpPr>
        <p:grpSpPr>
          <a:xfrm>
            <a:off x="823909" y="1782875"/>
            <a:ext cx="10820400" cy="4389325"/>
            <a:chOff x="0" y="-211351"/>
            <a:chExt cx="2514545" cy="1020032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09B2FD20-6FB9-4280-BDAC-63CC558C801C}"/>
                </a:ext>
              </a:extLst>
            </p:cNvPr>
            <p:cNvSpPr/>
            <p:nvPr/>
          </p:nvSpPr>
          <p:spPr>
            <a:xfrm>
              <a:off x="0" y="-211351"/>
              <a:ext cx="2514545" cy="1020032"/>
            </a:xfrm>
            <a:custGeom>
              <a:avLst/>
              <a:gdLst/>
              <a:ahLst/>
              <a:cxnLst/>
              <a:rect l="l" t="t" r="r" b="b"/>
              <a:pathLst>
                <a:path w="2514545" h="1020032">
                  <a:moveTo>
                    <a:pt x="0" y="0"/>
                  </a:moveTo>
                  <a:lnTo>
                    <a:pt x="2514545" y="0"/>
                  </a:lnTo>
                  <a:lnTo>
                    <a:pt x="2514545" y="1020032"/>
                  </a:lnTo>
                  <a:lnTo>
                    <a:pt x="0" y="102003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32120" b="-32120"/>
              </a:stretch>
            </a:blipFill>
          </p:spPr>
        </p:sp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CAAF23D1-C4D8-4CFF-A62F-ABDD7469926B}"/>
              </a:ext>
            </a:extLst>
          </p:cNvPr>
          <p:cNvSpPr/>
          <p:nvPr/>
        </p:nvSpPr>
        <p:spPr>
          <a:xfrm>
            <a:off x="1371163" y="2217129"/>
            <a:ext cx="9996928" cy="3322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sz="2400" dirty="0">
                <a:latin typeface="Canva Sans"/>
                <a:cs typeface="Arial" panose="020B0604020202020204" pitchFamily="34" charset="0"/>
              </a:rPr>
              <a:t>zweckmäßig, wenn die Streitsache</a:t>
            </a:r>
          </a:p>
          <a:p>
            <a:pPr marL="800100" lvl="1" indent="-342900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de-DE" sz="2400" dirty="0">
                <a:latin typeface="Canva Sans"/>
                <a:cs typeface="Arial" panose="020B0604020202020204" pitchFamily="34" charset="0"/>
              </a:rPr>
              <a:t>einer umfangreichen Vorbereitung bedarf</a:t>
            </a:r>
          </a:p>
          <a:p>
            <a:pPr marL="800100" lvl="1" indent="-342900">
              <a:lnSpc>
                <a:spcPct val="110000"/>
              </a:lnSpc>
              <a:buFont typeface="Symbol" panose="05050102010706020507" pitchFamily="18" charset="2"/>
              <a:buChar char="-"/>
            </a:pPr>
            <a:r>
              <a:rPr lang="de-DE" sz="2400" dirty="0">
                <a:latin typeface="Canva Sans"/>
                <a:cs typeface="Arial" panose="020B0604020202020204" pitchFamily="34" charset="0"/>
              </a:rPr>
              <a:t>Parteien durch Rechtsanwälte vertreten oder selbst schreibgewandt sind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sz="2400" dirty="0">
                <a:latin typeface="Canva Sans"/>
                <a:cs typeface="Arial" panose="020B0604020202020204" pitchFamily="34" charset="0"/>
              </a:rPr>
              <a:t>dient in der Regel zur Vorbereitung des Haupttermins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sz="2400" dirty="0">
                <a:latin typeface="Canva Sans"/>
                <a:cs typeface="Arial" panose="020B0604020202020204" pitchFamily="34" charset="0"/>
              </a:rPr>
              <a:t>bei offenbar überschaubaren Verfahren ist es ein einfaches schriftliches Verfahren mit schnellem Ergebnis (Versäumnis- oder Anerkenntnisurteil)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sz="2400" dirty="0">
                <a:latin typeface="Canva Sans"/>
                <a:cs typeface="Arial" panose="020B0604020202020204" pitchFamily="34" charset="0"/>
              </a:rPr>
              <a:t>beginnt mit der Zustellung der Klageschrift und der Mitteilung der richterlichen Auflagen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4C362CF-F0D6-4929-ABC3-DF03B8D3AC6B}"/>
              </a:ext>
            </a:extLst>
          </p:cNvPr>
          <p:cNvSpPr/>
          <p:nvPr/>
        </p:nvSpPr>
        <p:spPr>
          <a:xfrm rot="20103418">
            <a:off x="8939274" y="1481023"/>
            <a:ext cx="1718978" cy="132915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276 ZPO</a:t>
            </a:r>
          </a:p>
        </p:txBody>
      </p:sp>
      <p:sp>
        <p:nvSpPr>
          <p:cNvPr id="13" name="Pfeil nach links 5">
            <a:extLst>
              <a:ext uri="{FF2B5EF4-FFF2-40B4-BE49-F238E27FC236}">
                <a16:creationId xmlns:a16="http://schemas.microsoft.com/office/drawing/2014/main" id="{7902809E-A7ED-470B-8606-2074CD6D6D0B}"/>
              </a:ext>
            </a:extLst>
          </p:cNvPr>
          <p:cNvSpPr/>
          <p:nvPr/>
        </p:nvSpPr>
        <p:spPr>
          <a:xfrm>
            <a:off x="4688608" y="4995892"/>
            <a:ext cx="1681019" cy="638979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276 II ZPO</a:t>
            </a:r>
          </a:p>
        </p:txBody>
      </p:sp>
    </p:spTree>
    <p:extLst>
      <p:ext uri="{BB962C8B-B14F-4D97-AF65-F5344CB8AC3E}">
        <p14:creationId xmlns:p14="http://schemas.microsoft.com/office/powerpoint/2010/main" val="122198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9657" y="685800"/>
            <a:ext cx="11872685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1" y="1799301"/>
            <a:ext cx="4937147" cy="1481189"/>
            <a:chOff x="0" y="0"/>
            <a:chExt cx="1147340" cy="3442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7340" cy="344212"/>
            </a:xfrm>
            <a:custGeom>
              <a:avLst/>
              <a:gdLst/>
              <a:ahLst/>
              <a:cxnLst/>
              <a:rect l="l" t="t" r="r" b="b"/>
              <a:pathLst>
                <a:path w="1147340" h="344212">
                  <a:moveTo>
                    <a:pt x="0" y="0"/>
                  </a:moveTo>
                  <a:lnTo>
                    <a:pt x="1147340" y="0"/>
                  </a:lnTo>
                  <a:lnTo>
                    <a:pt x="1147340" y="344212"/>
                  </a:lnTo>
                  <a:lnTo>
                    <a:pt x="0" y="344212"/>
                  </a:lnTo>
                  <a:close/>
                </a:path>
              </a:pathLst>
            </a:custGeom>
            <a:blipFill>
              <a:blip r:embed="rId4"/>
              <a:stretch>
                <a:fillRect t="-61038" b="-6103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8658225" y="5234517"/>
            <a:ext cx="28479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Ablauf der 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4471" y="750174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Vorverfahren</a:t>
            </a:r>
            <a:endParaRPr lang="en-US" sz="333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89418" y="739613"/>
            <a:ext cx="6028111" cy="53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an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§ 276 I ZPO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574414" y="2031872"/>
            <a:ext cx="732319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Anzeige der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Verteidigungsabsicht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1" y="4262548"/>
            <a:ext cx="4937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1" y="4262548"/>
            <a:ext cx="4937147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zwei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85801" y="5234517"/>
            <a:ext cx="493714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Klageschrift </a:t>
            </a:r>
          </a:p>
        </p:txBody>
      </p:sp>
      <p:sp>
        <p:nvSpPr>
          <p:cNvPr id="14" name="AutoShape 14"/>
          <p:cNvSpPr/>
          <p:nvPr/>
        </p:nvSpPr>
        <p:spPr>
          <a:xfrm flipH="1">
            <a:off x="2283943" y="3280490"/>
            <a:ext cx="870431" cy="95647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5" name="AutoShape 15"/>
          <p:cNvSpPr/>
          <p:nvPr/>
        </p:nvSpPr>
        <p:spPr>
          <a:xfrm>
            <a:off x="3154374" y="3280491"/>
            <a:ext cx="396191" cy="93573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6" name="AutoShape 16"/>
          <p:cNvSpPr/>
          <p:nvPr/>
        </p:nvSpPr>
        <p:spPr>
          <a:xfrm flipH="1">
            <a:off x="3067183" y="3280490"/>
            <a:ext cx="87191" cy="181962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7" name="Group 17"/>
          <p:cNvGrpSpPr/>
          <p:nvPr/>
        </p:nvGrpSpPr>
        <p:grpSpPr>
          <a:xfrm>
            <a:off x="6569053" y="1799301"/>
            <a:ext cx="4937147" cy="1481189"/>
            <a:chOff x="0" y="0"/>
            <a:chExt cx="1147340" cy="3442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47340" cy="344212"/>
            </a:xfrm>
            <a:custGeom>
              <a:avLst/>
              <a:gdLst/>
              <a:ahLst/>
              <a:cxnLst/>
              <a:rect l="l" t="t" r="r" b="b"/>
              <a:pathLst>
                <a:path w="1147340" h="344212">
                  <a:moveTo>
                    <a:pt x="0" y="0"/>
                  </a:moveTo>
                  <a:lnTo>
                    <a:pt x="1147340" y="0"/>
                  </a:lnTo>
                  <a:lnTo>
                    <a:pt x="1147340" y="344212"/>
                  </a:lnTo>
                  <a:lnTo>
                    <a:pt x="0" y="344212"/>
                  </a:lnTo>
                  <a:close/>
                </a:path>
              </a:pathLst>
            </a:custGeom>
            <a:blipFill>
              <a:blip r:embed="rId4"/>
              <a:stretch>
                <a:fillRect t="-61038" b="-61038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6943895" y="2168398"/>
            <a:ext cx="418746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Klageerwiderung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69053" y="4126023"/>
            <a:ext cx="493714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mindestens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zwei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1" name="AutoShape 21"/>
          <p:cNvSpPr/>
          <p:nvPr/>
        </p:nvSpPr>
        <p:spPr>
          <a:xfrm flipH="1">
            <a:off x="8285028" y="3280490"/>
            <a:ext cx="752599" cy="68713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2" name="AutoShape 22"/>
          <p:cNvSpPr/>
          <p:nvPr/>
        </p:nvSpPr>
        <p:spPr>
          <a:xfrm>
            <a:off x="9037626" y="3280490"/>
            <a:ext cx="1560254" cy="19222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2772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8ED3F2C3-1695-4685-8BA9-4EACB8BFCACD}"/>
              </a:ext>
            </a:extLst>
          </p:cNvPr>
          <p:cNvGrpSpPr/>
          <p:nvPr/>
        </p:nvGrpSpPr>
        <p:grpSpPr>
          <a:xfrm>
            <a:off x="1197482" y="2356244"/>
            <a:ext cx="9797036" cy="3715327"/>
            <a:chOff x="0" y="-147442"/>
            <a:chExt cx="2514545" cy="1020032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7BF58D0-169D-4285-9F26-CB66393FB0F5}"/>
                </a:ext>
              </a:extLst>
            </p:cNvPr>
            <p:cNvSpPr/>
            <p:nvPr/>
          </p:nvSpPr>
          <p:spPr>
            <a:xfrm>
              <a:off x="0" y="-147442"/>
              <a:ext cx="2514545" cy="1020032"/>
            </a:xfrm>
            <a:custGeom>
              <a:avLst/>
              <a:gdLst/>
              <a:ahLst/>
              <a:cxnLst/>
              <a:rect l="l" t="t" r="r" b="b"/>
              <a:pathLst>
                <a:path w="2514545" h="1020032">
                  <a:moveTo>
                    <a:pt x="0" y="0"/>
                  </a:moveTo>
                  <a:lnTo>
                    <a:pt x="2514545" y="0"/>
                  </a:lnTo>
                  <a:lnTo>
                    <a:pt x="2514545" y="1020032"/>
                  </a:lnTo>
                  <a:lnTo>
                    <a:pt x="0" y="102003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32120" b="-32120"/>
              </a:stretch>
            </a:blipFill>
          </p:spPr>
        </p:sp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4AC46315-C985-459A-AF93-33AC939A85D2}"/>
              </a:ext>
            </a:extLst>
          </p:cNvPr>
          <p:cNvSpPr/>
          <p:nvPr/>
        </p:nvSpPr>
        <p:spPr>
          <a:xfrm>
            <a:off x="1533236" y="2505746"/>
            <a:ext cx="74999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>
                <a:latin typeface="Canva Sans"/>
                <a:cs typeface="Arial" panose="020B0604020202020204" pitchFamily="34" charset="0"/>
              </a:rPr>
              <a:t>Belehrung an Beklagten:</a:t>
            </a:r>
          </a:p>
          <a:p>
            <a:endParaRPr lang="de-DE" sz="2400" dirty="0">
              <a:latin typeface="Canva Sans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Canva Sans"/>
                <a:cs typeface="Arial" panose="020B0604020202020204" pitchFamily="34" charset="0"/>
              </a:rPr>
              <a:t>Versäumung der Notfrist </a:t>
            </a:r>
            <a:br>
              <a:rPr lang="de-DE" sz="2400" dirty="0">
                <a:latin typeface="Canva Sans"/>
                <a:cs typeface="Arial" panose="020B0604020202020204" pitchFamily="34" charset="0"/>
              </a:rPr>
            </a:br>
            <a:br>
              <a:rPr lang="de-DE" sz="2400" dirty="0">
                <a:latin typeface="Canva Sans"/>
                <a:cs typeface="Arial" panose="020B0604020202020204" pitchFamily="34" charset="0"/>
              </a:rPr>
            </a:br>
            <a:br>
              <a:rPr lang="de-DE" sz="2400" dirty="0">
                <a:latin typeface="Canva Sans"/>
                <a:cs typeface="Arial" panose="020B0604020202020204" pitchFamily="34" charset="0"/>
              </a:rPr>
            </a:br>
            <a:endParaRPr lang="de-DE" sz="2400" dirty="0">
              <a:latin typeface="Canva Sans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Canva Sans"/>
                <a:cs typeface="Arial" panose="020B0604020202020204" pitchFamily="34" charset="0"/>
              </a:rPr>
              <a:t>sowie über die Folgen eines schriftlich abgegebenen Anerkenntnisses (Anerkenntnisurteil - AU)</a:t>
            </a:r>
            <a:endParaRPr lang="de-DE" sz="2400" dirty="0">
              <a:latin typeface="Canva Sans"/>
            </a:endParaRPr>
          </a:p>
        </p:txBody>
      </p:sp>
      <p:sp>
        <p:nvSpPr>
          <p:cNvPr id="15" name="Pfeil nach links 6">
            <a:extLst>
              <a:ext uri="{FF2B5EF4-FFF2-40B4-BE49-F238E27FC236}">
                <a16:creationId xmlns:a16="http://schemas.microsoft.com/office/drawing/2014/main" id="{3FBFABB3-D709-42DD-862D-5F670315A00B}"/>
              </a:ext>
            </a:extLst>
          </p:cNvPr>
          <p:cNvSpPr/>
          <p:nvPr/>
        </p:nvSpPr>
        <p:spPr>
          <a:xfrm>
            <a:off x="7277691" y="3100008"/>
            <a:ext cx="1440533" cy="763514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§ 331 III ZPO</a:t>
            </a:r>
          </a:p>
        </p:txBody>
      </p:sp>
      <p:sp>
        <p:nvSpPr>
          <p:cNvPr id="16" name="Abgerundetes Rechteck 4">
            <a:extLst>
              <a:ext uri="{FF2B5EF4-FFF2-40B4-BE49-F238E27FC236}">
                <a16:creationId xmlns:a16="http://schemas.microsoft.com/office/drawing/2014/main" id="{247A3FD5-9F65-4B2A-BFFC-1107F59B35F7}"/>
              </a:ext>
            </a:extLst>
          </p:cNvPr>
          <p:cNvSpPr/>
          <p:nvPr/>
        </p:nvSpPr>
        <p:spPr>
          <a:xfrm>
            <a:off x="1847104" y="3863522"/>
            <a:ext cx="5553553" cy="44767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Versäumnisurteil (VU) ohne mündliche Verhandlung </a:t>
            </a:r>
          </a:p>
        </p:txBody>
      </p:sp>
      <p:sp>
        <p:nvSpPr>
          <p:cNvPr id="17" name="Pfeil nach links 7">
            <a:extLst>
              <a:ext uri="{FF2B5EF4-FFF2-40B4-BE49-F238E27FC236}">
                <a16:creationId xmlns:a16="http://schemas.microsoft.com/office/drawing/2014/main" id="{C4B7A834-B16F-4EB1-B009-6E56CA09CC1D}"/>
              </a:ext>
            </a:extLst>
          </p:cNvPr>
          <p:cNvSpPr/>
          <p:nvPr/>
        </p:nvSpPr>
        <p:spPr>
          <a:xfrm>
            <a:off x="7780212" y="5101501"/>
            <a:ext cx="1408981" cy="594262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§ 499 II ZPO</a:t>
            </a:r>
          </a:p>
        </p:txBody>
      </p:sp>
    </p:spTree>
    <p:extLst>
      <p:ext uri="{BB962C8B-B14F-4D97-AF65-F5344CB8AC3E}">
        <p14:creationId xmlns:p14="http://schemas.microsoft.com/office/powerpoint/2010/main" val="2820015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485983" y="1873293"/>
            <a:ext cx="4020217" cy="1439757"/>
            <a:chOff x="0" y="0"/>
            <a:chExt cx="934255" cy="3345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34255" cy="334584"/>
            </a:xfrm>
            <a:custGeom>
              <a:avLst/>
              <a:gdLst/>
              <a:ahLst/>
              <a:cxnLst/>
              <a:rect l="l" t="t" r="r" b="b"/>
              <a:pathLst>
                <a:path w="934255" h="334584">
                  <a:moveTo>
                    <a:pt x="0" y="0"/>
                  </a:moveTo>
                  <a:lnTo>
                    <a:pt x="934255" y="0"/>
                  </a:lnTo>
                  <a:lnTo>
                    <a:pt x="934255" y="334584"/>
                  </a:lnTo>
                  <a:lnTo>
                    <a:pt x="0" y="334584"/>
                  </a:lnTo>
                  <a:close/>
                </a:path>
              </a:pathLst>
            </a:custGeom>
            <a:blipFill>
              <a:blip r:embed="rId4"/>
              <a:stretch>
                <a:fillRect t="-43018" b="-4301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433184" y="2060349"/>
            <a:ext cx="6125815" cy="102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Anberaumung des </a:t>
            </a:r>
          </a:p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Haupttermins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85800" y="1873293"/>
            <a:ext cx="4020217" cy="1439757"/>
            <a:chOff x="0" y="0"/>
            <a:chExt cx="934255" cy="3345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4255" cy="334584"/>
            </a:xfrm>
            <a:custGeom>
              <a:avLst/>
              <a:gdLst/>
              <a:ahLst/>
              <a:cxnLst/>
              <a:rect l="l" t="t" r="r" b="b"/>
              <a:pathLst>
                <a:path w="934255" h="334584">
                  <a:moveTo>
                    <a:pt x="0" y="0"/>
                  </a:moveTo>
                  <a:lnTo>
                    <a:pt x="934255" y="0"/>
                  </a:lnTo>
                  <a:lnTo>
                    <a:pt x="934255" y="334584"/>
                  </a:lnTo>
                  <a:lnTo>
                    <a:pt x="0" y="334584"/>
                  </a:lnTo>
                  <a:close/>
                </a:path>
              </a:pathLst>
            </a:custGeom>
            <a:blipFill>
              <a:blip r:embed="rId4"/>
              <a:stretch>
                <a:fillRect t="-43018" b="-43018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85035" y="2226988"/>
            <a:ext cx="5388994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Verteidigungsabsicht </a:t>
            </a:r>
          </a:p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fristgemäß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706018" y="2593171"/>
            <a:ext cx="2779965" cy="0"/>
          </a:xfrm>
          <a:prstGeom prst="line">
            <a:avLst/>
          </a:prstGeom>
          <a:ln w="247650" cap="flat">
            <a:solidFill>
              <a:srgbClr val="737373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2" name="Freeform 12"/>
          <p:cNvSpPr/>
          <p:nvPr/>
        </p:nvSpPr>
        <p:spPr>
          <a:xfrm>
            <a:off x="7485983" y="3738499"/>
            <a:ext cx="4020217" cy="2431104"/>
          </a:xfrm>
          <a:custGeom>
            <a:avLst/>
            <a:gdLst/>
            <a:ahLst/>
            <a:cxnLst/>
            <a:rect l="l" t="t" r="r" b="b"/>
            <a:pathLst>
              <a:path w="6030326" h="3646656">
                <a:moveTo>
                  <a:pt x="0" y="0"/>
                </a:moveTo>
                <a:lnTo>
                  <a:pt x="6030326" y="0"/>
                </a:lnTo>
                <a:lnTo>
                  <a:pt x="6030326" y="3646656"/>
                </a:lnTo>
                <a:lnTo>
                  <a:pt x="0" y="36466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625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51531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24197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Verteidigungsabsicht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5401" y="4226954"/>
            <a:ext cx="7024454" cy="1847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33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klagenden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Stellungnahme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die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Klageerwiderung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setzen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276 III ZPO) </a:t>
            </a:r>
          </a:p>
          <a:p>
            <a:pPr marL="342900" indent="-342900">
              <a:lnSpc>
                <a:spcPts val="2933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nun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ausgeschlossen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AutoShape 11">
            <a:extLst>
              <a:ext uri="{FF2B5EF4-FFF2-40B4-BE49-F238E27FC236}">
                <a16:creationId xmlns:a16="http://schemas.microsoft.com/office/drawing/2014/main" id="{0C7071FB-CF79-811D-18E9-D08E9C1CCD2D}"/>
              </a:ext>
            </a:extLst>
          </p:cNvPr>
          <p:cNvSpPr/>
          <p:nvPr/>
        </p:nvSpPr>
        <p:spPr>
          <a:xfrm>
            <a:off x="2969537" y="3313050"/>
            <a:ext cx="0" cy="913904"/>
          </a:xfrm>
          <a:prstGeom prst="line">
            <a:avLst/>
          </a:prstGeom>
          <a:ln w="247650" cap="flat">
            <a:solidFill>
              <a:srgbClr val="737373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924925" y="2531292"/>
            <a:ext cx="2916851" cy="2588705"/>
          </a:xfrm>
          <a:custGeom>
            <a:avLst/>
            <a:gdLst/>
            <a:ahLst/>
            <a:cxnLst/>
            <a:rect l="l" t="t" r="r" b="b"/>
            <a:pathLst>
              <a:path w="4375276" h="3883058">
                <a:moveTo>
                  <a:pt x="0" y="0"/>
                </a:moveTo>
                <a:lnTo>
                  <a:pt x="4375276" y="0"/>
                </a:lnTo>
                <a:lnTo>
                  <a:pt x="4375276" y="3883057"/>
                </a:lnTo>
                <a:lnTo>
                  <a:pt x="0" y="38830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Verfügungssammlung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6316" y="1729235"/>
            <a:ext cx="44738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8066" y="2859617"/>
            <a:ext cx="44738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Arbeitsanleitung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4439898"/>
            <a:ext cx="6075893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Was muss ich </a:t>
            </a:r>
          </a:p>
          <a:p>
            <a:pPr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 der Be-</a:t>
            </a:r>
          </a:p>
          <a:p>
            <a:pPr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arbeitung der </a:t>
            </a:r>
          </a:p>
          <a:p>
            <a:pPr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Akte </a:t>
            </a: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jetzt</a:t>
            </a: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tun!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1292379" y="4533900"/>
            <a:ext cx="7711424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 Aufgaben </a:t>
            </a:r>
          </a:p>
          <a:p>
            <a:pPr algn="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habe ich </a:t>
            </a: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nach einer </a:t>
            </a:r>
          </a:p>
          <a:p>
            <a:pPr algn="r">
              <a:lnSpc>
                <a:spcPts val="29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bestimmten Frist </a:t>
            </a:r>
          </a:p>
          <a:p>
            <a:pPr algn="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 erledigen!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354980" y="2531292"/>
            <a:ext cx="0" cy="391825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2" name="AutoShape 12"/>
          <p:cNvSpPr/>
          <p:nvPr/>
        </p:nvSpPr>
        <p:spPr>
          <a:xfrm flipH="1">
            <a:off x="2563333" y="3429000"/>
            <a:ext cx="791647" cy="80103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3" name="AutoShape 13"/>
          <p:cNvSpPr/>
          <p:nvPr/>
        </p:nvSpPr>
        <p:spPr>
          <a:xfrm>
            <a:off x="3354980" y="3429000"/>
            <a:ext cx="761831" cy="80103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4" name="TextBox 14"/>
          <p:cNvSpPr txBox="1"/>
          <p:nvPr/>
        </p:nvSpPr>
        <p:spPr>
          <a:xfrm>
            <a:off x="7924926" y="5270500"/>
            <a:ext cx="334498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6">
                <a:solidFill>
                  <a:srgbClr val="B2252D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32372" y="1729235"/>
            <a:ext cx="44738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B2252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402266" y="1602539"/>
            <a:ext cx="1826461" cy="182646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8309" r="-8309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409383" y="2015177"/>
            <a:ext cx="3849663" cy="87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6"/>
              </a:lnSpc>
            </a:pPr>
            <a:r>
              <a:rPr lang="en-US" sz="5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58439" y="2199328"/>
            <a:ext cx="65682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schicke ich an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398339" y="1602539"/>
            <a:ext cx="1826461" cy="182646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5218661" y="1991345"/>
            <a:ext cx="4185817" cy="87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6"/>
              </a:lnSpc>
            </a:pPr>
            <a:r>
              <a:rPr lang="en-US" sz="5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440701" y="1602539"/>
            <a:ext cx="1826461" cy="182646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305590" y="4262967"/>
            <a:ext cx="5594865" cy="402167"/>
            <a:chOff x="0" y="0"/>
            <a:chExt cx="1300187" cy="9345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00187" cy="93459"/>
            </a:xfrm>
            <a:custGeom>
              <a:avLst/>
              <a:gdLst/>
              <a:ahLst/>
              <a:cxnLst/>
              <a:rect l="l" t="t" r="r" b="b"/>
              <a:pathLst>
                <a:path w="1300187" h="93459">
                  <a:moveTo>
                    <a:pt x="0" y="0"/>
                  </a:moveTo>
                  <a:lnTo>
                    <a:pt x="1300187" y="0"/>
                  </a:lnTo>
                  <a:lnTo>
                    <a:pt x="1300187" y="93459"/>
                  </a:lnTo>
                  <a:lnTo>
                    <a:pt x="0" y="93459"/>
                  </a:lnTo>
                  <a:close/>
                </a:path>
              </a:pathLst>
            </a:custGeom>
            <a:blipFill>
              <a:blip r:embed="rId4"/>
              <a:stretch>
                <a:fillRect t="-546468" b="-546468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109845" y="5372101"/>
            <a:ext cx="8690477" cy="800099"/>
            <a:chOff x="0" y="0"/>
            <a:chExt cx="2019573" cy="18593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19573" cy="185934"/>
            </a:xfrm>
            <a:custGeom>
              <a:avLst/>
              <a:gdLst/>
              <a:ahLst/>
              <a:cxnLst/>
              <a:rect l="l" t="t" r="r" b="b"/>
              <a:pathLst>
                <a:path w="2019573" h="185934">
                  <a:moveTo>
                    <a:pt x="0" y="0"/>
                  </a:moveTo>
                  <a:lnTo>
                    <a:pt x="2019573" y="0"/>
                  </a:lnTo>
                  <a:lnTo>
                    <a:pt x="2019573" y="185934"/>
                  </a:lnTo>
                  <a:lnTo>
                    <a:pt x="0" y="185934"/>
                  </a:lnTo>
                  <a:close/>
                </a:path>
              </a:pathLst>
            </a:custGeom>
            <a:blipFill>
              <a:blip r:embed="rId4"/>
              <a:stretch>
                <a:fillRect t="-415697" b="-415697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109845" y="4817534"/>
            <a:ext cx="1118883" cy="402167"/>
            <a:chOff x="0" y="0"/>
            <a:chExt cx="260016" cy="9345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0016" cy="93459"/>
            </a:xfrm>
            <a:custGeom>
              <a:avLst/>
              <a:gdLst/>
              <a:ahLst/>
              <a:cxnLst/>
              <a:rect l="l" t="t" r="r" b="b"/>
              <a:pathLst>
                <a:path w="260016" h="93459">
                  <a:moveTo>
                    <a:pt x="0" y="0"/>
                  </a:moveTo>
                  <a:lnTo>
                    <a:pt x="260016" y="0"/>
                  </a:lnTo>
                  <a:lnTo>
                    <a:pt x="260016" y="93459"/>
                  </a:lnTo>
                  <a:lnTo>
                    <a:pt x="0" y="93459"/>
                  </a:lnTo>
                  <a:close/>
                </a:path>
              </a:pathLst>
            </a:custGeom>
            <a:blipFill>
              <a:blip r:embed="rId5"/>
              <a:stretch>
                <a:fillRect t="-89106" b="-89106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3258493" y="4817534"/>
            <a:ext cx="1370702" cy="402167"/>
            <a:chOff x="0" y="0"/>
            <a:chExt cx="318536" cy="9345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18536" cy="93459"/>
            </a:xfrm>
            <a:custGeom>
              <a:avLst/>
              <a:gdLst/>
              <a:ahLst/>
              <a:cxnLst/>
              <a:rect l="l" t="t" r="r" b="b"/>
              <a:pathLst>
                <a:path w="318536" h="93459">
                  <a:moveTo>
                    <a:pt x="0" y="0"/>
                  </a:moveTo>
                  <a:lnTo>
                    <a:pt x="318536" y="0"/>
                  </a:lnTo>
                  <a:lnTo>
                    <a:pt x="318536" y="93459"/>
                  </a:lnTo>
                  <a:lnTo>
                    <a:pt x="0" y="93459"/>
                  </a:lnTo>
                  <a:close/>
                </a:path>
              </a:pathLst>
            </a:custGeom>
            <a:blipFill>
              <a:blip r:embed="rId6"/>
              <a:stretch>
                <a:fillRect t="-120414" b="-120414"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Verfügungssammlung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261023" y="2015177"/>
            <a:ext cx="4185817" cy="87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6"/>
              </a:lnSpc>
            </a:pPr>
            <a:r>
              <a:rPr lang="en-US" sz="5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483062" y="2199328"/>
            <a:ext cx="34131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210440" y="3657600"/>
            <a:ext cx="37711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05590" y="4212167"/>
            <a:ext cx="7403386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Mitteilung vom SVV senden an: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93533" y="4766734"/>
            <a:ext cx="7403386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formlos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109845" y="5412318"/>
            <a:ext cx="10820400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</a:t>
            </a:r>
          </a:p>
          <a:p>
            <a:pPr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Belehrungen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793533" y="5943601"/>
            <a:ext cx="182646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...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85800" y="1617024"/>
            <a:ext cx="10820400" cy="4389325"/>
            <a:chOff x="0" y="0"/>
            <a:chExt cx="2514545" cy="10200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020032"/>
            </a:xfrm>
            <a:custGeom>
              <a:avLst/>
              <a:gdLst/>
              <a:ahLst/>
              <a:cxnLst/>
              <a:rect l="l" t="t" r="r" b="b"/>
              <a:pathLst>
                <a:path w="2514545" h="1020032">
                  <a:moveTo>
                    <a:pt x="0" y="0"/>
                  </a:moveTo>
                  <a:lnTo>
                    <a:pt x="2514545" y="0"/>
                  </a:lnTo>
                  <a:lnTo>
                    <a:pt x="2514545" y="1020032"/>
                  </a:lnTo>
                  <a:lnTo>
                    <a:pt x="0" y="102003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32120" b="-3212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685800" y="183879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 (Kläger hat </a:t>
            </a: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keine</a:t>
            </a:r>
            <a:r>
              <a:rPr lang="en-US" sz="2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Auflagen):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2029" y="231242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Mitteilung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schriftlichen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Vorverfahren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3491" y="2780211"/>
            <a:ext cx="10820400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formlos bzw. Klägervertreter formlos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4953" y="3192538"/>
            <a:ext cx="13113009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</a:p>
          <a:p>
            <a:pPr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33491" y="3920671"/>
            <a:ext cx="10820400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Beklagter ./. ZU bzw. Beklagtenvertreter ./. EB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64953" y="4332998"/>
            <a:ext cx="13113009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und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 sowie beglaubigte Abschrift der Klageschrift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02029" y="5061131"/>
            <a:ext cx="7231387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WV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2029" y="5530608"/>
            <a:ext cx="723138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Dienstbzeichnung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93285" y="2203651"/>
            <a:ext cx="63547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>
            <a:off x="3060437" y="2832330"/>
            <a:ext cx="0" cy="1647333"/>
          </a:xfrm>
          <a:prstGeom prst="line">
            <a:avLst/>
          </a:prstGeom>
          <a:ln w="123825" cap="flat">
            <a:solidFill>
              <a:srgbClr val="334E8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0" name="TextBox 10"/>
          <p:cNvSpPr txBox="1"/>
          <p:nvPr/>
        </p:nvSpPr>
        <p:spPr>
          <a:xfrm>
            <a:off x="-93285" y="4511413"/>
            <a:ext cx="630744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Doppelklick öffnen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6024" y="3365500"/>
            <a:ext cx="5609977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93285" y="2203651"/>
            <a:ext cx="63547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>
            <a:off x="3060437" y="2832330"/>
            <a:ext cx="0" cy="1647333"/>
          </a:xfrm>
          <a:prstGeom prst="line">
            <a:avLst/>
          </a:prstGeom>
          <a:ln w="123825" cap="flat">
            <a:solidFill>
              <a:srgbClr val="334E8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0" name="TextBox 10"/>
          <p:cNvSpPr txBox="1"/>
          <p:nvPr/>
        </p:nvSpPr>
        <p:spPr>
          <a:xfrm>
            <a:off x="-93285" y="4511413"/>
            <a:ext cx="630744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Doppelklick öffnen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4006" y="3365500"/>
            <a:ext cx="5394077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85800" y="1617024"/>
            <a:ext cx="10820400" cy="4389325"/>
            <a:chOff x="0" y="0"/>
            <a:chExt cx="2514545" cy="10200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020032"/>
            </a:xfrm>
            <a:custGeom>
              <a:avLst/>
              <a:gdLst/>
              <a:ahLst/>
              <a:cxnLst/>
              <a:rect l="l" t="t" r="r" b="b"/>
              <a:pathLst>
                <a:path w="2514545" h="1020032">
                  <a:moveTo>
                    <a:pt x="0" y="0"/>
                  </a:moveTo>
                  <a:lnTo>
                    <a:pt x="2514545" y="0"/>
                  </a:lnTo>
                  <a:lnTo>
                    <a:pt x="2514545" y="1020032"/>
                  </a:lnTo>
                  <a:lnTo>
                    <a:pt x="0" y="102003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32120" b="-3212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685800" y="1838792"/>
            <a:ext cx="10820400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2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2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2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b="1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hat</a:t>
            </a:r>
            <a:r>
              <a:rPr lang="en-US" sz="2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2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gem § 273 ZPO):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2029" y="231242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Mitteilung vom schriftlichen Vorverfahren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3491" y="2780211"/>
            <a:ext cx="10820400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</a:t>
            </a:r>
            <a:r>
              <a:rPr lang="en-US" sz="2266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</a:t>
            </a:r>
            <a:r>
              <a:rPr lang="en-US" sz="2266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4953" y="3192538"/>
            <a:ext cx="13113009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und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3491" y="3920671"/>
            <a:ext cx="10820400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Beklagter ./. ZU bzw. Beklagtenvertreter ./. EB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64953" y="4332998"/>
            <a:ext cx="13113009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beglaubigter Abschrift der richterlichen Auflagen und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 sowie beglaubigte Abschrift der Klageschrift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02029" y="5061131"/>
            <a:ext cx="7231387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WV zur richterlichen Frist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2029" y="5530608"/>
            <a:ext cx="723138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Dienstbzeichnung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259895" y="4255729"/>
            <a:ext cx="2425172" cy="1758249"/>
          </a:xfrm>
          <a:custGeom>
            <a:avLst/>
            <a:gdLst/>
            <a:ahLst/>
            <a:cxnLst/>
            <a:rect l="l" t="t" r="r" b="b"/>
            <a:pathLst>
              <a:path w="3637758" h="2637374">
                <a:moveTo>
                  <a:pt x="0" y="0"/>
                </a:moveTo>
                <a:lnTo>
                  <a:pt x="3637758" y="0"/>
                </a:lnTo>
                <a:lnTo>
                  <a:pt x="3637758" y="2637374"/>
                </a:lnTo>
                <a:lnTo>
                  <a:pt x="0" y="26373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080338" y="1651839"/>
            <a:ext cx="3209457" cy="4520361"/>
          </a:xfrm>
          <a:custGeom>
            <a:avLst/>
            <a:gdLst/>
            <a:ahLst/>
            <a:cxnLst/>
            <a:rect l="l" t="t" r="r" b="b"/>
            <a:pathLst>
              <a:path w="4814185" h="6780542">
                <a:moveTo>
                  <a:pt x="0" y="0"/>
                </a:moveTo>
                <a:lnTo>
                  <a:pt x="4814185" y="0"/>
                </a:lnTo>
                <a:lnTo>
                  <a:pt x="4814185" y="6780542"/>
                </a:lnTo>
                <a:lnTo>
                  <a:pt x="0" y="67805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2111195"/>
            <a:ext cx="522733" cy="484717"/>
          </a:xfrm>
          <a:custGeom>
            <a:avLst/>
            <a:gdLst/>
            <a:ahLst/>
            <a:cxnLst/>
            <a:rect l="l" t="t" r="r" b="b"/>
            <a:pathLst>
              <a:path w="784100" h="727075">
                <a:moveTo>
                  <a:pt x="0" y="0"/>
                </a:moveTo>
                <a:lnTo>
                  <a:pt x="784100" y="0"/>
                </a:lnTo>
                <a:lnTo>
                  <a:pt x="784100" y="727075"/>
                </a:lnTo>
                <a:lnTo>
                  <a:pt x="0" y="7270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Mitteilungen in Zivilsachen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59895" y="2735319"/>
            <a:ext cx="38042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MiZi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74979" y="1987370"/>
            <a:ext cx="9699760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Räumung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Wohnraum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Zahlungsverzug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MiZi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2.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Abschnitt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IV Ziffer 1)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74979" y="3278537"/>
            <a:ext cx="12671060" cy="1859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Angehörige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</a:p>
          <a:p>
            <a:pPr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rechtsberatenden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</a:p>
          <a:p>
            <a:pPr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steuerberatenden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wirtschafts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prüfenden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2933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MiZi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5.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Abschnitt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XXIII, XXIV, XXV)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5800" y="3954812"/>
            <a:ext cx="522733" cy="484717"/>
          </a:xfrm>
          <a:custGeom>
            <a:avLst/>
            <a:gdLst/>
            <a:ahLst/>
            <a:cxnLst/>
            <a:rect l="l" t="t" r="r" b="b"/>
            <a:pathLst>
              <a:path w="784100" h="727075">
                <a:moveTo>
                  <a:pt x="0" y="0"/>
                </a:moveTo>
                <a:lnTo>
                  <a:pt x="784100" y="0"/>
                </a:lnTo>
                <a:lnTo>
                  <a:pt x="784100" y="727075"/>
                </a:lnTo>
                <a:lnTo>
                  <a:pt x="0" y="7270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643497"/>
            <a:ext cx="12192000" cy="5214503"/>
            <a:chOff x="0" y="0"/>
            <a:chExt cx="24384000" cy="1042900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b="6903"/>
            <a:stretch>
              <a:fillRect/>
            </a:stretch>
          </p:blipFill>
          <p:spPr>
            <a:xfrm>
              <a:off x="0" y="0"/>
              <a:ext cx="12128500" cy="10429007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b="35587"/>
            <a:stretch>
              <a:fillRect/>
            </a:stretch>
          </p:blipFill>
          <p:spPr>
            <a:xfrm>
              <a:off x="12255500" y="0"/>
              <a:ext cx="12128500" cy="10429007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5"/>
              <a:stretch>
                <a:fillRect t="-422291" b="-422291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25503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 Vorverfahren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45537" y="751676"/>
            <a:ext cx="71801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Räumung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35203" y="1916176"/>
            <a:ext cx="3094599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6/26 + </a:t>
            </a:r>
          </a:p>
          <a:p>
            <a:pPr algn="ctr">
              <a:lnSpc>
                <a:spcPts val="2933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1311857" y="2110343"/>
            <a:ext cx="881099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jeweilige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des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Richters ausführen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117393" y="4171484"/>
            <a:ext cx="6422067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jeweilige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gemäß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sammlung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erstellen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schreiben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35203" y="2086830"/>
            <a:ext cx="309459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7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1/26, 2/26, </a:t>
            </a:r>
          </a:p>
          <a:p>
            <a:pPr algn="ctr">
              <a:lnSpc>
                <a:spcPts val="2667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6/26 + 7/26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166691" y="3129018"/>
            <a:ext cx="1034919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 der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Zustellnachweise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139080"/>
            <a:ext cx="3626580" cy="3395797"/>
          </a:xfrm>
          <a:custGeom>
            <a:avLst/>
            <a:gdLst/>
            <a:ahLst/>
            <a:cxnLst/>
            <a:rect l="l" t="t" r="r" b="b"/>
            <a:pathLst>
              <a:path w="5439870" h="5093696">
                <a:moveTo>
                  <a:pt x="0" y="0"/>
                </a:moveTo>
                <a:lnTo>
                  <a:pt x="5439870" y="0"/>
                </a:lnTo>
                <a:lnTo>
                  <a:pt x="5439870" y="5093696"/>
                </a:lnTo>
                <a:lnTo>
                  <a:pt x="0" y="50936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5312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5451" y="751676"/>
            <a:ext cx="530470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Fristablauf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28957" y="3040916"/>
            <a:ext cx="727724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richterliche Frist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der Verfügung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SVV ist abgelaufen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790697"/>
            <a:ext cx="3497580" cy="4381503"/>
            <a:chOff x="0" y="0"/>
            <a:chExt cx="812800" cy="10182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018214"/>
            </a:xfrm>
            <a:custGeom>
              <a:avLst/>
              <a:gdLst/>
              <a:ahLst/>
              <a:cxnLst/>
              <a:rect l="l" t="t" r="r" b="b"/>
              <a:pathLst>
                <a:path w="812800" h="1018214">
                  <a:moveTo>
                    <a:pt x="0" y="0"/>
                  </a:moveTo>
                  <a:lnTo>
                    <a:pt x="812800" y="0"/>
                  </a:lnTo>
                  <a:lnTo>
                    <a:pt x="812800" y="1018214"/>
                  </a:lnTo>
                  <a:lnTo>
                    <a:pt x="0" y="1018214"/>
                  </a:lnTo>
                  <a:close/>
                </a:path>
              </a:pathLst>
            </a:custGeom>
            <a:blipFill>
              <a:blip r:embed="rId4"/>
              <a:stretch>
                <a:fillRect b="-17705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11693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18338" y="751676"/>
            <a:ext cx="63671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27256" y="3064932"/>
            <a:ext cx="7764745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Frist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Anzeige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Verteidigungsabsicht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versäumt</a:t>
            </a:r>
            <a:endParaRPr lang="en-US" sz="3333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AutoShape 10"/>
          <p:cNvSpPr/>
          <p:nvPr/>
        </p:nvSpPr>
        <p:spPr>
          <a:xfrm flipV="1">
            <a:off x="3089456" y="3290891"/>
            <a:ext cx="2367053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35203" y="2252561"/>
            <a:ext cx="3094599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67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238880" y="3154309"/>
            <a:ext cx="1034919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Fristablauf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35203" y="2252561"/>
            <a:ext cx="3094599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67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166691" y="3129018"/>
            <a:ext cx="1034919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Fristablauf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93285" y="2203651"/>
            <a:ext cx="63547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>
            <a:off x="3060437" y="2832330"/>
            <a:ext cx="0" cy="1647333"/>
          </a:xfrm>
          <a:prstGeom prst="line">
            <a:avLst/>
          </a:prstGeom>
          <a:ln w="123825" cap="flat">
            <a:solidFill>
              <a:srgbClr val="334E8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0" name="TextBox 10"/>
          <p:cNvSpPr txBox="1"/>
          <p:nvPr/>
        </p:nvSpPr>
        <p:spPr>
          <a:xfrm>
            <a:off x="-93285" y="4511413"/>
            <a:ext cx="630744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Doppelklick öffnen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80210"/>
            <a:ext cx="4132537" cy="4864884"/>
            <a:chOff x="0" y="0"/>
            <a:chExt cx="960357" cy="11305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60357" cy="1130547"/>
            </a:xfrm>
            <a:custGeom>
              <a:avLst/>
              <a:gdLst/>
              <a:ahLst/>
              <a:cxnLst/>
              <a:rect l="l" t="t" r="r" b="b"/>
              <a:pathLst>
                <a:path w="960357" h="1130547">
                  <a:moveTo>
                    <a:pt x="0" y="0"/>
                  </a:moveTo>
                  <a:lnTo>
                    <a:pt x="960357" y="0"/>
                  </a:lnTo>
                  <a:lnTo>
                    <a:pt x="960357" y="1130547"/>
                  </a:lnTo>
                  <a:lnTo>
                    <a:pt x="0" y="1130547"/>
                  </a:lnTo>
                  <a:close/>
                </a:path>
              </a:pathLst>
            </a:custGeom>
            <a:blipFill>
              <a:blip r:embed="rId4"/>
              <a:stretch>
                <a:fillRect l="-546" r="-546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611942" y="5560628"/>
            <a:ext cx="4222571" cy="971191"/>
          </a:xfrm>
          <a:custGeom>
            <a:avLst/>
            <a:gdLst/>
            <a:ahLst/>
            <a:cxnLst/>
            <a:rect l="l" t="t" r="r" b="b"/>
            <a:pathLst>
              <a:path w="6333857" h="1456787">
                <a:moveTo>
                  <a:pt x="0" y="0"/>
                </a:moveTo>
                <a:lnTo>
                  <a:pt x="6333858" y="0"/>
                </a:lnTo>
                <a:lnTo>
                  <a:pt x="6333858" y="1456787"/>
                </a:lnTo>
                <a:lnTo>
                  <a:pt x="0" y="1456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 flipH="1">
            <a:off x="3969224" y="2554156"/>
            <a:ext cx="1456349" cy="3006471"/>
          </a:xfrm>
          <a:prstGeom prst="line">
            <a:avLst/>
          </a:prstGeom>
          <a:ln w="95250" cap="flat">
            <a:solidFill>
              <a:srgbClr val="FF3131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9" name="Group 9"/>
          <p:cNvGrpSpPr/>
          <p:nvPr/>
        </p:nvGrpSpPr>
        <p:grpSpPr>
          <a:xfrm>
            <a:off x="5150604" y="1666934"/>
            <a:ext cx="6326755" cy="2654343"/>
            <a:chOff x="0" y="0"/>
            <a:chExt cx="1470270" cy="6168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0270" cy="616841"/>
            </a:xfrm>
            <a:custGeom>
              <a:avLst/>
              <a:gdLst/>
              <a:ahLst/>
              <a:cxnLst/>
              <a:rect l="l" t="t" r="r" b="b"/>
              <a:pathLst>
                <a:path w="1470270" h="616841">
                  <a:moveTo>
                    <a:pt x="0" y="0"/>
                  </a:moveTo>
                  <a:lnTo>
                    <a:pt x="1470270" y="0"/>
                  </a:lnTo>
                  <a:lnTo>
                    <a:pt x="1470270" y="616841"/>
                  </a:lnTo>
                  <a:lnTo>
                    <a:pt x="0" y="616841"/>
                  </a:lnTo>
                  <a:close/>
                </a:path>
              </a:pathLst>
            </a:custGeom>
            <a:blipFill>
              <a:blip r:embed="rId7"/>
              <a:stretch>
                <a:fillRect t="-29401" b="-29401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5824755" y="5381296"/>
            <a:ext cx="4876800" cy="932688"/>
          </a:xfrm>
          <a:custGeom>
            <a:avLst/>
            <a:gdLst/>
            <a:ahLst/>
            <a:cxnLst/>
            <a:rect l="l" t="t" r="r" b="b"/>
            <a:pathLst>
              <a:path w="7315200" h="1399032">
                <a:moveTo>
                  <a:pt x="0" y="0"/>
                </a:moveTo>
                <a:lnTo>
                  <a:pt x="7315200" y="0"/>
                </a:lnTo>
                <a:lnTo>
                  <a:pt x="7315200" y="1399032"/>
                </a:lnTo>
                <a:lnTo>
                  <a:pt x="0" y="13990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863561" y="5497128"/>
            <a:ext cx="690084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9DCFFA"/>
                </a:solidFill>
                <a:latin typeface="Canva Sans"/>
                <a:ea typeface="Canva Sans"/>
                <a:cs typeface="Canva Sans"/>
                <a:sym typeface="Canva Sans"/>
              </a:rPr>
              <a:t>Uhrzeit - § 331 III ZPO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1693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18338" y="751676"/>
            <a:ext cx="63671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schriftliches VU 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26523" y="1908671"/>
            <a:ext cx="6361877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Unterschriebenes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Geschäftsstelle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gelangt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29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 ...</a:t>
            </a:r>
          </a:p>
          <a:p>
            <a:pPr defTabSz="609630">
              <a:lnSpc>
                <a:spcPts val="29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 ... </a:t>
            </a:r>
          </a:p>
          <a:p>
            <a:pPr defTabSz="609630">
              <a:lnSpc>
                <a:spcPts val="29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Urkundsbeamter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Geschäftsstelle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07216" y="4689577"/>
            <a:ext cx="52135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großes Präsentat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2440059"/>
            <a:ext cx="3802380" cy="1605280"/>
            <a:chOff x="0" y="0"/>
            <a:chExt cx="1685265" cy="7114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85265" cy="711481"/>
            </a:xfrm>
            <a:custGeom>
              <a:avLst/>
              <a:gdLst/>
              <a:ahLst/>
              <a:cxnLst/>
              <a:rect l="l" t="t" r="r" b="b"/>
              <a:pathLst>
                <a:path w="1685265" h="711481">
                  <a:moveTo>
                    <a:pt x="842633" y="0"/>
                  </a:moveTo>
                  <a:cubicBezTo>
                    <a:pt x="377260" y="0"/>
                    <a:pt x="0" y="159271"/>
                    <a:pt x="0" y="355741"/>
                  </a:cubicBezTo>
                  <a:cubicBezTo>
                    <a:pt x="0" y="552211"/>
                    <a:pt x="377260" y="711481"/>
                    <a:pt x="842633" y="711481"/>
                  </a:cubicBezTo>
                  <a:cubicBezTo>
                    <a:pt x="1308006" y="711481"/>
                    <a:pt x="1685265" y="552211"/>
                    <a:pt x="1685265" y="355741"/>
                  </a:cubicBezTo>
                  <a:cubicBezTo>
                    <a:pt x="1685265" y="159271"/>
                    <a:pt x="1308006" y="0"/>
                    <a:pt x="842633" y="0"/>
                  </a:cubicBezTo>
                  <a:close/>
                </a:path>
              </a:pathLst>
            </a:custGeom>
            <a:blipFill>
              <a:blip r:embed="rId4"/>
              <a:stretch>
                <a:fillRect t="-28906" b="-2890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7750810" y="2368304"/>
            <a:ext cx="2659380" cy="1748790"/>
            <a:chOff x="0" y="0"/>
            <a:chExt cx="618011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8011" cy="406400"/>
            </a:xfrm>
            <a:custGeom>
              <a:avLst/>
              <a:gdLst/>
              <a:ahLst/>
              <a:cxnLst/>
              <a:rect l="l" t="t" r="r" b="b"/>
              <a:pathLst>
                <a:path w="618011" h="406400">
                  <a:moveTo>
                    <a:pt x="0" y="0"/>
                  </a:moveTo>
                  <a:lnTo>
                    <a:pt x="618011" y="0"/>
                  </a:lnTo>
                  <a:lnTo>
                    <a:pt x="618011" y="406400"/>
                  </a:lnTo>
                  <a:lnTo>
                    <a:pt x="0" y="406400"/>
                  </a:lnTo>
                  <a:close/>
                </a:path>
              </a:pathLst>
            </a:custGeom>
            <a:blipFill>
              <a:blip r:embed="rId5"/>
              <a:stretch>
                <a:fillRect t="-3699" b="-3699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8864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31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schriftliches VU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08686" y="2557958"/>
            <a:ext cx="894362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beiden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zustellen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19050" y="2926258"/>
            <a:ext cx="52120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9132" y="4755563"/>
            <a:ext cx="10453737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  <a:spcBef>
                <a:spcPct val="0"/>
              </a:spcBef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ersetzt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hier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die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Verkündung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AutoShape 14"/>
          <p:cNvSpPr/>
          <p:nvPr/>
        </p:nvSpPr>
        <p:spPr>
          <a:xfrm flipV="1">
            <a:off x="4488180" y="3242699"/>
            <a:ext cx="3262630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5" name="TextBox 15"/>
          <p:cNvSpPr txBox="1"/>
          <p:nvPr/>
        </p:nvSpPr>
        <p:spPr>
          <a:xfrm>
            <a:off x="4292452" y="2645833"/>
            <a:ext cx="360709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317 I ZPO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80210"/>
            <a:ext cx="4132537" cy="4864884"/>
            <a:chOff x="0" y="0"/>
            <a:chExt cx="960357" cy="11305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60357" cy="1130547"/>
            </a:xfrm>
            <a:custGeom>
              <a:avLst/>
              <a:gdLst/>
              <a:ahLst/>
              <a:cxnLst/>
              <a:rect l="l" t="t" r="r" b="b"/>
              <a:pathLst>
                <a:path w="960357" h="1130547">
                  <a:moveTo>
                    <a:pt x="0" y="0"/>
                  </a:moveTo>
                  <a:lnTo>
                    <a:pt x="960357" y="0"/>
                  </a:lnTo>
                  <a:lnTo>
                    <a:pt x="960357" y="1130547"/>
                  </a:lnTo>
                  <a:lnTo>
                    <a:pt x="0" y="1130547"/>
                  </a:lnTo>
                  <a:close/>
                </a:path>
              </a:pathLst>
            </a:custGeom>
            <a:blipFill>
              <a:blip r:embed="rId4"/>
              <a:stretch>
                <a:fillRect l="-546" r="-546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640783" y="4567767"/>
            <a:ext cx="4222571" cy="971191"/>
          </a:xfrm>
          <a:custGeom>
            <a:avLst/>
            <a:gdLst/>
            <a:ahLst/>
            <a:cxnLst/>
            <a:rect l="l" t="t" r="r" b="b"/>
            <a:pathLst>
              <a:path w="6333857" h="1456787">
                <a:moveTo>
                  <a:pt x="0" y="0"/>
                </a:moveTo>
                <a:lnTo>
                  <a:pt x="6333857" y="0"/>
                </a:lnTo>
                <a:lnTo>
                  <a:pt x="6333857" y="1456787"/>
                </a:lnTo>
                <a:lnTo>
                  <a:pt x="0" y="1456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 flipH="1">
            <a:off x="3998064" y="2554156"/>
            <a:ext cx="1427508" cy="2013611"/>
          </a:xfrm>
          <a:prstGeom prst="line">
            <a:avLst/>
          </a:prstGeom>
          <a:ln w="95250" cap="flat">
            <a:solidFill>
              <a:srgbClr val="FF3131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9" name="Group 9"/>
          <p:cNvGrpSpPr/>
          <p:nvPr/>
        </p:nvGrpSpPr>
        <p:grpSpPr>
          <a:xfrm>
            <a:off x="5150604" y="1666934"/>
            <a:ext cx="6326755" cy="2242693"/>
            <a:chOff x="0" y="0"/>
            <a:chExt cx="1470270" cy="521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0270" cy="521178"/>
            </a:xfrm>
            <a:custGeom>
              <a:avLst/>
              <a:gdLst/>
              <a:ahLst/>
              <a:cxnLst/>
              <a:rect l="l" t="t" r="r" b="b"/>
              <a:pathLst>
                <a:path w="1470270" h="521178">
                  <a:moveTo>
                    <a:pt x="0" y="0"/>
                  </a:moveTo>
                  <a:lnTo>
                    <a:pt x="1470270" y="0"/>
                  </a:lnTo>
                  <a:lnTo>
                    <a:pt x="1470270" y="521178"/>
                  </a:lnTo>
                  <a:lnTo>
                    <a:pt x="0" y="521178"/>
                  </a:lnTo>
                  <a:close/>
                </a:path>
              </a:pathLst>
            </a:custGeom>
            <a:blipFill>
              <a:blip r:embed="rId7"/>
              <a:stretch>
                <a:fillRect t="-43976" b="-43976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911693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18338" y="751676"/>
            <a:ext cx="63671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schriftliches VU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26523" y="1908672"/>
            <a:ext cx="7454077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Anstelle der Verkündung zugestellt an:</a:t>
            </a:r>
          </a:p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Klagepartei am ... </a:t>
            </a:r>
          </a:p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beklagte Partei am ... </a:t>
            </a:r>
          </a:p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Dienstbezeichnung</a:t>
            </a:r>
          </a:p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Urkundsbeamter der Geschäftsstelle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13145" y="4599517"/>
            <a:ext cx="824423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Zustelldaten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auf der Urschrift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vermerken (§ 315 III ZPO)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1" y="3520017"/>
            <a:ext cx="3095979" cy="3337983"/>
          </a:xfrm>
          <a:custGeom>
            <a:avLst/>
            <a:gdLst/>
            <a:ahLst/>
            <a:cxnLst/>
            <a:rect l="l" t="t" r="r" b="b"/>
            <a:pathLst>
              <a:path w="4643969" h="5006975">
                <a:moveTo>
                  <a:pt x="0" y="0"/>
                </a:moveTo>
                <a:lnTo>
                  <a:pt x="4643969" y="0"/>
                </a:lnTo>
                <a:lnTo>
                  <a:pt x="4643969" y="5006975"/>
                </a:lnTo>
                <a:lnTo>
                  <a:pt x="0" y="50069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2247900"/>
            <a:ext cx="4036670" cy="1397000"/>
          </a:xfrm>
          <a:custGeom>
            <a:avLst/>
            <a:gdLst/>
            <a:ahLst/>
            <a:cxnLst/>
            <a:rect l="l" t="t" r="r" b="b"/>
            <a:pathLst>
              <a:path w="5550993" h="2095500">
                <a:moveTo>
                  <a:pt x="0" y="0"/>
                </a:moveTo>
                <a:lnTo>
                  <a:pt x="5550993" y="0"/>
                </a:lnTo>
                <a:lnTo>
                  <a:pt x="5550993" y="2095500"/>
                </a:lnTo>
                <a:lnTo>
                  <a:pt x="0" y="2095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046773" y="1947334"/>
            <a:ext cx="745791" cy="514285"/>
          </a:xfrm>
          <a:custGeom>
            <a:avLst/>
            <a:gdLst/>
            <a:ahLst/>
            <a:cxnLst/>
            <a:rect l="l" t="t" r="r" b="b"/>
            <a:pathLst>
              <a:path w="1118687" h="771428">
                <a:moveTo>
                  <a:pt x="0" y="0"/>
                </a:moveTo>
                <a:lnTo>
                  <a:pt x="1118687" y="0"/>
                </a:lnTo>
                <a:lnTo>
                  <a:pt x="1118687" y="771428"/>
                </a:lnTo>
                <a:lnTo>
                  <a:pt x="0" y="771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864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31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schriftliches VU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7061" y="2377017"/>
            <a:ext cx="3700661" cy="564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Einspruch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338 ZPO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16867" y="1883834"/>
            <a:ext cx="458623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Rechtsbehelf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16867" y="2745317"/>
            <a:ext cx="424333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16867" y="3702050"/>
            <a:ext cx="5798042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ab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339 ZPO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16867" y="5033434"/>
            <a:ext cx="943610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593"/>
              </a:lnSpc>
            </a:pPr>
            <a:r>
              <a:rPr lang="en-US" sz="3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Einzulegen</a:t>
            </a:r>
            <a: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beim</a:t>
            </a:r>
            <a: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dessen</a:t>
            </a:r>
            <a:endParaRPr lang="en-US" sz="32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defTabSz="609630">
              <a:lnSpc>
                <a:spcPts val="3593"/>
              </a:lnSpc>
            </a:pPr>
            <a:r>
              <a:rPr lang="en-US" sz="3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angefochten</a:t>
            </a:r>
            <a: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</a:t>
            </a:r>
            <a:b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</a:t>
            </a:r>
            <a:r>
              <a:rPr lang="en-US" sz="3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gleiche</a:t>
            </a:r>
            <a: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Instanz</a:t>
            </a:r>
            <a:r>
              <a:rPr lang="en-US" sz="3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340 ZPO </a:t>
            </a:r>
          </a:p>
        </p:txBody>
      </p:sp>
      <p:sp>
        <p:nvSpPr>
          <p:cNvPr id="15" name="Freeform 15"/>
          <p:cNvSpPr/>
          <p:nvPr/>
        </p:nvSpPr>
        <p:spPr>
          <a:xfrm>
            <a:off x="5046773" y="2800415"/>
            <a:ext cx="745791" cy="514285"/>
          </a:xfrm>
          <a:custGeom>
            <a:avLst/>
            <a:gdLst/>
            <a:ahLst/>
            <a:cxnLst/>
            <a:rect l="l" t="t" r="r" b="b"/>
            <a:pathLst>
              <a:path w="1118687" h="771428">
                <a:moveTo>
                  <a:pt x="0" y="0"/>
                </a:moveTo>
                <a:lnTo>
                  <a:pt x="1118687" y="0"/>
                </a:lnTo>
                <a:lnTo>
                  <a:pt x="1118687" y="771428"/>
                </a:lnTo>
                <a:lnTo>
                  <a:pt x="0" y="771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046773" y="3670300"/>
            <a:ext cx="745791" cy="514285"/>
          </a:xfrm>
          <a:custGeom>
            <a:avLst/>
            <a:gdLst/>
            <a:ahLst/>
            <a:cxnLst/>
            <a:rect l="l" t="t" r="r" b="b"/>
            <a:pathLst>
              <a:path w="1118687" h="771428">
                <a:moveTo>
                  <a:pt x="0" y="0"/>
                </a:moveTo>
                <a:lnTo>
                  <a:pt x="1118687" y="0"/>
                </a:lnTo>
                <a:lnTo>
                  <a:pt x="1118687" y="771428"/>
                </a:lnTo>
                <a:lnTo>
                  <a:pt x="0" y="771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046773" y="4995334"/>
            <a:ext cx="745791" cy="514285"/>
          </a:xfrm>
          <a:custGeom>
            <a:avLst/>
            <a:gdLst/>
            <a:ahLst/>
            <a:cxnLst/>
            <a:rect l="l" t="t" r="r" b="b"/>
            <a:pathLst>
              <a:path w="1118687" h="771428">
                <a:moveTo>
                  <a:pt x="0" y="0"/>
                </a:moveTo>
                <a:lnTo>
                  <a:pt x="1118687" y="0"/>
                </a:lnTo>
                <a:lnTo>
                  <a:pt x="1118687" y="771428"/>
                </a:lnTo>
                <a:lnTo>
                  <a:pt x="0" y="771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840218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85800" y="1740462"/>
            <a:ext cx="10820400" cy="4046425"/>
            <a:chOff x="0" y="0"/>
            <a:chExt cx="2514545" cy="9403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940346"/>
            </a:xfrm>
            <a:custGeom>
              <a:avLst/>
              <a:gdLst/>
              <a:ahLst/>
              <a:cxnLst/>
              <a:rect l="l" t="t" r="r" b="b"/>
              <a:pathLst>
                <a:path w="2514545" h="940346">
                  <a:moveTo>
                    <a:pt x="0" y="0"/>
                  </a:moveTo>
                  <a:lnTo>
                    <a:pt x="2514545" y="0"/>
                  </a:lnTo>
                  <a:lnTo>
                    <a:pt x="2514545" y="940346"/>
                  </a:lnTo>
                  <a:lnTo>
                    <a:pt x="0" y="940346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39079" b="-3907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86435" y="1873812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800"/>
              </a:lnSpc>
            </a:pPr>
            <a:r>
              <a:rPr lang="en-US" sz="20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0218" y="2310311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VU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8437" y="2673396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Klägervertreter ./. 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28437" y="3035346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gesetzlicher Vertreter der Beklagten (Mutter) ./. ZU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0219" y="3829050"/>
            <a:ext cx="11108619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Rückkehr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Zustelldaten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der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vermerken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0218" y="5143499"/>
            <a:ext cx="7231387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73800" y="751676"/>
            <a:ext cx="56330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schriftliches VU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0218" y="4267200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0218" y="4705349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1 Monat (VE,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8437" y="3390900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gesetzlicher Vertreter der Beklagten (Vater) ./. ZU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93285" y="2203651"/>
            <a:ext cx="63547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>
            <a:off x="3060437" y="2832330"/>
            <a:ext cx="0" cy="1647333"/>
          </a:xfrm>
          <a:prstGeom prst="line">
            <a:avLst/>
          </a:prstGeom>
          <a:ln w="123825" cap="flat">
            <a:solidFill>
              <a:srgbClr val="334E8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0" name="TextBox 10"/>
          <p:cNvSpPr txBox="1"/>
          <p:nvPr/>
        </p:nvSpPr>
        <p:spPr>
          <a:xfrm>
            <a:off x="-93285" y="4511413"/>
            <a:ext cx="630744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Doppelklick öffnen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3059168"/>
            <a:ext cx="4643467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Durchführung aller bisher bekannten Arbeitsschritte bzgl. des VU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35203" y="2086830"/>
            <a:ext cx="309459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67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2/26 + </a:t>
            </a:r>
          </a:p>
          <a:p>
            <a:pPr algn="ctr" defTabSz="609630">
              <a:lnSpc>
                <a:spcPts val="2667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166691" y="3129018"/>
            <a:ext cx="1034919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 der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Zustellnachweise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790697"/>
            <a:ext cx="3497580" cy="4381503"/>
            <a:chOff x="0" y="0"/>
            <a:chExt cx="812800" cy="10182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018214"/>
            </a:xfrm>
            <a:custGeom>
              <a:avLst/>
              <a:gdLst/>
              <a:ahLst/>
              <a:cxnLst/>
              <a:rect l="l" t="t" r="r" b="b"/>
              <a:pathLst>
                <a:path w="812800" h="1018214">
                  <a:moveTo>
                    <a:pt x="0" y="0"/>
                  </a:moveTo>
                  <a:lnTo>
                    <a:pt x="812800" y="0"/>
                  </a:lnTo>
                  <a:lnTo>
                    <a:pt x="812800" y="1018214"/>
                  </a:lnTo>
                  <a:lnTo>
                    <a:pt x="0" y="1018214"/>
                  </a:lnTo>
                  <a:close/>
                </a:path>
              </a:pathLst>
            </a:custGeom>
            <a:blipFill>
              <a:blip r:embed="rId4"/>
              <a:stretch>
                <a:fillRect t="-289" b="-12574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11693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18338" y="751676"/>
            <a:ext cx="63671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Anerkenntnisurteil</a:t>
            </a:r>
          </a:p>
        </p:txBody>
      </p:sp>
      <p:sp>
        <p:nvSpPr>
          <p:cNvPr id="9" name="AutoShape 9"/>
          <p:cNvSpPr/>
          <p:nvPr/>
        </p:nvSpPr>
        <p:spPr>
          <a:xfrm flipV="1">
            <a:off x="3089456" y="3290891"/>
            <a:ext cx="2367053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0" name="TextBox 10"/>
          <p:cNvSpPr txBox="1"/>
          <p:nvPr/>
        </p:nvSpPr>
        <p:spPr>
          <a:xfrm>
            <a:off x="4882783" y="2374375"/>
            <a:ext cx="6238240" cy="237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eingeklagten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anerkennt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307 ZPO</a:t>
            </a:r>
            <a:endParaRPr lang="en-US" sz="3333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66934"/>
            <a:ext cx="4132537" cy="4505266"/>
            <a:chOff x="0" y="0"/>
            <a:chExt cx="960357" cy="1046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60357" cy="1046975"/>
            </a:xfrm>
            <a:custGeom>
              <a:avLst/>
              <a:gdLst/>
              <a:ahLst/>
              <a:cxnLst/>
              <a:rect l="l" t="t" r="r" b="b"/>
              <a:pathLst>
                <a:path w="960357" h="1046975">
                  <a:moveTo>
                    <a:pt x="0" y="0"/>
                  </a:moveTo>
                  <a:lnTo>
                    <a:pt x="960357" y="0"/>
                  </a:lnTo>
                  <a:lnTo>
                    <a:pt x="960357" y="1046975"/>
                  </a:lnTo>
                  <a:lnTo>
                    <a:pt x="0" y="1046975"/>
                  </a:lnTo>
                  <a:close/>
                </a:path>
              </a:pathLst>
            </a:custGeom>
            <a:blipFill>
              <a:blip r:embed="rId4"/>
              <a:stretch>
                <a:fillRect b="-896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685801" y="3661695"/>
            <a:ext cx="4222571" cy="971191"/>
          </a:xfrm>
          <a:custGeom>
            <a:avLst/>
            <a:gdLst/>
            <a:ahLst/>
            <a:cxnLst/>
            <a:rect l="l" t="t" r="r" b="b"/>
            <a:pathLst>
              <a:path w="6333857" h="1456787">
                <a:moveTo>
                  <a:pt x="0" y="0"/>
                </a:moveTo>
                <a:lnTo>
                  <a:pt x="6333857" y="0"/>
                </a:lnTo>
                <a:lnTo>
                  <a:pt x="6333857" y="1456787"/>
                </a:lnTo>
                <a:lnTo>
                  <a:pt x="0" y="1456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 flipH="1">
            <a:off x="4043082" y="2554156"/>
            <a:ext cx="1382491" cy="1107539"/>
          </a:xfrm>
          <a:prstGeom prst="line">
            <a:avLst/>
          </a:prstGeom>
          <a:ln w="95250" cap="flat">
            <a:solidFill>
              <a:srgbClr val="FF3131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9" name="Group 9"/>
          <p:cNvGrpSpPr/>
          <p:nvPr/>
        </p:nvGrpSpPr>
        <p:grpSpPr>
          <a:xfrm>
            <a:off x="5150604" y="1666934"/>
            <a:ext cx="6326755" cy="2242693"/>
            <a:chOff x="0" y="0"/>
            <a:chExt cx="1470270" cy="521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0270" cy="521178"/>
            </a:xfrm>
            <a:custGeom>
              <a:avLst/>
              <a:gdLst/>
              <a:ahLst/>
              <a:cxnLst/>
              <a:rect l="l" t="t" r="r" b="b"/>
              <a:pathLst>
                <a:path w="1470270" h="521178">
                  <a:moveTo>
                    <a:pt x="0" y="0"/>
                  </a:moveTo>
                  <a:lnTo>
                    <a:pt x="1470270" y="0"/>
                  </a:lnTo>
                  <a:lnTo>
                    <a:pt x="1470270" y="521178"/>
                  </a:lnTo>
                  <a:lnTo>
                    <a:pt x="0" y="521178"/>
                  </a:lnTo>
                  <a:close/>
                </a:path>
              </a:pathLst>
            </a:custGeom>
            <a:blipFill>
              <a:blip r:embed="rId7"/>
              <a:stretch>
                <a:fillRect t="-43976" b="-43976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911693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18338" y="751676"/>
            <a:ext cx="63671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schriftliches AU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26523" y="1908672"/>
            <a:ext cx="7454077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Anstelle der Verkündung zugestellt an:</a:t>
            </a:r>
          </a:p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Klagepartei am ... </a:t>
            </a:r>
          </a:p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beklagte Partei am ... </a:t>
            </a:r>
          </a:p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Dienstbezeichnung</a:t>
            </a:r>
          </a:p>
          <a:p>
            <a:pPr defTabSz="609630">
              <a:lnSpc>
                <a:spcPts val="2786"/>
              </a:lnSpc>
            </a:pPr>
            <a:r>
              <a:rPr lang="en-US" sz="25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Urkundsbeamter der Geschäftsstelle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43081" y="4506528"/>
            <a:ext cx="899353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Zustelldaten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auf der Urschrift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vermerken (§ 315 III ZPO)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2440059"/>
            <a:ext cx="3802380" cy="1605280"/>
            <a:chOff x="0" y="0"/>
            <a:chExt cx="1685265" cy="7114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85265" cy="711481"/>
            </a:xfrm>
            <a:custGeom>
              <a:avLst/>
              <a:gdLst/>
              <a:ahLst/>
              <a:cxnLst/>
              <a:rect l="l" t="t" r="r" b="b"/>
              <a:pathLst>
                <a:path w="1685265" h="711481">
                  <a:moveTo>
                    <a:pt x="842633" y="0"/>
                  </a:moveTo>
                  <a:cubicBezTo>
                    <a:pt x="377260" y="0"/>
                    <a:pt x="0" y="159271"/>
                    <a:pt x="0" y="355741"/>
                  </a:cubicBezTo>
                  <a:cubicBezTo>
                    <a:pt x="0" y="552211"/>
                    <a:pt x="377260" y="711481"/>
                    <a:pt x="842633" y="711481"/>
                  </a:cubicBezTo>
                  <a:cubicBezTo>
                    <a:pt x="1308006" y="711481"/>
                    <a:pt x="1685265" y="552211"/>
                    <a:pt x="1685265" y="355741"/>
                  </a:cubicBezTo>
                  <a:cubicBezTo>
                    <a:pt x="1685265" y="159271"/>
                    <a:pt x="1308006" y="0"/>
                    <a:pt x="842633" y="0"/>
                  </a:cubicBezTo>
                  <a:close/>
                </a:path>
              </a:pathLst>
            </a:custGeom>
            <a:blipFill>
              <a:blip r:embed="rId4"/>
              <a:stretch>
                <a:fillRect t="-28906" b="-2890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7750810" y="2368304"/>
            <a:ext cx="2659380" cy="1748790"/>
            <a:chOff x="0" y="0"/>
            <a:chExt cx="618011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8011" cy="406400"/>
            </a:xfrm>
            <a:custGeom>
              <a:avLst/>
              <a:gdLst/>
              <a:ahLst/>
              <a:cxnLst/>
              <a:rect l="l" t="t" r="r" b="b"/>
              <a:pathLst>
                <a:path w="618011" h="406400">
                  <a:moveTo>
                    <a:pt x="0" y="0"/>
                  </a:moveTo>
                  <a:lnTo>
                    <a:pt x="618011" y="0"/>
                  </a:lnTo>
                  <a:lnTo>
                    <a:pt x="618011" y="406400"/>
                  </a:lnTo>
                  <a:lnTo>
                    <a:pt x="0" y="406400"/>
                  </a:lnTo>
                  <a:close/>
                </a:path>
              </a:pathLst>
            </a:custGeom>
            <a:blipFill>
              <a:blip r:embed="rId5"/>
              <a:stretch>
                <a:fillRect t="-3699" b="-3699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8864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10398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schriftliches AU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08686" y="2557958"/>
            <a:ext cx="894362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beiden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zustellen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19050" y="2926258"/>
            <a:ext cx="52120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AU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9132" y="4755563"/>
            <a:ext cx="10453737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  <a:spcBef>
                <a:spcPct val="0"/>
              </a:spcBef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ersetzt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hier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die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Verkündung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4" name="AutoShape 14"/>
          <p:cNvSpPr/>
          <p:nvPr/>
        </p:nvSpPr>
        <p:spPr>
          <a:xfrm flipV="1">
            <a:off x="4488180" y="3242699"/>
            <a:ext cx="3262630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5" name="TextBox 15"/>
          <p:cNvSpPr txBox="1"/>
          <p:nvPr/>
        </p:nvSpPr>
        <p:spPr>
          <a:xfrm>
            <a:off x="4292452" y="2645833"/>
            <a:ext cx="360709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317 I ZPO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1" y="3520017"/>
            <a:ext cx="3095979" cy="3337983"/>
          </a:xfrm>
          <a:custGeom>
            <a:avLst/>
            <a:gdLst/>
            <a:ahLst/>
            <a:cxnLst/>
            <a:rect l="l" t="t" r="r" b="b"/>
            <a:pathLst>
              <a:path w="4643969" h="5006975">
                <a:moveTo>
                  <a:pt x="0" y="0"/>
                </a:moveTo>
                <a:lnTo>
                  <a:pt x="4643969" y="0"/>
                </a:lnTo>
                <a:lnTo>
                  <a:pt x="4643969" y="5006975"/>
                </a:lnTo>
                <a:lnTo>
                  <a:pt x="0" y="50069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2247900"/>
            <a:ext cx="3983218" cy="1397000"/>
          </a:xfrm>
          <a:custGeom>
            <a:avLst/>
            <a:gdLst/>
            <a:ahLst/>
            <a:cxnLst/>
            <a:rect l="l" t="t" r="r" b="b"/>
            <a:pathLst>
              <a:path w="5550993" h="2095500">
                <a:moveTo>
                  <a:pt x="0" y="0"/>
                </a:moveTo>
                <a:lnTo>
                  <a:pt x="5550993" y="0"/>
                </a:lnTo>
                <a:lnTo>
                  <a:pt x="5550993" y="2095500"/>
                </a:lnTo>
                <a:lnTo>
                  <a:pt x="0" y="2095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046773" y="1947334"/>
            <a:ext cx="745791" cy="514285"/>
          </a:xfrm>
          <a:custGeom>
            <a:avLst/>
            <a:gdLst/>
            <a:ahLst/>
            <a:cxnLst/>
            <a:rect l="l" t="t" r="r" b="b"/>
            <a:pathLst>
              <a:path w="1118687" h="771428">
                <a:moveTo>
                  <a:pt x="0" y="0"/>
                </a:moveTo>
                <a:lnTo>
                  <a:pt x="1118687" y="0"/>
                </a:lnTo>
                <a:lnTo>
                  <a:pt x="1118687" y="771428"/>
                </a:lnTo>
                <a:lnTo>
                  <a:pt x="0" y="771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864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31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schriftliches AU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5799" y="2433215"/>
            <a:ext cx="3983217" cy="564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511 I ZPO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16867" y="1883834"/>
            <a:ext cx="458623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16867" y="2745317"/>
            <a:ext cx="424333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16868" y="3702050"/>
            <a:ext cx="5915476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 ab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AU, § 517 ZPO</a:t>
            </a:r>
          </a:p>
        </p:txBody>
      </p:sp>
      <p:sp>
        <p:nvSpPr>
          <p:cNvPr id="14" name="Freeform 14"/>
          <p:cNvSpPr/>
          <p:nvPr/>
        </p:nvSpPr>
        <p:spPr>
          <a:xfrm>
            <a:off x="5046773" y="2800415"/>
            <a:ext cx="745791" cy="514285"/>
          </a:xfrm>
          <a:custGeom>
            <a:avLst/>
            <a:gdLst/>
            <a:ahLst/>
            <a:cxnLst/>
            <a:rect l="l" t="t" r="r" b="b"/>
            <a:pathLst>
              <a:path w="1118687" h="771428">
                <a:moveTo>
                  <a:pt x="0" y="0"/>
                </a:moveTo>
                <a:lnTo>
                  <a:pt x="1118687" y="0"/>
                </a:lnTo>
                <a:lnTo>
                  <a:pt x="1118687" y="771428"/>
                </a:lnTo>
                <a:lnTo>
                  <a:pt x="0" y="771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046773" y="3670300"/>
            <a:ext cx="745791" cy="514285"/>
          </a:xfrm>
          <a:custGeom>
            <a:avLst/>
            <a:gdLst/>
            <a:ahLst/>
            <a:cxnLst/>
            <a:rect l="l" t="t" r="r" b="b"/>
            <a:pathLst>
              <a:path w="1118687" h="771428">
                <a:moveTo>
                  <a:pt x="0" y="0"/>
                </a:moveTo>
                <a:lnTo>
                  <a:pt x="1118687" y="0"/>
                </a:lnTo>
                <a:lnTo>
                  <a:pt x="1118687" y="771428"/>
                </a:lnTo>
                <a:lnTo>
                  <a:pt x="0" y="771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06738B22-825F-4EA7-AFBD-651FD4EA8116}"/>
              </a:ext>
            </a:extLst>
          </p:cNvPr>
          <p:cNvSpPr txBox="1"/>
          <p:nvPr/>
        </p:nvSpPr>
        <p:spPr>
          <a:xfrm>
            <a:off x="6096000" y="4970885"/>
            <a:ext cx="8077969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593"/>
              </a:lnSpc>
            </a:pP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Einlegung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der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nächsten</a:t>
            </a:r>
            <a:b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Instanz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(AG-LG, LG-KG)</a:t>
            </a:r>
          </a:p>
        </p:txBody>
      </p:sp>
      <p:sp>
        <p:nvSpPr>
          <p:cNvPr id="17" name="Freeform 15">
            <a:extLst>
              <a:ext uri="{FF2B5EF4-FFF2-40B4-BE49-F238E27FC236}">
                <a16:creationId xmlns:a16="http://schemas.microsoft.com/office/drawing/2014/main" id="{F7B275E8-1212-47BC-A516-86117DE39394}"/>
              </a:ext>
            </a:extLst>
          </p:cNvPr>
          <p:cNvSpPr/>
          <p:nvPr/>
        </p:nvSpPr>
        <p:spPr>
          <a:xfrm>
            <a:off x="5046773" y="4852588"/>
            <a:ext cx="745791" cy="514285"/>
          </a:xfrm>
          <a:custGeom>
            <a:avLst/>
            <a:gdLst/>
            <a:ahLst/>
            <a:cxnLst/>
            <a:rect l="l" t="t" r="r" b="b"/>
            <a:pathLst>
              <a:path w="1118687" h="771428">
                <a:moveTo>
                  <a:pt x="0" y="0"/>
                </a:moveTo>
                <a:lnTo>
                  <a:pt x="1118687" y="0"/>
                </a:lnTo>
                <a:lnTo>
                  <a:pt x="1118687" y="771428"/>
                </a:lnTo>
                <a:lnTo>
                  <a:pt x="0" y="771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78" y="3249668"/>
            <a:ext cx="403914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 Anerkenntnis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840218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85800" y="1740462"/>
            <a:ext cx="10820400" cy="3386025"/>
            <a:chOff x="0" y="0"/>
            <a:chExt cx="2514545" cy="7868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786876"/>
            </a:xfrm>
            <a:custGeom>
              <a:avLst/>
              <a:gdLst/>
              <a:ahLst/>
              <a:cxnLst/>
              <a:rect l="l" t="t" r="r" b="b"/>
              <a:pathLst>
                <a:path w="2514545" h="786876">
                  <a:moveTo>
                    <a:pt x="0" y="0"/>
                  </a:moveTo>
                  <a:lnTo>
                    <a:pt x="2514545" y="0"/>
                  </a:lnTo>
                  <a:lnTo>
                    <a:pt x="2514545" y="786876"/>
                  </a:lnTo>
                  <a:lnTo>
                    <a:pt x="0" y="786876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56453" b="-56453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86435" y="1873812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800"/>
              </a:lnSpc>
            </a:pPr>
            <a:r>
              <a:rPr lang="en-US" sz="20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0218" y="2310311"/>
            <a:ext cx="10820400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AU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8437" y="2673396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Klägervertreter ./. 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28437" y="3035346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 ./. ZU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0219" y="3420775"/>
            <a:ext cx="11108619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Nach Rückkehr der Zustellnachweise Zustelldaten auf der Urschrift vermerken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0218" y="4582824"/>
            <a:ext cx="7231387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Dienstbzeichnung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73800" y="751676"/>
            <a:ext cx="56330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schriftliches AU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0218" y="3808125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Kosten, VE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0218" y="4195475"/>
            <a:ext cx="10820400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6 Wochen  (weglegen)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93285" y="2203651"/>
            <a:ext cx="63547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>
            <a:off x="3060437" y="2832330"/>
            <a:ext cx="0" cy="1647333"/>
          </a:xfrm>
          <a:prstGeom prst="line">
            <a:avLst/>
          </a:prstGeom>
          <a:ln w="123825" cap="flat">
            <a:solidFill>
              <a:srgbClr val="334E8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0" name="TextBox 10"/>
          <p:cNvSpPr txBox="1"/>
          <p:nvPr/>
        </p:nvSpPr>
        <p:spPr>
          <a:xfrm>
            <a:off x="-93285" y="4511413"/>
            <a:ext cx="630744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Doppelklick öffnen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78" y="3249668"/>
            <a:ext cx="403914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 Anerkenntnis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62825" y="2034124"/>
            <a:ext cx="30945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93285" y="2203651"/>
            <a:ext cx="63547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>
            <a:off x="3060437" y="2832330"/>
            <a:ext cx="0" cy="1647333"/>
          </a:xfrm>
          <a:prstGeom prst="line">
            <a:avLst/>
          </a:prstGeom>
          <a:ln w="123825" cap="flat">
            <a:solidFill>
              <a:srgbClr val="334E8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0" name="TextBox 10"/>
          <p:cNvSpPr txBox="1"/>
          <p:nvPr/>
        </p:nvSpPr>
        <p:spPr>
          <a:xfrm>
            <a:off x="-93285" y="4511413"/>
            <a:ext cx="630744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Doppelklick öffnen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334215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635203" y="2086830"/>
            <a:ext cx="309459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67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1/26 + </a:t>
            </a:r>
          </a:p>
          <a:p>
            <a:pPr algn="ctr" defTabSz="609630">
              <a:lnSpc>
                <a:spcPts val="2667"/>
              </a:lnSpc>
            </a:pPr>
            <a:r>
              <a:rPr lang="en-US" sz="2667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166691" y="3129018"/>
            <a:ext cx="1034919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 der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Zustellnachweise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840218" y="751676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73800" y="751676"/>
            <a:ext cx="5633035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Reaktionen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d. </a:t>
            </a: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Bekl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id="{712CEE24-1458-46E1-A22F-987A9C4A1C51}"/>
              </a:ext>
            </a:extLst>
          </p:cNvPr>
          <p:cNvGrpSpPr/>
          <p:nvPr/>
        </p:nvGrpSpPr>
        <p:grpSpPr>
          <a:xfrm>
            <a:off x="1428171" y="1742934"/>
            <a:ext cx="9698537" cy="4757454"/>
            <a:chOff x="0" y="0"/>
            <a:chExt cx="2514545" cy="786876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65A7F731-4AE3-4E03-85D0-B44D30773346}"/>
                </a:ext>
              </a:extLst>
            </p:cNvPr>
            <p:cNvSpPr/>
            <p:nvPr/>
          </p:nvSpPr>
          <p:spPr>
            <a:xfrm>
              <a:off x="0" y="0"/>
              <a:ext cx="2514545" cy="786876"/>
            </a:xfrm>
            <a:custGeom>
              <a:avLst/>
              <a:gdLst/>
              <a:ahLst/>
              <a:cxnLst/>
              <a:rect l="l" t="t" r="r" b="b"/>
              <a:pathLst>
                <a:path w="2514545" h="786876">
                  <a:moveTo>
                    <a:pt x="0" y="0"/>
                  </a:moveTo>
                  <a:lnTo>
                    <a:pt x="2514545" y="0"/>
                  </a:lnTo>
                  <a:lnTo>
                    <a:pt x="2514545" y="786876"/>
                  </a:lnTo>
                  <a:lnTo>
                    <a:pt x="0" y="786876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56453" b="-56453"/>
              </a:stretch>
            </a:blipFill>
          </p:spPr>
          <p:txBody>
            <a:bodyPr/>
            <a:lstStyle/>
            <a:p>
              <a:r>
                <a:rPr lang="de-DE" sz="2000" dirty="0">
                  <a:solidFill>
                    <a:srgbClr val="000000"/>
                  </a:solidFill>
                  <a:latin typeface="Canva Sans"/>
                </a:rPr>
                <a:t>Es gibt drei Möglichkeiten, wie sich der Beklagte nach Anordnung des schriftlichen Vorverfahrens verhalten kann:</a:t>
              </a:r>
            </a:p>
            <a:p>
              <a:endParaRPr lang="de-DE" sz="2000" dirty="0">
                <a:latin typeface="Canva Sans"/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DE" sz="2000" dirty="0">
                  <a:solidFill>
                    <a:srgbClr val="000000"/>
                  </a:solidFill>
                  <a:latin typeface="Canva Sans"/>
                </a:rPr>
                <a:t>der Beklagte erkennt den vom Kläger geltend gemachten Anspruch an und es ergeht auf Antrag ein </a:t>
              </a:r>
              <a:r>
                <a:rPr lang="de-DE" sz="2000" u="sng" dirty="0">
                  <a:solidFill>
                    <a:srgbClr val="000000"/>
                  </a:solidFill>
                  <a:latin typeface="Canva Sans"/>
                </a:rPr>
                <a:t>Anerkenntnisurteil</a:t>
              </a:r>
              <a:r>
                <a:rPr lang="de-DE" sz="2000" dirty="0">
                  <a:solidFill>
                    <a:srgbClr val="000000"/>
                  </a:solidFill>
                  <a:latin typeface="Canva Sans"/>
                </a:rPr>
                <a:t> 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de-DE" sz="2000" dirty="0">
                <a:solidFill>
                  <a:srgbClr val="000000"/>
                </a:solidFill>
                <a:latin typeface="Canva Sans"/>
              </a:endParaRPr>
            </a:p>
            <a:p>
              <a:pPr>
                <a:lnSpc>
                  <a:spcPct val="150000"/>
                </a:lnSpc>
              </a:pPr>
              <a:r>
                <a:rPr lang="de-DE" sz="2000" dirty="0">
                  <a:solidFill>
                    <a:srgbClr val="000000"/>
                  </a:solidFill>
                  <a:latin typeface="Canva Sans"/>
                </a:rPr>
                <a:t>der Beklagte versäumt die Notfrist von 2 Wochen zur Anzeige der Verteidigungsabsicht 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DE" sz="2000" dirty="0">
                  <a:solidFill>
                    <a:srgbClr val="000000"/>
                  </a:solidFill>
                  <a:latin typeface="Canva Sans"/>
                </a:rPr>
                <a:t>– dann ergeht auf Antrag ein </a:t>
              </a:r>
              <a:r>
                <a:rPr lang="de-DE" sz="2000" u="sng" dirty="0">
                  <a:solidFill>
                    <a:srgbClr val="000000"/>
                  </a:solidFill>
                  <a:latin typeface="Canva Sans"/>
                </a:rPr>
                <a:t>Versäumnisurteil</a:t>
              </a:r>
              <a:r>
                <a:rPr lang="de-DE" sz="2000" dirty="0">
                  <a:solidFill>
                    <a:srgbClr val="000000"/>
                  </a:solidFill>
                  <a:latin typeface="Canva Sans"/>
                </a:rPr>
                <a:t> </a:t>
              </a:r>
            </a:p>
            <a:p>
              <a:pPr>
                <a:lnSpc>
                  <a:spcPct val="150000"/>
                </a:lnSpc>
              </a:pPr>
              <a:endParaRPr lang="de-DE" sz="2000" dirty="0">
                <a:solidFill>
                  <a:srgbClr val="000000"/>
                </a:solidFill>
                <a:latin typeface="Canva Sans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DE" sz="2000" dirty="0">
                  <a:solidFill>
                    <a:srgbClr val="000000"/>
                  </a:solidFill>
                  <a:latin typeface="Canva Sans"/>
                </a:rPr>
                <a:t>der Beklagte zeigt fristgerecht die Verteidigungsabsicht an – Anberaumung des </a:t>
              </a:r>
              <a:r>
                <a:rPr lang="de-DE" sz="2000" u="sng" dirty="0">
                  <a:solidFill>
                    <a:srgbClr val="000000"/>
                  </a:solidFill>
                  <a:latin typeface="Canva Sans"/>
                </a:rPr>
                <a:t>Haupttermins</a:t>
              </a:r>
              <a:r>
                <a:rPr lang="de-DE" sz="2000" dirty="0">
                  <a:solidFill>
                    <a:srgbClr val="000000"/>
                  </a:solidFill>
                  <a:latin typeface="Canva Sans"/>
                </a:rPr>
                <a:t> (unabhängig vom Eingang einer Klageerwiderung)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87817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799" y="21467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334214" y="271415"/>
            <a:ext cx="7523571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Ablauf</a:t>
            </a:r>
            <a:r>
              <a:rPr kumimoji="0" lang="en-US" sz="3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kumimoji="0" lang="en-US" sz="33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eines</a:t>
            </a:r>
            <a:r>
              <a:rPr kumimoji="0" lang="en-US" sz="3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kumimoji="0" lang="en-US" sz="33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Zivilprozesses</a:t>
            </a:r>
            <a:endParaRPr kumimoji="0" lang="en-US" sz="33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78472" y="2029236"/>
            <a:ext cx="3548848" cy="4235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6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früher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erster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§ 275 ZPO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45645" y="2029236"/>
            <a:ext cx="3981020" cy="4235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6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 Bold"/>
                <a:cs typeface="Canva Sans Bold"/>
                <a:sym typeface="Canva Sans Bold"/>
              </a:rPr>
              <a:t>schriftliches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 Bold"/>
                <a:cs typeface="Canva Sans Bold"/>
                <a:sym typeface="Canva Sans Bold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 Bold"/>
                <a:cs typeface="Canva Sans Bold"/>
                <a:sym typeface="Canva Sans Bold"/>
              </a:rPr>
              <a:t>Vorverfahren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 Bold"/>
                <a:cs typeface="Canva Sans Bold"/>
                <a:sym typeface="Canva Sans Bold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 Bold"/>
                <a:cs typeface="Canva Sans Bold"/>
                <a:sym typeface="Canva Sans Bold"/>
              </a:rPr>
              <a:t>§ 276 ZPO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84860" y="1246737"/>
            <a:ext cx="6422277" cy="3601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wählt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Verfahrensweise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gem. § 272 II ZPO:</a:t>
            </a: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3DAC55FE-4B2B-6EDA-FDF2-19C61E44CF77}"/>
              </a:ext>
            </a:extLst>
          </p:cNvPr>
          <p:cNvSpPr txBox="1"/>
          <p:nvPr/>
        </p:nvSpPr>
        <p:spPr>
          <a:xfrm>
            <a:off x="208091" y="3408874"/>
            <a:ext cx="4518166" cy="1647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Haupttermin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anva Sans"/>
              <a:ea typeface="Canva Sans"/>
              <a:cs typeface="Canva Sans"/>
              <a:sym typeface="Canva Sans"/>
            </a:endParaRPr>
          </a:p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Güteverhandlung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, § 278 ZPO</a:t>
            </a:r>
          </a:p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mündliche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ggf.Beweisaufnahme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anva Sans"/>
              <a:ea typeface="Canva Sans"/>
              <a:cs typeface="Canva Sans"/>
              <a:sym typeface="Canva Sans"/>
            </a:endParaRPr>
          </a:p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Schluss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DEF571BD-F35C-9147-36B9-7B55F21B81CE}"/>
              </a:ext>
            </a:extLst>
          </p:cNvPr>
          <p:cNvSpPr txBox="1"/>
          <p:nvPr/>
        </p:nvSpPr>
        <p:spPr>
          <a:xfrm>
            <a:off x="5350488" y="3728372"/>
            <a:ext cx="1683192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verteidigt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sich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882713C7-0D52-3CCE-4F97-2DC22C917FD0}"/>
              </a:ext>
            </a:extLst>
          </p:cNvPr>
          <p:cNvSpPr txBox="1"/>
          <p:nvPr/>
        </p:nvSpPr>
        <p:spPr>
          <a:xfrm>
            <a:off x="7494559" y="3728372"/>
            <a:ext cx="1683192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erwidert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nicht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5" name="TextBox 8">
            <a:extLst>
              <a:ext uri="{FF2B5EF4-FFF2-40B4-BE49-F238E27FC236}">
                <a16:creationId xmlns:a16="http://schemas.microsoft.com/office/drawing/2014/main" id="{AF13DF26-89F8-5F8F-5D82-A66A3EA7A0B4}"/>
              </a:ext>
            </a:extLst>
          </p:cNvPr>
          <p:cNvSpPr txBox="1"/>
          <p:nvPr/>
        </p:nvSpPr>
        <p:spPr>
          <a:xfrm>
            <a:off x="9620864" y="3731546"/>
            <a:ext cx="1538846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erkennt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 an</a:t>
            </a:r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5E14765A-163E-F4DA-EF28-D2CE4006E5E8}"/>
              </a:ext>
            </a:extLst>
          </p:cNvPr>
          <p:cNvSpPr txBox="1"/>
          <p:nvPr/>
        </p:nvSpPr>
        <p:spPr>
          <a:xfrm>
            <a:off x="6939303" y="5691340"/>
            <a:ext cx="2238448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va Sans"/>
              <a:ea typeface="Canva Sans"/>
              <a:cs typeface="Canva Sans"/>
              <a:sym typeface="Canva Sans"/>
            </a:endParaRPr>
          </a:p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§ 331 III ZPO</a:t>
            </a:r>
          </a:p>
        </p:txBody>
      </p:sp>
      <p:sp>
        <p:nvSpPr>
          <p:cNvPr id="27" name="TextBox 8">
            <a:extLst>
              <a:ext uri="{FF2B5EF4-FFF2-40B4-BE49-F238E27FC236}">
                <a16:creationId xmlns:a16="http://schemas.microsoft.com/office/drawing/2014/main" id="{C6214D94-EF3D-003A-7C43-058ACD1F25D6}"/>
              </a:ext>
            </a:extLst>
          </p:cNvPr>
          <p:cNvSpPr txBox="1"/>
          <p:nvPr/>
        </p:nvSpPr>
        <p:spPr>
          <a:xfrm>
            <a:off x="9620864" y="5687259"/>
            <a:ext cx="2386328" cy="8195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Anerkenntnisurteil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va Sans"/>
              <a:ea typeface="Canva Sans"/>
              <a:cs typeface="Canva Sans"/>
              <a:sym typeface="Canva Sans"/>
            </a:endParaRPr>
          </a:p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§ 307 ZPO</a:t>
            </a: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D530D6D4-4973-A4B2-4DF6-9A6CF157BC25}"/>
              </a:ext>
            </a:extLst>
          </p:cNvPr>
          <p:cNvSpPr txBox="1"/>
          <p:nvPr/>
        </p:nvSpPr>
        <p:spPr>
          <a:xfrm>
            <a:off x="1340997" y="5702625"/>
            <a:ext cx="2238448" cy="8082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)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Urteil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§ 300 ZPO</a:t>
            </a:r>
          </a:p>
        </p:txBody>
      </p:sp>
      <p:sp>
        <p:nvSpPr>
          <p:cNvPr id="40" name="Pfeil: nach rechts 39">
            <a:extLst>
              <a:ext uri="{FF2B5EF4-FFF2-40B4-BE49-F238E27FC236}">
                <a16:creationId xmlns:a16="http://schemas.microsoft.com/office/drawing/2014/main" id="{DFF2F5EF-DB2A-72F0-5FD3-E14BDB961F60}"/>
              </a:ext>
            </a:extLst>
          </p:cNvPr>
          <p:cNvSpPr/>
          <p:nvPr/>
        </p:nvSpPr>
        <p:spPr>
          <a:xfrm rot="5400000">
            <a:off x="7888408" y="2944797"/>
            <a:ext cx="782677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94CA933C-F68E-C9C9-2DF4-6F32A6E6C13E}"/>
              </a:ext>
            </a:extLst>
          </p:cNvPr>
          <p:cNvSpPr/>
          <p:nvPr/>
        </p:nvSpPr>
        <p:spPr>
          <a:xfrm rot="2869125">
            <a:off x="5757010" y="1848997"/>
            <a:ext cx="552969" cy="236419"/>
          </a:xfrm>
          <a:prstGeom prst="rightArrow">
            <a:avLst>
              <a:gd name="adj1" fmla="val 51584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48F72261-0BBE-A9F9-7AF9-35ED15CF95CF}"/>
              </a:ext>
            </a:extLst>
          </p:cNvPr>
          <p:cNvSpPr/>
          <p:nvPr/>
        </p:nvSpPr>
        <p:spPr>
          <a:xfrm rot="5400000">
            <a:off x="6212928" y="2944798"/>
            <a:ext cx="797709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F6E3CFB6-CDCB-C3AA-5DFE-D3673899F1EF}"/>
              </a:ext>
            </a:extLst>
          </p:cNvPr>
          <p:cNvSpPr/>
          <p:nvPr/>
        </p:nvSpPr>
        <p:spPr>
          <a:xfrm rot="5400000">
            <a:off x="9673302" y="2919452"/>
            <a:ext cx="782678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F1DDA31D-08AA-117F-CB87-5AF8C97C7F5A}"/>
              </a:ext>
            </a:extLst>
          </p:cNvPr>
          <p:cNvSpPr/>
          <p:nvPr/>
        </p:nvSpPr>
        <p:spPr>
          <a:xfrm rot="5400000">
            <a:off x="7888408" y="4981901"/>
            <a:ext cx="782677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3B18CFE9-01ED-93C1-167C-B56D827B861F}"/>
              </a:ext>
            </a:extLst>
          </p:cNvPr>
          <p:cNvSpPr/>
          <p:nvPr/>
        </p:nvSpPr>
        <p:spPr>
          <a:xfrm rot="5400000">
            <a:off x="10086732" y="5027315"/>
            <a:ext cx="782677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72999380-F4FB-4B68-8873-E6AD1D90EDC3}"/>
              </a:ext>
            </a:extLst>
          </p:cNvPr>
          <p:cNvSpPr/>
          <p:nvPr/>
        </p:nvSpPr>
        <p:spPr>
          <a:xfrm rot="10800000">
            <a:off x="4833030" y="4110744"/>
            <a:ext cx="457187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74F9E40C-2D70-2B86-1C13-E7FA1120EA57}"/>
              </a:ext>
            </a:extLst>
          </p:cNvPr>
          <p:cNvSpPr/>
          <p:nvPr/>
        </p:nvSpPr>
        <p:spPr>
          <a:xfrm rot="5400000">
            <a:off x="2208100" y="2928218"/>
            <a:ext cx="518147" cy="132960"/>
          </a:xfrm>
          <a:prstGeom prst="rightArrow">
            <a:avLst>
              <a:gd name="adj1" fmla="val 65318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A3C0F5A5-5836-0037-3B15-D93DE9A84F14}"/>
              </a:ext>
            </a:extLst>
          </p:cNvPr>
          <p:cNvSpPr/>
          <p:nvPr/>
        </p:nvSpPr>
        <p:spPr>
          <a:xfrm rot="5400000">
            <a:off x="2181556" y="5261484"/>
            <a:ext cx="541734" cy="2364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Pfeil: nach rechts 17">
            <a:extLst>
              <a:ext uri="{FF2B5EF4-FFF2-40B4-BE49-F238E27FC236}">
                <a16:creationId xmlns:a16="http://schemas.microsoft.com/office/drawing/2014/main" id="{BD3B4F60-EA54-8F30-B4F6-583BB4F905AC}"/>
              </a:ext>
            </a:extLst>
          </p:cNvPr>
          <p:cNvSpPr/>
          <p:nvPr/>
        </p:nvSpPr>
        <p:spPr>
          <a:xfrm rot="8376396">
            <a:off x="4393117" y="1843817"/>
            <a:ext cx="552969" cy="236419"/>
          </a:xfrm>
          <a:prstGeom prst="rightArrow">
            <a:avLst>
              <a:gd name="adj1" fmla="val 51584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057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38985" b="-338985"/>
              </a:stretch>
            </a:blip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D1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34215" y="833554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81626" y="4924997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81626" y="4354823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37717" y="3779090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81626" y="3025774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 Minuten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37717" y="2456391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38985" b="-338985"/>
              </a:stretch>
            </a:blip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D2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37569" y="3784598"/>
            <a:ext cx="46686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Hausaufgabe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34215" y="833554"/>
            <a:ext cx="7523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schriftliches Vorverfahren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2DC96C0-016B-4064-B20F-3747FF4446CE}"/>
              </a:ext>
            </a:extLst>
          </p:cNvPr>
          <p:cNvSpPr/>
          <p:nvPr/>
        </p:nvSpPr>
        <p:spPr>
          <a:xfrm>
            <a:off x="1670807" y="790662"/>
            <a:ext cx="8850385" cy="5276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Kost18</a:t>
            </a:r>
          </a:p>
          <a:p>
            <a:pPr algn="ctr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…bis Bankverbindung </a:t>
            </a:r>
            <a:r>
              <a:rPr lang="de-DE" sz="2000">
                <a:latin typeface="Arial" panose="020B0604020202020204" pitchFamily="34" charset="0"/>
                <a:cs typeface="Arial" panose="020B0604020202020204" pitchFamily="34" charset="0"/>
              </a:rPr>
              <a:t>und expedieren: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neben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eIP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– einzelnes Dokument signieren</a:t>
            </a:r>
          </a:p>
          <a:p>
            <a:pPr marL="285750" indent="-285750" algn="ctr">
              <a:buFontTx/>
              <a:buChar char="-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mit Aufgabe an 2. Unterschrift schicken</a:t>
            </a:r>
          </a:p>
          <a:p>
            <a:pPr marL="285750" indent="-285750" algn="ctr">
              <a:buFontTx/>
              <a:buChar char="-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der 2. Unterschreiber – Aufgabe öffnen – signiert mit Symbol neben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urkundl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. Verb.</a:t>
            </a:r>
          </a:p>
          <a:p>
            <a:pPr marL="285750" indent="-285750" algn="ctr">
              <a:buFontTx/>
              <a:buChar char="-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Aufgabe zurück an 1. Unterschreiber: Aufgabe öffnen</a:t>
            </a:r>
          </a:p>
          <a:p>
            <a:pPr marL="285750" indent="-285750" algn="ctr">
              <a:buFontTx/>
              <a:buChar char="-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Kost18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verakten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(inkl. Kost19) +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Vfg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. Kost18</a:t>
            </a:r>
          </a:p>
          <a:p>
            <a:pPr marL="285750" indent="-285750" algn="ctr">
              <a:buFontTx/>
              <a:buChar char="-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An KEJ: F4001 – Kost18 an KEJ schicken, als Anlage beifügen (Originalebene, Akte Kosten, Kost18, ok etc.)</a:t>
            </a:r>
          </a:p>
          <a:p>
            <a:pPr marL="285750" indent="-285750" algn="ctr">
              <a:buFontTx/>
              <a:buChar char="-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Produzieren, Erledigungsvermerk zur eAkte speichern</a:t>
            </a:r>
          </a:p>
          <a:p>
            <a:pPr marL="285750" indent="-285750" algn="ctr">
              <a:buFontTx/>
              <a:buChar char="-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Alles absenden</a:t>
            </a:r>
          </a:p>
        </p:txBody>
      </p:sp>
    </p:spTree>
    <p:extLst>
      <p:ext uri="{BB962C8B-B14F-4D97-AF65-F5344CB8AC3E}">
        <p14:creationId xmlns:p14="http://schemas.microsoft.com/office/powerpoint/2010/main" val="4031694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1314</Words>
  <Application>Microsoft Office PowerPoint</Application>
  <PresentationFormat>Breitbild</PresentationFormat>
  <Paragraphs>351</Paragraphs>
  <Slides>47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Light</vt:lpstr>
      <vt:lpstr>Canva Sans</vt:lpstr>
      <vt:lpstr>Canva Sans Bold</vt:lpstr>
      <vt:lpstr>Symbol</vt:lpstr>
      <vt:lpstr>Office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21</cp:revision>
  <cp:lastPrinted>2025-08-07T08:25:11Z</cp:lastPrinted>
  <dcterms:created xsi:type="dcterms:W3CDTF">2025-07-29T11:32:40Z</dcterms:created>
  <dcterms:modified xsi:type="dcterms:W3CDTF">2026-09-07T12:50:40Z</dcterms:modified>
</cp:coreProperties>
</file>