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433" r:id="rId3"/>
    <p:sldId id="381" r:id="rId4"/>
    <p:sldId id="382" r:id="rId5"/>
    <p:sldId id="383" r:id="rId6"/>
    <p:sldId id="384" r:id="rId7"/>
    <p:sldId id="385" r:id="rId8"/>
    <p:sldId id="386" r:id="rId9"/>
    <p:sldId id="387" r:id="rId10"/>
    <p:sldId id="388" r:id="rId11"/>
    <p:sldId id="389" r:id="rId12"/>
    <p:sldId id="390" r:id="rId13"/>
    <p:sldId id="392" r:id="rId14"/>
    <p:sldId id="393" r:id="rId15"/>
    <p:sldId id="394" r:id="rId16"/>
    <p:sldId id="395" r:id="rId17"/>
    <p:sldId id="396" r:id="rId18"/>
    <p:sldId id="397" r:id="rId19"/>
    <p:sldId id="398" r:id="rId20"/>
    <p:sldId id="399" r:id="rId21"/>
    <p:sldId id="400" r:id="rId22"/>
    <p:sldId id="401" r:id="rId23"/>
    <p:sldId id="256" r:id="rId24"/>
    <p:sldId id="257" r:id="rId25"/>
    <p:sldId id="258" r:id="rId26"/>
    <p:sldId id="402" r:id="rId27"/>
    <p:sldId id="403" r:id="rId28"/>
    <p:sldId id="404" r:id="rId29"/>
    <p:sldId id="406" r:id="rId30"/>
    <p:sldId id="407" r:id="rId31"/>
    <p:sldId id="408" r:id="rId32"/>
    <p:sldId id="409" r:id="rId33"/>
    <p:sldId id="410" r:id="rId34"/>
    <p:sldId id="411" r:id="rId35"/>
    <p:sldId id="412" r:id="rId36"/>
    <p:sldId id="413" r:id="rId37"/>
    <p:sldId id="414" r:id="rId38"/>
    <p:sldId id="415" r:id="rId39"/>
    <p:sldId id="416" r:id="rId40"/>
    <p:sldId id="294" r:id="rId41"/>
    <p:sldId id="417" r:id="rId42"/>
    <p:sldId id="296" r:id="rId43"/>
    <p:sldId id="419" r:id="rId44"/>
    <p:sldId id="420" r:id="rId45"/>
    <p:sldId id="421" r:id="rId46"/>
    <p:sldId id="422" r:id="rId47"/>
    <p:sldId id="423" r:id="rId48"/>
    <p:sldId id="302" r:id="rId49"/>
    <p:sldId id="424" r:id="rId50"/>
    <p:sldId id="425" r:id="rId51"/>
    <p:sldId id="426" r:id="rId52"/>
    <p:sldId id="427" r:id="rId53"/>
    <p:sldId id="428" r:id="rId54"/>
    <p:sldId id="429" r:id="rId55"/>
    <p:sldId id="430" r:id="rId56"/>
    <p:sldId id="431" r:id="rId57"/>
    <p:sldId id="432" r:id="rId58"/>
  </p:sldIdLst>
  <p:sldSz cx="12192000" cy="6858000"/>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2" autoAdjust="0"/>
    <p:restoredTop sz="94660"/>
  </p:normalViewPr>
  <p:slideViewPr>
    <p:cSldViewPr snapToGrid="0">
      <p:cViewPr varScale="1">
        <p:scale>
          <a:sx n="111" d="100"/>
          <a:sy n="111" d="100"/>
        </p:scale>
        <p:origin x="594"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3BF2A0-0552-470A-BE7A-EA6A913BE117}"/>
              </a:ext>
            </a:extLst>
          </p:cNvPr>
          <p:cNvSpPr>
            <a:spLocks noGrp="1"/>
          </p:cNvSpPr>
          <p:nvPr>
            <p:ph type="ctrTitle"/>
          </p:nvPr>
        </p:nvSpPr>
        <p:spPr>
          <a:xfrm>
            <a:off x="1524000" y="1122363"/>
            <a:ext cx="9144000" cy="2387600"/>
          </a:xfrm>
        </p:spPr>
        <p:txBody>
          <a:bodyPr anchor="b"/>
          <a:lstStyle>
            <a:lvl1pPr algn="ctr">
              <a:defRPr sz="6000"/>
            </a:lvl1pPr>
          </a:lstStyle>
          <a:p>
            <a:r>
              <a:rPr lang="de-DE"/>
              <a:t>Mastertitelformat bearbeiten</a:t>
            </a:r>
          </a:p>
        </p:txBody>
      </p:sp>
      <p:sp>
        <p:nvSpPr>
          <p:cNvPr id="3" name="Untertitel 2">
            <a:extLst>
              <a:ext uri="{FF2B5EF4-FFF2-40B4-BE49-F238E27FC236}">
                <a16:creationId xmlns:a16="http://schemas.microsoft.com/office/drawing/2014/main" id="{1436D821-2061-4223-B917-629AFEFD66E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de-DE"/>
              <a:t>Master-Untertitelformat bearbeiten</a:t>
            </a:r>
          </a:p>
        </p:txBody>
      </p:sp>
      <p:sp>
        <p:nvSpPr>
          <p:cNvPr id="4" name="Datumsplatzhalter 3">
            <a:extLst>
              <a:ext uri="{FF2B5EF4-FFF2-40B4-BE49-F238E27FC236}">
                <a16:creationId xmlns:a16="http://schemas.microsoft.com/office/drawing/2014/main" id="{A1C5E4D9-7AA9-44C9-80C5-244FE615C404}"/>
              </a:ext>
            </a:extLst>
          </p:cNvPr>
          <p:cNvSpPr>
            <a:spLocks noGrp="1"/>
          </p:cNvSpPr>
          <p:nvPr>
            <p:ph type="dt" sz="half" idx="10"/>
          </p:nvPr>
        </p:nvSpPr>
        <p:spPr/>
        <p:txBody>
          <a:bodyPr/>
          <a:lstStyle/>
          <a:p>
            <a:fld id="{57F3C622-A8B9-43C7-AF67-8B9225B7B066}" type="datetimeFigureOut">
              <a:rPr lang="de-DE" smtClean="0"/>
              <a:t>07.09.2026</a:t>
            </a:fld>
            <a:endParaRPr lang="de-DE"/>
          </a:p>
        </p:txBody>
      </p:sp>
      <p:sp>
        <p:nvSpPr>
          <p:cNvPr id="5" name="Fußzeilenplatzhalter 4">
            <a:extLst>
              <a:ext uri="{FF2B5EF4-FFF2-40B4-BE49-F238E27FC236}">
                <a16:creationId xmlns:a16="http://schemas.microsoft.com/office/drawing/2014/main" id="{EDE368BB-5A69-4CB1-966B-84C04470A75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1D4B5128-E7C0-4327-AB52-8FC6993E38A5}"/>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37908260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0B29140-9B54-4957-88AF-14281331C99C}"/>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5A09572-07E7-44DE-A347-8269F89453DC}"/>
              </a:ext>
            </a:extLst>
          </p:cNvPr>
          <p:cNvSpPr>
            <a:spLocks noGrp="1"/>
          </p:cNvSpPr>
          <p:nvPr>
            <p:ph idx="1"/>
          </p:nvPr>
        </p:nvSpPr>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9B417B73-58FD-4F07-84AB-84F5C14830A2}"/>
              </a:ext>
            </a:extLst>
          </p:cNvPr>
          <p:cNvSpPr>
            <a:spLocks noGrp="1"/>
          </p:cNvSpPr>
          <p:nvPr>
            <p:ph type="dt" sz="half" idx="10"/>
          </p:nvPr>
        </p:nvSpPr>
        <p:spPr/>
        <p:txBody>
          <a:bodyPr/>
          <a:lstStyle/>
          <a:p>
            <a:fld id="{57F3C622-A8B9-43C7-AF67-8B9225B7B066}" type="datetimeFigureOut">
              <a:rPr lang="de-DE" smtClean="0"/>
              <a:t>07.09.2026</a:t>
            </a:fld>
            <a:endParaRPr lang="de-DE"/>
          </a:p>
        </p:txBody>
      </p:sp>
      <p:sp>
        <p:nvSpPr>
          <p:cNvPr id="5" name="Fußzeilenplatzhalter 4">
            <a:extLst>
              <a:ext uri="{FF2B5EF4-FFF2-40B4-BE49-F238E27FC236}">
                <a16:creationId xmlns:a16="http://schemas.microsoft.com/office/drawing/2014/main" id="{3D9522B8-E972-4F13-ADA3-02EADEA290E9}"/>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F9DC0C68-AE50-494E-84D5-71AC1A4A7DC6}"/>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1238803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10;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C95FF3E-4D72-4F48-9AC0-51A647929AA9}"/>
              </a:ext>
            </a:extLst>
          </p:cNvPr>
          <p:cNvSpPr>
            <a:spLocks noGrp="1"/>
          </p:cNvSpPr>
          <p:nvPr>
            <p:ph type="title"/>
          </p:nvPr>
        </p:nvSpPr>
        <p:spPr>
          <a:xfrm>
            <a:off x="831850" y="1709738"/>
            <a:ext cx="10515600" cy="2852737"/>
          </a:xfrm>
        </p:spPr>
        <p:txBody>
          <a:bodyPr anchor="b"/>
          <a:lstStyle>
            <a:lvl1pPr>
              <a:defRPr sz="6000"/>
            </a:lvl1pPr>
          </a:lstStyle>
          <a:p>
            <a:r>
              <a:rPr lang="de-DE"/>
              <a:t>Mastertitelformat bearbeiten</a:t>
            </a:r>
          </a:p>
        </p:txBody>
      </p:sp>
      <p:sp>
        <p:nvSpPr>
          <p:cNvPr id="3" name="Textplatzhalter 2">
            <a:extLst>
              <a:ext uri="{FF2B5EF4-FFF2-40B4-BE49-F238E27FC236}">
                <a16:creationId xmlns:a16="http://schemas.microsoft.com/office/drawing/2014/main" id="{B510EC08-D22A-484A-9B7A-1A7CAB0AB51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de-DE"/>
              <a:t>Mastertextformat bearbeiten</a:t>
            </a:r>
          </a:p>
        </p:txBody>
      </p:sp>
      <p:sp>
        <p:nvSpPr>
          <p:cNvPr id="4" name="Datumsplatzhalter 3">
            <a:extLst>
              <a:ext uri="{FF2B5EF4-FFF2-40B4-BE49-F238E27FC236}">
                <a16:creationId xmlns:a16="http://schemas.microsoft.com/office/drawing/2014/main" id="{D0F38C20-E7CB-4E55-935B-0ECACA654765}"/>
              </a:ext>
            </a:extLst>
          </p:cNvPr>
          <p:cNvSpPr>
            <a:spLocks noGrp="1"/>
          </p:cNvSpPr>
          <p:nvPr>
            <p:ph type="dt" sz="half" idx="10"/>
          </p:nvPr>
        </p:nvSpPr>
        <p:spPr/>
        <p:txBody>
          <a:bodyPr/>
          <a:lstStyle/>
          <a:p>
            <a:fld id="{57F3C622-A8B9-43C7-AF67-8B9225B7B066}" type="datetimeFigureOut">
              <a:rPr lang="de-DE" smtClean="0"/>
              <a:t>07.09.2026</a:t>
            </a:fld>
            <a:endParaRPr lang="de-DE"/>
          </a:p>
        </p:txBody>
      </p:sp>
      <p:sp>
        <p:nvSpPr>
          <p:cNvPr id="5" name="Fußzeilenplatzhalter 4">
            <a:extLst>
              <a:ext uri="{FF2B5EF4-FFF2-40B4-BE49-F238E27FC236}">
                <a16:creationId xmlns:a16="http://schemas.microsoft.com/office/drawing/2014/main" id="{E70B4E85-54D5-447F-9DDA-E7D984C90178}"/>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B36305A3-22E1-4478-862E-8EFEFF6E81B2}"/>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40958192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02E0371-0F85-4AFD-B3E4-E89EE4D1D395}"/>
              </a:ext>
            </a:extLst>
          </p:cNvPr>
          <p:cNvSpPr>
            <a:spLocks noGrp="1"/>
          </p:cNvSpPr>
          <p:nvPr>
            <p:ph type="title"/>
          </p:nvPr>
        </p:nvSpPr>
        <p:spPr/>
        <p:txBody>
          <a:bodyPr/>
          <a:lstStyle/>
          <a:p>
            <a:r>
              <a:rPr lang="de-DE"/>
              <a:t>Mastertitelformat bearbeiten</a:t>
            </a:r>
          </a:p>
        </p:txBody>
      </p:sp>
      <p:sp>
        <p:nvSpPr>
          <p:cNvPr id="3" name="Inhaltsplatzhalter 2">
            <a:extLst>
              <a:ext uri="{FF2B5EF4-FFF2-40B4-BE49-F238E27FC236}">
                <a16:creationId xmlns:a16="http://schemas.microsoft.com/office/drawing/2014/main" id="{41ED0165-2F03-4347-85C9-EEE9E16A030B}"/>
              </a:ext>
            </a:extLst>
          </p:cNvPr>
          <p:cNvSpPr>
            <a:spLocks noGrp="1"/>
          </p:cNvSpPr>
          <p:nvPr>
            <p:ph sz="half" idx="1"/>
          </p:nvPr>
        </p:nvSpPr>
        <p:spPr>
          <a:xfrm>
            <a:off x="838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Inhaltsplatzhalter 3">
            <a:extLst>
              <a:ext uri="{FF2B5EF4-FFF2-40B4-BE49-F238E27FC236}">
                <a16:creationId xmlns:a16="http://schemas.microsoft.com/office/drawing/2014/main" id="{73D1B530-FA30-4B85-8273-8C7C41F9A58E}"/>
              </a:ext>
            </a:extLst>
          </p:cNvPr>
          <p:cNvSpPr>
            <a:spLocks noGrp="1"/>
          </p:cNvSpPr>
          <p:nvPr>
            <p:ph sz="half" idx="2"/>
          </p:nvPr>
        </p:nvSpPr>
        <p:spPr>
          <a:xfrm>
            <a:off x="6172200" y="1825625"/>
            <a:ext cx="5181600" cy="435133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Datumsplatzhalter 4">
            <a:extLst>
              <a:ext uri="{FF2B5EF4-FFF2-40B4-BE49-F238E27FC236}">
                <a16:creationId xmlns:a16="http://schemas.microsoft.com/office/drawing/2014/main" id="{CB52186F-0354-4EC0-8D8A-C67848ED4F61}"/>
              </a:ext>
            </a:extLst>
          </p:cNvPr>
          <p:cNvSpPr>
            <a:spLocks noGrp="1"/>
          </p:cNvSpPr>
          <p:nvPr>
            <p:ph type="dt" sz="half" idx="10"/>
          </p:nvPr>
        </p:nvSpPr>
        <p:spPr/>
        <p:txBody>
          <a:bodyPr/>
          <a:lstStyle/>
          <a:p>
            <a:fld id="{57F3C622-A8B9-43C7-AF67-8B9225B7B066}" type="datetimeFigureOut">
              <a:rPr lang="de-DE" smtClean="0"/>
              <a:t>07.09.2026</a:t>
            </a:fld>
            <a:endParaRPr lang="de-DE"/>
          </a:p>
        </p:txBody>
      </p:sp>
      <p:sp>
        <p:nvSpPr>
          <p:cNvPr id="6" name="Fußzeilenplatzhalter 5">
            <a:extLst>
              <a:ext uri="{FF2B5EF4-FFF2-40B4-BE49-F238E27FC236}">
                <a16:creationId xmlns:a16="http://schemas.microsoft.com/office/drawing/2014/main" id="{BC01BB5D-D348-4B96-8D3F-370A620B9A8E}"/>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0D1C70C4-03FD-422B-AACE-78F22D586808}"/>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29304668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BD750D8-43F9-48AC-9549-5F24B255AACF}"/>
              </a:ext>
            </a:extLst>
          </p:cNvPr>
          <p:cNvSpPr>
            <a:spLocks noGrp="1"/>
          </p:cNvSpPr>
          <p:nvPr>
            <p:ph type="title"/>
          </p:nvPr>
        </p:nvSpPr>
        <p:spPr>
          <a:xfrm>
            <a:off x="839788" y="365125"/>
            <a:ext cx="10515600" cy="1325563"/>
          </a:xfrm>
        </p:spPr>
        <p:txBody>
          <a:bodyPr/>
          <a:lstStyle/>
          <a:p>
            <a:r>
              <a:rPr lang="de-DE"/>
              <a:t>Mastertitelformat bearbeiten</a:t>
            </a:r>
          </a:p>
        </p:txBody>
      </p:sp>
      <p:sp>
        <p:nvSpPr>
          <p:cNvPr id="3" name="Textplatzhalter 2">
            <a:extLst>
              <a:ext uri="{FF2B5EF4-FFF2-40B4-BE49-F238E27FC236}">
                <a16:creationId xmlns:a16="http://schemas.microsoft.com/office/drawing/2014/main" id="{4D2D87CB-57B8-437F-B9FF-865C1234D5C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Inhaltsplatzhalter 3">
            <a:extLst>
              <a:ext uri="{FF2B5EF4-FFF2-40B4-BE49-F238E27FC236}">
                <a16:creationId xmlns:a16="http://schemas.microsoft.com/office/drawing/2014/main" id="{851D70EB-C644-415F-935F-E20040B45BEB}"/>
              </a:ext>
            </a:extLst>
          </p:cNvPr>
          <p:cNvSpPr>
            <a:spLocks noGrp="1"/>
          </p:cNvSpPr>
          <p:nvPr>
            <p:ph sz="half" idx="2"/>
          </p:nvPr>
        </p:nvSpPr>
        <p:spPr>
          <a:xfrm>
            <a:off x="839788" y="2505075"/>
            <a:ext cx="5157787"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5" name="Textplatzhalter 4">
            <a:extLst>
              <a:ext uri="{FF2B5EF4-FFF2-40B4-BE49-F238E27FC236}">
                <a16:creationId xmlns:a16="http://schemas.microsoft.com/office/drawing/2014/main" id="{E9ED8D8C-8EC3-4252-925C-29F218138A7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Inhaltsplatzhalter 5">
            <a:extLst>
              <a:ext uri="{FF2B5EF4-FFF2-40B4-BE49-F238E27FC236}">
                <a16:creationId xmlns:a16="http://schemas.microsoft.com/office/drawing/2014/main" id="{E872CCBF-83E4-4899-A41A-F18D081BD905}"/>
              </a:ext>
            </a:extLst>
          </p:cNvPr>
          <p:cNvSpPr>
            <a:spLocks noGrp="1"/>
          </p:cNvSpPr>
          <p:nvPr>
            <p:ph sz="quarter" idx="4"/>
          </p:nvPr>
        </p:nvSpPr>
        <p:spPr>
          <a:xfrm>
            <a:off x="6172200" y="2505075"/>
            <a:ext cx="5183188" cy="3684588"/>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7" name="Datumsplatzhalter 6">
            <a:extLst>
              <a:ext uri="{FF2B5EF4-FFF2-40B4-BE49-F238E27FC236}">
                <a16:creationId xmlns:a16="http://schemas.microsoft.com/office/drawing/2014/main" id="{AE46261B-18AE-4577-B9A2-CBFC95B88A03}"/>
              </a:ext>
            </a:extLst>
          </p:cNvPr>
          <p:cNvSpPr>
            <a:spLocks noGrp="1"/>
          </p:cNvSpPr>
          <p:nvPr>
            <p:ph type="dt" sz="half" idx="10"/>
          </p:nvPr>
        </p:nvSpPr>
        <p:spPr/>
        <p:txBody>
          <a:bodyPr/>
          <a:lstStyle/>
          <a:p>
            <a:fld id="{57F3C622-A8B9-43C7-AF67-8B9225B7B066}" type="datetimeFigureOut">
              <a:rPr lang="de-DE" smtClean="0"/>
              <a:t>07.09.2026</a:t>
            </a:fld>
            <a:endParaRPr lang="de-DE"/>
          </a:p>
        </p:txBody>
      </p:sp>
      <p:sp>
        <p:nvSpPr>
          <p:cNvPr id="8" name="Fußzeilenplatzhalter 7">
            <a:extLst>
              <a:ext uri="{FF2B5EF4-FFF2-40B4-BE49-F238E27FC236}">
                <a16:creationId xmlns:a16="http://schemas.microsoft.com/office/drawing/2014/main" id="{5674D311-4856-42DA-8F86-6C6A398BE1CB}"/>
              </a:ext>
            </a:extLst>
          </p:cNvPr>
          <p:cNvSpPr>
            <a:spLocks noGrp="1"/>
          </p:cNvSpPr>
          <p:nvPr>
            <p:ph type="ftr" sz="quarter" idx="11"/>
          </p:nvPr>
        </p:nvSpPr>
        <p:spPr/>
        <p:txBody>
          <a:bodyPr/>
          <a:lstStyle/>
          <a:p>
            <a:endParaRPr lang="de-DE"/>
          </a:p>
        </p:txBody>
      </p:sp>
      <p:sp>
        <p:nvSpPr>
          <p:cNvPr id="9" name="Foliennummernplatzhalter 8">
            <a:extLst>
              <a:ext uri="{FF2B5EF4-FFF2-40B4-BE49-F238E27FC236}">
                <a16:creationId xmlns:a16="http://schemas.microsoft.com/office/drawing/2014/main" id="{534A5F55-E02F-49DA-9916-E18E4ACEC843}"/>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2178005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F5A6699-B742-4778-AEE7-27975BC640E3}"/>
              </a:ext>
            </a:extLst>
          </p:cNvPr>
          <p:cNvSpPr>
            <a:spLocks noGrp="1"/>
          </p:cNvSpPr>
          <p:nvPr>
            <p:ph type="title"/>
          </p:nvPr>
        </p:nvSpPr>
        <p:spPr/>
        <p:txBody>
          <a:bodyPr/>
          <a:lstStyle/>
          <a:p>
            <a:r>
              <a:rPr lang="de-DE"/>
              <a:t>Mastertitelformat bearbeiten</a:t>
            </a:r>
          </a:p>
        </p:txBody>
      </p:sp>
      <p:sp>
        <p:nvSpPr>
          <p:cNvPr id="3" name="Datumsplatzhalter 2">
            <a:extLst>
              <a:ext uri="{FF2B5EF4-FFF2-40B4-BE49-F238E27FC236}">
                <a16:creationId xmlns:a16="http://schemas.microsoft.com/office/drawing/2014/main" id="{F84EDC6C-EE3D-418E-B1C5-498A2312C8C5}"/>
              </a:ext>
            </a:extLst>
          </p:cNvPr>
          <p:cNvSpPr>
            <a:spLocks noGrp="1"/>
          </p:cNvSpPr>
          <p:nvPr>
            <p:ph type="dt" sz="half" idx="10"/>
          </p:nvPr>
        </p:nvSpPr>
        <p:spPr/>
        <p:txBody>
          <a:bodyPr/>
          <a:lstStyle/>
          <a:p>
            <a:fld id="{57F3C622-A8B9-43C7-AF67-8B9225B7B066}" type="datetimeFigureOut">
              <a:rPr lang="de-DE" smtClean="0"/>
              <a:t>07.09.2026</a:t>
            </a:fld>
            <a:endParaRPr lang="de-DE"/>
          </a:p>
        </p:txBody>
      </p:sp>
      <p:sp>
        <p:nvSpPr>
          <p:cNvPr id="4" name="Fußzeilenplatzhalter 3">
            <a:extLst>
              <a:ext uri="{FF2B5EF4-FFF2-40B4-BE49-F238E27FC236}">
                <a16:creationId xmlns:a16="http://schemas.microsoft.com/office/drawing/2014/main" id="{D1AFF3C1-9582-4754-A3E3-69CC04D0A8FF}"/>
              </a:ext>
            </a:extLst>
          </p:cNvPr>
          <p:cNvSpPr>
            <a:spLocks noGrp="1"/>
          </p:cNvSpPr>
          <p:nvPr>
            <p:ph type="ftr" sz="quarter" idx="11"/>
          </p:nvPr>
        </p:nvSpPr>
        <p:spPr/>
        <p:txBody>
          <a:bodyPr/>
          <a:lstStyle/>
          <a:p>
            <a:endParaRPr lang="de-DE"/>
          </a:p>
        </p:txBody>
      </p:sp>
      <p:sp>
        <p:nvSpPr>
          <p:cNvPr id="5" name="Foliennummernplatzhalter 4">
            <a:extLst>
              <a:ext uri="{FF2B5EF4-FFF2-40B4-BE49-F238E27FC236}">
                <a16:creationId xmlns:a16="http://schemas.microsoft.com/office/drawing/2014/main" id="{C83750D4-B49F-480C-8087-B0E895F070BC}"/>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454163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a:extLst>
              <a:ext uri="{FF2B5EF4-FFF2-40B4-BE49-F238E27FC236}">
                <a16:creationId xmlns:a16="http://schemas.microsoft.com/office/drawing/2014/main" id="{544FF4E0-3367-42C3-875A-B7B3C91895D6}"/>
              </a:ext>
            </a:extLst>
          </p:cNvPr>
          <p:cNvSpPr>
            <a:spLocks noGrp="1"/>
          </p:cNvSpPr>
          <p:nvPr>
            <p:ph type="dt" sz="half" idx="10"/>
          </p:nvPr>
        </p:nvSpPr>
        <p:spPr/>
        <p:txBody>
          <a:bodyPr/>
          <a:lstStyle/>
          <a:p>
            <a:fld id="{57F3C622-A8B9-43C7-AF67-8B9225B7B066}" type="datetimeFigureOut">
              <a:rPr lang="de-DE" smtClean="0"/>
              <a:t>07.09.2026</a:t>
            </a:fld>
            <a:endParaRPr lang="de-DE"/>
          </a:p>
        </p:txBody>
      </p:sp>
      <p:sp>
        <p:nvSpPr>
          <p:cNvPr id="3" name="Fußzeilenplatzhalter 2">
            <a:extLst>
              <a:ext uri="{FF2B5EF4-FFF2-40B4-BE49-F238E27FC236}">
                <a16:creationId xmlns:a16="http://schemas.microsoft.com/office/drawing/2014/main" id="{5DF264CB-3454-424F-95D5-4A4FEBA1D9BB}"/>
              </a:ext>
            </a:extLst>
          </p:cNvPr>
          <p:cNvSpPr>
            <a:spLocks noGrp="1"/>
          </p:cNvSpPr>
          <p:nvPr>
            <p:ph type="ftr" sz="quarter" idx="11"/>
          </p:nvPr>
        </p:nvSpPr>
        <p:spPr/>
        <p:txBody>
          <a:bodyPr/>
          <a:lstStyle/>
          <a:p>
            <a:endParaRPr lang="de-DE"/>
          </a:p>
        </p:txBody>
      </p:sp>
      <p:sp>
        <p:nvSpPr>
          <p:cNvPr id="4" name="Foliennummernplatzhalter 3">
            <a:extLst>
              <a:ext uri="{FF2B5EF4-FFF2-40B4-BE49-F238E27FC236}">
                <a16:creationId xmlns:a16="http://schemas.microsoft.com/office/drawing/2014/main" id="{EC347005-A1EF-4B0D-934B-8F1061D66C96}"/>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24597814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alt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D11B1BD-D5DD-4E1F-801F-18B0ED83FC05}"/>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Inhaltsplatzhalter 2">
            <a:extLst>
              <a:ext uri="{FF2B5EF4-FFF2-40B4-BE49-F238E27FC236}">
                <a16:creationId xmlns:a16="http://schemas.microsoft.com/office/drawing/2014/main" id="{AAC4B5C3-870C-4501-9A09-8F3362C0A9D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Textplatzhalter 3">
            <a:extLst>
              <a:ext uri="{FF2B5EF4-FFF2-40B4-BE49-F238E27FC236}">
                <a16:creationId xmlns:a16="http://schemas.microsoft.com/office/drawing/2014/main" id="{E13BACC2-85CD-48AF-AFA1-43D88E0390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8CA9FFAC-89EA-4185-AE16-24F40E48E35C}"/>
              </a:ext>
            </a:extLst>
          </p:cNvPr>
          <p:cNvSpPr>
            <a:spLocks noGrp="1"/>
          </p:cNvSpPr>
          <p:nvPr>
            <p:ph type="dt" sz="half" idx="10"/>
          </p:nvPr>
        </p:nvSpPr>
        <p:spPr/>
        <p:txBody>
          <a:bodyPr/>
          <a:lstStyle/>
          <a:p>
            <a:fld id="{57F3C622-A8B9-43C7-AF67-8B9225B7B066}" type="datetimeFigureOut">
              <a:rPr lang="de-DE" smtClean="0"/>
              <a:t>07.09.2026</a:t>
            </a:fld>
            <a:endParaRPr lang="de-DE"/>
          </a:p>
        </p:txBody>
      </p:sp>
      <p:sp>
        <p:nvSpPr>
          <p:cNvPr id="6" name="Fußzeilenplatzhalter 5">
            <a:extLst>
              <a:ext uri="{FF2B5EF4-FFF2-40B4-BE49-F238E27FC236}">
                <a16:creationId xmlns:a16="http://schemas.microsoft.com/office/drawing/2014/main" id="{457D8EB7-E32F-4896-8128-6BB728223F52}"/>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AEF2D225-8B47-4A72-8D19-49AB222F703A}"/>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26353769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it Über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E6263B5-A3F5-4F0F-AF1F-FE64CE4ECBAC}"/>
              </a:ext>
            </a:extLst>
          </p:cNvPr>
          <p:cNvSpPr>
            <a:spLocks noGrp="1"/>
          </p:cNvSpPr>
          <p:nvPr>
            <p:ph type="title"/>
          </p:nvPr>
        </p:nvSpPr>
        <p:spPr>
          <a:xfrm>
            <a:off x="839788" y="457200"/>
            <a:ext cx="3932237" cy="1600200"/>
          </a:xfrm>
        </p:spPr>
        <p:txBody>
          <a:bodyPr anchor="b"/>
          <a:lstStyle>
            <a:lvl1pPr>
              <a:defRPr sz="3200"/>
            </a:lvl1pPr>
          </a:lstStyle>
          <a:p>
            <a:r>
              <a:rPr lang="de-DE"/>
              <a:t>Mastertitelformat bearbeiten</a:t>
            </a:r>
          </a:p>
        </p:txBody>
      </p:sp>
      <p:sp>
        <p:nvSpPr>
          <p:cNvPr id="3" name="Bildplatzhalter 2">
            <a:extLst>
              <a:ext uri="{FF2B5EF4-FFF2-40B4-BE49-F238E27FC236}">
                <a16:creationId xmlns:a16="http://schemas.microsoft.com/office/drawing/2014/main" id="{9D38A38D-FA49-4BFD-9A47-73065DF4967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a:extLst>
              <a:ext uri="{FF2B5EF4-FFF2-40B4-BE49-F238E27FC236}">
                <a16:creationId xmlns:a16="http://schemas.microsoft.com/office/drawing/2014/main" id="{5D902A63-F2AC-4EB1-8B5E-666B2F8D171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de-DE"/>
              <a:t>Mastertextformat bearbeiten</a:t>
            </a:r>
          </a:p>
        </p:txBody>
      </p:sp>
      <p:sp>
        <p:nvSpPr>
          <p:cNvPr id="5" name="Datumsplatzhalter 4">
            <a:extLst>
              <a:ext uri="{FF2B5EF4-FFF2-40B4-BE49-F238E27FC236}">
                <a16:creationId xmlns:a16="http://schemas.microsoft.com/office/drawing/2014/main" id="{DB8363C5-1D0C-4741-B770-4DDAAB8E6B2D}"/>
              </a:ext>
            </a:extLst>
          </p:cNvPr>
          <p:cNvSpPr>
            <a:spLocks noGrp="1"/>
          </p:cNvSpPr>
          <p:nvPr>
            <p:ph type="dt" sz="half" idx="10"/>
          </p:nvPr>
        </p:nvSpPr>
        <p:spPr/>
        <p:txBody>
          <a:bodyPr/>
          <a:lstStyle/>
          <a:p>
            <a:fld id="{57F3C622-A8B9-43C7-AF67-8B9225B7B066}" type="datetimeFigureOut">
              <a:rPr lang="de-DE" smtClean="0"/>
              <a:t>07.09.2026</a:t>
            </a:fld>
            <a:endParaRPr lang="de-DE"/>
          </a:p>
        </p:txBody>
      </p:sp>
      <p:sp>
        <p:nvSpPr>
          <p:cNvPr id="6" name="Fußzeilenplatzhalter 5">
            <a:extLst>
              <a:ext uri="{FF2B5EF4-FFF2-40B4-BE49-F238E27FC236}">
                <a16:creationId xmlns:a16="http://schemas.microsoft.com/office/drawing/2014/main" id="{3D0A96DF-8803-4606-B8A6-3EA8A81256BC}"/>
              </a:ext>
            </a:extLst>
          </p:cNvPr>
          <p:cNvSpPr>
            <a:spLocks noGrp="1"/>
          </p:cNvSpPr>
          <p:nvPr>
            <p:ph type="ftr" sz="quarter" idx="11"/>
          </p:nvPr>
        </p:nvSpPr>
        <p:spPr/>
        <p:txBody>
          <a:bodyPr/>
          <a:lstStyle/>
          <a:p>
            <a:endParaRPr lang="de-DE"/>
          </a:p>
        </p:txBody>
      </p:sp>
      <p:sp>
        <p:nvSpPr>
          <p:cNvPr id="7" name="Foliennummernplatzhalter 6">
            <a:extLst>
              <a:ext uri="{FF2B5EF4-FFF2-40B4-BE49-F238E27FC236}">
                <a16:creationId xmlns:a16="http://schemas.microsoft.com/office/drawing/2014/main" id="{33BC40AC-859D-4431-9BF6-601FE2CC7B1D}"/>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13193665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F8C79D-BE0A-4E3B-A7C3-1AC5C3955EB3}"/>
              </a:ext>
            </a:extLst>
          </p:cNvPr>
          <p:cNvSpPr>
            <a:spLocks noGrp="1"/>
          </p:cNvSpPr>
          <p:nvPr>
            <p:ph type="title"/>
          </p:nvPr>
        </p:nvSpPr>
        <p:spPr/>
        <p:txBody>
          <a:bodyPr/>
          <a:lstStyle/>
          <a:p>
            <a:r>
              <a:rPr lang="de-DE"/>
              <a:t>Mastertitelformat bearbeiten</a:t>
            </a:r>
          </a:p>
        </p:txBody>
      </p:sp>
      <p:sp>
        <p:nvSpPr>
          <p:cNvPr id="3" name="Vertikaler Textplatzhalter 2">
            <a:extLst>
              <a:ext uri="{FF2B5EF4-FFF2-40B4-BE49-F238E27FC236}">
                <a16:creationId xmlns:a16="http://schemas.microsoft.com/office/drawing/2014/main" id="{EDF7FDA0-0EAF-4945-A6B4-22B4F897439F}"/>
              </a:ext>
            </a:extLst>
          </p:cNvPr>
          <p:cNvSpPr>
            <a:spLocks noGrp="1"/>
          </p:cNvSpPr>
          <p:nvPr>
            <p:ph type="body" orient="vert" idx="1"/>
          </p:nvPr>
        </p:nvSpPr>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8B3E577F-9314-47AE-B3B0-FC3823E98F2A}"/>
              </a:ext>
            </a:extLst>
          </p:cNvPr>
          <p:cNvSpPr>
            <a:spLocks noGrp="1"/>
          </p:cNvSpPr>
          <p:nvPr>
            <p:ph type="dt" sz="half" idx="10"/>
          </p:nvPr>
        </p:nvSpPr>
        <p:spPr/>
        <p:txBody>
          <a:bodyPr/>
          <a:lstStyle/>
          <a:p>
            <a:fld id="{57F3C622-A8B9-43C7-AF67-8B9225B7B066}" type="datetimeFigureOut">
              <a:rPr lang="de-DE" smtClean="0"/>
              <a:t>07.09.2026</a:t>
            </a:fld>
            <a:endParaRPr lang="de-DE"/>
          </a:p>
        </p:txBody>
      </p:sp>
      <p:sp>
        <p:nvSpPr>
          <p:cNvPr id="5" name="Fußzeilenplatzhalter 4">
            <a:extLst>
              <a:ext uri="{FF2B5EF4-FFF2-40B4-BE49-F238E27FC236}">
                <a16:creationId xmlns:a16="http://schemas.microsoft.com/office/drawing/2014/main" id="{49EF33F0-F73D-4CEA-8549-9BA90C0248EF}"/>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3A4BA777-E487-4B43-BB96-A9FC8DBF7EA9}"/>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8819345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a:extLst>
              <a:ext uri="{FF2B5EF4-FFF2-40B4-BE49-F238E27FC236}">
                <a16:creationId xmlns:a16="http://schemas.microsoft.com/office/drawing/2014/main" id="{F5E46562-64DE-48A7-AE30-5BD8C6F1C4EB}"/>
              </a:ext>
            </a:extLst>
          </p:cNvPr>
          <p:cNvSpPr>
            <a:spLocks noGrp="1"/>
          </p:cNvSpPr>
          <p:nvPr>
            <p:ph type="title" orient="vert"/>
          </p:nvPr>
        </p:nvSpPr>
        <p:spPr>
          <a:xfrm>
            <a:off x="8724900" y="365125"/>
            <a:ext cx="2628900" cy="5811838"/>
          </a:xfrm>
        </p:spPr>
        <p:txBody>
          <a:bodyPr vert="eaVert"/>
          <a:lstStyle/>
          <a:p>
            <a:r>
              <a:rPr lang="de-DE"/>
              <a:t>Mastertitelformat bearbeiten</a:t>
            </a:r>
          </a:p>
        </p:txBody>
      </p:sp>
      <p:sp>
        <p:nvSpPr>
          <p:cNvPr id="3" name="Vertikaler Textplatzhalter 2">
            <a:extLst>
              <a:ext uri="{FF2B5EF4-FFF2-40B4-BE49-F238E27FC236}">
                <a16:creationId xmlns:a16="http://schemas.microsoft.com/office/drawing/2014/main" id="{A299F3EB-E566-4A93-B802-6E67159FA40A}"/>
              </a:ext>
            </a:extLst>
          </p:cNvPr>
          <p:cNvSpPr>
            <a:spLocks noGrp="1"/>
          </p:cNvSpPr>
          <p:nvPr>
            <p:ph type="body" orient="vert" idx="1"/>
          </p:nvPr>
        </p:nvSpPr>
        <p:spPr>
          <a:xfrm>
            <a:off x="838200" y="365125"/>
            <a:ext cx="7734300" cy="5811838"/>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2E4105E6-7F27-42CC-83D9-57A3D0E119B2}"/>
              </a:ext>
            </a:extLst>
          </p:cNvPr>
          <p:cNvSpPr>
            <a:spLocks noGrp="1"/>
          </p:cNvSpPr>
          <p:nvPr>
            <p:ph type="dt" sz="half" idx="10"/>
          </p:nvPr>
        </p:nvSpPr>
        <p:spPr/>
        <p:txBody>
          <a:bodyPr/>
          <a:lstStyle/>
          <a:p>
            <a:fld id="{57F3C622-A8B9-43C7-AF67-8B9225B7B066}" type="datetimeFigureOut">
              <a:rPr lang="de-DE" smtClean="0"/>
              <a:t>07.09.2026</a:t>
            </a:fld>
            <a:endParaRPr lang="de-DE"/>
          </a:p>
        </p:txBody>
      </p:sp>
      <p:sp>
        <p:nvSpPr>
          <p:cNvPr id="5" name="Fußzeilenplatzhalter 4">
            <a:extLst>
              <a:ext uri="{FF2B5EF4-FFF2-40B4-BE49-F238E27FC236}">
                <a16:creationId xmlns:a16="http://schemas.microsoft.com/office/drawing/2014/main" id="{661840A8-CBA5-4D30-B7D6-1030C3B6CC72}"/>
              </a:ext>
            </a:extLst>
          </p:cNvPr>
          <p:cNvSpPr>
            <a:spLocks noGrp="1"/>
          </p:cNvSpPr>
          <p:nvPr>
            <p:ph type="ftr" sz="quarter" idx="11"/>
          </p:nvPr>
        </p:nvSpPr>
        <p:spPr/>
        <p:txBody>
          <a:bodyPr/>
          <a:lstStyle/>
          <a:p>
            <a:endParaRPr lang="de-DE"/>
          </a:p>
        </p:txBody>
      </p:sp>
      <p:sp>
        <p:nvSpPr>
          <p:cNvPr id="6" name="Foliennummernplatzhalter 5">
            <a:extLst>
              <a:ext uri="{FF2B5EF4-FFF2-40B4-BE49-F238E27FC236}">
                <a16:creationId xmlns:a16="http://schemas.microsoft.com/office/drawing/2014/main" id="{0758D53C-21F0-4EB3-ACA3-161E7699F6C2}"/>
              </a:ext>
            </a:extLst>
          </p:cNvPr>
          <p:cNvSpPr>
            <a:spLocks noGrp="1"/>
          </p:cNvSpPr>
          <p:nvPr>
            <p:ph type="sldNum" sz="quarter" idx="12"/>
          </p:nvPr>
        </p:nvSpPr>
        <p:spPr/>
        <p:txBody>
          <a:bodyPr/>
          <a:lstStyle/>
          <a:p>
            <a:fld id="{060C3B06-035E-4251-A00B-AC7F4146548F}" type="slidenum">
              <a:rPr lang="de-DE" smtClean="0"/>
              <a:t>‹Nr.›</a:t>
            </a:fld>
            <a:endParaRPr lang="de-DE"/>
          </a:p>
        </p:txBody>
      </p:sp>
    </p:spTree>
    <p:extLst>
      <p:ext uri="{BB962C8B-B14F-4D97-AF65-F5344CB8AC3E}">
        <p14:creationId xmlns:p14="http://schemas.microsoft.com/office/powerpoint/2010/main" val="61817234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33050580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58907497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50166658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634973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6286275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1250294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5065314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20160154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5142901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2998594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850669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a:extLst>
              <a:ext uri="{FF2B5EF4-FFF2-40B4-BE49-F238E27FC236}">
                <a16:creationId xmlns:a16="http://schemas.microsoft.com/office/drawing/2014/main" id="{B921FE78-3F0C-4B7D-82FB-EA7CD8C3B8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de-DE"/>
              <a:t>Mastertitelformat bearbeiten</a:t>
            </a:r>
          </a:p>
        </p:txBody>
      </p:sp>
      <p:sp>
        <p:nvSpPr>
          <p:cNvPr id="3" name="Textplatzhalter 2">
            <a:extLst>
              <a:ext uri="{FF2B5EF4-FFF2-40B4-BE49-F238E27FC236}">
                <a16:creationId xmlns:a16="http://schemas.microsoft.com/office/drawing/2014/main" id="{BD7341DF-747B-4E78-93E4-4FDFABEDE1E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4" name="Datumsplatzhalter 3">
            <a:extLst>
              <a:ext uri="{FF2B5EF4-FFF2-40B4-BE49-F238E27FC236}">
                <a16:creationId xmlns:a16="http://schemas.microsoft.com/office/drawing/2014/main" id="{EB48E4DA-5E92-443A-ACE0-3234F882A13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7F3C622-A8B9-43C7-AF67-8B9225B7B066}" type="datetimeFigureOut">
              <a:rPr lang="de-DE" smtClean="0"/>
              <a:t>07.09.2026</a:t>
            </a:fld>
            <a:endParaRPr lang="de-DE"/>
          </a:p>
        </p:txBody>
      </p:sp>
      <p:sp>
        <p:nvSpPr>
          <p:cNvPr id="5" name="Fußzeilenplatzhalter 4">
            <a:extLst>
              <a:ext uri="{FF2B5EF4-FFF2-40B4-BE49-F238E27FC236}">
                <a16:creationId xmlns:a16="http://schemas.microsoft.com/office/drawing/2014/main" id="{427C8B40-5C78-4186-97A9-BA163570AE5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de-DE"/>
          </a:p>
        </p:txBody>
      </p:sp>
      <p:sp>
        <p:nvSpPr>
          <p:cNvPr id="6" name="Foliennummernplatzhalter 5">
            <a:extLst>
              <a:ext uri="{FF2B5EF4-FFF2-40B4-BE49-F238E27FC236}">
                <a16:creationId xmlns:a16="http://schemas.microsoft.com/office/drawing/2014/main" id="{813A28F9-7184-402C-A7F2-627005EE5FB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60C3B06-035E-4251-A00B-AC7F4146548F}" type="slidenum">
              <a:rPr lang="de-DE" smtClean="0"/>
              <a:t>‹Nr.›</a:t>
            </a:fld>
            <a:endParaRPr lang="de-DE"/>
          </a:p>
        </p:txBody>
      </p:sp>
    </p:spTree>
    <p:extLst>
      <p:ext uri="{BB962C8B-B14F-4D97-AF65-F5344CB8AC3E}">
        <p14:creationId xmlns:p14="http://schemas.microsoft.com/office/powerpoint/2010/main" val="19630117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9/7/2026</a:t>
            </a:fld>
            <a:endParaRPr lang="en-US"/>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‹Nr.›</a:t>
            </a:fld>
            <a:endParaRPr lang="en-US"/>
          </a:p>
        </p:txBody>
      </p:sp>
    </p:spTree>
    <p:extLst>
      <p:ext uri="{BB962C8B-B14F-4D97-AF65-F5344CB8AC3E}">
        <p14:creationId xmlns:p14="http://schemas.microsoft.com/office/powerpoint/2010/main" val="35425487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8.xml"/><Relationship Id="rId4" Type="http://schemas.openxmlformats.org/officeDocument/2006/relationships/image" Target="../media/image3.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sv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2.sv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sv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16.sv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0.svg"/><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2.jpeg"/><Relationship Id="rId7" Type="http://schemas.openxmlformats.org/officeDocument/2006/relationships/image" Target="../media/image21.png"/><Relationship Id="rId2" Type="http://schemas.openxmlformats.org/officeDocument/2006/relationships/image" Target="../media/image4.jpeg"/><Relationship Id="rId1" Type="http://schemas.openxmlformats.org/officeDocument/2006/relationships/slideLayout" Target="../slideLayouts/slideLayout7.xml"/><Relationship Id="rId6" Type="http://schemas.openxmlformats.org/officeDocument/2006/relationships/image" Target="../media/image6.jpeg"/><Relationship Id="rId5" Type="http://schemas.openxmlformats.org/officeDocument/2006/relationships/image" Target="../media/image20.svg"/><Relationship Id="rId4" Type="http://schemas.openxmlformats.org/officeDocument/2006/relationships/image" Target="../media/image19.png"/></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7.xml"/><Relationship Id="rId4" Type="http://schemas.openxmlformats.org/officeDocument/2006/relationships/image" Target="../media/image23.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8" Type="http://schemas.openxmlformats.org/officeDocument/2006/relationships/image" Target="../media/image31.svg"/><Relationship Id="rId3" Type="http://schemas.openxmlformats.org/officeDocument/2006/relationships/image" Target="../media/image2.jpeg"/><Relationship Id="rId7" Type="http://schemas.openxmlformats.org/officeDocument/2006/relationships/image" Target="../media/image30.pn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29.png"/><Relationship Id="rId5" Type="http://schemas.openxmlformats.org/officeDocument/2006/relationships/image" Target="../media/image28.svg"/><Relationship Id="rId4" Type="http://schemas.openxmlformats.org/officeDocument/2006/relationships/image" Target="../media/image27.png"/><Relationship Id="rId9" Type="http://schemas.openxmlformats.org/officeDocument/2006/relationships/image" Target="../media/image32.jpeg"/></Relationships>
</file>

<file path=ppt/slides/_rels/slide14.xml.rels><?xml version="1.0" encoding="UTF-8" standalone="yes"?>
<Relationships xmlns="http://schemas.openxmlformats.org/package/2006/relationships"><Relationship Id="rId8" Type="http://schemas.openxmlformats.org/officeDocument/2006/relationships/image" Target="../media/image37.png"/><Relationship Id="rId13" Type="http://schemas.openxmlformats.org/officeDocument/2006/relationships/image" Target="../media/image42.svg"/><Relationship Id="rId18" Type="http://schemas.openxmlformats.org/officeDocument/2006/relationships/image" Target="../media/image47.png"/><Relationship Id="rId3" Type="http://schemas.openxmlformats.org/officeDocument/2006/relationships/image" Target="../media/image2.jpeg"/><Relationship Id="rId21" Type="http://schemas.openxmlformats.org/officeDocument/2006/relationships/image" Target="../media/image50.svg"/><Relationship Id="rId7" Type="http://schemas.openxmlformats.org/officeDocument/2006/relationships/image" Target="../media/image36.svg"/><Relationship Id="rId12" Type="http://schemas.openxmlformats.org/officeDocument/2006/relationships/image" Target="../media/image41.png"/><Relationship Id="rId17" Type="http://schemas.openxmlformats.org/officeDocument/2006/relationships/image" Target="../media/image46.svg"/><Relationship Id="rId25" Type="http://schemas.openxmlformats.org/officeDocument/2006/relationships/image" Target="../media/image54.svg"/><Relationship Id="rId2" Type="http://schemas.openxmlformats.org/officeDocument/2006/relationships/image" Target="../media/image4.jpeg"/><Relationship Id="rId16" Type="http://schemas.openxmlformats.org/officeDocument/2006/relationships/image" Target="../media/image45.png"/><Relationship Id="rId20" Type="http://schemas.openxmlformats.org/officeDocument/2006/relationships/image" Target="../media/image49.png"/><Relationship Id="rId1" Type="http://schemas.openxmlformats.org/officeDocument/2006/relationships/slideLayout" Target="../slideLayouts/slideLayout18.xml"/><Relationship Id="rId6" Type="http://schemas.openxmlformats.org/officeDocument/2006/relationships/image" Target="../media/image35.png"/><Relationship Id="rId11" Type="http://schemas.openxmlformats.org/officeDocument/2006/relationships/image" Target="../media/image40.svg"/><Relationship Id="rId24" Type="http://schemas.openxmlformats.org/officeDocument/2006/relationships/image" Target="../media/image53.png"/><Relationship Id="rId5" Type="http://schemas.openxmlformats.org/officeDocument/2006/relationships/image" Target="../media/image34.svg"/><Relationship Id="rId15" Type="http://schemas.openxmlformats.org/officeDocument/2006/relationships/image" Target="../media/image44.svg"/><Relationship Id="rId23" Type="http://schemas.openxmlformats.org/officeDocument/2006/relationships/image" Target="../media/image52.svg"/><Relationship Id="rId10" Type="http://schemas.openxmlformats.org/officeDocument/2006/relationships/image" Target="../media/image39.png"/><Relationship Id="rId19" Type="http://schemas.openxmlformats.org/officeDocument/2006/relationships/image" Target="../media/image48.svg"/><Relationship Id="rId4" Type="http://schemas.openxmlformats.org/officeDocument/2006/relationships/image" Target="../media/image33.png"/><Relationship Id="rId9" Type="http://schemas.openxmlformats.org/officeDocument/2006/relationships/image" Target="../media/image38.svg"/><Relationship Id="rId14" Type="http://schemas.openxmlformats.org/officeDocument/2006/relationships/image" Target="../media/image43.png"/><Relationship Id="rId22"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sv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57.svg"/><Relationship Id="rId5" Type="http://schemas.openxmlformats.org/officeDocument/2006/relationships/image" Target="../media/image56.png"/><Relationship Id="rId4" Type="http://schemas.openxmlformats.org/officeDocument/2006/relationships/image" Target="../media/image55.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8" Type="http://schemas.openxmlformats.org/officeDocument/2006/relationships/image" Target="../media/image60.jpeg"/><Relationship Id="rId3" Type="http://schemas.openxmlformats.org/officeDocument/2006/relationships/image" Target="../media/image2.jpeg"/><Relationship Id="rId7" Type="http://schemas.openxmlformats.org/officeDocument/2006/relationships/image" Target="../media/image26.sv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25.png"/><Relationship Id="rId5" Type="http://schemas.openxmlformats.org/officeDocument/2006/relationships/image" Target="../media/image59.svg"/><Relationship Id="rId4" Type="http://schemas.openxmlformats.org/officeDocument/2006/relationships/image" Target="../media/image58.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26.svg"/><Relationship Id="rId5" Type="http://schemas.openxmlformats.org/officeDocument/2006/relationships/image" Target="../media/image25.png"/><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3" Type="http://schemas.openxmlformats.org/officeDocument/2006/relationships/image" Target="../media/image61.emf"/><Relationship Id="rId2" Type="http://schemas.openxmlformats.org/officeDocument/2006/relationships/oleObject" Target="../embeddings/oleObject1.bin"/><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62.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63.emf"/><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8.svg"/><Relationship Id="rId2" Type="http://schemas.openxmlformats.org/officeDocument/2006/relationships/image" Target="../media/image4.jpeg"/><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5.png"/></Relationships>
</file>

<file path=ppt/slides/_rels/slide27.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69.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jpeg"/></Relationships>
</file>

<file path=ppt/slides/_rels/slide28.xml.rels><?xml version="1.0" encoding="UTF-8" standalone="yes"?>
<Relationships xmlns="http://schemas.openxmlformats.org/package/2006/relationships"><Relationship Id="rId8" Type="http://schemas.openxmlformats.org/officeDocument/2006/relationships/image" Target="../media/image74.png"/><Relationship Id="rId3" Type="http://schemas.openxmlformats.org/officeDocument/2006/relationships/image" Target="../media/image65.jpeg"/><Relationship Id="rId7" Type="http://schemas.openxmlformats.org/officeDocument/2006/relationships/image" Target="../media/image73.sv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72.png"/><Relationship Id="rId5" Type="http://schemas.openxmlformats.org/officeDocument/2006/relationships/image" Target="../media/image71.svg"/><Relationship Id="rId4" Type="http://schemas.openxmlformats.org/officeDocument/2006/relationships/image" Target="../media/image70.png"/><Relationship Id="rId9" Type="http://schemas.openxmlformats.org/officeDocument/2006/relationships/image" Target="../media/image75.svg"/></Relationships>
</file>

<file path=ppt/slides/_rels/slide29.xml.rels><?xml version="1.0" encoding="UTF-8" standalone="yes"?>
<Relationships xmlns="http://schemas.openxmlformats.org/package/2006/relationships"><Relationship Id="rId8" Type="http://schemas.openxmlformats.org/officeDocument/2006/relationships/image" Target="../media/image80.png"/><Relationship Id="rId3" Type="http://schemas.openxmlformats.org/officeDocument/2006/relationships/image" Target="../media/image65.jpeg"/><Relationship Id="rId7" Type="http://schemas.openxmlformats.org/officeDocument/2006/relationships/image" Target="../media/image79.sv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78.png"/><Relationship Id="rId5" Type="http://schemas.openxmlformats.org/officeDocument/2006/relationships/image" Target="../media/image77.svg"/><Relationship Id="rId10" Type="http://schemas.openxmlformats.org/officeDocument/2006/relationships/image" Target="../media/image82.svg"/><Relationship Id="rId4" Type="http://schemas.openxmlformats.org/officeDocument/2006/relationships/image" Target="../media/image76.png"/><Relationship Id="rId9" Type="http://schemas.openxmlformats.org/officeDocument/2006/relationships/image" Target="../media/image81.png"/></Relationships>
</file>

<file path=ppt/slides/_rels/slide30.xml.rels><?xml version="1.0" encoding="UTF-8" standalone="yes"?>
<Relationships xmlns="http://schemas.openxmlformats.org/package/2006/relationships"><Relationship Id="rId8" Type="http://schemas.openxmlformats.org/officeDocument/2006/relationships/image" Target="../media/image85.png"/><Relationship Id="rId3" Type="http://schemas.openxmlformats.org/officeDocument/2006/relationships/image" Target="../media/image65.jpeg"/><Relationship Id="rId7" Type="http://schemas.openxmlformats.org/officeDocument/2006/relationships/image" Target="../media/image84.sv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83.png"/><Relationship Id="rId5" Type="http://schemas.openxmlformats.org/officeDocument/2006/relationships/image" Target="../media/image82.svg"/><Relationship Id="rId10" Type="http://schemas.openxmlformats.org/officeDocument/2006/relationships/image" Target="../media/image80.png"/><Relationship Id="rId4" Type="http://schemas.openxmlformats.org/officeDocument/2006/relationships/image" Target="../media/image81.png"/><Relationship Id="rId9" Type="http://schemas.openxmlformats.org/officeDocument/2006/relationships/image" Target="../media/image86.svg"/></Relationships>
</file>

<file path=ppt/slides/_rels/slide3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87.jpeg"/><Relationship Id="rId5" Type="http://schemas.openxmlformats.org/officeDocument/2006/relationships/image" Target="../media/image82.svg"/><Relationship Id="rId4" Type="http://schemas.openxmlformats.org/officeDocument/2006/relationships/image" Target="../media/image81.png"/></Relationships>
</file>

<file path=ppt/slides/_rels/slide32.xml.rels><?xml version="1.0" encoding="UTF-8" standalone="yes"?>
<Relationships xmlns="http://schemas.openxmlformats.org/package/2006/relationships"><Relationship Id="rId8" Type="http://schemas.openxmlformats.org/officeDocument/2006/relationships/image" Target="../media/image77.svg"/><Relationship Id="rId3" Type="http://schemas.openxmlformats.org/officeDocument/2006/relationships/image" Target="../media/image65.jpeg"/><Relationship Id="rId7" Type="http://schemas.openxmlformats.org/officeDocument/2006/relationships/image" Target="../media/image76.pn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90.svg"/><Relationship Id="rId5" Type="http://schemas.openxmlformats.org/officeDocument/2006/relationships/image" Target="../media/image89.png"/><Relationship Id="rId10" Type="http://schemas.openxmlformats.org/officeDocument/2006/relationships/image" Target="../media/image92.svg"/><Relationship Id="rId4" Type="http://schemas.openxmlformats.org/officeDocument/2006/relationships/image" Target="../media/image88.jpeg"/><Relationship Id="rId9" Type="http://schemas.openxmlformats.org/officeDocument/2006/relationships/image" Target="../media/image91.png"/></Relationships>
</file>

<file path=ppt/slides/_rels/slide3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87.jpeg"/></Relationships>
</file>

<file path=ppt/slides/_rels/slide3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93.jpeg"/></Relationships>
</file>

<file path=ppt/slides/_rels/slide35.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65.jpeg"/><Relationship Id="rId7" Type="http://schemas.openxmlformats.org/officeDocument/2006/relationships/image" Target="../media/image97.sv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96.png"/><Relationship Id="rId5" Type="http://schemas.openxmlformats.org/officeDocument/2006/relationships/image" Target="../media/image95.jpeg"/><Relationship Id="rId4" Type="http://schemas.openxmlformats.org/officeDocument/2006/relationships/image" Target="../media/image94.png"/></Relationships>
</file>

<file path=ppt/slides/_rels/slide3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99.png"/></Relationships>
</file>

<file path=ppt/slides/_rels/slide3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100.png"/></Relationships>
</file>

<file path=ppt/slides/_rels/slide3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102.svg"/><Relationship Id="rId5" Type="http://schemas.openxmlformats.org/officeDocument/2006/relationships/image" Target="../media/image101.png"/><Relationship Id="rId4" Type="http://schemas.openxmlformats.org/officeDocument/2006/relationships/image" Target="../media/image100.png"/></Relationships>
</file>

<file path=ppt/slides/_rels/slide3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s>
</file>

<file path=ppt/slides/_rels/slide40.xml.rels><?xml version="1.0" encoding="UTF-8" standalone="yes"?>
<Relationships xmlns="http://schemas.openxmlformats.org/package/2006/relationships"><Relationship Id="rId3" Type="http://schemas.openxmlformats.org/officeDocument/2006/relationships/image" Target="../media/image65.jpeg"/><Relationship Id="rId7" Type="http://schemas.openxmlformats.org/officeDocument/2006/relationships/image" Target="../media/image104.sv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103.png"/><Relationship Id="rId5" Type="http://schemas.openxmlformats.org/officeDocument/2006/relationships/image" Target="../media/image92.svg"/><Relationship Id="rId4" Type="http://schemas.openxmlformats.org/officeDocument/2006/relationships/image" Target="../media/image91.png"/></Relationships>
</file>

<file path=ppt/slides/_rels/slide4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105.png"/></Relationships>
</file>

<file path=ppt/slides/_rels/slide4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106.jpeg"/></Relationships>
</file>

<file path=ppt/slides/_rels/slide43.xml.rels><?xml version="1.0" encoding="UTF-8" standalone="yes"?>
<Relationships xmlns="http://schemas.openxmlformats.org/package/2006/relationships"><Relationship Id="rId8" Type="http://schemas.openxmlformats.org/officeDocument/2006/relationships/image" Target="../media/image98.jpeg"/><Relationship Id="rId3" Type="http://schemas.openxmlformats.org/officeDocument/2006/relationships/image" Target="../media/image65.jpeg"/><Relationship Id="rId7" Type="http://schemas.openxmlformats.org/officeDocument/2006/relationships/image" Target="../media/image97.sv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96.png"/><Relationship Id="rId5" Type="http://schemas.openxmlformats.org/officeDocument/2006/relationships/image" Target="../media/image95.jpeg"/><Relationship Id="rId4" Type="http://schemas.openxmlformats.org/officeDocument/2006/relationships/image" Target="../media/image94.png"/></Relationships>
</file>

<file path=ppt/slides/_rels/slide4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5" Type="http://schemas.openxmlformats.org/officeDocument/2006/relationships/image" Target="../media/image107.jpeg"/><Relationship Id="rId4" Type="http://schemas.openxmlformats.org/officeDocument/2006/relationships/image" Target="../media/image95.jpeg"/></Relationships>
</file>

<file path=ppt/slides/_rels/slide4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92.svg"/><Relationship Id="rId5" Type="http://schemas.openxmlformats.org/officeDocument/2006/relationships/image" Target="../media/image91.png"/><Relationship Id="rId4" Type="http://schemas.openxmlformats.org/officeDocument/2006/relationships/image" Target="../media/image100.png"/></Relationships>
</file>

<file path=ppt/slides/_rels/slide4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6" Type="http://schemas.openxmlformats.org/officeDocument/2006/relationships/image" Target="../media/image102.svg"/><Relationship Id="rId5" Type="http://schemas.openxmlformats.org/officeDocument/2006/relationships/image" Target="../media/image101.png"/><Relationship Id="rId4" Type="http://schemas.openxmlformats.org/officeDocument/2006/relationships/image" Target="../media/image100.png"/></Relationships>
</file>

<file path=ppt/slides/_rels/slide47.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5" Type="http://schemas.openxmlformats.org/officeDocument/2006/relationships/image" Target="../media/image109.svg"/><Relationship Id="rId4" Type="http://schemas.openxmlformats.org/officeDocument/2006/relationships/image" Target="../media/image108.png"/></Relationships>
</file>

<file path=ppt/slides/_rels/slide48.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95.jpeg"/></Relationships>
</file>

<file path=ppt/slides/_rels/slide49.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95.jpeg"/></Relationships>
</file>

<file path=ppt/slides/_rels/slide5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5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52.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53.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110.png"/></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110.png"/></Relationships>
</file>

<file path=ppt/slides/_rels/slide55.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_rels/slide56.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8.xml"/><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grpSp>
        <p:nvGrpSpPr>
          <p:cNvPr id="5" name="Group 5"/>
          <p:cNvGrpSpPr/>
          <p:nvPr/>
        </p:nvGrpSpPr>
        <p:grpSpPr>
          <a:xfrm>
            <a:off x="6657432" y="1810422"/>
            <a:ext cx="4406585" cy="1281219"/>
            <a:chOff x="0" y="0"/>
            <a:chExt cx="5942650" cy="1727830"/>
          </a:xfrm>
        </p:grpSpPr>
        <p:sp>
          <p:nvSpPr>
            <p:cNvPr id="6" name="Freeform 6"/>
            <p:cNvSpPr/>
            <p:nvPr/>
          </p:nvSpPr>
          <p:spPr>
            <a:xfrm>
              <a:off x="1358" y="-1798"/>
              <a:ext cx="5944492" cy="1730626"/>
            </a:xfrm>
            <a:custGeom>
              <a:avLst/>
              <a:gdLst/>
              <a:ahLst/>
              <a:cxnLst/>
              <a:rect l="l" t="t" r="r" b="b"/>
              <a:pathLst>
                <a:path w="5944492" h="1730626">
                  <a:moveTo>
                    <a:pt x="4203200" y="1706833"/>
                  </a:moveTo>
                  <a:cubicBezTo>
                    <a:pt x="4168813" y="1709624"/>
                    <a:pt x="4142242" y="1713346"/>
                    <a:pt x="4115670" y="1714276"/>
                  </a:cubicBezTo>
                  <a:cubicBezTo>
                    <a:pt x="3965619" y="1717998"/>
                    <a:pt x="3817131" y="1721720"/>
                    <a:pt x="3667080" y="1724976"/>
                  </a:cubicBezTo>
                  <a:cubicBezTo>
                    <a:pt x="3590491" y="1726372"/>
                    <a:pt x="3513902" y="1727767"/>
                    <a:pt x="3437314" y="1728233"/>
                  </a:cubicBezTo>
                  <a:cubicBezTo>
                    <a:pt x="3354473" y="1729163"/>
                    <a:pt x="3271632" y="1732169"/>
                    <a:pt x="3190355" y="1729628"/>
                  </a:cubicBezTo>
                  <a:cubicBezTo>
                    <a:pt x="3112203" y="1729163"/>
                    <a:pt x="3034051" y="1727767"/>
                    <a:pt x="2959026" y="1723581"/>
                  </a:cubicBezTo>
                  <a:cubicBezTo>
                    <a:pt x="2862118" y="1718463"/>
                    <a:pt x="2763647" y="1718463"/>
                    <a:pt x="2668302" y="1713811"/>
                  </a:cubicBezTo>
                  <a:cubicBezTo>
                    <a:pt x="2419779" y="1701715"/>
                    <a:pt x="2166568" y="1704972"/>
                    <a:pt x="1916483" y="1699854"/>
                  </a:cubicBezTo>
                  <a:cubicBezTo>
                    <a:pt x="1775810" y="1697063"/>
                    <a:pt x="1635137" y="1690550"/>
                    <a:pt x="1494464" y="1684967"/>
                  </a:cubicBezTo>
                  <a:cubicBezTo>
                    <a:pt x="1335035" y="1678919"/>
                    <a:pt x="1175606" y="1671941"/>
                    <a:pt x="1014613" y="1665428"/>
                  </a:cubicBezTo>
                  <a:cubicBezTo>
                    <a:pt x="897386" y="1660776"/>
                    <a:pt x="778595" y="1656124"/>
                    <a:pt x="661368" y="1651471"/>
                  </a:cubicBezTo>
                  <a:cubicBezTo>
                    <a:pt x="658242" y="1651471"/>
                    <a:pt x="655116" y="1651006"/>
                    <a:pt x="651990" y="1651006"/>
                  </a:cubicBezTo>
                  <a:cubicBezTo>
                    <a:pt x="553519" y="1638445"/>
                    <a:pt x="448795" y="1628676"/>
                    <a:pt x="358140" y="1612393"/>
                  </a:cubicBezTo>
                  <a:cubicBezTo>
                    <a:pt x="204962" y="1584480"/>
                    <a:pt x="139315" y="1539818"/>
                    <a:pt x="133063" y="1487248"/>
                  </a:cubicBezTo>
                  <a:cubicBezTo>
                    <a:pt x="131500" y="1469105"/>
                    <a:pt x="123685" y="1451426"/>
                    <a:pt x="123685" y="1433283"/>
                  </a:cubicBezTo>
                  <a:cubicBezTo>
                    <a:pt x="125248" y="1408161"/>
                    <a:pt x="131500" y="1383504"/>
                    <a:pt x="136189" y="1358847"/>
                  </a:cubicBezTo>
                  <a:cubicBezTo>
                    <a:pt x="148693" y="1285342"/>
                    <a:pt x="154945" y="1211838"/>
                    <a:pt x="136189" y="1138333"/>
                  </a:cubicBezTo>
                  <a:cubicBezTo>
                    <a:pt x="118996" y="1072271"/>
                    <a:pt x="103365" y="1006675"/>
                    <a:pt x="86172" y="940614"/>
                  </a:cubicBezTo>
                  <a:cubicBezTo>
                    <a:pt x="75231" y="898279"/>
                    <a:pt x="61163" y="856409"/>
                    <a:pt x="51785" y="814074"/>
                  </a:cubicBezTo>
                  <a:cubicBezTo>
                    <a:pt x="45533" y="786160"/>
                    <a:pt x="47096" y="757782"/>
                    <a:pt x="40844" y="729869"/>
                  </a:cubicBezTo>
                  <a:cubicBezTo>
                    <a:pt x="37718" y="714051"/>
                    <a:pt x="20524" y="698699"/>
                    <a:pt x="18961" y="682881"/>
                  </a:cubicBezTo>
                  <a:cubicBezTo>
                    <a:pt x="12709" y="644733"/>
                    <a:pt x="11146" y="606120"/>
                    <a:pt x="8020" y="567507"/>
                  </a:cubicBezTo>
                  <a:cubicBezTo>
                    <a:pt x="6457" y="552620"/>
                    <a:pt x="-1358" y="537732"/>
                    <a:pt x="205" y="522845"/>
                  </a:cubicBezTo>
                  <a:cubicBezTo>
                    <a:pt x="1768" y="499584"/>
                    <a:pt x="11146" y="476323"/>
                    <a:pt x="12709" y="453062"/>
                  </a:cubicBezTo>
                  <a:cubicBezTo>
                    <a:pt x="14272" y="426079"/>
                    <a:pt x="4894" y="399097"/>
                    <a:pt x="8020" y="372579"/>
                  </a:cubicBezTo>
                  <a:cubicBezTo>
                    <a:pt x="8020" y="346992"/>
                    <a:pt x="18961" y="321870"/>
                    <a:pt x="29903" y="296283"/>
                  </a:cubicBezTo>
                  <a:cubicBezTo>
                    <a:pt x="33029" y="287444"/>
                    <a:pt x="54911" y="279535"/>
                    <a:pt x="61163" y="270696"/>
                  </a:cubicBezTo>
                  <a:cubicBezTo>
                    <a:pt x="87735" y="226965"/>
                    <a:pt x="115869" y="183234"/>
                    <a:pt x="184643" y="142760"/>
                  </a:cubicBezTo>
                  <a:cubicBezTo>
                    <a:pt x="200273" y="133921"/>
                    <a:pt x="225282" y="126012"/>
                    <a:pt x="248727" y="119034"/>
                  </a:cubicBezTo>
                  <a:cubicBezTo>
                    <a:pt x="256542" y="116708"/>
                    <a:pt x="275299" y="118103"/>
                    <a:pt x="279988" y="118103"/>
                  </a:cubicBezTo>
                  <a:cubicBezTo>
                    <a:pt x="290929" y="112055"/>
                    <a:pt x="297181" y="106007"/>
                    <a:pt x="309685" y="103216"/>
                  </a:cubicBezTo>
                  <a:cubicBezTo>
                    <a:pt x="376896" y="87864"/>
                    <a:pt x="447232" y="76699"/>
                    <a:pt x="534762" y="73907"/>
                  </a:cubicBezTo>
                  <a:cubicBezTo>
                    <a:pt x="600410" y="71581"/>
                    <a:pt x="664494" y="63207"/>
                    <a:pt x="730141" y="58555"/>
                  </a:cubicBezTo>
                  <a:cubicBezTo>
                    <a:pt x="809856" y="52972"/>
                    <a:pt x="889571" y="46459"/>
                    <a:pt x="972411" y="43203"/>
                  </a:cubicBezTo>
                  <a:cubicBezTo>
                    <a:pt x="1047437" y="40411"/>
                    <a:pt x="1119336" y="34363"/>
                    <a:pt x="1195925" y="32503"/>
                  </a:cubicBezTo>
                  <a:cubicBezTo>
                    <a:pt x="1274077" y="30642"/>
                    <a:pt x="1352228" y="25059"/>
                    <a:pt x="1431943" y="23198"/>
                  </a:cubicBezTo>
                  <a:cubicBezTo>
                    <a:pt x="1647641" y="18546"/>
                    <a:pt x="1864903" y="15289"/>
                    <a:pt x="2080601" y="11568"/>
                  </a:cubicBezTo>
                  <a:cubicBezTo>
                    <a:pt x="2133745" y="10637"/>
                    <a:pt x="2186888" y="11568"/>
                    <a:pt x="2240031" y="12033"/>
                  </a:cubicBezTo>
                  <a:cubicBezTo>
                    <a:pt x="2266602" y="12498"/>
                    <a:pt x="2293174" y="14359"/>
                    <a:pt x="2321309" y="15289"/>
                  </a:cubicBezTo>
                  <a:cubicBezTo>
                    <a:pt x="2333813" y="15755"/>
                    <a:pt x="2346317" y="14359"/>
                    <a:pt x="2358821" y="14359"/>
                  </a:cubicBezTo>
                  <a:cubicBezTo>
                    <a:pt x="2396334" y="14359"/>
                    <a:pt x="2435410" y="14359"/>
                    <a:pt x="2472923" y="13894"/>
                  </a:cubicBezTo>
                  <a:cubicBezTo>
                    <a:pt x="2544822" y="12963"/>
                    <a:pt x="2618285" y="10637"/>
                    <a:pt x="2690184" y="10637"/>
                  </a:cubicBezTo>
                  <a:cubicBezTo>
                    <a:pt x="2760521" y="10637"/>
                    <a:pt x="2830857" y="12033"/>
                    <a:pt x="2901194" y="12963"/>
                  </a:cubicBezTo>
                  <a:lnTo>
                    <a:pt x="2957463" y="12963"/>
                  </a:lnTo>
                  <a:cubicBezTo>
                    <a:pt x="3043430" y="12033"/>
                    <a:pt x="3127833" y="12033"/>
                    <a:pt x="3213800" y="10637"/>
                  </a:cubicBezTo>
                  <a:cubicBezTo>
                    <a:pt x="3296641" y="9242"/>
                    <a:pt x="3377919" y="5985"/>
                    <a:pt x="3460759" y="4589"/>
                  </a:cubicBezTo>
                  <a:cubicBezTo>
                    <a:pt x="3499835" y="3659"/>
                    <a:pt x="3540474" y="3659"/>
                    <a:pt x="3579550" y="5985"/>
                  </a:cubicBezTo>
                  <a:cubicBezTo>
                    <a:pt x="3638945" y="9242"/>
                    <a:pt x="3695214" y="11102"/>
                    <a:pt x="3754610" y="5985"/>
                  </a:cubicBezTo>
                  <a:cubicBezTo>
                    <a:pt x="3776492" y="4124"/>
                    <a:pt x="3804626" y="7381"/>
                    <a:pt x="3829635" y="8311"/>
                  </a:cubicBezTo>
                  <a:cubicBezTo>
                    <a:pt x="3840576" y="8776"/>
                    <a:pt x="3853080" y="9707"/>
                    <a:pt x="3859333" y="8311"/>
                  </a:cubicBezTo>
                  <a:cubicBezTo>
                    <a:pt x="3901534" y="-5822"/>
                    <a:pt x="3940610" y="528"/>
                    <a:pt x="3981249" y="9242"/>
                  </a:cubicBezTo>
                  <a:cubicBezTo>
                    <a:pt x="3985938" y="10172"/>
                    <a:pt x="3998442" y="7846"/>
                    <a:pt x="4007821" y="7846"/>
                  </a:cubicBezTo>
                  <a:cubicBezTo>
                    <a:pt x="4045333" y="7846"/>
                    <a:pt x="4082846" y="7846"/>
                    <a:pt x="4121922" y="8311"/>
                  </a:cubicBezTo>
                  <a:cubicBezTo>
                    <a:pt x="4150057" y="8776"/>
                    <a:pt x="4176628" y="11568"/>
                    <a:pt x="4204763" y="12498"/>
                  </a:cubicBezTo>
                  <a:cubicBezTo>
                    <a:pt x="4265721" y="14824"/>
                    <a:pt x="4328242" y="18546"/>
                    <a:pt x="4390764" y="18546"/>
                  </a:cubicBezTo>
                  <a:cubicBezTo>
                    <a:pt x="4507991" y="19011"/>
                    <a:pt x="4625219" y="20407"/>
                    <a:pt x="4740883" y="27850"/>
                  </a:cubicBezTo>
                  <a:cubicBezTo>
                    <a:pt x="4848732" y="34829"/>
                    <a:pt x="4959707" y="34829"/>
                    <a:pt x="5069120" y="40411"/>
                  </a:cubicBezTo>
                  <a:cubicBezTo>
                    <a:pt x="5134767" y="43668"/>
                    <a:pt x="5201977" y="49716"/>
                    <a:pt x="5258247" y="59485"/>
                  </a:cubicBezTo>
                  <a:cubicBezTo>
                    <a:pt x="5319205" y="69720"/>
                    <a:pt x="5366096" y="86468"/>
                    <a:pt x="5420802" y="100425"/>
                  </a:cubicBezTo>
                  <a:cubicBezTo>
                    <a:pt x="5441122" y="105542"/>
                    <a:pt x="5470819" y="109264"/>
                    <a:pt x="5484887" y="115777"/>
                  </a:cubicBezTo>
                  <a:cubicBezTo>
                    <a:pt x="5525526" y="133456"/>
                    <a:pt x="5561475" y="152064"/>
                    <a:pt x="5597425" y="170673"/>
                  </a:cubicBezTo>
                  <a:cubicBezTo>
                    <a:pt x="5623996" y="184165"/>
                    <a:pt x="5650568" y="198121"/>
                    <a:pt x="5670887" y="212078"/>
                  </a:cubicBezTo>
                  <a:cubicBezTo>
                    <a:pt x="5692770" y="228361"/>
                    <a:pt x="5709963" y="245109"/>
                    <a:pt x="5727157" y="262322"/>
                  </a:cubicBezTo>
                  <a:cubicBezTo>
                    <a:pt x="5753728" y="289305"/>
                    <a:pt x="5784989" y="316287"/>
                    <a:pt x="5802182" y="344201"/>
                  </a:cubicBezTo>
                  <a:cubicBezTo>
                    <a:pt x="5827190" y="383279"/>
                    <a:pt x="5839695" y="423288"/>
                    <a:pt x="5858451" y="462832"/>
                  </a:cubicBezTo>
                  <a:cubicBezTo>
                    <a:pt x="5864703" y="475858"/>
                    <a:pt x="5872518" y="488884"/>
                    <a:pt x="5875645" y="501910"/>
                  </a:cubicBezTo>
                  <a:cubicBezTo>
                    <a:pt x="5885023" y="539128"/>
                    <a:pt x="5891275" y="575881"/>
                    <a:pt x="5899090" y="613098"/>
                  </a:cubicBezTo>
                  <a:cubicBezTo>
                    <a:pt x="5910032" y="659155"/>
                    <a:pt x="5925662" y="704747"/>
                    <a:pt x="5933477" y="750804"/>
                  </a:cubicBezTo>
                  <a:cubicBezTo>
                    <a:pt x="5941292" y="795000"/>
                    <a:pt x="5946372" y="839661"/>
                    <a:pt x="5943832" y="884322"/>
                  </a:cubicBezTo>
                  <a:cubicBezTo>
                    <a:pt x="5939729" y="958757"/>
                    <a:pt x="5927225" y="1032728"/>
                    <a:pt x="5914720" y="1107163"/>
                  </a:cubicBezTo>
                  <a:cubicBezTo>
                    <a:pt x="5906905" y="1153220"/>
                    <a:pt x="5895964" y="1198811"/>
                    <a:pt x="5880334" y="1244403"/>
                  </a:cubicBezTo>
                  <a:cubicBezTo>
                    <a:pt x="5864703" y="1289995"/>
                    <a:pt x="5841258" y="1335121"/>
                    <a:pt x="5824065" y="1380713"/>
                  </a:cubicBezTo>
                  <a:cubicBezTo>
                    <a:pt x="5811560" y="1412348"/>
                    <a:pt x="5808435" y="1443983"/>
                    <a:pt x="5794367" y="1475153"/>
                  </a:cubicBezTo>
                  <a:cubicBezTo>
                    <a:pt x="5781863" y="1503531"/>
                    <a:pt x="5734972" y="1528653"/>
                    <a:pt x="5672450" y="1549588"/>
                  </a:cubicBezTo>
                  <a:cubicBezTo>
                    <a:pt x="5620871" y="1567266"/>
                    <a:pt x="5580232" y="1587271"/>
                    <a:pt x="5527089" y="1604484"/>
                  </a:cubicBezTo>
                  <a:cubicBezTo>
                    <a:pt x="5480198" y="1619836"/>
                    <a:pt x="5428617" y="1635189"/>
                    <a:pt x="5347340" y="1635654"/>
                  </a:cubicBezTo>
                  <a:cubicBezTo>
                    <a:pt x="5328583" y="1635654"/>
                    <a:pt x="5311390" y="1641236"/>
                    <a:pt x="5292634" y="1644028"/>
                  </a:cubicBezTo>
                  <a:cubicBezTo>
                    <a:pt x="5212919" y="1654263"/>
                    <a:pt x="5130078" y="1663102"/>
                    <a:pt x="5051926" y="1674267"/>
                  </a:cubicBezTo>
                  <a:cubicBezTo>
                    <a:pt x="4908128" y="1694737"/>
                    <a:pt x="4753387" y="1697993"/>
                    <a:pt x="4598647" y="1699854"/>
                  </a:cubicBezTo>
                  <a:cubicBezTo>
                    <a:pt x="4539252" y="1700785"/>
                    <a:pt x="4478294" y="1699389"/>
                    <a:pt x="4418898" y="1700785"/>
                  </a:cubicBezTo>
                  <a:cubicBezTo>
                    <a:pt x="4389200" y="1701250"/>
                    <a:pt x="4361066" y="1705437"/>
                    <a:pt x="4332931" y="1707298"/>
                  </a:cubicBezTo>
                  <a:cubicBezTo>
                    <a:pt x="4320427" y="1708228"/>
                    <a:pt x="4307923" y="1707763"/>
                    <a:pt x="4293855" y="1708228"/>
                  </a:cubicBezTo>
                  <a:cubicBezTo>
                    <a:pt x="4275099" y="1708693"/>
                    <a:pt x="4256343" y="1710089"/>
                    <a:pt x="4237587" y="1709624"/>
                  </a:cubicBezTo>
                  <a:cubicBezTo>
                    <a:pt x="4218830" y="1708693"/>
                    <a:pt x="4206326" y="1706833"/>
                    <a:pt x="4203200" y="1706833"/>
                  </a:cubicBezTo>
                  <a:close/>
                </a:path>
              </a:pathLst>
            </a:custGeom>
            <a:blipFill>
              <a:blip r:embed="rId4"/>
              <a:stretch>
                <a:fillRect t="-121744" b="-121744"/>
              </a:stretch>
            </a:blipFill>
          </p:spPr>
        </p:sp>
      </p:grpSp>
      <p:sp>
        <p:nvSpPr>
          <p:cNvPr id="7" name="TextBox 7"/>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Eingang der Klageschrift bei Gericht</a:t>
            </a:r>
          </a:p>
        </p:txBody>
      </p:sp>
      <p:sp>
        <p:nvSpPr>
          <p:cNvPr id="8" name="TextBox 8"/>
          <p:cNvSpPr txBox="1"/>
          <p:nvPr/>
        </p:nvSpPr>
        <p:spPr>
          <a:xfrm>
            <a:off x="719015" y="3612341"/>
            <a:ext cx="5405619"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elektronischer Rechtsverkehr </a:t>
            </a:r>
          </a:p>
        </p:txBody>
      </p:sp>
      <p:sp>
        <p:nvSpPr>
          <p:cNvPr id="9" name="TextBox 9"/>
          <p:cNvSpPr txBox="1"/>
          <p:nvPr/>
        </p:nvSpPr>
        <p:spPr>
          <a:xfrm>
            <a:off x="1618742" y="4975474"/>
            <a:ext cx="3606163"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Prüfvermerk</a:t>
            </a:r>
          </a:p>
        </p:txBody>
      </p:sp>
      <p:sp>
        <p:nvSpPr>
          <p:cNvPr id="10" name="TextBox 10"/>
          <p:cNvSpPr txBox="1"/>
          <p:nvPr/>
        </p:nvSpPr>
        <p:spPr>
          <a:xfrm>
            <a:off x="6773997" y="2134590"/>
            <a:ext cx="4321975"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sonstige Personen</a:t>
            </a:r>
          </a:p>
        </p:txBody>
      </p:sp>
      <p:sp>
        <p:nvSpPr>
          <p:cNvPr id="11" name="TextBox 11"/>
          <p:cNvSpPr txBox="1"/>
          <p:nvPr/>
        </p:nvSpPr>
        <p:spPr>
          <a:xfrm>
            <a:off x="6773997" y="3612341"/>
            <a:ext cx="4173454"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Post/Fax/</a:t>
            </a:r>
          </a:p>
          <a:p>
            <a:pPr algn="ctr" defTabSz="609630">
              <a:lnSpc>
                <a:spcPts val="3666"/>
              </a:lnSpc>
            </a:pPr>
            <a:r>
              <a:rPr lang="en-US" sz="3333">
                <a:solidFill>
                  <a:srgbClr val="000000"/>
                </a:solidFill>
                <a:latin typeface="Canva Sans"/>
                <a:ea typeface="Canva Sans"/>
                <a:cs typeface="Canva Sans"/>
                <a:sym typeface="Canva Sans"/>
              </a:rPr>
              <a:t>persönlich</a:t>
            </a:r>
          </a:p>
        </p:txBody>
      </p:sp>
      <p:sp>
        <p:nvSpPr>
          <p:cNvPr id="12" name="TextBox 12"/>
          <p:cNvSpPr txBox="1"/>
          <p:nvPr/>
        </p:nvSpPr>
        <p:spPr>
          <a:xfrm>
            <a:off x="6269698" y="5070724"/>
            <a:ext cx="5502949" cy="948978"/>
          </a:xfrm>
          <a:prstGeom prst="rect">
            <a:avLst/>
          </a:prstGeom>
        </p:spPr>
        <p:txBody>
          <a:bodyPr lIns="0" tIns="0" rIns="0" bIns="0" rtlCol="0" anchor="t">
            <a:spAutoFit/>
          </a:bodyPr>
          <a:lstStyle/>
          <a:p>
            <a:pPr algn="ctr" defTabSz="609630">
              <a:lnSpc>
                <a:spcPts val="3666"/>
              </a:lnSpc>
            </a:pPr>
            <a:r>
              <a:rPr lang="en-US" sz="3333" b="1">
                <a:solidFill>
                  <a:srgbClr val="000000"/>
                </a:solidFill>
                <a:latin typeface="Canva Sans Bold"/>
                <a:ea typeface="Canva Sans Bold"/>
                <a:cs typeface="Canva Sans Bold"/>
                <a:sym typeface="Canva Sans Bold"/>
              </a:rPr>
              <a:t>behördlicher Eingangsstempel </a:t>
            </a:r>
          </a:p>
        </p:txBody>
      </p:sp>
      <p:grpSp>
        <p:nvGrpSpPr>
          <p:cNvPr id="13" name="Group 13"/>
          <p:cNvGrpSpPr/>
          <p:nvPr/>
        </p:nvGrpSpPr>
        <p:grpSpPr>
          <a:xfrm>
            <a:off x="1218532" y="1810422"/>
            <a:ext cx="4406585" cy="1281219"/>
            <a:chOff x="0" y="0"/>
            <a:chExt cx="5942650" cy="1727830"/>
          </a:xfrm>
        </p:grpSpPr>
        <p:sp>
          <p:nvSpPr>
            <p:cNvPr id="14" name="Freeform 14"/>
            <p:cNvSpPr/>
            <p:nvPr/>
          </p:nvSpPr>
          <p:spPr>
            <a:xfrm>
              <a:off x="1358" y="-1798"/>
              <a:ext cx="5944492" cy="1730626"/>
            </a:xfrm>
            <a:custGeom>
              <a:avLst/>
              <a:gdLst/>
              <a:ahLst/>
              <a:cxnLst/>
              <a:rect l="l" t="t" r="r" b="b"/>
              <a:pathLst>
                <a:path w="5944492" h="1730626">
                  <a:moveTo>
                    <a:pt x="4203200" y="1706833"/>
                  </a:moveTo>
                  <a:cubicBezTo>
                    <a:pt x="4168813" y="1709624"/>
                    <a:pt x="4142242" y="1713346"/>
                    <a:pt x="4115670" y="1714276"/>
                  </a:cubicBezTo>
                  <a:cubicBezTo>
                    <a:pt x="3965619" y="1717998"/>
                    <a:pt x="3817131" y="1721720"/>
                    <a:pt x="3667080" y="1724976"/>
                  </a:cubicBezTo>
                  <a:cubicBezTo>
                    <a:pt x="3590491" y="1726372"/>
                    <a:pt x="3513902" y="1727767"/>
                    <a:pt x="3437314" y="1728233"/>
                  </a:cubicBezTo>
                  <a:cubicBezTo>
                    <a:pt x="3354473" y="1729163"/>
                    <a:pt x="3271632" y="1732169"/>
                    <a:pt x="3190355" y="1729628"/>
                  </a:cubicBezTo>
                  <a:cubicBezTo>
                    <a:pt x="3112203" y="1729163"/>
                    <a:pt x="3034051" y="1727767"/>
                    <a:pt x="2959026" y="1723581"/>
                  </a:cubicBezTo>
                  <a:cubicBezTo>
                    <a:pt x="2862118" y="1718463"/>
                    <a:pt x="2763647" y="1718463"/>
                    <a:pt x="2668302" y="1713811"/>
                  </a:cubicBezTo>
                  <a:cubicBezTo>
                    <a:pt x="2419779" y="1701715"/>
                    <a:pt x="2166568" y="1704972"/>
                    <a:pt x="1916483" y="1699854"/>
                  </a:cubicBezTo>
                  <a:cubicBezTo>
                    <a:pt x="1775810" y="1697063"/>
                    <a:pt x="1635137" y="1690550"/>
                    <a:pt x="1494464" y="1684967"/>
                  </a:cubicBezTo>
                  <a:cubicBezTo>
                    <a:pt x="1335035" y="1678919"/>
                    <a:pt x="1175606" y="1671941"/>
                    <a:pt x="1014613" y="1665428"/>
                  </a:cubicBezTo>
                  <a:cubicBezTo>
                    <a:pt x="897386" y="1660776"/>
                    <a:pt x="778595" y="1656124"/>
                    <a:pt x="661368" y="1651471"/>
                  </a:cubicBezTo>
                  <a:cubicBezTo>
                    <a:pt x="658242" y="1651471"/>
                    <a:pt x="655116" y="1651006"/>
                    <a:pt x="651990" y="1651006"/>
                  </a:cubicBezTo>
                  <a:cubicBezTo>
                    <a:pt x="553519" y="1638445"/>
                    <a:pt x="448795" y="1628676"/>
                    <a:pt x="358140" y="1612393"/>
                  </a:cubicBezTo>
                  <a:cubicBezTo>
                    <a:pt x="204962" y="1584480"/>
                    <a:pt x="139315" y="1539818"/>
                    <a:pt x="133063" y="1487248"/>
                  </a:cubicBezTo>
                  <a:cubicBezTo>
                    <a:pt x="131500" y="1469105"/>
                    <a:pt x="123685" y="1451426"/>
                    <a:pt x="123685" y="1433283"/>
                  </a:cubicBezTo>
                  <a:cubicBezTo>
                    <a:pt x="125248" y="1408161"/>
                    <a:pt x="131500" y="1383504"/>
                    <a:pt x="136189" y="1358847"/>
                  </a:cubicBezTo>
                  <a:cubicBezTo>
                    <a:pt x="148693" y="1285342"/>
                    <a:pt x="154945" y="1211838"/>
                    <a:pt x="136189" y="1138333"/>
                  </a:cubicBezTo>
                  <a:cubicBezTo>
                    <a:pt x="118996" y="1072271"/>
                    <a:pt x="103365" y="1006675"/>
                    <a:pt x="86172" y="940614"/>
                  </a:cubicBezTo>
                  <a:cubicBezTo>
                    <a:pt x="75231" y="898279"/>
                    <a:pt x="61163" y="856409"/>
                    <a:pt x="51785" y="814074"/>
                  </a:cubicBezTo>
                  <a:cubicBezTo>
                    <a:pt x="45533" y="786160"/>
                    <a:pt x="47096" y="757782"/>
                    <a:pt x="40844" y="729869"/>
                  </a:cubicBezTo>
                  <a:cubicBezTo>
                    <a:pt x="37718" y="714051"/>
                    <a:pt x="20524" y="698699"/>
                    <a:pt x="18961" y="682881"/>
                  </a:cubicBezTo>
                  <a:cubicBezTo>
                    <a:pt x="12709" y="644733"/>
                    <a:pt x="11146" y="606120"/>
                    <a:pt x="8020" y="567507"/>
                  </a:cubicBezTo>
                  <a:cubicBezTo>
                    <a:pt x="6457" y="552620"/>
                    <a:pt x="-1358" y="537732"/>
                    <a:pt x="205" y="522845"/>
                  </a:cubicBezTo>
                  <a:cubicBezTo>
                    <a:pt x="1768" y="499584"/>
                    <a:pt x="11146" y="476323"/>
                    <a:pt x="12709" y="453062"/>
                  </a:cubicBezTo>
                  <a:cubicBezTo>
                    <a:pt x="14272" y="426079"/>
                    <a:pt x="4894" y="399097"/>
                    <a:pt x="8020" y="372579"/>
                  </a:cubicBezTo>
                  <a:cubicBezTo>
                    <a:pt x="8020" y="346992"/>
                    <a:pt x="18961" y="321870"/>
                    <a:pt x="29903" y="296283"/>
                  </a:cubicBezTo>
                  <a:cubicBezTo>
                    <a:pt x="33029" y="287444"/>
                    <a:pt x="54911" y="279535"/>
                    <a:pt x="61163" y="270696"/>
                  </a:cubicBezTo>
                  <a:cubicBezTo>
                    <a:pt x="87735" y="226965"/>
                    <a:pt x="115869" y="183234"/>
                    <a:pt x="184643" y="142760"/>
                  </a:cubicBezTo>
                  <a:cubicBezTo>
                    <a:pt x="200273" y="133921"/>
                    <a:pt x="225282" y="126012"/>
                    <a:pt x="248727" y="119034"/>
                  </a:cubicBezTo>
                  <a:cubicBezTo>
                    <a:pt x="256542" y="116708"/>
                    <a:pt x="275299" y="118103"/>
                    <a:pt x="279988" y="118103"/>
                  </a:cubicBezTo>
                  <a:cubicBezTo>
                    <a:pt x="290929" y="112055"/>
                    <a:pt x="297181" y="106007"/>
                    <a:pt x="309685" y="103216"/>
                  </a:cubicBezTo>
                  <a:cubicBezTo>
                    <a:pt x="376896" y="87864"/>
                    <a:pt x="447232" y="76699"/>
                    <a:pt x="534762" y="73907"/>
                  </a:cubicBezTo>
                  <a:cubicBezTo>
                    <a:pt x="600410" y="71581"/>
                    <a:pt x="664494" y="63207"/>
                    <a:pt x="730141" y="58555"/>
                  </a:cubicBezTo>
                  <a:cubicBezTo>
                    <a:pt x="809856" y="52972"/>
                    <a:pt x="889571" y="46459"/>
                    <a:pt x="972411" y="43203"/>
                  </a:cubicBezTo>
                  <a:cubicBezTo>
                    <a:pt x="1047437" y="40411"/>
                    <a:pt x="1119336" y="34363"/>
                    <a:pt x="1195925" y="32503"/>
                  </a:cubicBezTo>
                  <a:cubicBezTo>
                    <a:pt x="1274077" y="30642"/>
                    <a:pt x="1352228" y="25059"/>
                    <a:pt x="1431943" y="23198"/>
                  </a:cubicBezTo>
                  <a:cubicBezTo>
                    <a:pt x="1647641" y="18546"/>
                    <a:pt x="1864903" y="15289"/>
                    <a:pt x="2080601" y="11568"/>
                  </a:cubicBezTo>
                  <a:cubicBezTo>
                    <a:pt x="2133745" y="10637"/>
                    <a:pt x="2186888" y="11568"/>
                    <a:pt x="2240031" y="12033"/>
                  </a:cubicBezTo>
                  <a:cubicBezTo>
                    <a:pt x="2266602" y="12498"/>
                    <a:pt x="2293174" y="14359"/>
                    <a:pt x="2321309" y="15289"/>
                  </a:cubicBezTo>
                  <a:cubicBezTo>
                    <a:pt x="2333813" y="15755"/>
                    <a:pt x="2346317" y="14359"/>
                    <a:pt x="2358821" y="14359"/>
                  </a:cubicBezTo>
                  <a:cubicBezTo>
                    <a:pt x="2396334" y="14359"/>
                    <a:pt x="2435410" y="14359"/>
                    <a:pt x="2472923" y="13894"/>
                  </a:cubicBezTo>
                  <a:cubicBezTo>
                    <a:pt x="2544822" y="12963"/>
                    <a:pt x="2618285" y="10637"/>
                    <a:pt x="2690184" y="10637"/>
                  </a:cubicBezTo>
                  <a:cubicBezTo>
                    <a:pt x="2760521" y="10637"/>
                    <a:pt x="2830857" y="12033"/>
                    <a:pt x="2901194" y="12963"/>
                  </a:cubicBezTo>
                  <a:lnTo>
                    <a:pt x="2957463" y="12963"/>
                  </a:lnTo>
                  <a:cubicBezTo>
                    <a:pt x="3043430" y="12033"/>
                    <a:pt x="3127833" y="12033"/>
                    <a:pt x="3213800" y="10637"/>
                  </a:cubicBezTo>
                  <a:cubicBezTo>
                    <a:pt x="3296641" y="9242"/>
                    <a:pt x="3377919" y="5985"/>
                    <a:pt x="3460759" y="4589"/>
                  </a:cubicBezTo>
                  <a:cubicBezTo>
                    <a:pt x="3499835" y="3659"/>
                    <a:pt x="3540474" y="3659"/>
                    <a:pt x="3579550" y="5985"/>
                  </a:cubicBezTo>
                  <a:cubicBezTo>
                    <a:pt x="3638945" y="9242"/>
                    <a:pt x="3695214" y="11102"/>
                    <a:pt x="3754610" y="5985"/>
                  </a:cubicBezTo>
                  <a:cubicBezTo>
                    <a:pt x="3776492" y="4124"/>
                    <a:pt x="3804626" y="7381"/>
                    <a:pt x="3829635" y="8311"/>
                  </a:cubicBezTo>
                  <a:cubicBezTo>
                    <a:pt x="3840576" y="8776"/>
                    <a:pt x="3853080" y="9707"/>
                    <a:pt x="3859333" y="8311"/>
                  </a:cubicBezTo>
                  <a:cubicBezTo>
                    <a:pt x="3901534" y="-5822"/>
                    <a:pt x="3940610" y="528"/>
                    <a:pt x="3981249" y="9242"/>
                  </a:cubicBezTo>
                  <a:cubicBezTo>
                    <a:pt x="3985938" y="10172"/>
                    <a:pt x="3998442" y="7846"/>
                    <a:pt x="4007821" y="7846"/>
                  </a:cubicBezTo>
                  <a:cubicBezTo>
                    <a:pt x="4045333" y="7846"/>
                    <a:pt x="4082846" y="7846"/>
                    <a:pt x="4121922" y="8311"/>
                  </a:cubicBezTo>
                  <a:cubicBezTo>
                    <a:pt x="4150057" y="8776"/>
                    <a:pt x="4176628" y="11568"/>
                    <a:pt x="4204763" y="12498"/>
                  </a:cubicBezTo>
                  <a:cubicBezTo>
                    <a:pt x="4265721" y="14824"/>
                    <a:pt x="4328242" y="18546"/>
                    <a:pt x="4390764" y="18546"/>
                  </a:cubicBezTo>
                  <a:cubicBezTo>
                    <a:pt x="4507991" y="19011"/>
                    <a:pt x="4625219" y="20407"/>
                    <a:pt x="4740883" y="27850"/>
                  </a:cubicBezTo>
                  <a:cubicBezTo>
                    <a:pt x="4848732" y="34829"/>
                    <a:pt x="4959707" y="34829"/>
                    <a:pt x="5069120" y="40411"/>
                  </a:cubicBezTo>
                  <a:cubicBezTo>
                    <a:pt x="5134767" y="43668"/>
                    <a:pt x="5201977" y="49716"/>
                    <a:pt x="5258247" y="59485"/>
                  </a:cubicBezTo>
                  <a:cubicBezTo>
                    <a:pt x="5319205" y="69720"/>
                    <a:pt x="5366096" y="86468"/>
                    <a:pt x="5420802" y="100425"/>
                  </a:cubicBezTo>
                  <a:cubicBezTo>
                    <a:pt x="5441122" y="105542"/>
                    <a:pt x="5470819" y="109264"/>
                    <a:pt x="5484887" y="115777"/>
                  </a:cubicBezTo>
                  <a:cubicBezTo>
                    <a:pt x="5525526" y="133456"/>
                    <a:pt x="5561475" y="152064"/>
                    <a:pt x="5597425" y="170673"/>
                  </a:cubicBezTo>
                  <a:cubicBezTo>
                    <a:pt x="5623996" y="184165"/>
                    <a:pt x="5650568" y="198121"/>
                    <a:pt x="5670887" y="212078"/>
                  </a:cubicBezTo>
                  <a:cubicBezTo>
                    <a:pt x="5692770" y="228361"/>
                    <a:pt x="5709963" y="245109"/>
                    <a:pt x="5727157" y="262322"/>
                  </a:cubicBezTo>
                  <a:cubicBezTo>
                    <a:pt x="5753728" y="289305"/>
                    <a:pt x="5784989" y="316287"/>
                    <a:pt x="5802182" y="344201"/>
                  </a:cubicBezTo>
                  <a:cubicBezTo>
                    <a:pt x="5827190" y="383279"/>
                    <a:pt x="5839695" y="423288"/>
                    <a:pt x="5858451" y="462832"/>
                  </a:cubicBezTo>
                  <a:cubicBezTo>
                    <a:pt x="5864703" y="475858"/>
                    <a:pt x="5872518" y="488884"/>
                    <a:pt x="5875645" y="501910"/>
                  </a:cubicBezTo>
                  <a:cubicBezTo>
                    <a:pt x="5885023" y="539128"/>
                    <a:pt x="5891275" y="575881"/>
                    <a:pt x="5899090" y="613098"/>
                  </a:cubicBezTo>
                  <a:cubicBezTo>
                    <a:pt x="5910032" y="659155"/>
                    <a:pt x="5925662" y="704747"/>
                    <a:pt x="5933477" y="750804"/>
                  </a:cubicBezTo>
                  <a:cubicBezTo>
                    <a:pt x="5941292" y="795000"/>
                    <a:pt x="5946372" y="839661"/>
                    <a:pt x="5943832" y="884322"/>
                  </a:cubicBezTo>
                  <a:cubicBezTo>
                    <a:pt x="5939729" y="958757"/>
                    <a:pt x="5927225" y="1032728"/>
                    <a:pt x="5914720" y="1107163"/>
                  </a:cubicBezTo>
                  <a:cubicBezTo>
                    <a:pt x="5906905" y="1153220"/>
                    <a:pt x="5895964" y="1198811"/>
                    <a:pt x="5880334" y="1244403"/>
                  </a:cubicBezTo>
                  <a:cubicBezTo>
                    <a:pt x="5864703" y="1289995"/>
                    <a:pt x="5841258" y="1335121"/>
                    <a:pt x="5824065" y="1380713"/>
                  </a:cubicBezTo>
                  <a:cubicBezTo>
                    <a:pt x="5811560" y="1412348"/>
                    <a:pt x="5808435" y="1443983"/>
                    <a:pt x="5794367" y="1475153"/>
                  </a:cubicBezTo>
                  <a:cubicBezTo>
                    <a:pt x="5781863" y="1503531"/>
                    <a:pt x="5734972" y="1528653"/>
                    <a:pt x="5672450" y="1549588"/>
                  </a:cubicBezTo>
                  <a:cubicBezTo>
                    <a:pt x="5620871" y="1567266"/>
                    <a:pt x="5580232" y="1587271"/>
                    <a:pt x="5527089" y="1604484"/>
                  </a:cubicBezTo>
                  <a:cubicBezTo>
                    <a:pt x="5480198" y="1619836"/>
                    <a:pt x="5428617" y="1635189"/>
                    <a:pt x="5347340" y="1635654"/>
                  </a:cubicBezTo>
                  <a:cubicBezTo>
                    <a:pt x="5328583" y="1635654"/>
                    <a:pt x="5311390" y="1641236"/>
                    <a:pt x="5292634" y="1644028"/>
                  </a:cubicBezTo>
                  <a:cubicBezTo>
                    <a:pt x="5212919" y="1654263"/>
                    <a:pt x="5130078" y="1663102"/>
                    <a:pt x="5051926" y="1674267"/>
                  </a:cubicBezTo>
                  <a:cubicBezTo>
                    <a:pt x="4908128" y="1694737"/>
                    <a:pt x="4753387" y="1697993"/>
                    <a:pt x="4598647" y="1699854"/>
                  </a:cubicBezTo>
                  <a:cubicBezTo>
                    <a:pt x="4539252" y="1700785"/>
                    <a:pt x="4478294" y="1699389"/>
                    <a:pt x="4418898" y="1700785"/>
                  </a:cubicBezTo>
                  <a:cubicBezTo>
                    <a:pt x="4389200" y="1701250"/>
                    <a:pt x="4361066" y="1705437"/>
                    <a:pt x="4332931" y="1707298"/>
                  </a:cubicBezTo>
                  <a:cubicBezTo>
                    <a:pt x="4320427" y="1708228"/>
                    <a:pt x="4307923" y="1707763"/>
                    <a:pt x="4293855" y="1708228"/>
                  </a:cubicBezTo>
                  <a:cubicBezTo>
                    <a:pt x="4275099" y="1708693"/>
                    <a:pt x="4256343" y="1710089"/>
                    <a:pt x="4237587" y="1709624"/>
                  </a:cubicBezTo>
                  <a:cubicBezTo>
                    <a:pt x="4218830" y="1708693"/>
                    <a:pt x="4206326" y="1706833"/>
                    <a:pt x="4203200" y="1706833"/>
                  </a:cubicBezTo>
                  <a:close/>
                </a:path>
              </a:pathLst>
            </a:custGeom>
            <a:blipFill>
              <a:blip r:embed="rId4"/>
              <a:stretch>
                <a:fillRect t="-121744" b="-121744"/>
              </a:stretch>
            </a:blipFill>
          </p:spPr>
        </p:sp>
      </p:grpSp>
      <p:sp>
        <p:nvSpPr>
          <p:cNvPr id="15" name="TextBox 15"/>
          <p:cNvSpPr txBox="1"/>
          <p:nvPr/>
        </p:nvSpPr>
        <p:spPr>
          <a:xfrm>
            <a:off x="1251210" y="2134590"/>
            <a:ext cx="4373907"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RA/Behörden</a:t>
            </a:r>
          </a:p>
        </p:txBody>
      </p:sp>
      <p:sp>
        <p:nvSpPr>
          <p:cNvPr id="16" name="AutoShape 16"/>
          <p:cNvSpPr/>
          <p:nvPr/>
        </p:nvSpPr>
        <p:spPr>
          <a:xfrm flipH="1">
            <a:off x="3421824" y="3087594"/>
            <a:ext cx="0" cy="492997"/>
          </a:xfrm>
          <a:prstGeom prst="line">
            <a:avLst/>
          </a:prstGeom>
          <a:ln w="95250" cap="flat">
            <a:solidFill>
              <a:srgbClr val="000000"/>
            </a:solidFill>
            <a:prstDash val="solid"/>
            <a:headEnd type="none" w="sm" len="sm"/>
            <a:tailEnd type="none" w="sm" len="sm"/>
          </a:ln>
        </p:spPr>
      </p:sp>
      <p:sp>
        <p:nvSpPr>
          <p:cNvPr id="17" name="AutoShape 17"/>
          <p:cNvSpPr/>
          <p:nvPr/>
        </p:nvSpPr>
        <p:spPr>
          <a:xfrm>
            <a:off x="3421824" y="4550024"/>
            <a:ext cx="0" cy="488950"/>
          </a:xfrm>
          <a:prstGeom prst="line">
            <a:avLst/>
          </a:prstGeom>
          <a:ln w="95250" cap="flat">
            <a:solidFill>
              <a:srgbClr val="000000"/>
            </a:solidFill>
            <a:prstDash val="solid"/>
            <a:headEnd type="none" w="sm" len="sm"/>
            <a:tailEnd type="none" w="sm" len="sm"/>
          </a:ln>
        </p:spPr>
      </p:sp>
      <p:sp>
        <p:nvSpPr>
          <p:cNvPr id="18" name="AutoShape 18"/>
          <p:cNvSpPr/>
          <p:nvPr/>
        </p:nvSpPr>
        <p:spPr>
          <a:xfrm>
            <a:off x="8860724" y="3087594"/>
            <a:ext cx="0" cy="492997"/>
          </a:xfrm>
          <a:prstGeom prst="line">
            <a:avLst/>
          </a:prstGeom>
          <a:ln w="95250" cap="flat">
            <a:solidFill>
              <a:srgbClr val="000000"/>
            </a:solidFill>
            <a:prstDash val="solid"/>
            <a:headEnd type="none" w="sm" len="sm"/>
            <a:tailEnd type="none" w="sm" len="sm"/>
          </a:ln>
        </p:spPr>
      </p:sp>
      <p:sp>
        <p:nvSpPr>
          <p:cNvPr id="19" name="AutoShape 19"/>
          <p:cNvSpPr/>
          <p:nvPr/>
        </p:nvSpPr>
        <p:spPr>
          <a:xfrm flipV="1">
            <a:off x="8860724" y="4550024"/>
            <a:ext cx="0" cy="488950"/>
          </a:xfrm>
          <a:prstGeom prst="line">
            <a:avLst/>
          </a:prstGeom>
          <a:ln w="95250" cap="flat">
            <a:solidFill>
              <a:srgbClr val="000000"/>
            </a:solidFill>
            <a:prstDash val="solid"/>
            <a:headEnd type="none" w="sm" len="sm"/>
            <a:tailEnd type="none" w="sm" len="sm"/>
          </a:ln>
        </p:spPr>
      </p:sp>
      <p:grpSp>
        <p:nvGrpSpPr>
          <p:cNvPr id="20" name="Group 20"/>
          <p:cNvGrpSpPr/>
          <p:nvPr/>
        </p:nvGrpSpPr>
        <p:grpSpPr>
          <a:xfrm>
            <a:off x="0" y="6264290"/>
            <a:ext cx="1840174" cy="597653"/>
            <a:chOff x="0" y="0"/>
            <a:chExt cx="427637" cy="138888"/>
          </a:xfrm>
        </p:grpSpPr>
        <p:sp>
          <p:nvSpPr>
            <p:cNvPr id="21" name="Freeform 21"/>
            <p:cNvSpPr/>
            <p:nvPr/>
          </p:nvSpPr>
          <p:spPr>
            <a:xfrm>
              <a:off x="0" y="0"/>
              <a:ext cx="427637" cy="138888"/>
            </a:xfrm>
            <a:custGeom>
              <a:avLst/>
              <a:gdLst/>
              <a:ahLst/>
              <a:cxnLst/>
              <a:rect l="l" t="t" r="r" b="b"/>
              <a:pathLst>
                <a:path w="427637" h="138888">
                  <a:moveTo>
                    <a:pt x="0" y="0"/>
                  </a:moveTo>
                  <a:lnTo>
                    <a:pt x="427637" y="0"/>
                  </a:lnTo>
                  <a:lnTo>
                    <a:pt x="427637" y="138888"/>
                  </a:lnTo>
                  <a:lnTo>
                    <a:pt x="0" y="138888"/>
                  </a:lnTo>
                  <a:close/>
                </a:path>
              </a:pathLst>
            </a:custGeom>
            <a:solidFill>
              <a:srgbClr val="E2E2E2"/>
            </a:solidFill>
          </p:spPr>
        </p:sp>
      </p:grpSp>
      <p:sp>
        <p:nvSpPr>
          <p:cNvPr id="22" name="TextBox 22"/>
          <p:cNvSpPr txBox="1"/>
          <p:nvPr/>
        </p:nvSpPr>
        <p:spPr>
          <a:xfrm>
            <a:off x="-528730" y="6348275"/>
            <a:ext cx="2872867" cy="385490"/>
          </a:xfrm>
          <a:prstGeom prst="rect">
            <a:avLst/>
          </a:prstGeom>
        </p:spPr>
        <p:txBody>
          <a:bodyPr lIns="0" tIns="0" rIns="0" bIns="0" rtlCol="0" anchor="t">
            <a:spAutoFit/>
          </a:bodyPr>
          <a:lstStyle/>
          <a:p>
            <a:pPr algn="ctr" defTabSz="609630">
              <a:lnSpc>
                <a:spcPts val="3266"/>
              </a:lnSpc>
            </a:pPr>
            <a:r>
              <a:rPr lang="en-US" sz="2333">
                <a:solidFill>
                  <a:srgbClr val="000000"/>
                </a:solidFill>
                <a:latin typeface="Canva Sans"/>
                <a:ea typeface="Canva Sans"/>
                <a:cs typeface="Canva Sans"/>
                <a:sym typeface="Canva Sans"/>
              </a:rPr>
              <a:t>§§ 6, 7 GOV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7349520" y="3429000"/>
            <a:ext cx="4965154" cy="4305202"/>
          </a:xfrm>
          <a:custGeom>
            <a:avLst/>
            <a:gdLst/>
            <a:ahLst/>
            <a:cxnLst/>
            <a:rect l="l" t="t" r="r" b="b"/>
            <a:pathLst>
              <a:path w="7447731" h="6457803">
                <a:moveTo>
                  <a:pt x="0" y="0"/>
                </a:moveTo>
                <a:lnTo>
                  <a:pt x="7447731" y="0"/>
                </a:lnTo>
                <a:lnTo>
                  <a:pt x="7447731" y="6457803"/>
                </a:lnTo>
                <a:lnTo>
                  <a:pt x="0" y="6457803"/>
                </a:lnTo>
                <a:lnTo>
                  <a:pt x="0" y="0"/>
                </a:lnTo>
                <a:close/>
              </a:path>
            </a:pathLst>
          </a:custGeom>
          <a:blipFill>
            <a:blip r:embed="rId4"/>
            <a:stretch>
              <a:fillRect/>
            </a:stretch>
          </a:blipFill>
        </p:spPr>
      </p:sp>
      <p:grpSp>
        <p:nvGrpSpPr>
          <p:cNvPr id="6" name="Group 6"/>
          <p:cNvGrpSpPr/>
          <p:nvPr/>
        </p:nvGrpSpPr>
        <p:grpSpPr>
          <a:xfrm>
            <a:off x="744329" y="2493083"/>
            <a:ext cx="1626031" cy="162603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8" name="Group 8"/>
          <p:cNvGrpSpPr/>
          <p:nvPr/>
        </p:nvGrpSpPr>
        <p:grpSpPr>
          <a:xfrm>
            <a:off x="1164426" y="4546169"/>
            <a:ext cx="1626031" cy="162603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10" name="Group 10"/>
          <p:cNvGrpSpPr/>
          <p:nvPr/>
        </p:nvGrpSpPr>
        <p:grpSpPr>
          <a:xfrm>
            <a:off x="3147307" y="4119114"/>
            <a:ext cx="1626031" cy="162603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12" name="Group 12"/>
          <p:cNvGrpSpPr/>
          <p:nvPr/>
        </p:nvGrpSpPr>
        <p:grpSpPr>
          <a:xfrm>
            <a:off x="5401401" y="4679188"/>
            <a:ext cx="1626031" cy="1626031"/>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14" name="Group 14"/>
          <p:cNvGrpSpPr/>
          <p:nvPr/>
        </p:nvGrpSpPr>
        <p:grpSpPr>
          <a:xfrm>
            <a:off x="5967064" y="2856751"/>
            <a:ext cx="1626031" cy="1626031"/>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sp>
        <p:nvSpPr>
          <p:cNvPr id="16" name="AutoShape 16"/>
          <p:cNvSpPr/>
          <p:nvPr/>
        </p:nvSpPr>
        <p:spPr>
          <a:xfrm>
            <a:off x="4237895" y="2493082"/>
            <a:ext cx="1820960" cy="768717"/>
          </a:xfrm>
          <a:prstGeom prst="line">
            <a:avLst/>
          </a:prstGeom>
          <a:ln w="66675" cap="rnd">
            <a:solidFill>
              <a:srgbClr val="000000"/>
            </a:solidFill>
            <a:prstDash val="sysDot"/>
            <a:headEnd type="none" w="sm" len="sm"/>
            <a:tailEnd type="none" w="sm" len="sm"/>
          </a:ln>
        </p:spPr>
      </p:sp>
      <p:sp>
        <p:nvSpPr>
          <p:cNvPr id="17" name="AutoShape 17"/>
          <p:cNvSpPr/>
          <p:nvPr/>
        </p:nvSpPr>
        <p:spPr>
          <a:xfrm>
            <a:off x="4237896" y="2493082"/>
            <a:ext cx="1533585" cy="2261811"/>
          </a:xfrm>
          <a:prstGeom prst="line">
            <a:avLst/>
          </a:prstGeom>
          <a:ln w="66675" cap="rnd">
            <a:solidFill>
              <a:srgbClr val="000000"/>
            </a:solidFill>
            <a:prstDash val="sysDot"/>
            <a:headEnd type="none" w="sm" len="sm"/>
            <a:tailEnd type="none" w="sm" len="sm"/>
          </a:ln>
        </p:spPr>
      </p:sp>
      <p:sp>
        <p:nvSpPr>
          <p:cNvPr id="18" name="AutoShape 18"/>
          <p:cNvSpPr/>
          <p:nvPr/>
        </p:nvSpPr>
        <p:spPr>
          <a:xfrm flipH="1">
            <a:off x="4047821" y="2493082"/>
            <a:ext cx="190075" cy="1578466"/>
          </a:xfrm>
          <a:prstGeom prst="line">
            <a:avLst/>
          </a:prstGeom>
          <a:ln w="66675" cap="rnd">
            <a:solidFill>
              <a:srgbClr val="000000"/>
            </a:solidFill>
            <a:prstDash val="sysDot"/>
            <a:headEnd type="none" w="sm" len="sm"/>
            <a:tailEnd type="none" w="sm" len="sm"/>
          </a:ln>
        </p:spPr>
      </p:sp>
      <p:sp>
        <p:nvSpPr>
          <p:cNvPr id="19" name="AutoShape 19"/>
          <p:cNvSpPr/>
          <p:nvPr/>
        </p:nvSpPr>
        <p:spPr>
          <a:xfrm flipH="1">
            <a:off x="2334359" y="2493082"/>
            <a:ext cx="1903537" cy="2129221"/>
          </a:xfrm>
          <a:prstGeom prst="line">
            <a:avLst/>
          </a:prstGeom>
          <a:ln w="66675" cap="rnd">
            <a:solidFill>
              <a:srgbClr val="000000"/>
            </a:solidFill>
            <a:prstDash val="sysDot"/>
            <a:headEnd type="none" w="sm" len="sm"/>
            <a:tailEnd type="none" w="sm" len="sm"/>
          </a:ln>
        </p:spPr>
      </p:sp>
      <p:sp>
        <p:nvSpPr>
          <p:cNvPr id="20" name="AutoShape 20"/>
          <p:cNvSpPr/>
          <p:nvPr/>
        </p:nvSpPr>
        <p:spPr>
          <a:xfrm flipH="1">
            <a:off x="2314982" y="2493083"/>
            <a:ext cx="1922913" cy="515243"/>
          </a:xfrm>
          <a:prstGeom prst="line">
            <a:avLst/>
          </a:prstGeom>
          <a:ln w="66675" cap="rnd">
            <a:solidFill>
              <a:srgbClr val="000000"/>
            </a:solidFill>
            <a:prstDash val="sysDot"/>
            <a:headEnd type="none" w="sm" len="sm"/>
            <a:tailEnd type="none" w="sm" len="sm"/>
          </a:ln>
        </p:spPr>
      </p:sp>
      <p:sp>
        <p:nvSpPr>
          <p:cNvPr id="21" name="Freeform 21"/>
          <p:cNvSpPr/>
          <p:nvPr/>
        </p:nvSpPr>
        <p:spPr>
          <a:xfrm>
            <a:off x="2642159" y="1663726"/>
            <a:ext cx="3405078" cy="798645"/>
          </a:xfrm>
          <a:custGeom>
            <a:avLst/>
            <a:gdLst/>
            <a:ahLst/>
            <a:cxnLst/>
            <a:rect l="l" t="t" r="r" b="b"/>
            <a:pathLst>
              <a:path w="5107617" h="1197968">
                <a:moveTo>
                  <a:pt x="0" y="0"/>
                </a:moveTo>
                <a:lnTo>
                  <a:pt x="5107617" y="0"/>
                </a:lnTo>
                <a:lnTo>
                  <a:pt x="5107617" y="1197968"/>
                </a:lnTo>
                <a:lnTo>
                  <a:pt x="0" y="11979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2" name="TextBox 22"/>
          <p:cNvSpPr txBox="1"/>
          <p:nvPr/>
        </p:nvSpPr>
        <p:spPr>
          <a:xfrm>
            <a:off x="7794256" y="4166340"/>
            <a:ext cx="4075681" cy="549381"/>
          </a:xfrm>
          <a:prstGeom prst="rect">
            <a:avLst/>
          </a:prstGeom>
        </p:spPr>
        <p:txBody>
          <a:bodyPr lIns="0" tIns="0" rIns="0" bIns="0" rtlCol="0" anchor="t">
            <a:spAutoFit/>
          </a:bodyPr>
          <a:lstStyle/>
          <a:p>
            <a:pPr algn="ctr">
              <a:lnSpc>
                <a:spcPts val="4666"/>
              </a:lnSpc>
            </a:pPr>
            <a:r>
              <a:rPr lang="en-US" sz="3333">
                <a:solidFill>
                  <a:srgbClr val="FFFFFF"/>
                </a:solidFill>
                <a:latin typeface="Canva Sans"/>
                <a:ea typeface="Canva Sans"/>
                <a:cs typeface="Canva Sans"/>
                <a:sym typeface="Canva Sans"/>
              </a:rPr>
              <a:t>Vorschriften</a:t>
            </a:r>
          </a:p>
        </p:txBody>
      </p:sp>
      <p:sp>
        <p:nvSpPr>
          <p:cNvPr id="23" name="TextBox 23"/>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Eingang der Klageschrift bei Gericht</a:t>
            </a:r>
          </a:p>
        </p:txBody>
      </p:sp>
      <p:sp>
        <p:nvSpPr>
          <p:cNvPr id="24" name="TextBox 24"/>
          <p:cNvSpPr txBox="1"/>
          <p:nvPr/>
        </p:nvSpPr>
        <p:spPr>
          <a:xfrm>
            <a:off x="438353" y="2793250"/>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1 </a:t>
            </a:r>
          </a:p>
        </p:txBody>
      </p:sp>
      <p:sp>
        <p:nvSpPr>
          <p:cNvPr id="25" name="TextBox 25"/>
          <p:cNvSpPr txBox="1"/>
          <p:nvPr/>
        </p:nvSpPr>
        <p:spPr>
          <a:xfrm>
            <a:off x="2544607" y="1746606"/>
            <a:ext cx="3600181"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 6 GOV</a:t>
            </a:r>
          </a:p>
        </p:txBody>
      </p:sp>
      <p:sp>
        <p:nvSpPr>
          <p:cNvPr id="26" name="TextBox 26"/>
          <p:cNvSpPr txBox="1"/>
          <p:nvPr/>
        </p:nvSpPr>
        <p:spPr>
          <a:xfrm>
            <a:off x="858450" y="4868629"/>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2 </a:t>
            </a:r>
          </a:p>
        </p:txBody>
      </p:sp>
      <p:sp>
        <p:nvSpPr>
          <p:cNvPr id="27" name="TextBox 27"/>
          <p:cNvSpPr txBox="1"/>
          <p:nvPr/>
        </p:nvSpPr>
        <p:spPr>
          <a:xfrm>
            <a:off x="2841332" y="4615688"/>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3 </a:t>
            </a:r>
          </a:p>
        </p:txBody>
      </p:sp>
      <p:sp>
        <p:nvSpPr>
          <p:cNvPr id="28" name="TextBox 28"/>
          <p:cNvSpPr txBox="1"/>
          <p:nvPr/>
        </p:nvSpPr>
        <p:spPr>
          <a:xfrm>
            <a:off x="5095426" y="5175762"/>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7 </a:t>
            </a:r>
          </a:p>
        </p:txBody>
      </p:sp>
      <p:sp>
        <p:nvSpPr>
          <p:cNvPr id="29" name="TextBox 29"/>
          <p:cNvSpPr txBox="1"/>
          <p:nvPr/>
        </p:nvSpPr>
        <p:spPr>
          <a:xfrm>
            <a:off x="5548038" y="3353324"/>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9 </a:t>
            </a:r>
          </a:p>
        </p:txBody>
      </p:sp>
      <p:sp>
        <p:nvSpPr>
          <p:cNvPr id="30" name="TextBox 30"/>
          <p:cNvSpPr txBox="1"/>
          <p:nvPr/>
        </p:nvSpPr>
        <p:spPr>
          <a:xfrm>
            <a:off x="438353" y="3248948"/>
            <a:ext cx="2237982" cy="433708"/>
          </a:xfrm>
          <a:prstGeom prst="rect">
            <a:avLst/>
          </a:prstGeom>
        </p:spPr>
        <p:txBody>
          <a:bodyPr lIns="0" tIns="0" rIns="0" bIns="0" rtlCol="0" anchor="t">
            <a:spAutoFit/>
          </a:bodyPr>
          <a:lstStyle/>
          <a:p>
            <a:pPr algn="ctr">
              <a:lnSpc>
                <a:spcPts val="3734"/>
              </a:lnSpc>
            </a:pPr>
            <a:r>
              <a:rPr lang="en-US" sz="2667">
                <a:solidFill>
                  <a:srgbClr val="000000"/>
                </a:solidFill>
                <a:latin typeface="Canva Sans"/>
                <a:ea typeface="Canva Sans"/>
                <a:cs typeface="Canva Sans"/>
                <a:sym typeface="Canva Sans"/>
              </a:rPr>
              <a:t>S. 1 - 6</a:t>
            </a:r>
          </a:p>
        </p:txBody>
      </p:sp>
      <p:sp>
        <p:nvSpPr>
          <p:cNvPr id="31" name="TextBox 31"/>
          <p:cNvSpPr txBox="1"/>
          <p:nvPr/>
        </p:nvSpPr>
        <p:spPr>
          <a:xfrm>
            <a:off x="858450" y="5323368"/>
            <a:ext cx="2237982" cy="433708"/>
          </a:xfrm>
          <a:prstGeom prst="rect">
            <a:avLst/>
          </a:prstGeom>
        </p:spPr>
        <p:txBody>
          <a:bodyPr lIns="0" tIns="0" rIns="0" bIns="0" rtlCol="0" anchor="t">
            <a:spAutoFit/>
          </a:bodyPr>
          <a:lstStyle/>
          <a:p>
            <a:pPr algn="ctr">
              <a:lnSpc>
                <a:spcPts val="3734"/>
              </a:lnSpc>
            </a:pPr>
            <a:r>
              <a:rPr lang="en-US" sz="2667">
                <a:solidFill>
                  <a:srgbClr val="000000"/>
                </a:solidFill>
                <a:latin typeface="Canva Sans"/>
                <a:ea typeface="Canva Sans"/>
                <a:cs typeface="Canva Sans"/>
                <a:sym typeface="Canva Sans"/>
              </a:rPr>
              <a:t>S.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rot="5400000">
            <a:off x="6700796" y="3854572"/>
            <a:ext cx="1135882" cy="809856"/>
          </a:xfrm>
          <a:custGeom>
            <a:avLst/>
            <a:gdLst/>
            <a:ahLst/>
            <a:cxnLst/>
            <a:rect l="l" t="t" r="r" b="b"/>
            <a:pathLst>
              <a:path w="1703823" h="1214784">
                <a:moveTo>
                  <a:pt x="0" y="0"/>
                </a:moveTo>
                <a:lnTo>
                  <a:pt x="1703823" y="0"/>
                </a:lnTo>
                <a:lnTo>
                  <a:pt x="1703823" y="1214783"/>
                </a:lnTo>
                <a:lnTo>
                  <a:pt x="0" y="121478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817926" y="2112091"/>
            <a:ext cx="3472421" cy="3329183"/>
          </a:xfrm>
          <a:custGeom>
            <a:avLst/>
            <a:gdLst/>
            <a:ahLst/>
            <a:cxnLst/>
            <a:rect l="l" t="t" r="r" b="b"/>
            <a:pathLst>
              <a:path w="5208632" h="4993775">
                <a:moveTo>
                  <a:pt x="0" y="0"/>
                </a:moveTo>
                <a:lnTo>
                  <a:pt x="5208632" y="0"/>
                </a:lnTo>
                <a:lnTo>
                  <a:pt x="5208632" y="4993775"/>
                </a:lnTo>
                <a:lnTo>
                  <a:pt x="0" y="4993775"/>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TextBox 7"/>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Registrierung der Klageschrift</a:t>
            </a:r>
          </a:p>
        </p:txBody>
      </p:sp>
      <p:sp>
        <p:nvSpPr>
          <p:cNvPr id="8" name="TextBox 8"/>
          <p:cNvSpPr txBox="1"/>
          <p:nvPr/>
        </p:nvSpPr>
        <p:spPr>
          <a:xfrm>
            <a:off x="4000195" y="2246922"/>
            <a:ext cx="6537083" cy="948978"/>
          </a:xfrm>
          <a:prstGeom prst="rect">
            <a:avLst/>
          </a:prstGeom>
        </p:spPr>
        <p:txBody>
          <a:bodyPr lIns="0" tIns="0" rIns="0" bIns="0" rtlCol="0" anchor="t">
            <a:spAutoFit/>
          </a:bodyPr>
          <a:lstStyle/>
          <a:p>
            <a:pPr algn="ctr">
              <a:lnSpc>
                <a:spcPts val="3666"/>
              </a:lnSpc>
            </a:pPr>
            <a:r>
              <a:rPr lang="en-US" sz="3333" b="1">
                <a:solidFill>
                  <a:srgbClr val="000000"/>
                </a:solidFill>
                <a:latin typeface="Canva Sans Bold"/>
                <a:ea typeface="Canva Sans Bold"/>
                <a:cs typeface="Canva Sans Bold"/>
                <a:sym typeface="Canva Sans Bold"/>
              </a:rPr>
              <a:t>alle Angelegenheiten der streitigen Gerichtsbarkeit </a:t>
            </a:r>
          </a:p>
        </p:txBody>
      </p:sp>
      <p:sp>
        <p:nvSpPr>
          <p:cNvPr id="9" name="TextBox 9"/>
          <p:cNvSpPr txBox="1"/>
          <p:nvPr/>
        </p:nvSpPr>
        <p:spPr>
          <a:xfrm>
            <a:off x="4025577" y="3130641"/>
            <a:ext cx="6486320" cy="433708"/>
          </a:xfrm>
          <a:prstGeom prst="rect">
            <a:avLst/>
          </a:prstGeom>
        </p:spPr>
        <p:txBody>
          <a:bodyPr lIns="0" tIns="0" rIns="0" bIns="0" rtlCol="0" anchor="t">
            <a:spAutoFit/>
          </a:bodyPr>
          <a:lstStyle/>
          <a:p>
            <a:pPr algn="ctr">
              <a:lnSpc>
                <a:spcPts val="3733"/>
              </a:lnSpc>
            </a:pPr>
            <a:r>
              <a:rPr lang="en-US" sz="2666">
                <a:solidFill>
                  <a:srgbClr val="000000"/>
                </a:solidFill>
                <a:latin typeface="Canva Sans"/>
                <a:ea typeface="Canva Sans"/>
                <a:cs typeface="Canva Sans"/>
                <a:sym typeface="Canva Sans"/>
              </a:rPr>
              <a:t>Ausnahme: Mahnverfahren</a:t>
            </a:r>
          </a:p>
        </p:txBody>
      </p:sp>
      <p:sp>
        <p:nvSpPr>
          <p:cNvPr id="10" name="TextBox 10"/>
          <p:cNvSpPr txBox="1"/>
          <p:nvPr/>
        </p:nvSpPr>
        <p:spPr>
          <a:xfrm>
            <a:off x="3958408" y="4871891"/>
            <a:ext cx="6553489" cy="549381"/>
          </a:xfrm>
          <a:prstGeom prst="rect">
            <a:avLst/>
          </a:prstGeom>
        </p:spPr>
        <p:txBody>
          <a:bodyPr lIns="0" tIns="0" rIns="0" bIns="0" rtlCol="0" anchor="t">
            <a:spAutoFit/>
          </a:bodyPr>
          <a:lstStyle/>
          <a:p>
            <a:pPr algn="ctr">
              <a:lnSpc>
                <a:spcPts val="4666"/>
              </a:lnSpc>
              <a:spcBef>
                <a:spcPct val="0"/>
              </a:spcBef>
            </a:pPr>
            <a:r>
              <a:rPr lang="en-US" sz="3333" b="1">
                <a:solidFill>
                  <a:srgbClr val="000000"/>
                </a:solidFill>
                <a:latin typeface="Canva Sans Bold"/>
                <a:ea typeface="Canva Sans Bold"/>
                <a:cs typeface="Canva Sans Bold"/>
                <a:sym typeface="Canva Sans Bold"/>
              </a:rPr>
              <a:t> Zivilprozessregister </a:t>
            </a:r>
          </a:p>
        </p:txBody>
      </p:sp>
      <p:sp>
        <p:nvSpPr>
          <p:cNvPr id="11" name="TextBox 13">
            <a:extLst>
              <a:ext uri="{FF2B5EF4-FFF2-40B4-BE49-F238E27FC236}">
                <a16:creationId xmlns:a16="http://schemas.microsoft.com/office/drawing/2014/main" id="{37E1D028-C4F8-8C6B-A0E2-D5844A6F250C}"/>
              </a:ext>
            </a:extLst>
          </p:cNvPr>
          <p:cNvSpPr txBox="1"/>
          <p:nvPr/>
        </p:nvSpPr>
        <p:spPr>
          <a:xfrm>
            <a:off x="-557561" y="6072549"/>
            <a:ext cx="3994690" cy="573427"/>
          </a:xfrm>
          <a:prstGeom prst="rect">
            <a:avLst/>
          </a:prstGeom>
        </p:spPr>
        <p:txBody>
          <a:bodyPr wrap="square" lIns="0" tIns="0" rIns="0" bIns="0" rtlCol="0" anchor="t">
            <a:spAutoFit/>
          </a:bodyPr>
          <a:lstStyle/>
          <a:p>
            <a:pPr algn="ctr">
              <a:lnSpc>
                <a:spcPts val="4900"/>
              </a:lnSpc>
              <a:spcBef>
                <a:spcPct val="0"/>
              </a:spcBef>
            </a:pPr>
            <a:r>
              <a:rPr lang="en-US" sz="3500" dirty="0">
                <a:solidFill>
                  <a:srgbClr val="000000"/>
                </a:solidFill>
                <a:latin typeface="Canva Sans"/>
                <a:ea typeface="Canva Sans"/>
                <a:cs typeface="Canva Sans"/>
                <a:sym typeface="Canva Sans"/>
              </a:rPr>
              <a:t>§ 18 I </a:t>
            </a:r>
            <a:r>
              <a:rPr lang="en-US" sz="3500" dirty="0" err="1">
                <a:solidFill>
                  <a:srgbClr val="000000"/>
                </a:solidFill>
                <a:latin typeface="Canva Sans"/>
                <a:ea typeface="Canva Sans"/>
                <a:cs typeface="Canva Sans"/>
                <a:sym typeface="Canva Sans"/>
              </a:rPr>
              <a:t>AktO</a:t>
            </a:r>
            <a:endParaRPr lang="en-US" sz="3500" dirty="0">
              <a:solidFill>
                <a:srgbClr val="000000"/>
              </a:solidFill>
              <a:latin typeface="Canva Sans"/>
              <a:ea typeface="Canva Sans"/>
              <a:cs typeface="Canva Sans"/>
              <a:sym typeface="Canva San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7314055" y="1677089"/>
            <a:ext cx="3224980" cy="3046623"/>
          </a:xfrm>
          <a:custGeom>
            <a:avLst/>
            <a:gdLst/>
            <a:ahLst/>
            <a:cxnLst/>
            <a:rect l="l" t="t" r="r" b="b"/>
            <a:pathLst>
              <a:path w="4837470" h="4569935">
                <a:moveTo>
                  <a:pt x="0" y="0"/>
                </a:moveTo>
                <a:lnTo>
                  <a:pt x="4837470" y="0"/>
                </a:lnTo>
                <a:lnTo>
                  <a:pt x="4837470" y="4569936"/>
                </a:lnTo>
                <a:lnTo>
                  <a:pt x="0" y="45699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Registrierung der Klageschrift</a:t>
            </a:r>
          </a:p>
        </p:txBody>
      </p:sp>
      <p:sp>
        <p:nvSpPr>
          <p:cNvPr id="7" name="TextBox 7"/>
          <p:cNvSpPr txBox="1"/>
          <p:nvPr/>
        </p:nvSpPr>
        <p:spPr>
          <a:xfrm>
            <a:off x="685800" y="1609473"/>
            <a:ext cx="5998520" cy="491481"/>
          </a:xfrm>
          <a:prstGeom prst="rect">
            <a:avLst/>
          </a:prstGeom>
        </p:spPr>
        <p:txBody>
          <a:bodyPr lIns="0" tIns="0" rIns="0" bIns="0" rtlCol="0" anchor="t">
            <a:spAutoFit/>
          </a:bodyPr>
          <a:lstStyle/>
          <a:p>
            <a:pPr>
              <a:lnSpc>
                <a:spcPts val="4200"/>
              </a:lnSpc>
            </a:pPr>
            <a:r>
              <a:rPr lang="en-US" sz="3000" u="sng">
                <a:solidFill>
                  <a:srgbClr val="000000"/>
                </a:solidFill>
                <a:latin typeface="Canva Sans"/>
                <a:ea typeface="Canva Sans"/>
                <a:cs typeface="Canva Sans"/>
                <a:sym typeface="Canva Sans"/>
              </a:rPr>
              <a:t>Zivilprozessregister:</a:t>
            </a:r>
          </a:p>
        </p:txBody>
      </p:sp>
      <p:sp>
        <p:nvSpPr>
          <p:cNvPr id="8" name="TextBox 8"/>
          <p:cNvSpPr txBox="1"/>
          <p:nvPr/>
        </p:nvSpPr>
        <p:spPr>
          <a:xfrm>
            <a:off x="984855" y="2282573"/>
            <a:ext cx="9738464" cy="491481"/>
          </a:xfrm>
          <a:prstGeom prst="rect">
            <a:avLst/>
          </a:prstGeom>
        </p:spPr>
        <p:txBody>
          <a:bodyPr lIns="0" tIns="0" rIns="0" bIns="0" rtlCol="0" anchor="t">
            <a:spAutoFit/>
          </a:bodyPr>
          <a:lstStyle/>
          <a:p>
            <a:pPr marL="647734" lvl="1" indent="-323867">
              <a:lnSpc>
                <a:spcPts val="4200"/>
              </a:lnSpc>
              <a:buFont typeface="Arial"/>
              <a:buChar char="•"/>
            </a:pPr>
            <a:r>
              <a:rPr lang="en-US" sz="3000">
                <a:solidFill>
                  <a:srgbClr val="000000"/>
                </a:solidFill>
                <a:latin typeface="Canva Sans"/>
                <a:ea typeface="Canva Sans"/>
                <a:cs typeface="Canva Sans"/>
                <a:sym typeface="Canva Sans"/>
              </a:rPr>
              <a:t>Aktenzeichen</a:t>
            </a:r>
          </a:p>
        </p:txBody>
      </p:sp>
      <p:sp>
        <p:nvSpPr>
          <p:cNvPr id="9" name="TextBox 9"/>
          <p:cNvSpPr txBox="1"/>
          <p:nvPr/>
        </p:nvSpPr>
        <p:spPr>
          <a:xfrm>
            <a:off x="984855" y="2914650"/>
            <a:ext cx="9738464" cy="491481"/>
          </a:xfrm>
          <a:prstGeom prst="rect">
            <a:avLst/>
          </a:prstGeom>
        </p:spPr>
        <p:txBody>
          <a:bodyPr lIns="0" tIns="0" rIns="0" bIns="0" rtlCol="0" anchor="t">
            <a:spAutoFit/>
          </a:bodyPr>
          <a:lstStyle/>
          <a:p>
            <a:pPr marL="647734" lvl="1" indent="-323867">
              <a:lnSpc>
                <a:spcPts val="4200"/>
              </a:lnSpc>
              <a:buFont typeface="Arial"/>
              <a:buChar char="•"/>
            </a:pPr>
            <a:r>
              <a:rPr lang="en-US" sz="3000">
                <a:solidFill>
                  <a:srgbClr val="000000"/>
                </a:solidFill>
                <a:latin typeface="Canva Sans"/>
                <a:ea typeface="Canva Sans"/>
                <a:cs typeface="Canva Sans"/>
                <a:sym typeface="Canva Sans"/>
              </a:rPr>
              <a:t>Eingangsdatum</a:t>
            </a:r>
          </a:p>
        </p:txBody>
      </p:sp>
      <p:sp>
        <p:nvSpPr>
          <p:cNvPr id="10" name="TextBox 10"/>
          <p:cNvSpPr txBox="1"/>
          <p:nvPr/>
        </p:nvSpPr>
        <p:spPr>
          <a:xfrm>
            <a:off x="984855" y="3549650"/>
            <a:ext cx="9738464" cy="491481"/>
          </a:xfrm>
          <a:prstGeom prst="rect">
            <a:avLst/>
          </a:prstGeom>
        </p:spPr>
        <p:txBody>
          <a:bodyPr lIns="0" tIns="0" rIns="0" bIns="0" rtlCol="0" anchor="t">
            <a:spAutoFit/>
          </a:bodyPr>
          <a:lstStyle/>
          <a:p>
            <a:pPr marL="647734" lvl="1" indent="-323867">
              <a:lnSpc>
                <a:spcPts val="4200"/>
              </a:lnSpc>
              <a:buFont typeface="Arial"/>
              <a:buChar char="•"/>
            </a:pPr>
            <a:r>
              <a:rPr lang="en-US" sz="3000">
                <a:solidFill>
                  <a:srgbClr val="000000"/>
                </a:solidFill>
                <a:latin typeface="Canva Sans"/>
                <a:ea typeface="Canva Sans"/>
                <a:cs typeface="Canva Sans"/>
                <a:sym typeface="Canva Sans"/>
              </a:rPr>
              <a:t>Parteibezeichnung</a:t>
            </a:r>
          </a:p>
        </p:txBody>
      </p:sp>
      <p:sp>
        <p:nvSpPr>
          <p:cNvPr id="11" name="TextBox 11"/>
          <p:cNvSpPr txBox="1"/>
          <p:nvPr/>
        </p:nvSpPr>
        <p:spPr>
          <a:xfrm>
            <a:off x="984855" y="4137702"/>
            <a:ext cx="9738464" cy="491481"/>
          </a:xfrm>
          <a:prstGeom prst="rect">
            <a:avLst/>
          </a:prstGeom>
        </p:spPr>
        <p:txBody>
          <a:bodyPr lIns="0" tIns="0" rIns="0" bIns="0" rtlCol="0" anchor="t">
            <a:spAutoFit/>
          </a:bodyPr>
          <a:lstStyle/>
          <a:p>
            <a:pPr marL="647734" lvl="1" indent="-323867">
              <a:lnSpc>
                <a:spcPts val="4200"/>
              </a:lnSpc>
              <a:buFont typeface="Arial"/>
              <a:buChar char="•"/>
            </a:pPr>
            <a:r>
              <a:rPr lang="en-US" sz="3000">
                <a:solidFill>
                  <a:srgbClr val="000000"/>
                </a:solidFill>
                <a:latin typeface="Canva Sans"/>
                <a:ea typeface="Canva Sans"/>
                <a:cs typeface="Canva Sans"/>
                <a:sym typeface="Canva Sans"/>
              </a:rPr>
              <a:t>Datum und Art der Erledigung </a:t>
            </a:r>
          </a:p>
        </p:txBody>
      </p:sp>
      <p:sp>
        <p:nvSpPr>
          <p:cNvPr id="12" name="TextBox 12"/>
          <p:cNvSpPr txBox="1"/>
          <p:nvPr/>
        </p:nvSpPr>
        <p:spPr>
          <a:xfrm>
            <a:off x="984855" y="4772702"/>
            <a:ext cx="9738464" cy="491481"/>
          </a:xfrm>
          <a:prstGeom prst="rect">
            <a:avLst/>
          </a:prstGeom>
        </p:spPr>
        <p:txBody>
          <a:bodyPr lIns="0" tIns="0" rIns="0" bIns="0" rtlCol="0" anchor="t">
            <a:spAutoFit/>
          </a:bodyPr>
          <a:lstStyle/>
          <a:p>
            <a:pPr marL="647734" lvl="1" indent="-323867">
              <a:lnSpc>
                <a:spcPts val="4200"/>
              </a:lnSpc>
              <a:buFont typeface="Arial"/>
              <a:buChar char="•"/>
            </a:pPr>
            <a:r>
              <a:rPr lang="en-US" sz="3000">
                <a:solidFill>
                  <a:srgbClr val="000000"/>
                </a:solidFill>
                <a:latin typeface="Canva Sans"/>
                <a:ea typeface="Canva Sans"/>
                <a:cs typeface="Canva Sans"/>
                <a:sym typeface="Canva Sans"/>
              </a:rPr>
              <a:t>Weglegungsjahr und Aufbewahrungsfrist</a:t>
            </a:r>
          </a:p>
        </p:txBody>
      </p:sp>
      <p:sp>
        <p:nvSpPr>
          <p:cNvPr id="13" name="TextBox 13"/>
          <p:cNvSpPr txBox="1"/>
          <p:nvPr/>
        </p:nvSpPr>
        <p:spPr>
          <a:xfrm>
            <a:off x="984855" y="5407702"/>
            <a:ext cx="9738464" cy="491481"/>
          </a:xfrm>
          <a:prstGeom prst="rect">
            <a:avLst/>
          </a:prstGeom>
        </p:spPr>
        <p:txBody>
          <a:bodyPr lIns="0" tIns="0" rIns="0" bIns="0" rtlCol="0" anchor="t">
            <a:spAutoFit/>
          </a:bodyPr>
          <a:lstStyle/>
          <a:p>
            <a:pPr marL="647734" lvl="1" indent="-323867">
              <a:lnSpc>
                <a:spcPts val="4200"/>
              </a:lnSpc>
              <a:buFont typeface="Arial"/>
              <a:buChar char="•"/>
            </a:pPr>
            <a:r>
              <a:rPr lang="en-US" sz="3000">
                <a:solidFill>
                  <a:srgbClr val="000000"/>
                </a:solidFill>
                <a:latin typeface="Canva Sans"/>
                <a:ea typeface="Canva Sans"/>
                <a:cs typeface="Canva Sans"/>
                <a:sym typeface="Canva Sans"/>
              </a:rPr>
              <a:t>Bemerkungen</a:t>
            </a:r>
          </a:p>
        </p:txBody>
      </p:sp>
      <p:sp>
        <p:nvSpPr>
          <p:cNvPr id="14" name="TextBox 14"/>
          <p:cNvSpPr txBox="1"/>
          <p:nvPr/>
        </p:nvSpPr>
        <p:spPr>
          <a:xfrm>
            <a:off x="6920714" y="2480481"/>
            <a:ext cx="4011662" cy="549381"/>
          </a:xfrm>
          <a:prstGeom prst="rect">
            <a:avLst/>
          </a:prstGeom>
        </p:spPr>
        <p:txBody>
          <a:bodyPr lIns="0" tIns="0" rIns="0" bIns="0" rtlCol="0" anchor="t">
            <a:spAutoFit/>
          </a:bodyPr>
          <a:lstStyle/>
          <a:p>
            <a:pPr algn="ctr">
              <a:lnSpc>
                <a:spcPts val="4666"/>
              </a:lnSpc>
            </a:pPr>
            <a:r>
              <a:rPr lang="en-US" sz="3333">
                <a:solidFill>
                  <a:srgbClr val="FFFFFF"/>
                </a:solidFill>
                <a:latin typeface="Canva Sans"/>
                <a:ea typeface="Canva Sans"/>
                <a:cs typeface="Canva Sans"/>
                <a:sym typeface="Canva Sans"/>
              </a:rPr>
              <a:t>forumSTAR</a:t>
            </a:r>
          </a:p>
        </p:txBody>
      </p:sp>
      <p:sp>
        <p:nvSpPr>
          <p:cNvPr id="15" name="TextBox 17">
            <a:extLst>
              <a:ext uri="{FF2B5EF4-FFF2-40B4-BE49-F238E27FC236}">
                <a16:creationId xmlns:a16="http://schemas.microsoft.com/office/drawing/2014/main" id="{7E55BDFC-B599-DA7A-82A0-15AA5726DF77}"/>
              </a:ext>
            </a:extLst>
          </p:cNvPr>
          <p:cNvSpPr txBox="1"/>
          <p:nvPr/>
        </p:nvSpPr>
        <p:spPr>
          <a:xfrm>
            <a:off x="-156117" y="6172200"/>
            <a:ext cx="3060435" cy="573427"/>
          </a:xfrm>
          <a:prstGeom prst="rect">
            <a:avLst/>
          </a:prstGeom>
        </p:spPr>
        <p:txBody>
          <a:bodyPr wrap="square" lIns="0" tIns="0" rIns="0" bIns="0" rtlCol="0" anchor="t">
            <a:spAutoFit/>
          </a:bodyPr>
          <a:lstStyle/>
          <a:p>
            <a:pPr algn="ctr">
              <a:lnSpc>
                <a:spcPts val="4900"/>
              </a:lnSpc>
              <a:spcBef>
                <a:spcPct val="0"/>
              </a:spcBef>
            </a:pPr>
            <a:r>
              <a:rPr lang="en-US" sz="3500" dirty="0">
                <a:solidFill>
                  <a:srgbClr val="000000"/>
                </a:solidFill>
                <a:latin typeface="Canva Sans"/>
                <a:ea typeface="Canva Sans"/>
                <a:cs typeface="Canva Sans"/>
                <a:sym typeface="Canva Sans"/>
              </a:rPr>
              <a:t>§ 18 II </a:t>
            </a:r>
            <a:r>
              <a:rPr lang="en-US" sz="3500" dirty="0" err="1">
                <a:solidFill>
                  <a:srgbClr val="000000"/>
                </a:solidFill>
                <a:latin typeface="Canva Sans"/>
                <a:ea typeface="Canva Sans"/>
                <a:cs typeface="Canva Sans"/>
                <a:sym typeface="Canva Sans"/>
              </a:rPr>
              <a:t>AktO</a:t>
            </a:r>
            <a:endParaRPr lang="en-US" sz="3500" dirty="0">
              <a:solidFill>
                <a:srgbClr val="000000"/>
              </a:solidFill>
              <a:latin typeface="Canva Sans"/>
              <a:ea typeface="Canva Sans"/>
              <a:cs typeface="Canva Sans"/>
              <a:sym typeface="Canva Sans"/>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7349520" y="3429000"/>
            <a:ext cx="4965154" cy="4305202"/>
          </a:xfrm>
          <a:custGeom>
            <a:avLst/>
            <a:gdLst/>
            <a:ahLst/>
            <a:cxnLst/>
            <a:rect l="l" t="t" r="r" b="b"/>
            <a:pathLst>
              <a:path w="7447731" h="6457803">
                <a:moveTo>
                  <a:pt x="0" y="0"/>
                </a:moveTo>
                <a:lnTo>
                  <a:pt x="7447731" y="0"/>
                </a:lnTo>
                <a:lnTo>
                  <a:pt x="7447731" y="6457803"/>
                </a:lnTo>
                <a:lnTo>
                  <a:pt x="0" y="6457803"/>
                </a:lnTo>
                <a:lnTo>
                  <a:pt x="0" y="0"/>
                </a:lnTo>
                <a:close/>
              </a:path>
            </a:pathLst>
          </a:custGeom>
          <a:blipFill>
            <a:blip r:embed="rId4"/>
            <a:stretch>
              <a:fillRect/>
            </a:stretch>
          </a:blipFill>
        </p:spPr>
      </p:sp>
      <p:grpSp>
        <p:nvGrpSpPr>
          <p:cNvPr id="6" name="Group 6"/>
          <p:cNvGrpSpPr/>
          <p:nvPr/>
        </p:nvGrpSpPr>
        <p:grpSpPr>
          <a:xfrm>
            <a:off x="968948" y="3669767"/>
            <a:ext cx="1626031" cy="162603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8" name="Group 8"/>
          <p:cNvGrpSpPr/>
          <p:nvPr/>
        </p:nvGrpSpPr>
        <p:grpSpPr>
          <a:xfrm>
            <a:off x="3820529" y="4735724"/>
            <a:ext cx="1626031" cy="162603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10" name="Group 10"/>
          <p:cNvGrpSpPr/>
          <p:nvPr/>
        </p:nvGrpSpPr>
        <p:grpSpPr>
          <a:xfrm>
            <a:off x="5967064" y="2856751"/>
            <a:ext cx="1626031" cy="162603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sp>
        <p:nvSpPr>
          <p:cNvPr id="12" name="AutoShape 12"/>
          <p:cNvSpPr/>
          <p:nvPr/>
        </p:nvSpPr>
        <p:spPr>
          <a:xfrm>
            <a:off x="4237895" y="2493082"/>
            <a:ext cx="1820960" cy="768717"/>
          </a:xfrm>
          <a:prstGeom prst="line">
            <a:avLst/>
          </a:prstGeom>
          <a:ln w="66675" cap="rnd">
            <a:solidFill>
              <a:srgbClr val="000000"/>
            </a:solidFill>
            <a:prstDash val="sysDot"/>
            <a:headEnd type="none" w="sm" len="sm"/>
            <a:tailEnd type="none" w="sm" len="sm"/>
          </a:ln>
        </p:spPr>
      </p:sp>
      <p:sp>
        <p:nvSpPr>
          <p:cNvPr id="13" name="AutoShape 13"/>
          <p:cNvSpPr/>
          <p:nvPr/>
        </p:nvSpPr>
        <p:spPr>
          <a:xfrm>
            <a:off x="4237896" y="2493082"/>
            <a:ext cx="395649" cy="2297410"/>
          </a:xfrm>
          <a:prstGeom prst="line">
            <a:avLst/>
          </a:prstGeom>
          <a:ln w="66675" cap="rnd">
            <a:solidFill>
              <a:srgbClr val="000000"/>
            </a:solidFill>
            <a:prstDash val="sysDot"/>
            <a:headEnd type="none" w="sm" len="sm"/>
            <a:tailEnd type="none" w="sm" len="sm"/>
          </a:ln>
        </p:spPr>
      </p:sp>
      <p:sp>
        <p:nvSpPr>
          <p:cNvPr id="14" name="AutoShape 14"/>
          <p:cNvSpPr/>
          <p:nvPr/>
        </p:nvSpPr>
        <p:spPr>
          <a:xfrm flipH="1">
            <a:off x="2350659" y="2493082"/>
            <a:ext cx="1887236" cy="1451625"/>
          </a:xfrm>
          <a:prstGeom prst="line">
            <a:avLst/>
          </a:prstGeom>
          <a:ln w="66675" cap="rnd">
            <a:solidFill>
              <a:srgbClr val="000000"/>
            </a:solidFill>
            <a:prstDash val="sysDot"/>
            <a:headEnd type="none" w="sm" len="sm"/>
            <a:tailEnd type="none" w="sm" len="sm"/>
          </a:ln>
        </p:spPr>
      </p:sp>
      <p:sp>
        <p:nvSpPr>
          <p:cNvPr id="15" name="Freeform 15"/>
          <p:cNvSpPr/>
          <p:nvPr/>
        </p:nvSpPr>
        <p:spPr>
          <a:xfrm>
            <a:off x="2642159" y="1663726"/>
            <a:ext cx="3405078" cy="798645"/>
          </a:xfrm>
          <a:custGeom>
            <a:avLst/>
            <a:gdLst/>
            <a:ahLst/>
            <a:cxnLst/>
            <a:rect l="l" t="t" r="r" b="b"/>
            <a:pathLst>
              <a:path w="5107617" h="1197968">
                <a:moveTo>
                  <a:pt x="0" y="0"/>
                </a:moveTo>
                <a:lnTo>
                  <a:pt x="5107617" y="0"/>
                </a:lnTo>
                <a:lnTo>
                  <a:pt x="5107617" y="1197968"/>
                </a:lnTo>
                <a:lnTo>
                  <a:pt x="0" y="11979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TextBox 16"/>
          <p:cNvSpPr txBox="1"/>
          <p:nvPr/>
        </p:nvSpPr>
        <p:spPr>
          <a:xfrm>
            <a:off x="7872309" y="4166340"/>
            <a:ext cx="3919575" cy="549381"/>
          </a:xfrm>
          <a:prstGeom prst="rect">
            <a:avLst/>
          </a:prstGeom>
        </p:spPr>
        <p:txBody>
          <a:bodyPr lIns="0" tIns="0" rIns="0" bIns="0" rtlCol="0" anchor="t">
            <a:spAutoFit/>
          </a:bodyPr>
          <a:lstStyle/>
          <a:p>
            <a:pPr algn="ctr">
              <a:lnSpc>
                <a:spcPts val="4666"/>
              </a:lnSpc>
            </a:pPr>
            <a:r>
              <a:rPr lang="en-US" sz="3333">
                <a:solidFill>
                  <a:srgbClr val="FFFFFF"/>
                </a:solidFill>
                <a:latin typeface="Canva Sans"/>
                <a:ea typeface="Canva Sans"/>
                <a:cs typeface="Canva Sans"/>
                <a:sym typeface="Canva Sans"/>
              </a:rPr>
              <a:t>Vorschriften</a:t>
            </a:r>
          </a:p>
        </p:txBody>
      </p:sp>
      <p:sp>
        <p:nvSpPr>
          <p:cNvPr id="17" name="TextBox 17"/>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Registrierung der Klageschrift</a:t>
            </a:r>
          </a:p>
        </p:txBody>
      </p:sp>
      <p:sp>
        <p:nvSpPr>
          <p:cNvPr id="18" name="TextBox 18"/>
          <p:cNvSpPr txBox="1"/>
          <p:nvPr/>
        </p:nvSpPr>
        <p:spPr>
          <a:xfrm>
            <a:off x="2359017" y="1746606"/>
            <a:ext cx="3971361"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 18 AktO</a:t>
            </a:r>
          </a:p>
        </p:txBody>
      </p:sp>
      <p:sp>
        <p:nvSpPr>
          <p:cNvPr id="19" name="TextBox 19"/>
          <p:cNvSpPr txBox="1"/>
          <p:nvPr/>
        </p:nvSpPr>
        <p:spPr>
          <a:xfrm>
            <a:off x="572874" y="4166340"/>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1 </a:t>
            </a:r>
          </a:p>
        </p:txBody>
      </p:sp>
      <p:sp>
        <p:nvSpPr>
          <p:cNvPr id="20" name="TextBox 20"/>
          <p:cNvSpPr txBox="1"/>
          <p:nvPr/>
        </p:nvSpPr>
        <p:spPr>
          <a:xfrm>
            <a:off x="3514554" y="5232297"/>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2 </a:t>
            </a:r>
          </a:p>
        </p:txBody>
      </p:sp>
      <p:sp>
        <p:nvSpPr>
          <p:cNvPr id="21" name="TextBox 21"/>
          <p:cNvSpPr txBox="1"/>
          <p:nvPr/>
        </p:nvSpPr>
        <p:spPr>
          <a:xfrm>
            <a:off x="5661088" y="3353324"/>
            <a:ext cx="2237982"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Abs. 3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rot="5400000">
            <a:off x="6798903" y="2501109"/>
            <a:ext cx="805799" cy="574515"/>
          </a:xfrm>
          <a:custGeom>
            <a:avLst/>
            <a:gdLst/>
            <a:ahLst/>
            <a:cxnLst/>
            <a:rect l="l" t="t" r="r" b="b"/>
            <a:pathLst>
              <a:path w="1208699" h="861773">
                <a:moveTo>
                  <a:pt x="0" y="0"/>
                </a:moveTo>
                <a:lnTo>
                  <a:pt x="1208700" y="0"/>
                </a:lnTo>
                <a:lnTo>
                  <a:pt x="1208700" y="861773"/>
                </a:lnTo>
                <a:lnTo>
                  <a:pt x="0" y="86177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1434938" y="2490649"/>
            <a:ext cx="1951101" cy="2743200"/>
          </a:xfrm>
          <a:custGeom>
            <a:avLst/>
            <a:gdLst/>
            <a:ahLst/>
            <a:cxnLst/>
            <a:rect l="l" t="t" r="r" b="b"/>
            <a:pathLst>
              <a:path w="2926652" h="4114800">
                <a:moveTo>
                  <a:pt x="0" y="0"/>
                </a:moveTo>
                <a:lnTo>
                  <a:pt x="2926651" y="0"/>
                </a:lnTo>
                <a:lnTo>
                  <a:pt x="2926651"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TextBox 7"/>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Registrierung der Klageschrift</a:t>
            </a:r>
          </a:p>
        </p:txBody>
      </p:sp>
      <p:sp>
        <p:nvSpPr>
          <p:cNvPr id="8" name="TextBox 8"/>
          <p:cNvSpPr txBox="1"/>
          <p:nvPr/>
        </p:nvSpPr>
        <p:spPr>
          <a:xfrm>
            <a:off x="3141722" y="1733532"/>
            <a:ext cx="8120162" cy="549381"/>
          </a:xfrm>
          <a:prstGeom prst="rect">
            <a:avLst/>
          </a:prstGeom>
        </p:spPr>
        <p:txBody>
          <a:bodyPr lIns="0" tIns="0" rIns="0" bIns="0" rtlCol="0" anchor="t">
            <a:spAutoFit/>
          </a:bodyPr>
          <a:lstStyle/>
          <a:p>
            <a:pPr algn="ctr">
              <a:lnSpc>
                <a:spcPts val="4666"/>
              </a:lnSpc>
              <a:spcBef>
                <a:spcPct val="0"/>
              </a:spcBef>
            </a:pPr>
            <a:r>
              <a:rPr lang="en-US" sz="3333">
                <a:solidFill>
                  <a:srgbClr val="000000"/>
                </a:solidFill>
                <a:latin typeface="Canva Sans"/>
                <a:ea typeface="Canva Sans"/>
                <a:cs typeface="Canva Sans"/>
                <a:sym typeface="Canva Sans"/>
              </a:rPr>
              <a:t>Anträge - nach Rechtskraft</a:t>
            </a:r>
          </a:p>
        </p:txBody>
      </p:sp>
      <p:sp>
        <p:nvSpPr>
          <p:cNvPr id="9" name="TextBox 9"/>
          <p:cNvSpPr txBox="1"/>
          <p:nvPr/>
        </p:nvSpPr>
        <p:spPr>
          <a:xfrm>
            <a:off x="3994787" y="3210316"/>
            <a:ext cx="6414031" cy="1152110"/>
          </a:xfrm>
          <a:prstGeom prst="rect">
            <a:avLst/>
          </a:prstGeom>
        </p:spPr>
        <p:txBody>
          <a:bodyPr lIns="0" tIns="0" rIns="0" bIns="0" rtlCol="0" anchor="t">
            <a:spAutoFit/>
          </a:bodyPr>
          <a:lstStyle/>
          <a:p>
            <a:pPr algn="ctr">
              <a:lnSpc>
                <a:spcPts val="4666"/>
              </a:lnSpc>
              <a:spcBef>
                <a:spcPct val="0"/>
              </a:spcBef>
            </a:pPr>
            <a:r>
              <a:rPr lang="en-US" sz="2800" dirty="0" err="1">
                <a:solidFill>
                  <a:srgbClr val="000000"/>
                </a:solidFill>
                <a:latin typeface="Canva Sans"/>
                <a:ea typeface="Canva Sans"/>
                <a:cs typeface="Canva Sans"/>
                <a:sym typeface="Canva Sans"/>
              </a:rPr>
              <a:t>keine</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Neuerfassung</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sondern</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zu</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vorhandener</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Akte</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nehmen</a:t>
            </a:r>
            <a:endParaRPr lang="en-US" sz="2800" dirty="0">
              <a:solidFill>
                <a:srgbClr val="000000"/>
              </a:solidFill>
              <a:latin typeface="Canva Sans"/>
              <a:ea typeface="Canva Sans"/>
              <a:cs typeface="Canva Sans"/>
              <a:sym typeface="Canva Sans"/>
            </a:endParaRPr>
          </a:p>
        </p:txBody>
      </p:sp>
      <p:sp>
        <p:nvSpPr>
          <p:cNvPr id="10" name="TextBox 10"/>
          <p:cNvSpPr txBox="1"/>
          <p:nvPr/>
        </p:nvSpPr>
        <p:spPr>
          <a:xfrm>
            <a:off x="3694546" y="4568714"/>
            <a:ext cx="7014512" cy="908197"/>
          </a:xfrm>
          <a:prstGeom prst="rect">
            <a:avLst/>
          </a:prstGeom>
        </p:spPr>
        <p:txBody>
          <a:bodyPr lIns="0" tIns="0" rIns="0" bIns="0" rtlCol="0" anchor="t">
            <a:spAutoFit/>
          </a:bodyPr>
          <a:lstStyle/>
          <a:p>
            <a:pPr algn="ctr">
              <a:lnSpc>
                <a:spcPts val="3733"/>
              </a:lnSpc>
            </a:pPr>
            <a:r>
              <a:rPr lang="en-US" sz="2800" dirty="0" err="1">
                <a:solidFill>
                  <a:srgbClr val="000000"/>
                </a:solidFill>
                <a:latin typeface="Canva Sans"/>
                <a:ea typeface="Canva Sans"/>
                <a:cs typeface="Canva Sans"/>
                <a:sym typeface="Canva Sans"/>
              </a:rPr>
              <a:t>Bsp</a:t>
            </a:r>
            <a:r>
              <a:rPr lang="en-US" sz="2800" dirty="0">
                <a:solidFill>
                  <a:srgbClr val="000000"/>
                </a:solidFill>
                <a:latin typeface="Canva Sans"/>
                <a:ea typeface="Canva Sans"/>
                <a:cs typeface="Canva Sans"/>
                <a:sym typeface="Canva Sans"/>
              </a:rPr>
              <a:t>: KFA, </a:t>
            </a:r>
            <a:r>
              <a:rPr lang="en-US" sz="2800" dirty="0" err="1">
                <a:solidFill>
                  <a:srgbClr val="000000"/>
                </a:solidFill>
                <a:latin typeface="Canva Sans"/>
                <a:ea typeface="Canva Sans"/>
                <a:cs typeface="Canva Sans"/>
                <a:sym typeface="Canva Sans"/>
              </a:rPr>
              <a:t>Antrag</a:t>
            </a:r>
            <a:r>
              <a:rPr lang="en-US" sz="2800" dirty="0">
                <a:solidFill>
                  <a:srgbClr val="000000"/>
                </a:solidFill>
                <a:latin typeface="Canva Sans"/>
                <a:ea typeface="Canva Sans"/>
                <a:cs typeface="Canva Sans"/>
                <a:sym typeface="Canva Sans"/>
              </a:rPr>
              <a:t> auf </a:t>
            </a:r>
            <a:r>
              <a:rPr lang="en-US" sz="2800" dirty="0" err="1">
                <a:solidFill>
                  <a:srgbClr val="000000"/>
                </a:solidFill>
                <a:latin typeface="Canva Sans"/>
                <a:ea typeface="Canva Sans"/>
                <a:cs typeface="Canva Sans"/>
                <a:sym typeface="Canva Sans"/>
              </a:rPr>
              <a:t>Erteilung</a:t>
            </a:r>
            <a:r>
              <a:rPr lang="en-US" sz="2800" dirty="0">
                <a:solidFill>
                  <a:srgbClr val="000000"/>
                </a:solidFill>
                <a:latin typeface="Canva Sans"/>
                <a:ea typeface="Canva Sans"/>
                <a:cs typeface="Canva Sans"/>
                <a:sym typeface="Canva Sans"/>
              </a:rPr>
              <a:t> der </a:t>
            </a:r>
            <a:r>
              <a:rPr lang="en-US" sz="2800" dirty="0" err="1">
                <a:solidFill>
                  <a:srgbClr val="000000"/>
                </a:solidFill>
                <a:latin typeface="Canva Sans"/>
                <a:ea typeface="Canva Sans"/>
                <a:cs typeface="Canva Sans"/>
                <a:sym typeface="Canva Sans"/>
              </a:rPr>
              <a:t>vollstreckbaren</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Ausfertigung</a:t>
            </a:r>
            <a:endParaRPr lang="en-US" sz="2800" dirty="0">
              <a:solidFill>
                <a:srgbClr val="000000"/>
              </a:solidFill>
              <a:latin typeface="Canva Sans"/>
              <a:ea typeface="Canva Sans"/>
              <a:cs typeface="Canva Sans"/>
              <a:sym typeface="Canva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grpSp>
        <p:nvGrpSpPr>
          <p:cNvPr id="5" name="Group 5"/>
          <p:cNvGrpSpPr/>
          <p:nvPr/>
        </p:nvGrpSpPr>
        <p:grpSpPr>
          <a:xfrm>
            <a:off x="2841208" y="3256063"/>
            <a:ext cx="2207384" cy="2207384"/>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sp>
      </p:grpSp>
      <p:grpSp>
        <p:nvGrpSpPr>
          <p:cNvPr id="7" name="Group 7"/>
          <p:cNvGrpSpPr/>
          <p:nvPr/>
        </p:nvGrpSpPr>
        <p:grpSpPr>
          <a:xfrm>
            <a:off x="6867310" y="3256063"/>
            <a:ext cx="2207384" cy="220738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sp>
      </p:grpSp>
      <p:sp>
        <p:nvSpPr>
          <p:cNvPr id="9" name="Freeform 9"/>
          <p:cNvSpPr/>
          <p:nvPr/>
        </p:nvSpPr>
        <p:spPr>
          <a:xfrm rot="-10800000">
            <a:off x="5172432" y="3004520"/>
            <a:ext cx="1571039" cy="1082053"/>
          </a:xfrm>
          <a:custGeom>
            <a:avLst/>
            <a:gdLst/>
            <a:ahLst/>
            <a:cxnLst/>
            <a:rect l="l" t="t" r="r" b="b"/>
            <a:pathLst>
              <a:path w="2356559" h="1623080">
                <a:moveTo>
                  <a:pt x="0" y="0"/>
                </a:moveTo>
                <a:lnTo>
                  <a:pt x="2356559" y="0"/>
                </a:lnTo>
                <a:lnTo>
                  <a:pt x="2356559" y="1623080"/>
                </a:lnTo>
                <a:lnTo>
                  <a:pt x="0" y="162308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0" name="TextBox 10"/>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Registrierung</a:t>
            </a:r>
          </a:p>
        </p:txBody>
      </p:sp>
      <p:sp>
        <p:nvSpPr>
          <p:cNvPr id="11" name="TextBox 11"/>
          <p:cNvSpPr txBox="1"/>
          <p:nvPr/>
        </p:nvSpPr>
        <p:spPr>
          <a:xfrm>
            <a:off x="2721385" y="1947116"/>
            <a:ext cx="6749230" cy="948978"/>
          </a:xfrm>
          <a:prstGeom prst="rect">
            <a:avLst/>
          </a:prstGeom>
        </p:spPr>
        <p:txBody>
          <a:bodyPr lIns="0" tIns="0" rIns="0" bIns="0" rtlCol="0" anchor="t">
            <a:spAutoFit/>
          </a:bodyPr>
          <a:lstStyle/>
          <a:p>
            <a:pPr algn="ctr">
              <a:lnSpc>
                <a:spcPts val="3666"/>
              </a:lnSpc>
            </a:pPr>
            <a:r>
              <a:rPr lang="en-US" sz="3333" b="1">
                <a:solidFill>
                  <a:srgbClr val="000000"/>
                </a:solidFill>
                <a:latin typeface="Canva Sans Bold"/>
                <a:ea typeface="Canva Sans Bold"/>
                <a:cs typeface="Canva Sans Bold"/>
                <a:sym typeface="Canva Sans Bold"/>
              </a:rPr>
              <a:t>Anträge außerhalb eines anhängigen Verfahrens </a:t>
            </a:r>
          </a:p>
        </p:txBody>
      </p:sp>
      <p:sp>
        <p:nvSpPr>
          <p:cNvPr id="12" name="TextBox 12"/>
          <p:cNvSpPr txBox="1"/>
          <p:nvPr/>
        </p:nvSpPr>
        <p:spPr>
          <a:xfrm>
            <a:off x="2302832" y="3810670"/>
            <a:ext cx="3284135" cy="1423467"/>
          </a:xfrm>
          <a:prstGeom prst="rect">
            <a:avLst/>
          </a:prstGeom>
        </p:spPr>
        <p:txBody>
          <a:bodyPr lIns="0" tIns="0" rIns="0" bIns="0" rtlCol="0" anchor="t">
            <a:spAutoFit/>
          </a:bodyPr>
          <a:lstStyle/>
          <a:p>
            <a:pPr algn="ctr">
              <a:lnSpc>
                <a:spcPts val="3666"/>
              </a:lnSpc>
            </a:pPr>
            <a:r>
              <a:rPr lang="en-US" sz="3333" dirty="0">
                <a:solidFill>
                  <a:srgbClr val="000000"/>
                </a:solidFill>
                <a:latin typeface="Canva Sans"/>
                <a:ea typeface="Canva Sans"/>
                <a:cs typeface="Canva Sans"/>
                <a:sym typeface="Canva Sans"/>
              </a:rPr>
              <a:t>Register-</a:t>
            </a:r>
            <a:br>
              <a:rPr lang="en-US" sz="3333" dirty="0">
                <a:solidFill>
                  <a:srgbClr val="000000"/>
                </a:solidFill>
                <a:latin typeface="Canva Sans"/>
                <a:ea typeface="Canva Sans"/>
                <a:cs typeface="Canva Sans"/>
                <a:sym typeface="Canva Sans"/>
              </a:rPr>
            </a:br>
            <a:r>
              <a:rPr lang="en-US" sz="3333" dirty="0" err="1">
                <a:solidFill>
                  <a:srgbClr val="000000"/>
                </a:solidFill>
                <a:latin typeface="Canva Sans"/>
                <a:ea typeface="Canva Sans"/>
                <a:cs typeface="Canva Sans"/>
                <a:sym typeface="Canva Sans"/>
              </a:rPr>
              <a:t>zeichen</a:t>
            </a:r>
            <a:r>
              <a:rPr lang="en-US" sz="3333" dirty="0">
                <a:solidFill>
                  <a:srgbClr val="000000"/>
                </a:solidFill>
                <a:latin typeface="Canva Sans"/>
                <a:ea typeface="Canva Sans"/>
                <a:cs typeface="Canva Sans"/>
                <a:sym typeface="Canva Sans"/>
              </a:rPr>
              <a:t> </a:t>
            </a:r>
            <a:br>
              <a:rPr lang="en-US" sz="3333" dirty="0">
                <a:solidFill>
                  <a:srgbClr val="000000"/>
                </a:solidFill>
                <a:latin typeface="Canva Sans"/>
                <a:ea typeface="Canva Sans"/>
                <a:cs typeface="Canva Sans"/>
                <a:sym typeface="Canva Sans"/>
              </a:rPr>
            </a:br>
            <a:r>
              <a:rPr lang="en-US" sz="3333" dirty="0">
                <a:solidFill>
                  <a:srgbClr val="000000"/>
                </a:solidFill>
                <a:latin typeface="Canva Sans"/>
                <a:ea typeface="Canva Sans"/>
                <a:cs typeface="Canva Sans"/>
                <a:sym typeface="Canva Sans"/>
              </a:rPr>
              <a:t>H </a:t>
            </a:r>
          </a:p>
        </p:txBody>
      </p:sp>
      <p:sp>
        <p:nvSpPr>
          <p:cNvPr id="13" name="TextBox 13"/>
          <p:cNvSpPr txBox="1"/>
          <p:nvPr/>
        </p:nvSpPr>
        <p:spPr>
          <a:xfrm>
            <a:off x="1773011" y="5712884"/>
            <a:ext cx="8369880" cy="433708"/>
          </a:xfrm>
          <a:prstGeom prst="rect">
            <a:avLst/>
          </a:prstGeom>
        </p:spPr>
        <p:txBody>
          <a:bodyPr lIns="0" tIns="0" rIns="0" bIns="0" rtlCol="0" anchor="t">
            <a:spAutoFit/>
          </a:bodyPr>
          <a:lstStyle/>
          <a:p>
            <a:pPr algn="ctr">
              <a:lnSpc>
                <a:spcPts val="3734"/>
              </a:lnSpc>
              <a:spcBef>
                <a:spcPct val="0"/>
              </a:spcBef>
            </a:pPr>
            <a:r>
              <a:rPr lang="en-US" sz="2667" dirty="0" err="1">
                <a:solidFill>
                  <a:srgbClr val="000000"/>
                </a:solidFill>
                <a:latin typeface="Canva Sans"/>
                <a:ea typeface="Canva Sans"/>
                <a:cs typeface="Canva Sans"/>
                <a:sym typeface="Canva Sans"/>
              </a:rPr>
              <a:t>Bsp</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selbstständiges</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Beweisverfahren</a:t>
            </a:r>
            <a:endParaRPr lang="en-US" sz="2667" dirty="0">
              <a:solidFill>
                <a:srgbClr val="000000"/>
              </a:solidFill>
              <a:latin typeface="Canva Sans"/>
              <a:ea typeface="Canva Sans"/>
              <a:cs typeface="Canva Sans"/>
              <a:sym typeface="Canva Sans"/>
            </a:endParaRPr>
          </a:p>
        </p:txBody>
      </p:sp>
      <p:sp>
        <p:nvSpPr>
          <p:cNvPr id="14" name="TextBox 14"/>
          <p:cNvSpPr txBox="1"/>
          <p:nvPr/>
        </p:nvSpPr>
        <p:spPr>
          <a:xfrm>
            <a:off x="6961283" y="3810670"/>
            <a:ext cx="2019437" cy="1423467"/>
          </a:xfrm>
          <a:prstGeom prst="rect">
            <a:avLst/>
          </a:prstGeom>
        </p:spPr>
        <p:txBody>
          <a:bodyPr lIns="0" tIns="0" rIns="0" bIns="0" rtlCol="0" anchor="t">
            <a:spAutoFit/>
          </a:bodyPr>
          <a:lstStyle/>
          <a:p>
            <a:pPr algn="ctr">
              <a:lnSpc>
                <a:spcPts val="3666"/>
              </a:lnSpc>
            </a:pPr>
            <a:r>
              <a:rPr lang="en-US" sz="3333" dirty="0">
                <a:solidFill>
                  <a:srgbClr val="000000"/>
                </a:solidFill>
                <a:latin typeface="Canva Sans"/>
                <a:ea typeface="Canva Sans"/>
                <a:cs typeface="Canva Sans"/>
                <a:sym typeface="Canva Sans"/>
              </a:rPr>
              <a:t>§ 18 I 1 Nr. 2 </a:t>
            </a:r>
            <a:br>
              <a:rPr lang="en-US" sz="3333" dirty="0">
                <a:solidFill>
                  <a:srgbClr val="000000"/>
                </a:solidFill>
                <a:latin typeface="Canva Sans"/>
                <a:ea typeface="Canva Sans"/>
                <a:cs typeface="Canva Sans"/>
                <a:sym typeface="Canva Sans"/>
              </a:rPr>
            </a:br>
            <a:r>
              <a:rPr lang="en-US" sz="3333" dirty="0" err="1">
                <a:solidFill>
                  <a:srgbClr val="000000"/>
                </a:solidFill>
                <a:latin typeface="Canva Sans"/>
                <a:ea typeface="Canva Sans"/>
                <a:cs typeface="Canva Sans"/>
                <a:sym typeface="Canva Sans"/>
              </a:rPr>
              <a:t>AktO</a:t>
            </a:r>
            <a:endParaRPr lang="en-US" sz="3333" dirty="0">
              <a:solidFill>
                <a:srgbClr val="000000"/>
              </a:solidFill>
              <a:latin typeface="Canva Sans"/>
              <a:ea typeface="Canva Sans"/>
              <a:cs typeface="Canva Sans"/>
              <a:sym typeface="Canva San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1379344" y="1321059"/>
            <a:ext cx="2743200" cy="2743200"/>
          </a:xfrm>
          <a:custGeom>
            <a:avLst/>
            <a:gdLst/>
            <a:ahLst/>
            <a:cxnLst/>
            <a:rect l="l" t="t" r="r" b="b"/>
            <a:pathLst>
              <a:path w="4114800" h="4114800">
                <a:moveTo>
                  <a:pt x="0" y="0"/>
                </a:moveTo>
                <a:lnTo>
                  <a:pt x="4114800" y="0"/>
                </a:lnTo>
                <a:lnTo>
                  <a:pt x="4114800"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6" name="Group 6"/>
          <p:cNvGrpSpPr/>
          <p:nvPr/>
        </p:nvGrpSpPr>
        <p:grpSpPr>
          <a:xfrm>
            <a:off x="9142893" y="4338484"/>
            <a:ext cx="1646429" cy="164642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a:stretch>
            </a:blipFill>
          </p:spPr>
        </p:sp>
      </p:grpSp>
      <p:sp>
        <p:nvSpPr>
          <p:cNvPr id="8" name="TextBox 8"/>
          <p:cNvSpPr txBox="1"/>
          <p:nvPr/>
        </p:nvSpPr>
        <p:spPr>
          <a:xfrm>
            <a:off x="3459818" y="2112143"/>
            <a:ext cx="7079865" cy="948978"/>
          </a:xfrm>
          <a:prstGeom prst="rect">
            <a:avLst/>
          </a:prstGeom>
        </p:spPr>
        <p:txBody>
          <a:bodyPr lIns="0" tIns="0" rIns="0" bIns="0" rtlCol="0" anchor="t">
            <a:spAutoFit/>
          </a:bodyPr>
          <a:lstStyle/>
          <a:p>
            <a:pPr algn="ctr">
              <a:lnSpc>
                <a:spcPts val="3666"/>
              </a:lnSpc>
            </a:pPr>
            <a:r>
              <a:rPr lang="en-US" sz="3333" b="1">
                <a:solidFill>
                  <a:srgbClr val="000000"/>
                </a:solidFill>
                <a:latin typeface="Canva Sans Bold"/>
                <a:ea typeface="Canva Sans Bold"/>
                <a:cs typeface="Canva Sans Bold"/>
                <a:sym typeface="Canva Sans Bold"/>
              </a:rPr>
              <a:t>jeder Geschäftsvorgang </a:t>
            </a:r>
          </a:p>
          <a:p>
            <a:pPr algn="ctr">
              <a:lnSpc>
                <a:spcPts val="3666"/>
              </a:lnSpc>
            </a:pPr>
            <a:r>
              <a:rPr lang="en-US" sz="3333" b="1">
                <a:solidFill>
                  <a:srgbClr val="000000"/>
                </a:solidFill>
                <a:latin typeface="Canva Sans Bold"/>
                <a:ea typeface="Canva Sans Bold"/>
                <a:cs typeface="Canva Sans Bold"/>
                <a:sym typeface="Canva Sans Bold"/>
              </a:rPr>
              <a:t>erhält ein Aktenzeichen</a:t>
            </a:r>
          </a:p>
        </p:txBody>
      </p:sp>
      <p:sp>
        <p:nvSpPr>
          <p:cNvPr id="9" name="TextBox 9"/>
          <p:cNvSpPr txBox="1"/>
          <p:nvPr/>
        </p:nvSpPr>
        <p:spPr>
          <a:xfrm>
            <a:off x="372638" y="4073525"/>
            <a:ext cx="6362489" cy="1487587"/>
          </a:xfrm>
          <a:prstGeom prst="rect">
            <a:avLst/>
          </a:prstGeom>
        </p:spPr>
        <p:txBody>
          <a:bodyPr lIns="0" tIns="0" rIns="0" bIns="0" rtlCol="0" anchor="t">
            <a:spAutoFit/>
          </a:bodyPr>
          <a:lstStyle/>
          <a:p>
            <a:pPr algn="ctr">
              <a:lnSpc>
                <a:spcPts val="2933"/>
              </a:lnSpc>
            </a:pPr>
            <a:r>
              <a:rPr lang="en-US" sz="2667">
                <a:solidFill>
                  <a:srgbClr val="000000"/>
                </a:solidFill>
                <a:latin typeface="Canva Sans"/>
                <a:ea typeface="Canva Sans"/>
                <a:cs typeface="Canva Sans"/>
                <a:sym typeface="Canva Sans"/>
              </a:rPr>
              <a:t>unter dem alle dazugehörigen Dokumente in Papier- oder elektronischer Form sowie </a:t>
            </a:r>
          </a:p>
          <a:p>
            <a:pPr algn="ctr">
              <a:lnSpc>
                <a:spcPts val="2933"/>
              </a:lnSpc>
            </a:pPr>
            <a:r>
              <a:rPr lang="en-US" sz="2667">
                <a:solidFill>
                  <a:srgbClr val="000000"/>
                </a:solidFill>
                <a:latin typeface="Canva Sans"/>
                <a:ea typeface="Canva Sans"/>
                <a:cs typeface="Canva Sans"/>
                <a:sym typeface="Canva Sans"/>
              </a:rPr>
              <a:t>sonstige Dateien und Unterlagen </a:t>
            </a:r>
          </a:p>
          <a:p>
            <a:pPr algn="ctr">
              <a:lnSpc>
                <a:spcPts val="2933"/>
              </a:lnSpc>
            </a:pPr>
            <a:r>
              <a:rPr lang="en-US" sz="2667">
                <a:solidFill>
                  <a:srgbClr val="000000"/>
                </a:solidFill>
                <a:latin typeface="Canva Sans"/>
                <a:ea typeface="Canva Sans"/>
                <a:cs typeface="Canva Sans"/>
                <a:sym typeface="Canva Sans"/>
              </a:rPr>
              <a:t>zu führen sind</a:t>
            </a:r>
          </a:p>
        </p:txBody>
      </p:sp>
      <p:sp>
        <p:nvSpPr>
          <p:cNvPr id="10" name="TextBox 10"/>
          <p:cNvSpPr txBox="1"/>
          <p:nvPr/>
        </p:nvSpPr>
        <p:spPr>
          <a:xfrm>
            <a:off x="5077642" y="4528809"/>
            <a:ext cx="9776931" cy="1089016"/>
          </a:xfrm>
          <a:prstGeom prst="rect">
            <a:avLst/>
          </a:prstGeom>
        </p:spPr>
        <p:txBody>
          <a:bodyPr lIns="0" tIns="0" rIns="0" bIns="0" rtlCol="0" anchor="t">
            <a:spAutoFit/>
          </a:bodyPr>
          <a:lstStyle/>
          <a:p>
            <a:pPr algn="ctr">
              <a:lnSpc>
                <a:spcPts val="9333"/>
              </a:lnSpc>
            </a:pPr>
            <a:r>
              <a:rPr lang="en-US" sz="6666">
                <a:solidFill>
                  <a:srgbClr val="000000"/>
                </a:solidFill>
                <a:latin typeface="Canva Sans"/>
                <a:ea typeface="Canva Sans"/>
                <a:cs typeface="Canva Sans"/>
                <a:sym typeface="Canva Sans"/>
              </a:rPr>
              <a:t>AZ</a:t>
            </a:r>
          </a:p>
        </p:txBody>
      </p:sp>
      <p:sp>
        <p:nvSpPr>
          <p:cNvPr id="11" name="AutoShape 11"/>
          <p:cNvSpPr/>
          <p:nvPr/>
        </p:nvSpPr>
        <p:spPr>
          <a:xfrm flipH="1" flipV="1">
            <a:off x="8224749" y="3049826"/>
            <a:ext cx="35331" cy="1942332"/>
          </a:xfrm>
          <a:prstGeom prst="line">
            <a:avLst/>
          </a:prstGeom>
          <a:ln w="95250" cap="flat">
            <a:solidFill>
              <a:srgbClr val="000000"/>
            </a:solidFill>
            <a:prstDash val="solid"/>
            <a:headEnd type="none" w="sm" len="sm"/>
            <a:tailEnd type="none" w="sm" len="sm"/>
          </a:ln>
        </p:spPr>
      </p:sp>
      <p:sp>
        <p:nvSpPr>
          <p:cNvPr id="12" name="AutoShape 12"/>
          <p:cNvSpPr/>
          <p:nvPr/>
        </p:nvSpPr>
        <p:spPr>
          <a:xfrm>
            <a:off x="7260190" y="4992159"/>
            <a:ext cx="1038153" cy="0"/>
          </a:xfrm>
          <a:prstGeom prst="line">
            <a:avLst/>
          </a:prstGeom>
          <a:ln w="95250" cap="flat">
            <a:solidFill>
              <a:srgbClr val="000000"/>
            </a:solidFill>
            <a:prstDash val="solid"/>
            <a:headEnd type="none" w="sm" len="sm"/>
            <a:tailEnd type="none" w="sm" len="sm"/>
          </a:ln>
        </p:spPr>
      </p:sp>
      <p:sp>
        <p:nvSpPr>
          <p:cNvPr id="13" name="Freeform 13"/>
          <p:cNvSpPr/>
          <p:nvPr/>
        </p:nvSpPr>
        <p:spPr>
          <a:xfrm rot="-10800000">
            <a:off x="6906213" y="4822619"/>
            <a:ext cx="475068" cy="339080"/>
          </a:xfrm>
          <a:custGeom>
            <a:avLst/>
            <a:gdLst/>
            <a:ahLst/>
            <a:cxnLst/>
            <a:rect l="l" t="t" r="r" b="b"/>
            <a:pathLst>
              <a:path w="712602" h="508620">
                <a:moveTo>
                  <a:pt x="0" y="0"/>
                </a:moveTo>
                <a:lnTo>
                  <a:pt x="712602" y="0"/>
                </a:lnTo>
                <a:lnTo>
                  <a:pt x="712602" y="508619"/>
                </a:lnTo>
                <a:lnTo>
                  <a:pt x="0" y="50861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4" name="TextBox 14"/>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Aktenzeichen - Definition</a:t>
            </a:r>
          </a:p>
        </p:txBody>
      </p:sp>
      <p:sp>
        <p:nvSpPr>
          <p:cNvPr id="15" name="AutoShape 15"/>
          <p:cNvSpPr/>
          <p:nvPr/>
        </p:nvSpPr>
        <p:spPr>
          <a:xfrm>
            <a:off x="9134558" y="3049826"/>
            <a:ext cx="501545" cy="1357470"/>
          </a:xfrm>
          <a:prstGeom prst="line">
            <a:avLst/>
          </a:prstGeom>
          <a:ln w="38100" cap="flat">
            <a:solidFill>
              <a:srgbClr val="000000"/>
            </a:solidFill>
            <a:prstDash val="solid"/>
            <a:headEnd type="none" w="sm" len="sm"/>
            <a:tailEnd type="none" w="sm" len="sm"/>
          </a:ln>
        </p:spPr>
      </p:sp>
      <p:sp>
        <p:nvSpPr>
          <p:cNvPr id="16" name="TextBox 18">
            <a:extLst>
              <a:ext uri="{FF2B5EF4-FFF2-40B4-BE49-F238E27FC236}">
                <a16:creationId xmlns:a16="http://schemas.microsoft.com/office/drawing/2014/main" id="{F225A8D4-81EF-4C82-B267-D30E486C4B3B}"/>
              </a:ext>
            </a:extLst>
          </p:cNvPr>
          <p:cNvSpPr txBox="1"/>
          <p:nvPr/>
        </p:nvSpPr>
        <p:spPr>
          <a:xfrm>
            <a:off x="5798" y="6284573"/>
            <a:ext cx="2747092" cy="573427"/>
          </a:xfrm>
          <a:prstGeom prst="rect">
            <a:avLst/>
          </a:prstGeom>
        </p:spPr>
        <p:txBody>
          <a:bodyPr wrap="square" lIns="0" tIns="0" rIns="0" bIns="0" rtlCol="0" anchor="t">
            <a:spAutoFit/>
          </a:bodyPr>
          <a:lstStyle/>
          <a:p>
            <a:pPr algn="ctr">
              <a:lnSpc>
                <a:spcPts val="4900"/>
              </a:lnSpc>
              <a:spcBef>
                <a:spcPct val="0"/>
              </a:spcBef>
            </a:pPr>
            <a:r>
              <a:rPr lang="en-US" sz="3500" dirty="0">
                <a:solidFill>
                  <a:srgbClr val="000000"/>
                </a:solidFill>
                <a:latin typeface="Canva Sans"/>
                <a:ea typeface="Canva Sans"/>
                <a:cs typeface="Canva Sans"/>
                <a:sym typeface="Canva Sans"/>
              </a:rPr>
              <a:t>§ 2 I 1 </a:t>
            </a:r>
            <a:r>
              <a:rPr lang="en-US" sz="3500" dirty="0" err="1">
                <a:solidFill>
                  <a:srgbClr val="000000"/>
                </a:solidFill>
                <a:latin typeface="Canva Sans"/>
                <a:ea typeface="Canva Sans"/>
                <a:cs typeface="Canva Sans"/>
                <a:sym typeface="Canva Sans"/>
              </a:rPr>
              <a:t>AktO</a:t>
            </a:r>
            <a:endParaRPr lang="en-US" sz="3500" dirty="0">
              <a:solidFill>
                <a:srgbClr val="000000"/>
              </a:solidFill>
              <a:latin typeface="Canva Sans"/>
              <a:ea typeface="Canva Sans"/>
              <a:cs typeface="Canva Sans"/>
              <a:sym typeface="Canva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grpSp>
        <p:nvGrpSpPr>
          <p:cNvPr id="5" name="Group 5"/>
          <p:cNvGrpSpPr/>
          <p:nvPr/>
        </p:nvGrpSpPr>
        <p:grpSpPr>
          <a:xfrm>
            <a:off x="685800" y="1786187"/>
            <a:ext cx="2321447" cy="2321447"/>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sp>
      </p:grpSp>
      <p:sp>
        <p:nvSpPr>
          <p:cNvPr id="7" name="TextBox 7"/>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Aktenzeichen</a:t>
            </a:r>
          </a:p>
        </p:txBody>
      </p:sp>
      <p:sp>
        <p:nvSpPr>
          <p:cNvPr id="8" name="TextBox 8"/>
          <p:cNvSpPr txBox="1"/>
          <p:nvPr/>
        </p:nvSpPr>
        <p:spPr>
          <a:xfrm>
            <a:off x="-426013" y="2651635"/>
            <a:ext cx="4545073" cy="549381"/>
          </a:xfrm>
          <a:prstGeom prst="rect">
            <a:avLst/>
          </a:prstGeom>
        </p:spPr>
        <p:txBody>
          <a:bodyPr lIns="0" tIns="0" rIns="0" bIns="0" rtlCol="0" anchor="t">
            <a:spAutoFit/>
          </a:bodyPr>
          <a:lstStyle/>
          <a:p>
            <a:pPr algn="ctr">
              <a:lnSpc>
                <a:spcPts val="4666"/>
              </a:lnSpc>
            </a:pPr>
            <a:r>
              <a:rPr lang="en-US" sz="3333">
                <a:solidFill>
                  <a:srgbClr val="000000"/>
                </a:solidFill>
                <a:latin typeface="Canva Sans"/>
                <a:ea typeface="Canva Sans"/>
                <a:cs typeface="Canva Sans"/>
                <a:sym typeface="Canva Sans"/>
              </a:rPr>
              <a:t>Abteilung</a:t>
            </a:r>
          </a:p>
        </p:txBody>
      </p:sp>
      <p:sp>
        <p:nvSpPr>
          <p:cNvPr id="9" name="TextBox 9"/>
          <p:cNvSpPr txBox="1"/>
          <p:nvPr/>
        </p:nvSpPr>
        <p:spPr>
          <a:xfrm>
            <a:off x="8482148" y="2328844"/>
            <a:ext cx="327025" cy="1089081"/>
          </a:xfrm>
          <a:prstGeom prst="rect">
            <a:avLst/>
          </a:prstGeom>
        </p:spPr>
        <p:txBody>
          <a:bodyPr lIns="0" tIns="0" rIns="0" bIns="0" rtlCol="0" anchor="t">
            <a:spAutoFit/>
          </a:bodyPr>
          <a:lstStyle/>
          <a:p>
            <a:pPr algn="ctr">
              <a:lnSpc>
                <a:spcPts val="9334"/>
              </a:lnSpc>
            </a:pPr>
            <a:r>
              <a:rPr lang="en-US" sz="6667">
                <a:solidFill>
                  <a:srgbClr val="000000"/>
                </a:solidFill>
                <a:latin typeface="Canva Sans"/>
                <a:ea typeface="Canva Sans"/>
                <a:cs typeface="Canva Sans"/>
                <a:sym typeface="Canva Sans"/>
              </a:rPr>
              <a:t>/</a:t>
            </a:r>
          </a:p>
        </p:txBody>
      </p:sp>
      <p:grpSp>
        <p:nvGrpSpPr>
          <p:cNvPr id="10" name="Group 10"/>
          <p:cNvGrpSpPr/>
          <p:nvPr/>
        </p:nvGrpSpPr>
        <p:grpSpPr>
          <a:xfrm>
            <a:off x="3235075" y="1786187"/>
            <a:ext cx="2321447" cy="2321447"/>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sp>
      </p:grpSp>
      <p:sp>
        <p:nvSpPr>
          <p:cNvPr id="12" name="TextBox 12"/>
          <p:cNvSpPr txBox="1"/>
          <p:nvPr/>
        </p:nvSpPr>
        <p:spPr>
          <a:xfrm>
            <a:off x="2880052" y="2493944"/>
            <a:ext cx="3031492" cy="948978"/>
          </a:xfrm>
          <a:prstGeom prst="rect">
            <a:avLst/>
          </a:prstGeom>
        </p:spPr>
        <p:txBody>
          <a:bodyPr lIns="0" tIns="0" rIns="0" bIns="0" rtlCol="0" anchor="t">
            <a:spAutoFit/>
          </a:bodyPr>
          <a:lstStyle/>
          <a:p>
            <a:pPr algn="ctr">
              <a:lnSpc>
                <a:spcPts val="3666"/>
              </a:lnSpc>
            </a:pPr>
            <a:r>
              <a:rPr lang="en-US" sz="3333" dirty="0">
                <a:solidFill>
                  <a:srgbClr val="000000"/>
                </a:solidFill>
                <a:latin typeface="Canva Sans"/>
                <a:ea typeface="Canva Sans"/>
                <a:cs typeface="Canva Sans"/>
                <a:sym typeface="Canva Sans"/>
              </a:rPr>
              <a:t>Register-</a:t>
            </a:r>
            <a:br>
              <a:rPr lang="en-US" sz="3333" dirty="0">
                <a:solidFill>
                  <a:srgbClr val="000000"/>
                </a:solidFill>
                <a:latin typeface="Canva Sans"/>
                <a:ea typeface="Canva Sans"/>
                <a:cs typeface="Canva Sans"/>
                <a:sym typeface="Canva Sans"/>
              </a:rPr>
            </a:br>
            <a:r>
              <a:rPr lang="en-US" sz="3333" dirty="0" err="1">
                <a:solidFill>
                  <a:srgbClr val="000000"/>
                </a:solidFill>
                <a:latin typeface="Canva Sans"/>
                <a:ea typeface="Canva Sans"/>
                <a:cs typeface="Canva Sans"/>
                <a:sym typeface="Canva Sans"/>
              </a:rPr>
              <a:t>zeichen</a:t>
            </a:r>
            <a:endParaRPr lang="en-US" sz="3333" dirty="0">
              <a:solidFill>
                <a:srgbClr val="000000"/>
              </a:solidFill>
              <a:latin typeface="Canva Sans"/>
              <a:ea typeface="Canva Sans"/>
              <a:cs typeface="Canva Sans"/>
              <a:sym typeface="Canva Sans"/>
            </a:endParaRPr>
          </a:p>
        </p:txBody>
      </p:sp>
      <p:grpSp>
        <p:nvGrpSpPr>
          <p:cNvPr id="13" name="Group 13"/>
          <p:cNvGrpSpPr/>
          <p:nvPr/>
        </p:nvGrpSpPr>
        <p:grpSpPr>
          <a:xfrm>
            <a:off x="9184753" y="1786187"/>
            <a:ext cx="2321447" cy="2321447"/>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sp>
      </p:grpSp>
      <p:sp>
        <p:nvSpPr>
          <p:cNvPr id="15" name="TextBox 15"/>
          <p:cNvSpPr txBox="1"/>
          <p:nvPr/>
        </p:nvSpPr>
        <p:spPr>
          <a:xfrm>
            <a:off x="8903623" y="2491317"/>
            <a:ext cx="2883707" cy="948978"/>
          </a:xfrm>
          <a:prstGeom prst="rect">
            <a:avLst/>
          </a:prstGeom>
        </p:spPr>
        <p:txBody>
          <a:bodyPr lIns="0" tIns="0" rIns="0" bIns="0" rtlCol="0" anchor="t">
            <a:spAutoFit/>
          </a:bodyPr>
          <a:lstStyle/>
          <a:p>
            <a:pPr algn="ctr">
              <a:lnSpc>
                <a:spcPts val="3666"/>
              </a:lnSpc>
            </a:pPr>
            <a:r>
              <a:rPr lang="en-US" sz="3333">
                <a:solidFill>
                  <a:srgbClr val="000000"/>
                </a:solidFill>
                <a:latin typeface="Canva Sans"/>
                <a:ea typeface="Canva Sans"/>
                <a:cs typeface="Canva Sans"/>
                <a:sym typeface="Canva Sans"/>
              </a:rPr>
              <a:t>Jahres-</a:t>
            </a:r>
          </a:p>
          <a:p>
            <a:pPr algn="ctr">
              <a:lnSpc>
                <a:spcPts val="3666"/>
              </a:lnSpc>
            </a:pPr>
            <a:r>
              <a:rPr lang="en-US" sz="3333">
                <a:solidFill>
                  <a:srgbClr val="000000"/>
                </a:solidFill>
                <a:latin typeface="Canva Sans"/>
                <a:ea typeface="Canva Sans"/>
                <a:cs typeface="Canva Sans"/>
                <a:sym typeface="Canva Sans"/>
              </a:rPr>
              <a:t>zahl </a:t>
            </a:r>
          </a:p>
        </p:txBody>
      </p:sp>
      <p:grpSp>
        <p:nvGrpSpPr>
          <p:cNvPr id="16" name="Group 16"/>
          <p:cNvGrpSpPr/>
          <p:nvPr/>
        </p:nvGrpSpPr>
        <p:grpSpPr>
          <a:xfrm>
            <a:off x="5785121" y="1786187"/>
            <a:ext cx="2321447" cy="2321447"/>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sp>
      </p:grpSp>
      <p:sp>
        <p:nvSpPr>
          <p:cNvPr id="18" name="TextBox 18"/>
          <p:cNvSpPr txBox="1"/>
          <p:nvPr/>
        </p:nvSpPr>
        <p:spPr>
          <a:xfrm>
            <a:off x="5371644" y="2515110"/>
            <a:ext cx="3148403" cy="948978"/>
          </a:xfrm>
          <a:prstGeom prst="rect">
            <a:avLst/>
          </a:prstGeom>
        </p:spPr>
        <p:txBody>
          <a:bodyPr lIns="0" tIns="0" rIns="0" bIns="0" rtlCol="0" anchor="t">
            <a:spAutoFit/>
          </a:bodyPr>
          <a:lstStyle/>
          <a:p>
            <a:pPr algn="ctr">
              <a:lnSpc>
                <a:spcPts val="3666"/>
              </a:lnSpc>
            </a:pPr>
            <a:r>
              <a:rPr lang="en-US" sz="3333" dirty="0" err="1">
                <a:solidFill>
                  <a:srgbClr val="000000"/>
                </a:solidFill>
                <a:latin typeface="Canva Sans"/>
                <a:ea typeface="Canva Sans"/>
                <a:cs typeface="Canva Sans"/>
                <a:sym typeface="Canva Sans"/>
              </a:rPr>
              <a:t>laufende</a:t>
            </a:r>
            <a:r>
              <a:rPr lang="en-US" sz="3333" dirty="0">
                <a:solidFill>
                  <a:srgbClr val="000000"/>
                </a:solidFill>
                <a:latin typeface="Canva Sans"/>
                <a:ea typeface="Canva Sans"/>
                <a:cs typeface="Canva Sans"/>
                <a:sym typeface="Canva Sans"/>
              </a:rPr>
              <a:t> </a:t>
            </a:r>
            <a:br>
              <a:rPr lang="en-US" sz="3333" dirty="0">
                <a:solidFill>
                  <a:srgbClr val="000000"/>
                </a:solidFill>
                <a:latin typeface="Canva Sans"/>
                <a:ea typeface="Canva Sans"/>
                <a:cs typeface="Canva Sans"/>
                <a:sym typeface="Canva Sans"/>
              </a:rPr>
            </a:br>
            <a:r>
              <a:rPr lang="en-US" sz="3333" dirty="0" err="1">
                <a:solidFill>
                  <a:srgbClr val="000000"/>
                </a:solidFill>
                <a:latin typeface="Canva Sans"/>
                <a:ea typeface="Canva Sans"/>
                <a:cs typeface="Canva Sans"/>
                <a:sym typeface="Canva Sans"/>
              </a:rPr>
              <a:t>Nummer</a:t>
            </a:r>
            <a:endParaRPr lang="en-US" sz="3333" dirty="0">
              <a:solidFill>
                <a:srgbClr val="000000"/>
              </a:solidFill>
              <a:latin typeface="Canva Sans"/>
              <a:ea typeface="Canva Sans"/>
              <a:cs typeface="Canva Sans"/>
              <a:sym typeface="Canva Sans"/>
            </a:endParaRPr>
          </a:p>
        </p:txBody>
      </p:sp>
      <p:sp>
        <p:nvSpPr>
          <p:cNvPr id="19" name="TextBox 19"/>
          <p:cNvSpPr txBox="1"/>
          <p:nvPr/>
        </p:nvSpPr>
        <p:spPr>
          <a:xfrm>
            <a:off x="1130985" y="4724568"/>
            <a:ext cx="1431079" cy="1089081"/>
          </a:xfrm>
          <a:prstGeom prst="rect">
            <a:avLst/>
          </a:prstGeom>
        </p:spPr>
        <p:txBody>
          <a:bodyPr lIns="0" tIns="0" rIns="0" bIns="0" rtlCol="0" anchor="t">
            <a:spAutoFit/>
          </a:bodyPr>
          <a:lstStyle/>
          <a:p>
            <a:pPr algn="ctr">
              <a:lnSpc>
                <a:spcPts val="9334"/>
              </a:lnSpc>
            </a:pPr>
            <a:r>
              <a:rPr lang="en-US" sz="6667">
                <a:solidFill>
                  <a:srgbClr val="000000"/>
                </a:solidFill>
                <a:latin typeface="Canva Sans"/>
                <a:ea typeface="Canva Sans"/>
                <a:cs typeface="Canva Sans"/>
                <a:sym typeface="Canva Sans"/>
              </a:rPr>
              <a:t>2</a:t>
            </a:r>
          </a:p>
        </p:txBody>
      </p:sp>
      <p:sp>
        <p:nvSpPr>
          <p:cNvPr id="20" name="TextBox 20"/>
          <p:cNvSpPr txBox="1"/>
          <p:nvPr/>
        </p:nvSpPr>
        <p:spPr>
          <a:xfrm>
            <a:off x="3667216" y="4724568"/>
            <a:ext cx="1457164" cy="1089081"/>
          </a:xfrm>
          <a:prstGeom prst="rect">
            <a:avLst/>
          </a:prstGeom>
        </p:spPr>
        <p:txBody>
          <a:bodyPr lIns="0" tIns="0" rIns="0" bIns="0" rtlCol="0" anchor="t">
            <a:spAutoFit/>
          </a:bodyPr>
          <a:lstStyle/>
          <a:p>
            <a:pPr algn="ctr">
              <a:lnSpc>
                <a:spcPts val="9334"/>
              </a:lnSpc>
            </a:pPr>
            <a:r>
              <a:rPr lang="en-US" sz="6667">
                <a:solidFill>
                  <a:srgbClr val="000000"/>
                </a:solidFill>
                <a:latin typeface="Canva Sans"/>
                <a:ea typeface="Canva Sans"/>
                <a:cs typeface="Canva Sans"/>
                <a:sym typeface="Canva Sans"/>
              </a:rPr>
              <a:t>C</a:t>
            </a:r>
          </a:p>
        </p:txBody>
      </p:sp>
      <p:sp>
        <p:nvSpPr>
          <p:cNvPr id="21" name="TextBox 21"/>
          <p:cNvSpPr txBox="1"/>
          <p:nvPr/>
        </p:nvSpPr>
        <p:spPr>
          <a:xfrm>
            <a:off x="5697477" y="4724568"/>
            <a:ext cx="2496735" cy="1089081"/>
          </a:xfrm>
          <a:prstGeom prst="rect">
            <a:avLst/>
          </a:prstGeom>
        </p:spPr>
        <p:txBody>
          <a:bodyPr lIns="0" tIns="0" rIns="0" bIns="0" rtlCol="0" anchor="t">
            <a:spAutoFit/>
          </a:bodyPr>
          <a:lstStyle/>
          <a:p>
            <a:pPr algn="ctr">
              <a:lnSpc>
                <a:spcPts val="9334"/>
              </a:lnSpc>
            </a:pPr>
            <a:r>
              <a:rPr lang="en-US" sz="6667">
                <a:solidFill>
                  <a:srgbClr val="000000"/>
                </a:solidFill>
                <a:latin typeface="Canva Sans"/>
                <a:ea typeface="Canva Sans"/>
                <a:cs typeface="Canva Sans"/>
                <a:sym typeface="Canva Sans"/>
              </a:rPr>
              <a:t>484</a:t>
            </a:r>
          </a:p>
        </p:txBody>
      </p:sp>
      <p:sp>
        <p:nvSpPr>
          <p:cNvPr id="22" name="TextBox 22"/>
          <p:cNvSpPr txBox="1"/>
          <p:nvPr/>
        </p:nvSpPr>
        <p:spPr>
          <a:xfrm>
            <a:off x="8482148" y="4724568"/>
            <a:ext cx="327025" cy="1089081"/>
          </a:xfrm>
          <a:prstGeom prst="rect">
            <a:avLst/>
          </a:prstGeom>
        </p:spPr>
        <p:txBody>
          <a:bodyPr lIns="0" tIns="0" rIns="0" bIns="0" rtlCol="0" anchor="t">
            <a:spAutoFit/>
          </a:bodyPr>
          <a:lstStyle/>
          <a:p>
            <a:pPr algn="ctr">
              <a:lnSpc>
                <a:spcPts val="9334"/>
              </a:lnSpc>
            </a:pPr>
            <a:r>
              <a:rPr lang="en-US" sz="6667">
                <a:solidFill>
                  <a:srgbClr val="000000"/>
                </a:solidFill>
                <a:latin typeface="Canva Sans"/>
                <a:ea typeface="Canva Sans"/>
                <a:cs typeface="Canva Sans"/>
                <a:sym typeface="Canva Sans"/>
              </a:rPr>
              <a:t>/</a:t>
            </a:r>
          </a:p>
        </p:txBody>
      </p:sp>
      <p:sp>
        <p:nvSpPr>
          <p:cNvPr id="23" name="TextBox 23"/>
          <p:cNvSpPr txBox="1"/>
          <p:nvPr/>
        </p:nvSpPr>
        <p:spPr>
          <a:xfrm>
            <a:off x="9478962" y="4724568"/>
            <a:ext cx="1733029" cy="1089081"/>
          </a:xfrm>
          <a:prstGeom prst="rect">
            <a:avLst/>
          </a:prstGeom>
        </p:spPr>
        <p:txBody>
          <a:bodyPr lIns="0" tIns="0" rIns="0" bIns="0" rtlCol="0" anchor="t">
            <a:spAutoFit/>
          </a:bodyPr>
          <a:lstStyle/>
          <a:p>
            <a:pPr algn="ctr">
              <a:lnSpc>
                <a:spcPts val="9334"/>
              </a:lnSpc>
            </a:pPr>
            <a:r>
              <a:rPr lang="en-US" sz="6667" dirty="0">
                <a:solidFill>
                  <a:srgbClr val="000000"/>
                </a:solidFill>
                <a:latin typeface="Canva Sans"/>
                <a:ea typeface="Canva Sans"/>
                <a:cs typeface="Canva Sans"/>
                <a:sym typeface="Canva Sans"/>
              </a:rPr>
              <a:t>26</a:t>
            </a:r>
          </a:p>
        </p:txBody>
      </p:sp>
      <p:sp>
        <p:nvSpPr>
          <p:cNvPr id="24" name="AutoShape 24"/>
          <p:cNvSpPr/>
          <p:nvPr/>
        </p:nvSpPr>
        <p:spPr>
          <a:xfrm>
            <a:off x="1846523" y="4107635"/>
            <a:ext cx="0" cy="750283"/>
          </a:xfrm>
          <a:prstGeom prst="line">
            <a:avLst/>
          </a:prstGeom>
          <a:ln w="38100" cap="flat">
            <a:solidFill>
              <a:srgbClr val="000000"/>
            </a:solidFill>
            <a:prstDash val="solid"/>
            <a:headEnd type="none" w="sm" len="sm"/>
            <a:tailEnd type="none" w="sm" len="sm"/>
          </a:ln>
        </p:spPr>
      </p:sp>
      <p:sp>
        <p:nvSpPr>
          <p:cNvPr id="25" name="AutoShape 25"/>
          <p:cNvSpPr/>
          <p:nvPr/>
        </p:nvSpPr>
        <p:spPr>
          <a:xfrm>
            <a:off x="4395798" y="4107635"/>
            <a:ext cx="0" cy="750283"/>
          </a:xfrm>
          <a:prstGeom prst="line">
            <a:avLst/>
          </a:prstGeom>
          <a:ln w="38100" cap="flat">
            <a:solidFill>
              <a:srgbClr val="000000"/>
            </a:solidFill>
            <a:prstDash val="solid"/>
            <a:headEnd type="none" w="sm" len="sm"/>
            <a:tailEnd type="none" w="sm" len="sm"/>
          </a:ln>
        </p:spPr>
      </p:sp>
      <p:sp>
        <p:nvSpPr>
          <p:cNvPr id="26" name="AutoShape 26"/>
          <p:cNvSpPr/>
          <p:nvPr/>
        </p:nvSpPr>
        <p:spPr>
          <a:xfrm flipH="1">
            <a:off x="6945845" y="4107635"/>
            <a:ext cx="0" cy="750283"/>
          </a:xfrm>
          <a:prstGeom prst="line">
            <a:avLst/>
          </a:prstGeom>
          <a:ln w="38100" cap="flat">
            <a:solidFill>
              <a:srgbClr val="000000"/>
            </a:solidFill>
            <a:prstDash val="solid"/>
            <a:headEnd type="none" w="sm" len="sm"/>
            <a:tailEnd type="none" w="sm" len="sm"/>
          </a:ln>
        </p:spPr>
      </p:sp>
      <p:sp>
        <p:nvSpPr>
          <p:cNvPr id="27" name="AutoShape 27"/>
          <p:cNvSpPr/>
          <p:nvPr/>
        </p:nvSpPr>
        <p:spPr>
          <a:xfrm>
            <a:off x="10345477" y="4107635"/>
            <a:ext cx="0" cy="750283"/>
          </a:xfrm>
          <a:prstGeom prst="line">
            <a:avLst/>
          </a:prstGeom>
          <a:ln w="38100" cap="flat">
            <a:solidFill>
              <a:srgbClr val="000000"/>
            </a:solidFill>
            <a:prstDash val="solid"/>
            <a:headEnd type="none" w="sm" len="sm"/>
            <a:tailEnd type="none" w="sm" len="sm"/>
          </a:ln>
        </p:spPr>
      </p:sp>
      <p:sp>
        <p:nvSpPr>
          <p:cNvPr id="28" name="TextBox 30">
            <a:extLst>
              <a:ext uri="{FF2B5EF4-FFF2-40B4-BE49-F238E27FC236}">
                <a16:creationId xmlns:a16="http://schemas.microsoft.com/office/drawing/2014/main" id="{2A91BEAA-0377-6E88-F1F2-5548FA0D5A5B}"/>
              </a:ext>
            </a:extLst>
          </p:cNvPr>
          <p:cNvSpPr txBox="1"/>
          <p:nvPr/>
        </p:nvSpPr>
        <p:spPr>
          <a:xfrm>
            <a:off x="64191" y="6185842"/>
            <a:ext cx="2801694" cy="573427"/>
          </a:xfrm>
          <a:prstGeom prst="rect">
            <a:avLst/>
          </a:prstGeom>
        </p:spPr>
        <p:txBody>
          <a:bodyPr wrap="square" lIns="0" tIns="0" rIns="0" bIns="0" rtlCol="0" anchor="t">
            <a:spAutoFit/>
          </a:bodyPr>
          <a:lstStyle/>
          <a:p>
            <a:pPr algn="ctr">
              <a:lnSpc>
                <a:spcPts val="4900"/>
              </a:lnSpc>
              <a:spcBef>
                <a:spcPct val="0"/>
              </a:spcBef>
            </a:pPr>
            <a:r>
              <a:rPr lang="en-US" sz="3500" dirty="0">
                <a:solidFill>
                  <a:srgbClr val="000000"/>
                </a:solidFill>
                <a:latin typeface="Canva Sans"/>
                <a:ea typeface="Canva Sans"/>
                <a:cs typeface="Canva Sans"/>
                <a:sym typeface="Canva Sans"/>
              </a:rPr>
              <a:t>§ 2 II 1 </a:t>
            </a:r>
            <a:r>
              <a:rPr lang="en-US" sz="3500" dirty="0" err="1">
                <a:solidFill>
                  <a:srgbClr val="000000"/>
                </a:solidFill>
                <a:latin typeface="Canva Sans"/>
                <a:ea typeface="Canva Sans"/>
                <a:cs typeface="Canva Sans"/>
                <a:sym typeface="Canva Sans"/>
              </a:rPr>
              <a:t>AktO</a:t>
            </a:r>
            <a:endParaRPr lang="en-US" sz="3500" dirty="0">
              <a:solidFill>
                <a:srgbClr val="000000"/>
              </a:solidFill>
              <a:latin typeface="Canva Sans"/>
              <a:ea typeface="Canva Sans"/>
              <a:cs typeface="Canva Sans"/>
              <a:sym typeface="Canva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TextBox 5"/>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Übersicht der Registerzeichen</a:t>
            </a:r>
          </a:p>
        </p:txBody>
      </p:sp>
      <p:grpSp>
        <p:nvGrpSpPr>
          <p:cNvPr id="6" name="Group 6"/>
          <p:cNvGrpSpPr>
            <a:grpSpLocks noChangeAspect="1"/>
          </p:cNvGrpSpPr>
          <p:nvPr/>
        </p:nvGrpSpPr>
        <p:grpSpPr>
          <a:xfrm>
            <a:off x="685800" y="1742222"/>
            <a:ext cx="5063027" cy="1133161"/>
            <a:chOff x="0" y="0"/>
            <a:chExt cx="3818890" cy="854710"/>
          </a:xfrm>
        </p:grpSpPr>
        <p:sp>
          <p:nvSpPr>
            <p:cNvPr id="7" name="Freeform 7"/>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8" name="Freeform 8"/>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sp>
        <p:nvSpPr>
          <p:cNvPr id="9" name="TextBox 9"/>
          <p:cNvSpPr txBox="1"/>
          <p:nvPr/>
        </p:nvSpPr>
        <p:spPr>
          <a:xfrm>
            <a:off x="1805562" y="2032578"/>
            <a:ext cx="4744217" cy="491481"/>
          </a:xfrm>
          <a:prstGeom prst="rect">
            <a:avLst/>
          </a:prstGeom>
        </p:spPr>
        <p:txBody>
          <a:bodyPr lIns="0" tIns="0" rIns="0" bIns="0" rtlCol="0" anchor="t">
            <a:spAutoFit/>
          </a:bodyPr>
          <a:lstStyle/>
          <a:p>
            <a:pPr>
              <a:lnSpc>
                <a:spcPts val="4200"/>
              </a:lnSpc>
            </a:pPr>
            <a:r>
              <a:rPr lang="en-US" sz="2999">
                <a:solidFill>
                  <a:srgbClr val="000000"/>
                </a:solidFill>
                <a:latin typeface="Canva Sans"/>
                <a:ea typeface="Canva Sans"/>
                <a:cs typeface="Canva Sans"/>
                <a:sym typeface="Canva Sans"/>
              </a:rPr>
              <a:t>Allgemeines Register</a:t>
            </a:r>
          </a:p>
        </p:txBody>
      </p:sp>
      <p:sp>
        <p:nvSpPr>
          <p:cNvPr id="10" name="TextBox 10"/>
          <p:cNvSpPr txBox="1"/>
          <p:nvPr/>
        </p:nvSpPr>
        <p:spPr>
          <a:xfrm>
            <a:off x="971283" y="1992361"/>
            <a:ext cx="1453000"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AR</a:t>
            </a:r>
          </a:p>
        </p:txBody>
      </p:sp>
      <p:grpSp>
        <p:nvGrpSpPr>
          <p:cNvPr id="11" name="Group 11"/>
          <p:cNvGrpSpPr>
            <a:grpSpLocks noChangeAspect="1"/>
          </p:cNvGrpSpPr>
          <p:nvPr/>
        </p:nvGrpSpPr>
        <p:grpSpPr>
          <a:xfrm>
            <a:off x="685800" y="4587767"/>
            <a:ext cx="5063027" cy="1133161"/>
            <a:chOff x="0" y="0"/>
            <a:chExt cx="3818890" cy="854710"/>
          </a:xfrm>
        </p:grpSpPr>
        <p:sp>
          <p:nvSpPr>
            <p:cNvPr id="12" name="Freeform 12"/>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13" name="Freeform 13"/>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grpSp>
        <p:nvGrpSpPr>
          <p:cNvPr id="14" name="Group 14"/>
          <p:cNvGrpSpPr>
            <a:grpSpLocks noChangeAspect="1"/>
          </p:cNvGrpSpPr>
          <p:nvPr/>
        </p:nvGrpSpPr>
        <p:grpSpPr>
          <a:xfrm>
            <a:off x="6443173" y="1742222"/>
            <a:ext cx="5063027" cy="1133161"/>
            <a:chOff x="0" y="0"/>
            <a:chExt cx="3818890" cy="854710"/>
          </a:xfrm>
        </p:grpSpPr>
        <p:sp>
          <p:nvSpPr>
            <p:cNvPr id="15" name="Freeform 15"/>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16" name="Freeform 16"/>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sp>
        <p:nvSpPr>
          <p:cNvPr id="17" name="TextBox 17"/>
          <p:cNvSpPr txBox="1"/>
          <p:nvPr/>
        </p:nvSpPr>
        <p:spPr>
          <a:xfrm>
            <a:off x="7680720" y="2005061"/>
            <a:ext cx="3606811" cy="491481"/>
          </a:xfrm>
          <a:prstGeom prst="rect">
            <a:avLst/>
          </a:prstGeom>
        </p:spPr>
        <p:txBody>
          <a:bodyPr lIns="0" tIns="0" rIns="0" bIns="0" rtlCol="0" anchor="t">
            <a:spAutoFit/>
          </a:bodyPr>
          <a:lstStyle/>
          <a:p>
            <a:pPr>
              <a:lnSpc>
                <a:spcPts val="4200"/>
              </a:lnSpc>
            </a:pPr>
            <a:r>
              <a:rPr lang="en-US" sz="2999">
                <a:solidFill>
                  <a:srgbClr val="000000"/>
                </a:solidFill>
                <a:latin typeface="Canva Sans"/>
                <a:ea typeface="Canva Sans"/>
                <a:cs typeface="Canva Sans"/>
                <a:sym typeface="Canva Sans"/>
              </a:rPr>
              <a:t>LG - Berufung</a:t>
            </a:r>
          </a:p>
        </p:txBody>
      </p:sp>
      <p:sp>
        <p:nvSpPr>
          <p:cNvPr id="18" name="TextBox 18"/>
          <p:cNvSpPr txBox="1"/>
          <p:nvPr/>
        </p:nvSpPr>
        <p:spPr>
          <a:xfrm>
            <a:off x="6877343" y="1992361"/>
            <a:ext cx="905909"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S</a:t>
            </a:r>
          </a:p>
        </p:txBody>
      </p:sp>
      <p:grpSp>
        <p:nvGrpSpPr>
          <p:cNvPr id="19" name="Group 19"/>
          <p:cNvGrpSpPr>
            <a:grpSpLocks noChangeAspect="1"/>
          </p:cNvGrpSpPr>
          <p:nvPr/>
        </p:nvGrpSpPr>
        <p:grpSpPr>
          <a:xfrm>
            <a:off x="685800" y="3164994"/>
            <a:ext cx="5063027" cy="1133161"/>
            <a:chOff x="0" y="0"/>
            <a:chExt cx="3818890" cy="854710"/>
          </a:xfrm>
        </p:grpSpPr>
        <p:sp>
          <p:nvSpPr>
            <p:cNvPr id="20" name="Freeform 20"/>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21" name="Freeform 21"/>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sp>
        <p:nvSpPr>
          <p:cNvPr id="22" name="TextBox 22"/>
          <p:cNvSpPr txBox="1"/>
          <p:nvPr/>
        </p:nvSpPr>
        <p:spPr>
          <a:xfrm>
            <a:off x="1964024" y="3455350"/>
            <a:ext cx="3983753" cy="491481"/>
          </a:xfrm>
          <a:prstGeom prst="rect">
            <a:avLst/>
          </a:prstGeom>
        </p:spPr>
        <p:txBody>
          <a:bodyPr lIns="0" tIns="0" rIns="0" bIns="0" rtlCol="0" anchor="t">
            <a:spAutoFit/>
          </a:bodyPr>
          <a:lstStyle/>
          <a:p>
            <a:pPr>
              <a:lnSpc>
                <a:spcPts val="4200"/>
              </a:lnSpc>
            </a:pPr>
            <a:r>
              <a:rPr lang="en-US" sz="2999">
                <a:solidFill>
                  <a:srgbClr val="000000"/>
                </a:solidFill>
                <a:latin typeface="Canva Sans"/>
                <a:ea typeface="Canva Sans"/>
                <a:cs typeface="Canva Sans"/>
                <a:sym typeface="Canva Sans"/>
              </a:rPr>
              <a:t>AG I. Instanz</a:t>
            </a:r>
          </a:p>
        </p:txBody>
      </p:sp>
      <p:sp>
        <p:nvSpPr>
          <p:cNvPr id="23" name="TextBox 23"/>
          <p:cNvSpPr txBox="1"/>
          <p:nvPr/>
        </p:nvSpPr>
        <p:spPr>
          <a:xfrm>
            <a:off x="1111653" y="3417623"/>
            <a:ext cx="1401851"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C</a:t>
            </a:r>
          </a:p>
        </p:txBody>
      </p:sp>
      <p:sp>
        <p:nvSpPr>
          <p:cNvPr id="24" name="TextBox 24"/>
          <p:cNvSpPr txBox="1"/>
          <p:nvPr/>
        </p:nvSpPr>
        <p:spPr>
          <a:xfrm>
            <a:off x="1964025" y="4850606"/>
            <a:ext cx="3265195" cy="491481"/>
          </a:xfrm>
          <a:prstGeom prst="rect">
            <a:avLst/>
          </a:prstGeom>
        </p:spPr>
        <p:txBody>
          <a:bodyPr lIns="0" tIns="0" rIns="0" bIns="0" rtlCol="0" anchor="t">
            <a:spAutoFit/>
          </a:bodyPr>
          <a:lstStyle/>
          <a:p>
            <a:pPr>
              <a:lnSpc>
                <a:spcPts val="4200"/>
              </a:lnSpc>
            </a:pPr>
            <a:r>
              <a:rPr lang="en-US" sz="2999">
                <a:solidFill>
                  <a:srgbClr val="000000"/>
                </a:solidFill>
                <a:latin typeface="Canva Sans"/>
                <a:ea typeface="Canva Sans"/>
                <a:cs typeface="Canva Sans"/>
                <a:sym typeface="Canva Sans"/>
              </a:rPr>
              <a:t>LG - I. Instanz </a:t>
            </a:r>
          </a:p>
        </p:txBody>
      </p:sp>
      <p:sp>
        <p:nvSpPr>
          <p:cNvPr id="25" name="TextBox 25"/>
          <p:cNvSpPr txBox="1"/>
          <p:nvPr/>
        </p:nvSpPr>
        <p:spPr>
          <a:xfrm>
            <a:off x="1095208" y="4842884"/>
            <a:ext cx="1179641"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O</a:t>
            </a:r>
          </a:p>
        </p:txBody>
      </p:sp>
      <p:grpSp>
        <p:nvGrpSpPr>
          <p:cNvPr id="26" name="Group 26"/>
          <p:cNvGrpSpPr>
            <a:grpSpLocks noChangeAspect="1"/>
          </p:cNvGrpSpPr>
          <p:nvPr/>
        </p:nvGrpSpPr>
        <p:grpSpPr>
          <a:xfrm>
            <a:off x="6443173" y="4587767"/>
            <a:ext cx="5063027" cy="1133161"/>
            <a:chOff x="0" y="0"/>
            <a:chExt cx="3818890" cy="854710"/>
          </a:xfrm>
        </p:grpSpPr>
        <p:sp>
          <p:nvSpPr>
            <p:cNvPr id="27" name="Freeform 27"/>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28" name="Freeform 28"/>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grpSp>
        <p:nvGrpSpPr>
          <p:cNvPr id="29" name="Group 29"/>
          <p:cNvGrpSpPr>
            <a:grpSpLocks noChangeAspect="1"/>
          </p:cNvGrpSpPr>
          <p:nvPr/>
        </p:nvGrpSpPr>
        <p:grpSpPr>
          <a:xfrm>
            <a:off x="6443173" y="3167484"/>
            <a:ext cx="5063027" cy="1133161"/>
            <a:chOff x="0" y="0"/>
            <a:chExt cx="3818890" cy="854710"/>
          </a:xfrm>
        </p:grpSpPr>
        <p:sp>
          <p:nvSpPr>
            <p:cNvPr id="30" name="Freeform 30"/>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31" name="Freeform 31"/>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sp>
        <p:nvSpPr>
          <p:cNvPr id="32" name="TextBox 32"/>
          <p:cNvSpPr txBox="1"/>
          <p:nvPr/>
        </p:nvSpPr>
        <p:spPr>
          <a:xfrm>
            <a:off x="7723251" y="3457839"/>
            <a:ext cx="3650823" cy="491481"/>
          </a:xfrm>
          <a:prstGeom prst="rect">
            <a:avLst/>
          </a:prstGeom>
        </p:spPr>
        <p:txBody>
          <a:bodyPr lIns="0" tIns="0" rIns="0" bIns="0" rtlCol="0" anchor="t">
            <a:spAutoFit/>
          </a:bodyPr>
          <a:lstStyle/>
          <a:p>
            <a:pPr>
              <a:lnSpc>
                <a:spcPts val="4200"/>
              </a:lnSpc>
            </a:pPr>
            <a:r>
              <a:rPr lang="en-US" sz="2999">
                <a:solidFill>
                  <a:srgbClr val="000000"/>
                </a:solidFill>
                <a:latin typeface="Canva Sans"/>
                <a:ea typeface="Canva Sans"/>
                <a:cs typeface="Canva Sans"/>
                <a:sym typeface="Canva Sans"/>
              </a:rPr>
              <a:t>LG - Beschwerde</a:t>
            </a:r>
          </a:p>
        </p:txBody>
      </p:sp>
      <p:sp>
        <p:nvSpPr>
          <p:cNvPr id="33" name="TextBox 33"/>
          <p:cNvSpPr txBox="1"/>
          <p:nvPr/>
        </p:nvSpPr>
        <p:spPr>
          <a:xfrm>
            <a:off x="6886471" y="3417623"/>
            <a:ext cx="1160385"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T</a:t>
            </a:r>
          </a:p>
        </p:txBody>
      </p:sp>
      <p:sp>
        <p:nvSpPr>
          <p:cNvPr id="34" name="TextBox 34"/>
          <p:cNvSpPr txBox="1"/>
          <p:nvPr/>
        </p:nvSpPr>
        <p:spPr>
          <a:xfrm>
            <a:off x="6846957" y="4837906"/>
            <a:ext cx="1199899"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U</a:t>
            </a:r>
          </a:p>
        </p:txBody>
      </p:sp>
      <p:sp>
        <p:nvSpPr>
          <p:cNvPr id="35" name="TextBox 35"/>
          <p:cNvSpPr txBox="1"/>
          <p:nvPr/>
        </p:nvSpPr>
        <p:spPr>
          <a:xfrm>
            <a:off x="7707134" y="4884845"/>
            <a:ext cx="4140030" cy="491481"/>
          </a:xfrm>
          <a:prstGeom prst="rect">
            <a:avLst/>
          </a:prstGeom>
        </p:spPr>
        <p:txBody>
          <a:bodyPr lIns="0" tIns="0" rIns="0" bIns="0" rtlCol="0" anchor="t">
            <a:spAutoFit/>
          </a:bodyPr>
          <a:lstStyle/>
          <a:p>
            <a:pPr>
              <a:lnSpc>
                <a:spcPts val="4200"/>
              </a:lnSpc>
            </a:pPr>
            <a:r>
              <a:rPr lang="en-US" sz="2999">
                <a:solidFill>
                  <a:srgbClr val="000000"/>
                </a:solidFill>
                <a:latin typeface="Canva Sans"/>
                <a:ea typeface="Canva Sans"/>
                <a:cs typeface="Canva Sans"/>
                <a:sym typeface="Canva Sans"/>
              </a:rPr>
              <a:t>OLG/KG - Berufung</a:t>
            </a:r>
          </a:p>
        </p:txBody>
      </p:sp>
      <p:sp>
        <p:nvSpPr>
          <p:cNvPr id="36" name="TextBox 38">
            <a:extLst>
              <a:ext uri="{FF2B5EF4-FFF2-40B4-BE49-F238E27FC236}">
                <a16:creationId xmlns:a16="http://schemas.microsoft.com/office/drawing/2014/main" id="{F1A45843-4D13-E5CB-63EA-CAE5EE525592}"/>
              </a:ext>
            </a:extLst>
          </p:cNvPr>
          <p:cNvSpPr txBox="1"/>
          <p:nvPr/>
        </p:nvSpPr>
        <p:spPr>
          <a:xfrm>
            <a:off x="66881" y="6188122"/>
            <a:ext cx="7059481" cy="573427"/>
          </a:xfrm>
          <a:prstGeom prst="rect">
            <a:avLst/>
          </a:prstGeom>
        </p:spPr>
        <p:txBody>
          <a:bodyPr wrap="square" lIns="0" tIns="0" rIns="0" bIns="0" rtlCol="0" anchor="t">
            <a:spAutoFit/>
          </a:bodyPr>
          <a:lstStyle/>
          <a:p>
            <a:pPr algn="ctr">
              <a:lnSpc>
                <a:spcPts val="4900"/>
              </a:lnSpc>
              <a:spcBef>
                <a:spcPct val="0"/>
              </a:spcBef>
            </a:pPr>
            <a:r>
              <a:rPr lang="en-US" sz="3500" dirty="0">
                <a:solidFill>
                  <a:srgbClr val="000000"/>
                </a:solidFill>
                <a:latin typeface="Canva Sans"/>
                <a:ea typeface="Canva Sans"/>
                <a:cs typeface="Canva Sans"/>
                <a:sym typeface="Canva Sans"/>
              </a:rPr>
              <a:t>§ 2 II 1 Nr. 2 </a:t>
            </a:r>
            <a:r>
              <a:rPr lang="en-US" sz="3500" dirty="0" err="1">
                <a:solidFill>
                  <a:srgbClr val="000000"/>
                </a:solidFill>
                <a:latin typeface="Canva Sans"/>
                <a:ea typeface="Canva Sans"/>
                <a:cs typeface="Canva Sans"/>
                <a:sym typeface="Canva Sans"/>
              </a:rPr>
              <a:t>i</a:t>
            </a:r>
            <a:r>
              <a:rPr lang="en-US" sz="3500" dirty="0">
                <a:solidFill>
                  <a:srgbClr val="000000"/>
                </a:solidFill>
                <a:latin typeface="Canva Sans"/>
                <a:ea typeface="Canva Sans"/>
                <a:cs typeface="Canva Sans"/>
                <a:sym typeface="Canva Sans"/>
              </a:rPr>
              <a:t>. V. m. Anlage I </a:t>
            </a:r>
            <a:r>
              <a:rPr lang="en-US" sz="3500" dirty="0" err="1">
                <a:solidFill>
                  <a:srgbClr val="000000"/>
                </a:solidFill>
                <a:latin typeface="Canva Sans"/>
                <a:ea typeface="Canva Sans"/>
                <a:cs typeface="Canva Sans"/>
                <a:sym typeface="Canva Sans"/>
              </a:rPr>
              <a:t>AktO</a:t>
            </a:r>
            <a:endParaRPr lang="en-US" sz="3500" dirty="0">
              <a:solidFill>
                <a:srgbClr val="000000"/>
              </a:solidFill>
              <a:latin typeface="Canva Sans"/>
              <a:ea typeface="Canva Sans"/>
              <a:cs typeface="Canva Sans"/>
              <a:sym typeface="Canva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TextBox 5"/>
          <p:cNvSpPr txBox="1"/>
          <p:nvPr/>
        </p:nvSpPr>
        <p:spPr>
          <a:xfrm>
            <a:off x="817926" y="751676"/>
            <a:ext cx="10556148" cy="549381"/>
          </a:xfrm>
          <a:prstGeom prst="rect">
            <a:avLst/>
          </a:prstGeom>
        </p:spPr>
        <p:txBody>
          <a:bodyPr lIns="0" tIns="0" rIns="0" bIns="0" rtlCol="0" anchor="t">
            <a:spAutoFit/>
          </a:bodyPr>
          <a:lstStyle/>
          <a:p>
            <a:pPr algn="ctr">
              <a:lnSpc>
                <a:spcPts val="4666"/>
              </a:lnSpc>
            </a:pPr>
            <a:r>
              <a:rPr lang="en-US" sz="3333" b="1">
                <a:solidFill>
                  <a:srgbClr val="000000"/>
                </a:solidFill>
                <a:latin typeface="Canva Sans Bold"/>
                <a:ea typeface="Canva Sans Bold"/>
                <a:cs typeface="Canva Sans Bold"/>
                <a:sym typeface="Canva Sans Bold"/>
              </a:rPr>
              <a:t>Übersicht der Registerzeichen</a:t>
            </a:r>
          </a:p>
        </p:txBody>
      </p:sp>
      <p:grpSp>
        <p:nvGrpSpPr>
          <p:cNvPr id="6" name="Group 6"/>
          <p:cNvGrpSpPr>
            <a:grpSpLocks noChangeAspect="1"/>
          </p:cNvGrpSpPr>
          <p:nvPr/>
        </p:nvGrpSpPr>
        <p:grpSpPr>
          <a:xfrm>
            <a:off x="685800" y="1742222"/>
            <a:ext cx="5063027" cy="1133161"/>
            <a:chOff x="0" y="0"/>
            <a:chExt cx="3818890" cy="854710"/>
          </a:xfrm>
        </p:grpSpPr>
        <p:sp>
          <p:nvSpPr>
            <p:cNvPr id="7" name="Freeform 7"/>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8" name="Freeform 8"/>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sp>
        <p:nvSpPr>
          <p:cNvPr id="9" name="TextBox 9"/>
          <p:cNvSpPr txBox="1"/>
          <p:nvPr/>
        </p:nvSpPr>
        <p:spPr>
          <a:xfrm>
            <a:off x="1884438" y="2045913"/>
            <a:ext cx="4131976" cy="456792"/>
          </a:xfrm>
          <a:prstGeom prst="rect">
            <a:avLst/>
          </a:prstGeom>
        </p:spPr>
        <p:txBody>
          <a:bodyPr lIns="0" tIns="0" rIns="0" bIns="0" rtlCol="0" anchor="t">
            <a:spAutoFit/>
          </a:bodyPr>
          <a:lstStyle/>
          <a:p>
            <a:pPr>
              <a:lnSpc>
                <a:spcPts val="3920"/>
              </a:lnSpc>
            </a:pPr>
            <a:r>
              <a:rPr lang="en-US" sz="2799">
                <a:solidFill>
                  <a:srgbClr val="000000"/>
                </a:solidFill>
                <a:latin typeface="Canva Sans"/>
                <a:ea typeface="Canva Sans"/>
                <a:cs typeface="Canva Sans"/>
                <a:sym typeface="Canva Sans"/>
              </a:rPr>
              <a:t>OLG/KG - Beschwerde</a:t>
            </a:r>
          </a:p>
        </p:txBody>
      </p:sp>
      <p:sp>
        <p:nvSpPr>
          <p:cNvPr id="10" name="TextBox 10"/>
          <p:cNvSpPr txBox="1"/>
          <p:nvPr/>
        </p:nvSpPr>
        <p:spPr>
          <a:xfrm>
            <a:off x="1062044" y="1992361"/>
            <a:ext cx="822394"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W</a:t>
            </a:r>
          </a:p>
        </p:txBody>
      </p:sp>
      <p:grpSp>
        <p:nvGrpSpPr>
          <p:cNvPr id="11" name="Group 11"/>
          <p:cNvGrpSpPr>
            <a:grpSpLocks noChangeAspect="1"/>
          </p:cNvGrpSpPr>
          <p:nvPr/>
        </p:nvGrpSpPr>
        <p:grpSpPr>
          <a:xfrm>
            <a:off x="685800" y="4587767"/>
            <a:ext cx="5063027" cy="1133161"/>
            <a:chOff x="0" y="0"/>
            <a:chExt cx="3818890" cy="854710"/>
          </a:xfrm>
        </p:grpSpPr>
        <p:sp>
          <p:nvSpPr>
            <p:cNvPr id="12" name="Freeform 12"/>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13" name="Freeform 13"/>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grpSp>
        <p:nvGrpSpPr>
          <p:cNvPr id="14" name="Group 14"/>
          <p:cNvGrpSpPr>
            <a:grpSpLocks noChangeAspect="1"/>
          </p:cNvGrpSpPr>
          <p:nvPr/>
        </p:nvGrpSpPr>
        <p:grpSpPr>
          <a:xfrm>
            <a:off x="5912661" y="1742222"/>
            <a:ext cx="5593539" cy="1251896"/>
            <a:chOff x="0" y="0"/>
            <a:chExt cx="3818890" cy="854710"/>
          </a:xfrm>
        </p:grpSpPr>
        <p:sp>
          <p:nvSpPr>
            <p:cNvPr id="15" name="Freeform 15"/>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16" name="Freeform 16"/>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sp>
        <p:nvSpPr>
          <p:cNvPr id="17" name="TextBox 17"/>
          <p:cNvSpPr txBox="1"/>
          <p:nvPr/>
        </p:nvSpPr>
        <p:spPr>
          <a:xfrm>
            <a:off x="6280191" y="2051728"/>
            <a:ext cx="1324318"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SH</a:t>
            </a:r>
          </a:p>
        </p:txBody>
      </p:sp>
      <p:grpSp>
        <p:nvGrpSpPr>
          <p:cNvPr id="18" name="Group 18"/>
          <p:cNvGrpSpPr>
            <a:grpSpLocks noChangeAspect="1"/>
          </p:cNvGrpSpPr>
          <p:nvPr/>
        </p:nvGrpSpPr>
        <p:grpSpPr>
          <a:xfrm>
            <a:off x="685800" y="3164994"/>
            <a:ext cx="5063027" cy="1133161"/>
            <a:chOff x="0" y="0"/>
            <a:chExt cx="3818890" cy="854710"/>
          </a:xfrm>
        </p:grpSpPr>
        <p:sp>
          <p:nvSpPr>
            <p:cNvPr id="19" name="Freeform 19"/>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20" name="Freeform 20"/>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sp>
        <p:nvSpPr>
          <p:cNvPr id="21" name="TextBox 21"/>
          <p:cNvSpPr txBox="1"/>
          <p:nvPr/>
        </p:nvSpPr>
        <p:spPr>
          <a:xfrm>
            <a:off x="1259861" y="3497684"/>
            <a:ext cx="4794676" cy="564257"/>
          </a:xfrm>
          <a:prstGeom prst="rect">
            <a:avLst/>
          </a:prstGeom>
        </p:spPr>
        <p:txBody>
          <a:bodyPr lIns="0" tIns="0" rIns="0" bIns="0" rtlCol="0" anchor="t">
            <a:spAutoFit/>
          </a:bodyPr>
          <a:lstStyle/>
          <a:p>
            <a:pPr algn="ctr">
              <a:lnSpc>
                <a:spcPts val="2200"/>
              </a:lnSpc>
            </a:pPr>
            <a:r>
              <a:rPr lang="en-US" sz="2000" dirty="0">
                <a:solidFill>
                  <a:srgbClr val="000000"/>
                </a:solidFill>
                <a:latin typeface="Canva Sans"/>
                <a:ea typeface="Canva Sans"/>
                <a:cs typeface="Canva Sans"/>
                <a:sym typeface="Canva Sans"/>
              </a:rPr>
              <a:t>AG - </a:t>
            </a:r>
            <a:r>
              <a:rPr lang="en-US" sz="2000" dirty="0" err="1">
                <a:solidFill>
                  <a:srgbClr val="000000"/>
                </a:solidFill>
                <a:latin typeface="Canva Sans"/>
                <a:ea typeface="Canva Sans"/>
                <a:cs typeface="Canva Sans"/>
                <a:sym typeface="Canva Sans"/>
              </a:rPr>
              <a:t>Anträge</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außerhalb</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eines</a:t>
            </a:r>
            <a:r>
              <a:rPr lang="en-US" sz="2000" dirty="0">
                <a:solidFill>
                  <a:srgbClr val="000000"/>
                </a:solidFill>
                <a:latin typeface="Canva Sans"/>
                <a:ea typeface="Canva Sans"/>
                <a:cs typeface="Canva Sans"/>
                <a:sym typeface="Canva Sans"/>
              </a:rPr>
              <a:t> </a:t>
            </a:r>
            <a:br>
              <a:rPr lang="en-US" sz="2000" dirty="0">
                <a:solidFill>
                  <a:srgbClr val="000000"/>
                </a:solidFill>
                <a:latin typeface="Canva Sans"/>
                <a:ea typeface="Canva Sans"/>
                <a:cs typeface="Canva Sans"/>
                <a:sym typeface="Canva Sans"/>
              </a:rPr>
            </a:br>
            <a:r>
              <a:rPr lang="en-US" sz="2000" dirty="0" err="1">
                <a:solidFill>
                  <a:srgbClr val="000000"/>
                </a:solidFill>
                <a:latin typeface="Canva Sans"/>
                <a:ea typeface="Canva Sans"/>
                <a:cs typeface="Canva Sans"/>
                <a:sym typeface="Canva Sans"/>
              </a:rPr>
              <a:t>anhängigen</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Verfahrens</a:t>
            </a:r>
            <a:endParaRPr lang="en-US" sz="2000" dirty="0">
              <a:solidFill>
                <a:srgbClr val="000000"/>
              </a:solidFill>
              <a:latin typeface="Canva Sans"/>
              <a:ea typeface="Canva Sans"/>
              <a:cs typeface="Canva Sans"/>
              <a:sym typeface="Canva Sans"/>
            </a:endParaRPr>
          </a:p>
        </p:txBody>
      </p:sp>
      <p:sp>
        <p:nvSpPr>
          <p:cNvPr id="22" name="TextBox 22"/>
          <p:cNvSpPr txBox="1"/>
          <p:nvPr/>
        </p:nvSpPr>
        <p:spPr>
          <a:xfrm>
            <a:off x="1093149" y="3417623"/>
            <a:ext cx="1175255"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H</a:t>
            </a:r>
          </a:p>
        </p:txBody>
      </p:sp>
      <p:sp>
        <p:nvSpPr>
          <p:cNvPr id="23" name="TextBox 23"/>
          <p:cNvSpPr txBox="1"/>
          <p:nvPr/>
        </p:nvSpPr>
        <p:spPr>
          <a:xfrm>
            <a:off x="928520" y="4842884"/>
            <a:ext cx="1479003"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OH</a:t>
            </a:r>
          </a:p>
        </p:txBody>
      </p:sp>
      <p:sp>
        <p:nvSpPr>
          <p:cNvPr id="24" name="TextBox 24"/>
          <p:cNvSpPr txBox="1"/>
          <p:nvPr/>
        </p:nvSpPr>
        <p:spPr>
          <a:xfrm>
            <a:off x="1259861" y="4888020"/>
            <a:ext cx="4794676" cy="564257"/>
          </a:xfrm>
          <a:prstGeom prst="rect">
            <a:avLst/>
          </a:prstGeom>
        </p:spPr>
        <p:txBody>
          <a:bodyPr lIns="0" tIns="0" rIns="0" bIns="0" rtlCol="0" anchor="t">
            <a:spAutoFit/>
          </a:bodyPr>
          <a:lstStyle/>
          <a:p>
            <a:pPr algn="ctr">
              <a:lnSpc>
                <a:spcPts val="2200"/>
              </a:lnSpc>
            </a:pPr>
            <a:r>
              <a:rPr lang="en-US" sz="2000" dirty="0">
                <a:solidFill>
                  <a:srgbClr val="000000"/>
                </a:solidFill>
                <a:latin typeface="Canva Sans"/>
                <a:ea typeface="Canva Sans"/>
                <a:cs typeface="Canva Sans"/>
                <a:sym typeface="Canva Sans"/>
              </a:rPr>
              <a:t>LG - </a:t>
            </a:r>
            <a:r>
              <a:rPr lang="en-US" sz="2000" dirty="0" err="1">
                <a:solidFill>
                  <a:srgbClr val="000000"/>
                </a:solidFill>
                <a:latin typeface="Canva Sans"/>
                <a:ea typeface="Canva Sans"/>
                <a:cs typeface="Canva Sans"/>
                <a:sym typeface="Canva Sans"/>
              </a:rPr>
              <a:t>Anträge</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außerhalb</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eines</a:t>
            </a:r>
            <a:r>
              <a:rPr lang="en-US" sz="2000" dirty="0">
                <a:solidFill>
                  <a:srgbClr val="000000"/>
                </a:solidFill>
                <a:latin typeface="Canva Sans"/>
                <a:ea typeface="Canva Sans"/>
                <a:cs typeface="Canva Sans"/>
                <a:sym typeface="Canva Sans"/>
              </a:rPr>
              <a:t> </a:t>
            </a:r>
            <a:br>
              <a:rPr lang="en-US" sz="2000" dirty="0">
                <a:solidFill>
                  <a:srgbClr val="000000"/>
                </a:solidFill>
                <a:latin typeface="Canva Sans"/>
                <a:ea typeface="Canva Sans"/>
                <a:cs typeface="Canva Sans"/>
                <a:sym typeface="Canva Sans"/>
              </a:rPr>
            </a:br>
            <a:r>
              <a:rPr lang="en-US" sz="2000" dirty="0" err="1">
                <a:solidFill>
                  <a:srgbClr val="000000"/>
                </a:solidFill>
                <a:latin typeface="Canva Sans"/>
                <a:ea typeface="Canva Sans"/>
                <a:cs typeface="Canva Sans"/>
                <a:sym typeface="Canva Sans"/>
              </a:rPr>
              <a:t>anhängigen</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Verfahrens</a:t>
            </a:r>
            <a:endParaRPr lang="en-US" sz="2000" dirty="0">
              <a:solidFill>
                <a:srgbClr val="000000"/>
              </a:solidFill>
              <a:latin typeface="Canva Sans"/>
              <a:ea typeface="Canva Sans"/>
              <a:cs typeface="Canva Sans"/>
              <a:sym typeface="Canva Sans"/>
            </a:endParaRPr>
          </a:p>
        </p:txBody>
      </p:sp>
      <p:sp>
        <p:nvSpPr>
          <p:cNvPr id="25" name="TextBox 25"/>
          <p:cNvSpPr txBox="1"/>
          <p:nvPr/>
        </p:nvSpPr>
        <p:spPr>
          <a:xfrm>
            <a:off x="7136998" y="2074911"/>
            <a:ext cx="4237076" cy="538609"/>
          </a:xfrm>
          <a:prstGeom prst="rect">
            <a:avLst/>
          </a:prstGeom>
        </p:spPr>
        <p:txBody>
          <a:bodyPr lIns="0" tIns="0" rIns="0" bIns="0" rtlCol="0" anchor="t">
            <a:spAutoFit/>
          </a:bodyPr>
          <a:lstStyle/>
          <a:p>
            <a:pPr algn="ctr">
              <a:lnSpc>
                <a:spcPts val="2053"/>
              </a:lnSpc>
            </a:pPr>
            <a:r>
              <a:rPr lang="en-US" sz="1867">
                <a:solidFill>
                  <a:srgbClr val="000000"/>
                </a:solidFill>
                <a:latin typeface="Canva Sans"/>
                <a:ea typeface="Canva Sans"/>
                <a:cs typeface="Canva Sans"/>
                <a:sym typeface="Canva Sans"/>
              </a:rPr>
              <a:t>LG - Anträge außerhalb eines anhängigen Berufungsverfahrens</a:t>
            </a:r>
          </a:p>
        </p:txBody>
      </p:sp>
      <p:grpSp>
        <p:nvGrpSpPr>
          <p:cNvPr id="26" name="Group 26"/>
          <p:cNvGrpSpPr>
            <a:grpSpLocks noChangeAspect="1"/>
          </p:cNvGrpSpPr>
          <p:nvPr/>
        </p:nvGrpSpPr>
        <p:grpSpPr>
          <a:xfrm>
            <a:off x="5912661" y="3164994"/>
            <a:ext cx="5593539" cy="1251896"/>
            <a:chOff x="0" y="0"/>
            <a:chExt cx="3818890" cy="854710"/>
          </a:xfrm>
        </p:grpSpPr>
        <p:sp>
          <p:nvSpPr>
            <p:cNvPr id="27" name="Freeform 27"/>
            <p:cNvSpPr/>
            <p:nvPr/>
          </p:nvSpPr>
          <p:spPr>
            <a:xfrm>
              <a:off x="-1270" y="0"/>
              <a:ext cx="3820160" cy="855980"/>
            </a:xfrm>
            <a:custGeom>
              <a:avLst/>
              <a:gdLst/>
              <a:ahLst/>
              <a:cxnLst/>
              <a:rect l="l" t="t" r="r" b="b"/>
              <a:pathLst>
                <a:path w="3820160" h="855980">
                  <a:moveTo>
                    <a:pt x="3392170" y="855980"/>
                  </a:moveTo>
                  <a:lnTo>
                    <a:pt x="427990" y="855980"/>
                  </a:lnTo>
                  <a:cubicBezTo>
                    <a:pt x="191770" y="855980"/>
                    <a:pt x="0" y="664210"/>
                    <a:pt x="0" y="427990"/>
                  </a:cubicBezTo>
                  <a:cubicBezTo>
                    <a:pt x="0" y="191770"/>
                    <a:pt x="191770" y="0"/>
                    <a:pt x="427990" y="0"/>
                  </a:cubicBezTo>
                  <a:lnTo>
                    <a:pt x="3392170" y="0"/>
                  </a:lnTo>
                  <a:cubicBezTo>
                    <a:pt x="3628390" y="0"/>
                    <a:pt x="3820160" y="191770"/>
                    <a:pt x="3820160" y="427990"/>
                  </a:cubicBezTo>
                  <a:cubicBezTo>
                    <a:pt x="3820160" y="664210"/>
                    <a:pt x="3628390" y="855980"/>
                    <a:pt x="3392170" y="855980"/>
                  </a:cubicBezTo>
                  <a:close/>
                </a:path>
              </a:pathLst>
            </a:custGeom>
            <a:solidFill>
              <a:srgbClr val="7ED957"/>
            </a:solidFill>
          </p:spPr>
        </p:sp>
        <p:sp>
          <p:nvSpPr>
            <p:cNvPr id="28" name="Freeform 28"/>
            <p:cNvSpPr/>
            <p:nvPr/>
          </p:nvSpPr>
          <p:spPr>
            <a:xfrm>
              <a:off x="52930" y="59100"/>
              <a:ext cx="772980" cy="737780"/>
            </a:xfrm>
            <a:custGeom>
              <a:avLst/>
              <a:gdLst/>
              <a:ahLst/>
              <a:cxnLst/>
              <a:rect l="l" t="t" r="r" b="b"/>
              <a:pathLst>
                <a:path w="772980" h="737780">
                  <a:moveTo>
                    <a:pt x="386490" y="590"/>
                  </a:moveTo>
                  <a:cubicBezTo>
                    <a:pt x="254517" y="0"/>
                    <a:pt x="132315" y="70068"/>
                    <a:pt x="66157" y="184263"/>
                  </a:cubicBezTo>
                  <a:cubicBezTo>
                    <a:pt x="0" y="298458"/>
                    <a:pt x="0" y="439322"/>
                    <a:pt x="66157" y="553517"/>
                  </a:cubicBezTo>
                  <a:cubicBezTo>
                    <a:pt x="132315" y="667712"/>
                    <a:pt x="254517" y="737780"/>
                    <a:pt x="386490" y="737190"/>
                  </a:cubicBezTo>
                  <a:cubicBezTo>
                    <a:pt x="518463" y="737780"/>
                    <a:pt x="640665" y="667712"/>
                    <a:pt x="706823" y="553517"/>
                  </a:cubicBezTo>
                  <a:cubicBezTo>
                    <a:pt x="772980" y="439322"/>
                    <a:pt x="772980" y="298458"/>
                    <a:pt x="706823" y="184263"/>
                  </a:cubicBezTo>
                  <a:cubicBezTo>
                    <a:pt x="640665" y="70068"/>
                    <a:pt x="518463" y="0"/>
                    <a:pt x="386490" y="590"/>
                  </a:cubicBezTo>
                  <a:close/>
                </a:path>
              </a:pathLst>
            </a:custGeom>
            <a:blipFill>
              <a:blip r:embed="rId4"/>
              <a:stretch>
                <a:fillRect l="-24665" r="-24665"/>
              </a:stretch>
            </a:blipFill>
          </p:spPr>
        </p:sp>
      </p:grpSp>
      <p:sp>
        <p:nvSpPr>
          <p:cNvPr id="29" name="TextBox 29"/>
          <p:cNvSpPr txBox="1"/>
          <p:nvPr/>
        </p:nvSpPr>
        <p:spPr>
          <a:xfrm>
            <a:off x="6638290" y="3536842"/>
            <a:ext cx="4794676" cy="564257"/>
          </a:xfrm>
          <a:prstGeom prst="rect">
            <a:avLst/>
          </a:prstGeom>
        </p:spPr>
        <p:txBody>
          <a:bodyPr wrap="square" lIns="0" tIns="0" rIns="0" bIns="0" rtlCol="0" anchor="t">
            <a:spAutoFit/>
          </a:bodyPr>
          <a:lstStyle/>
          <a:p>
            <a:pPr algn="ctr">
              <a:lnSpc>
                <a:spcPts val="2200"/>
              </a:lnSpc>
            </a:pPr>
            <a:r>
              <a:rPr lang="en-US" sz="2000" dirty="0">
                <a:solidFill>
                  <a:srgbClr val="000000"/>
                </a:solidFill>
                <a:latin typeface="Canva Sans"/>
                <a:ea typeface="Canva Sans"/>
                <a:cs typeface="Canva Sans"/>
                <a:sym typeface="Canva Sans"/>
              </a:rPr>
              <a:t>OLG/KG - </a:t>
            </a:r>
            <a:r>
              <a:rPr lang="en-US" sz="2000" dirty="0" err="1">
                <a:solidFill>
                  <a:srgbClr val="000000"/>
                </a:solidFill>
                <a:latin typeface="Canva Sans"/>
                <a:ea typeface="Canva Sans"/>
                <a:cs typeface="Canva Sans"/>
                <a:sym typeface="Canva Sans"/>
              </a:rPr>
              <a:t>Anträge</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außerhalb</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eines</a:t>
            </a:r>
            <a:br>
              <a:rPr lang="en-US" sz="2000" dirty="0">
                <a:solidFill>
                  <a:srgbClr val="000000"/>
                </a:solidFill>
                <a:latin typeface="Canva Sans"/>
                <a:ea typeface="Canva Sans"/>
                <a:cs typeface="Canva Sans"/>
                <a:sym typeface="Canva Sans"/>
              </a:rPr>
            </a:br>
            <a:r>
              <a:rPr lang="en-US" sz="2000" dirty="0" err="1">
                <a:solidFill>
                  <a:srgbClr val="000000"/>
                </a:solidFill>
                <a:latin typeface="Canva Sans"/>
                <a:ea typeface="Canva Sans"/>
                <a:cs typeface="Canva Sans"/>
                <a:sym typeface="Canva Sans"/>
              </a:rPr>
              <a:t>anhängigen</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Berufungsverfahrens</a:t>
            </a:r>
            <a:endParaRPr lang="en-US" sz="2000" dirty="0">
              <a:solidFill>
                <a:srgbClr val="000000"/>
              </a:solidFill>
              <a:latin typeface="Canva Sans"/>
              <a:ea typeface="Canva Sans"/>
              <a:cs typeface="Canva Sans"/>
              <a:sym typeface="Canva Sans"/>
            </a:endParaRPr>
          </a:p>
        </p:txBody>
      </p:sp>
      <p:sp>
        <p:nvSpPr>
          <p:cNvPr id="30" name="TextBox 30"/>
          <p:cNvSpPr txBox="1"/>
          <p:nvPr/>
        </p:nvSpPr>
        <p:spPr>
          <a:xfrm>
            <a:off x="6249805" y="3454292"/>
            <a:ext cx="1648693" cy="549381"/>
          </a:xfrm>
          <a:prstGeom prst="rect">
            <a:avLst/>
          </a:prstGeom>
        </p:spPr>
        <p:txBody>
          <a:bodyPr lIns="0" tIns="0" rIns="0" bIns="0" rtlCol="0" anchor="t">
            <a:spAutoFit/>
          </a:bodyPr>
          <a:lstStyle/>
          <a:p>
            <a:pPr>
              <a:lnSpc>
                <a:spcPts val="4666"/>
              </a:lnSpc>
            </a:pPr>
            <a:r>
              <a:rPr lang="en-US" sz="3333" b="1">
                <a:solidFill>
                  <a:srgbClr val="000000"/>
                </a:solidFill>
                <a:latin typeface="Canva Sans Bold"/>
                <a:ea typeface="Canva Sans Bold"/>
                <a:cs typeface="Canva Sans Bold"/>
                <a:sym typeface="Canva Sans Bold"/>
              </a:rPr>
              <a:t>UH</a:t>
            </a:r>
          </a:p>
        </p:txBody>
      </p:sp>
      <p:sp>
        <p:nvSpPr>
          <p:cNvPr id="31" name="TextBox 38">
            <a:extLst>
              <a:ext uri="{FF2B5EF4-FFF2-40B4-BE49-F238E27FC236}">
                <a16:creationId xmlns:a16="http://schemas.microsoft.com/office/drawing/2014/main" id="{42E986F3-C0D0-83AA-AFFF-976C38B617F6}"/>
              </a:ext>
            </a:extLst>
          </p:cNvPr>
          <p:cNvSpPr txBox="1"/>
          <p:nvPr/>
        </p:nvSpPr>
        <p:spPr>
          <a:xfrm>
            <a:off x="-43552" y="6260773"/>
            <a:ext cx="6985902" cy="573427"/>
          </a:xfrm>
          <a:prstGeom prst="rect">
            <a:avLst/>
          </a:prstGeom>
        </p:spPr>
        <p:txBody>
          <a:bodyPr wrap="square" lIns="0" tIns="0" rIns="0" bIns="0" rtlCol="0" anchor="t">
            <a:spAutoFit/>
          </a:bodyPr>
          <a:lstStyle/>
          <a:p>
            <a:pPr algn="ctr">
              <a:lnSpc>
                <a:spcPts val="4900"/>
              </a:lnSpc>
              <a:spcBef>
                <a:spcPct val="0"/>
              </a:spcBef>
            </a:pPr>
            <a:r>
              <a:rPr lang="en-US" sz="3500" dirty="0">
                <a:solidFill>
                  <a:srgbClr val="000000"/>
                </a:solidFill>
                <a:latin typeface="Canva Sans"/>
                <a:ea typeface="Canva Sans"/>
                <a:cs typeface="Canva Sans"/>
                <a:sym typeface="Canva Sans"/>
              </a:rPr>
              <a:t>§ 2 II 1 Nr. 2 </a:t>
            </a:r>
            <a:r>
              <a:rPr lang="en-US" sz="3500" dirty="0" err="1">
                <a:solidFill>
                  <a:srgbClr val="000000"/>
                </a:solidFill>
                <a:latin typeface="Canva Sans"/>
                <a:ea typeface="Canva Sans"/>
                <a:cs typeface="Canva Sans"/>
                <a:sym typeface="Canva Sans"/>
              </a:rPr>
              <a:t>i</a:t>
            </a:r>
            <a:r>
              <a:rPr lang="en-US" sz="3500" dirty="0">
                <a:solidFill>
                  <a:srgbClr val="000000"/>
                </a:solidFill>
                <a:latin typeface="Canva Sans"/>
                <a:ea typeface="Canva Sans"/>
                <a:cs typeface="Canva Sans"/>
                <a:sym typeface="Canva Sans"/>
              </a:rPr>
              <a:t>. V. m. Anlage I </a:t>
            </a:r>
            <a:r>
              <a:rPr lang="en-US" sz="3500" dirty="0" err="1">
                <a:solidFill>
                  <a:srgbClr val="000000"/>
                </a:solidFill>
                <a:latin typeface="Canva Sans"/>
                <a:ea typeface="Canva Sans"/>
                <a:cs typeface="Canva Sans"/>
                <a:sym typeface="Canva Sans"/>
              </a:rPr>
              <a:t>AktO</a:t>
            </a:r>
            <a:endParaRPr lang="en-US" sz="3500" dirty="0">
              <a:solidFill>
                <a:srgbClr val="000000"/>
              </a:solidFill>
              <a:latin typeface="Canva Sans"/>
              <a:ea typeface="Canva Sans"/>
              <a:cs typeface="Canva Sans"/>
              <a:sym typeface="Canva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AutoShape 6"/>
          <p:cNvSpPr/>
          <p:nvPr/>
        </p:nvSpPr>
        <p:spPr>
          <a:xfrm flipH="1">
            <a:off x="3001416" y="2756958"/>
            <a:ext cx="0" cy="974281"/>
          </a:xfrm>
          <a:prstGeom prst="line">
            <a:avLst/>
          </a:prstGeom>
          <a:ln w="114300" cap="flat">
            <a:solidFill>
              <a:srgbClr val="000000"/>
            </a:solidFill>
            <a:prstDash val="solid"/>
            <a:headEnd type="none" w="sm" len="sm"/>
            <a:tailEnd type="none" w="sm" len="sm"/>
          </a:ln>
        </p:spPr>
      </p:sp>
      <p:sp>
        <p:nvSpPr>
          <p:cNvPr id="7" name="Freeform 7"/>
          <p:cNvSpPr/>
          <p:nvPr/>
        </p:nvSpPr>
        <p:spPr>
          <a:xfrm rot="5400000">
            <a:off x="2704658" y="3747192"/>
            <a:ext cx="593517" cy="517102"/>
          </a:xfrm>
          <a:custGeom>
            <a:avLst/>
            <a:gdLst/>
            <a:ahLst/>
            <a:cxnLst/>
            <a:rect l="l" t="t" r="r" b="b"/>
            <a:pathLst>
              <a:path w="890276" h="775653">
                <a:moveTo>
                  <a:pt x="0" y="0"/>
                </a:moveTo>
                <a:lnTo>
                  <a:pt x="890276" y="0"/>
                </a:lnTo>
                <a:lnTo>
                  <a:pt x="890276" y="775653"/>
                </a:lnTo>
                <a:lnTo>
                  <a:pt x="0" y="7756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922609" y="2215937"/>
            <a:ext cx="4157614" cy="526234"/>
          </a:xfrm>
          <a:prstGeom prst="rect">
            <a:avLst/>
          </a:prstGeom>
        </p:spPr>
        <p:txBody>
          <a:bodyPr lIns="0" tIns="0" rIns="0" bIns="0" rtlCol="0" anchor="t">
            <a:spAutoFit/>
          </a:bodyPr>
          <a:lstStyle/>
          <a:p>
            <a:pPr algn="ctr" defTabSz="609630">
              <a:lnSpc>
                <a:spcPts val="4480"/>
              </a:lnSpc>
            </a:pPr>
            <a:r>
              <a:rPr lang="en-US" sz="3200" b="1">
                <a:solidFill>
                  <a:srgbClr val="000000"/>
                </a:solidFill>
                <a:latin typeface="Canva Sans Bold"/>
                <a:ea typeface="Canva Sans Bold"/>
                <a:cs typeface="Canva Sans Bold"/>
                <a:sym typeface="Canva Sans Bold"/>
              </a:rPr>
              <a:t>Aktenbock</a:t>
            </a:r>
          </a:p>
        </p:txBody>
      </p:sp>
      <p:sp>
        <p:nvSpPr>
          <p:cNvPr id="9" name="TextBox 9"/>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Anmeldung bei eIP</a:t>
            </a:r>
          </a:p>
        </p:txBody>
      </p:sp>
      <p:sp>
        <p:nvSpPr>
          <p:cNvPr id="10" name="TextBox 10"/>
          <p:cNvSpPr txBox="1"/>
          <p:nvPr/>
        </p:nvSpPr>
        <p:spPr>
          <a:xfrm>
            <a:off x="1257770" y="4334252"/>
            <a:ext cx="3487292"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Aufgabe mit Doppelklick öffnen </a:t>
            </a:r>
          </a:p>
        </p:txBody>
      </p:sp>
      <p:sp>
        <p:nvSpPr>
          <p:cNvPr id="11" name="TextBox 11"/>
          <p:cNvSpPr txBox="1"/>
          <p:nvPr/>
        </p:nvSpPr>
        <p:spPr>
          <a:xfrm>
            <a:off x="7205255" y="2072186"/>
            <a:ext cx="2179268"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1/26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810831" y="3269943"/>
            <a:ext cx="1930503" cy="1982545"/>
          </a:xfrm>
          <a:custGeom>
            <a:avLst/>
            <a:gdLst/>
            <a:ahLst/>
            <a:cxnLst/>
            <a:rect l="l" t="t" r="r" b="b"/>
            <a:pathLst>
              <a:path w="2895755" h="2973817">
                <a:moveTo>
                  <a:pt x="0" y="0"/>
                </a:moveTo>
                <a:lnTo>
                  <a:pt x="2895754" y="0"/>
                </a:lnTo>
                <a:lnTo>
                  <a:pt x="2895754" y="2973818"/>
                </a:lnTo>
                <a:lnTo>
                  <a:pt x="0" y="297381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832878" y="3269943"/>
            <a:ext cx="1846245" cy="1982545"/>
          </a:xfrm>
          <a:custGeom>
            <a:avLst/>
            <a:gdLst/>
            <a:ahLst/>
            <a:cxnLst/>
            <a:rect l="l" t="t" r="r" b="b"/>
            <a:pathLst>
              <a:path w="2769367" h="2973817">
                <a:moveTo>
                  <a:pt x="0" y="0"/>
                </a:moveTo>
                <a:lnTo>
                  <a:pt x="2769367" y="0"/>
                </a:lnTo>
                <a:lnTo>
                  <a:pt x="2769367" y="2973818"/>
                </a:lnTo>
                <a:lnTo>
                  <a:pt x="0" y="2973818"/>
                </a:lnTo>
                <a:lnTo>
                  <a:pt x="0" y="0"/>
                </a:lnTo>
                <a:close/>
              </a:path>
            </a:pathLst>
          </a:custGeom>
          <a:blipFill>
            <a:blip r:embed="rId6"/>
            <a:stretch>
              <a:fillRect/>
            </a:stretch>
          </a:blipFill>
        </p:spPr>
      </p:sp>
      <p:sp>
        <p:nvSpPr>
          <p:cNvPr id="7" name="Freeform 7"/>
          <p:cNvSpPr/>
          <p:nvPr/>
        </p:nvSpPr>
        <p:spPr>
          <a:xfrm>
            <a:off x="7169744" y="3269943"/>
            <a:ext cx="1589797" cy="1982545"/>
          </a:xfrm>
          <a:custGeom>
            <a:avLst/>
            <a:gdLst/>
            <a:ahLst/>
            <a:cxnLst/>
            <a:rect l="l" t="t" r="r" b="b"/>
            <a:pathLst>
              <a:path w="2384696" h="2973817">
                <a:moveTo>
                  <a:pt x="0" y="0"/>
                </a:moveTo>
                <a:lnTo>
                  <a:pt x="2384696" y="0"/>
                </a:lnTo>
                <a:lnTo>
                  <a:pt x="2384696" y="2973818"/>
                </a:lnTo>
                <a:lnTo>
                  <a:pt x="0" y="297381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a:off x="10083003" y="3269943"/>
            <a:ext cx="1423197" cy="1982545"/>
          </a:xfrm>
          <a:custGeom>
            <a:avLst/>
            <a:gdLst/>
            <a:ahLst/>
            <a:cxnLst/>
            <a:rect l="l" t="t" r="r" b="b"/>
            <a:pathLst>
              <a:path w="2134796" h="2973817">
                <a:moveTo>
                  <a:pt x="0" y="0"/>
                </a:moveTo>
                <a:lnTo>
                  <a:pt x="2134796" y="0"/>
                </a:lnTo>
                <a:lnTo>
                  <a:pt x="2134796" y="2973818"/>
                </a:lnTo>
                <a:lnTo>
                  <a:pt x="0" y="2973818"/>
                </a:lnTo>
                <a:lnTo>
                  <a:pt x="0" y="0"/>
                </a:lnTo>
                <a:close/>
              </a:path>
            </a:pathLst>
          </a:custGeom>
          <a:blipFill>
            <a:blip r:embed="rId9"/>
            <a:stretch>
              <a:fillRect l="-35118" t="-6403" r="-33545" b="-14674"/>
            </a:stretch>
          </a:blipFill>
        </p:spPr>
      </p:sp>
      <p:sp>
        <p:nvSpPr>
          <p:cNvPr id="9" name="TextBox 9"/>
          <p:cNvSpPr txBox="1"/>
          <p:nvPr/>
        </p:nvSpPr>
        <p:spPr>
          <a:xfrm>
            <a:off x="950052"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e-Akte - allgemeine Informationen</a:t>
            </a:r>
          </a:p>
        </p:txBody>
      </p:sp>
      <p:sp>
        <p:nvSpPr>
          <p:cNvPr id="10" name="TextBox 10"/>
          <p:cNvSpPr txBox="1"/>
          <p:nvPr/>
        </p:nvSpPr>
        <p:spPr>
          <a:xfrm>
            <a:off x="196858" y="1842535"/>
            <a:ext cx="11798285" cy="948978"/>
          </a:xfrm>
          <a:prstGeom prst="rect">
            <a:avLst/>
          </a:prstGeom>
        </p:spPr>
        <p:txBody>
          <a:bodyPr lIns="0" tIns="0" rIns="0" bIns="0" rtlCol="0" anchor="t">
            <a:spAutoFit/>
          </a:bodyPr>
          <a:lstStyle/>
          <a:p>
            <a:pPr algn="ctr" defTabSz="609630">
              <a:lnSpc>
                <a:spcPts val="3666"/>
              </a:lnSpc>
            </a:pPr>
            <a:r>
              <a:rPr lang="en-US" sz="3333" b="1">
                <a:solidFill>
                  <a:srgbClr val="000000"/>
                </a:solidFill>
                <a:latin typeface="Canva Sans Bold"/>
                <a:ea typeface="Canva Sans Bold"/>
                <a:cs typeface="Canva Sans Bold"/>
                <a:sym typeface="Canva Sans Bold"/>
              </a:rPr>
              <a:t>Akte</a:t>
            </a:r>
            <a:r>
              <a:rPr lang="en-US" sz="3333">
                <a:solidFill>
                  <a:srgbClr val="000000"/>
                </a:solidFill>
                <a:latin typeface="Canva Sans"/>
                <a:ea typeface="Canva Sans"/>
                <a:cs typeface="Canva Sans"/>
                <a:sym typeface="Canva Sans"/>
              </a:rPr>
              <a:t> = Dokumente, die zum selben Geschäftsvorgang gehören, sind zu einer Akte zusammenzufassen</a:t>
            </a:r>
          </a:p>
        </p:txBody>
      </p:sp>
      <p:sp>
        <p:nvSpPr>
          <p:cNvPr id="11" name="TextBox 11"/>
          <p:cNvSpPr txBox="1"/>
          <p:nvPr/>
        </p:nvSpPr>
        <p:spPr>
          <a:xfrm>
            <a:off x="396687" y="5420784"/>
            <a:ext cx="2758791" cy="743793"/>
          </a:xfrm>
          <a:prstGeom prst="rect">
            <a:avLst/>
          </a:prstGeom>
        </p:spPr>
        <p:txBody>
          <a:bodyPr lIns="0" tIns="0" rIns="0" bIns="0" rtlCol="0" anchor="t">
            <a:spAutoFit/>
          </a:bodyPr>
          <a:lstStyle/>
          <a:p>
            <a:pPr algn="ctr" defTabSz="609630">
              <a:lnSpc>
                <a:spcPts val="2933"/>
              </a:lnSpc>
            </a:pPr>
            <a:r>
              <a:rPr lang="en-US" sz="2667">
                <a:solidFill>
                  <a:srgbClr val="000000"/>
                </a:solidFill>
                <a:latin typeface="Canva Sans"/>
                <a:ea typeface="Canva Sans"/>
                <a:cs typeface="Canva Sans"/>
                <a:sym typeface="Canva Sans"/>
              </a:rPr>
              <a:t>Zeitpunkt </a:t>
            </a:r>
          </a:p>
          <a:p>
            <a:pPr algn="ctr" defTabSz="609630">
              <a:lnSpc>
                <a:spcPts val="2933"/>
              </a:lnSpc>
            </a:pPr>
            <a:r>
              <a:rPr lang="en-US" sz="2667">
                <a:solidFill>
                  <a:srgbClr val="000000"/>
                </a:solidFill>
                <a:latin typeface="Canva Sans"/>
                <a:ea typeface="Canva Sans"/>
                <a:cs typeface="Canva Sans"/>
                <a:sym typeface="Canva Sans"/>
              </a:rPr>
              <a:t>des Eingangs</a:t>
            </a:r>
          </a:p>
        </p:txBody>
      </p:sp>
      <p:sp>
        <p:nvSpPr>
          <p:cNvPr id="12" name="TextBox 12"/>
          <p:cNvSpPr txBox="1"/>
          <p:nvPr/>
        </p:nvSpPr>
        <p:spPr>
          <a:xfrm>
            <a:off x="3665718" y="5420784"/>
            <a:ext cx="2180564" cy="743793"/>
          </a:xfrm>
          <a:prstGeom prst="rect">
            <a:avLst/>
          </a:prstGeom>
        </p:spPr>
        <p:txBody>
          <a:bodyPr lIns="0" tIns="0" rIns="0" bIns="0" rtlCol="0" anchor="t">
            <a:spAutoFit/>
          </a:bodyPr>
          <a:lstStyle/>
          <a:p>
            <a:pPr algn="ctr" defTabSz="609630">
              <a:lnSpc>
                <a:spcPts val="2933"/>
              </a:lnSpc>
            </a:pPr>
            <a:r>
              <a:rPr lang="en-US" sz="2667">
                <a:solidFill>
                  <a:srgbClr val="000000"/>
                </a:solidFill>
                <a:latin typeface="Canva Sans"/>
                <a:ea typeface="Canva Sans"/>
                <a:cs typeface="Canva Sans"/>
                <a:sym typeface="Canva Sans"/>
              </a:rPr>
              <a:t>Dokument zuordnen</a:t>
            </a:r>
          </a:p>
        </p:txBody>
      </p:sp>
      <p:sp>
        <p:nvSpPr>
          <p:cNvPr id="13" name="TextBox 13"/>
          <p:cNvSpPr txBox="1"/>
          <p:nvPr/>
        </p:nvSpPr>
        <p:spPr>
          <a:xfrm>
            <a:off x="6874361" y="5420784"/>
            <a:ext cx="2180564" cy="743793"/>
          </a:xfrm>
          <a:prstGeom prst="rect">
            <a:avLst/>
          </a:prstGeom>
        </p:spPr>
        <p:txBody>
          <a:bodyPr lIns="0" tIns="0" rIns="0" bIns="0" rtlCol="0" anchor="t">
            <a:spAutoFit/>
          </a:bodyPr>
          <a:lstStyle/>
          <a:p>
            <a:pPr algn="ctr" defTabSz="609630">
              <a:lnSpc>
                <a:spcPts val="2933"/>
              </a:lnSpc>
            </a:pPr>
            <a:r>
              <a:rPr lang="en-US" sz="2667">
                <a:solidFill>
                  <a:srgbClr val="000000"/>
                </a:solidFill>
                <a:latin typeface="Canva Sans"/>
                <a:ea typeface="Canva Sans"/>
                <a:cs typeface="Canva Sans"/>
                <a:sym typeface="Canva Sans"/>
              </a:rPr>
              <a:t>Dokument zuordnen</a:t>
            </a:r>
          </a:p>
        </p:txBody>
      </p:sp>
      <p:sp>
        <p:nvSpPr>
          <p:cNvPr id="14" name="TextBox 14"/>
          <p:cNvSpPr txBox="1"/>
          <p:nvPr/>
        </p:nvSpPr>
        <p:spPr>
          <a:xfrm>
            <a:off x="7169744" y="4053410"/>
            <a:ext cx="1589797" cy="666849"/>
          </a:xfrm>
          <a:prstGeom prst="rect">
            <a:avLst/>
          </a:prstGeom>
        </p:spPr>
        <p:txBody>
          <a:bodyPr lIns="0" tIns="0" rIns="0" bIns="0" rtlCol="0" anchor="t">
            <a:spAutoFit/>
          </a:bodyPr>
          <a:lstStyle/>
          <a:p>
            <a:pPr algn="ctr" defTabSz="609630">
              <a:lnSpc>
                <a:spcPts val="2566"/>
              </a:lnSpc>
            </a:pPr>
            <a:r>
              <a:rPr lang="en-US" sz="2333" b="1">
                <a:solidFill>
                  <a:srgbClr val="000000"/>
                </a:solidFill>
                <a:latin typeface="Canva Sans Bold"/>
                <a:ea typeface="Canva Sans Bold"/>
                <a:cs typeface="Canva Sans Bold"/>
                <a:sym typeface="Canva Sans Bold"/>
              </a:rPr>
              <a:t>Prüf-protokoll</a:t>
            </a:r>
          </a:p>
        </p:txBody>
      </p:sp>
      <p:sp>
        <p:nvSpPr>
          <p:cNvPr id="15" name="TextBox 15"/>
          <p:cNvSpPr txBox="1"/>
          <p:nvPr/>
        </p:nvSpPr>
        <p:spPr>
          <a:xfrm>
            <a:off x="9704319" y="5420784"/>
            <a:ext cx="2180564" cy="743793"/>
          </a:xfrm>
          <a:prstGeom prst="rect">
            <a:avLst/>
          </a:prstGeom>
        </p:spPr>
        <p:txBody>
          <a:bodyPr lIns="0" tIns="0" rIns="0" bIns="0" rtlCol="0" anchor="t">
            <a:spAutoFit/>
          </a:bodyPr>
          <a:lstStyle/>
          <a:p>
            <a:pPr algn="ctr" defTabSz="609630">
              <a:lnSpc>
                <a:spcPts val="2933"/>
              </a:lnSpc>
            </a:pPr>
            <a:r>
              <a:rPr lang="en-US" sz="2667">
                <a:solidFill>
                  <a:srgbClr val="000000"/>
                </a:solidFill>
                <a:latin typeface="Canva Sans"/>
                <a:ea typeface="Canva Sans"/>
                <a:cs typeface="Canva Sans"/>
                <a:sym typeface="Canva Sans"/>
              </a:rPr>
              <a:t>Dokument zuordnen</a:t>
            </a:r>
          </a:p>
        </p:txBody>
      </p:sp>
      <p:sp>
        <p:nvSpPr>
          <p:cNvPr id="16" name="TextBox 18">
            <a:extLst>
              <a:ext uri="{FF2B5EF4-FFF2-40B4-BE49-F238E27FC236}">
                <a16:creationId xmlns:a16="http://schemas.microsoft.com/office/drawing/2014/main" id="{1B7E3E41-9F6F-D65C-7176-1797BFFCF54D}"/>
              </a:ext>
            </a:extLst>
          </p:cNvPr>
          <p:cNvSpPr txBox="1"/>
          <p:nvPr/>
        </p:nvSpPr>
        <p:spPr>
          <a:xfrm>
            <a:off x="181819" y="6237075"/>
            <a:ext cx="2973659" cy="573427"/>
          </a:xfrm>
          <a:prstGeom prst="rect">
            <a:avLst/>
          </a:prstGeom>
        </p:spPr>
        <p:txBody>
          <a:bodyPr wrap="square" lIns="0" tIns="0" rIns="0" bIns="0" rtlCol="0" anchor="t">
            <a:spAutoFit/>
          </a:bodyPr>
          <a:lstStyle/>
          <a:p>
            <a:pPr algn="ctr">
              <a:lnSpc>
                <a:spcPts val="4900"/>
              </a:lnSpc>
              <a:spcBef>
                <a:spcPct val="0"/>
              </a:spcBef>
            </a:pPr>
            <a:r>
              <a:rPr lang="en-US" sz="3500" dirty="0">
                <a:solidFill>
                  <a:srgbClr val="000000"/>
                </a:solidFill>
                <a:latin typeface="Canva Sans"/>
                <a:ea typeface="Canva Sans"/>
                <a:cs typeface="Canva Sans"/>
                <a:sym typeface="Canva Sans"/>
              </a:rPr>
              <a:t>§ 3 I 1, III </a:t>
            </a:r>
            <a:r>
              <a:rPr lang="en-US" sz="3500" dirty="0" err="1">
                <a:solidFill>
                  <a:srgbClr val="000000"/>
                </a:solidFill>
                <a:latin typeface="Canva Sans"/>
                <a:ea typeface="Canva Sans"/>
                <a:cs typeface="Canva Sans"/>
                <a:sym typeface="Canva Sans"/>
              </a:rPr>
              <a:t>AktO</a:t>
            </a:r>
            <a:endParaRPr lang="en-US" sz="3500" dirty="0">
              <a:solidFill>
                <a:srgbClr val="000000"/>
              </a:solidFill>
              <a:latin typeface="Canva Sans"/>
              <a:ea typeface="Canva Sans"/>
              <a:cs typeface="Canva Sans"/>
              <a:sym typeface="Canva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685800" y="2102667"/>
            <a:ext cx="653864" cy="631796"/>
          </a:xfrm>
          <a:custGeom>
            <a:avLst/>
            <a:gdLst/>
            <a:ahLst/>
            <a:cxnLst/>
            <a:rect l="l" t="t" r="r" b="b"/>
            <a:pathLst>
              <a:path w="980796" h="947694">
                <a:moveTo>
                  <a:pt x="0" y="0"/>
                </a:moveTo>
                <a:lnTo>
                  <a:pt x="980796" y="0"/>
                </a:lnTo>
                <a:lnTo>
                  <a:pt x="980796" y="947694"/>
                </a:lnTo>
                <a:lnTo>
                  <a:pt x="0" y="9476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685800" y="3554701"/>
            <a:ext cx="653864" cy="631796"/>
          </a:xfrm>
          <a:custGeom>
            <a:avLst/>
            <a:gdLst/>
            <a:ahLst/>
            <a:cxnLst/>
            <a:rect l="l" t="t" r="r" b="b"/>
            <a:pathLst>
              <a:path w="980796" h="947694">
                <a:moveTo>
                  <a:pt x="0" y="0"/>
                </a:moveTo>
                <a:lnTo>
                  <a:pt x="980796" y="0"/>
                </a:lnTo>
                <a:lnTo>
                  <a:pt x="980796" y="947694"/>
                </a:lnTo>
                <a:lnTo>
                  <a:pt x="0" y="9476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685800" y="4774959"/>
            <a:ext cx="653864" cy="631796"/>
          </a:xfrm>
          <a:custGeom>
            <a:avLst/>
            <a:gdLst/>
            <a:ahLst/>
            <a:cxnLst/>
            <a:rect l="l" t="t" r="r" b="b"/>
            <a:pathLst>
              <a:path w="980796" h="947694">
                <a:moveTo>
                  <a:pt x="0" y="0"/>
                </a:moveTo>
                <a:lnTo>
                  <a:pt x="980796" y="0"/>
                </a:lnTo>
                <a:lnTo>
                  <a:pt x="980796" y="947694"/>
                </a:lnTo>
                <a:lnTo>
                  <a:pt x="0" y="94769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a:off x="215790" y="5849854"/>
            <a:ext cx="216851" cy="644693"/>
          </a:xfrm>
          <a:custGeom>
            <a:avLst/>
            <a:gdLst/>
            <a:ahLst/>
            <a:cxnLst/>
            <a:rect l="l" t="t" r="r" b="b"/>
            <a:pathLst>
              <a:path w="325277" h="967040">
                <a:moveTo>
                  <a:pt x="0" y="0"/>
                </a:moveTo>
                <a:lnTo>
                  <a:pt x="325278" y="0"/>
                </a:lnTo>
                <a:lnTo>
                  <a:pt x="325278" y="967040"/>
                </a:lnTo>
                <a:lnTo>
                  <a:pt x="0" y="9670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685800" y="5849854"/>
            <a:ext cx="539198" cy="644693"/>
          </a:xfrm>
          <a:custGeom>
            <a:avLst/>
            <a:gdLst/>
            <a:ahLst/>
            <a:cxnLst/>
            <a:rect l="l" t="t" r="r" b="b"/>
            <a:pathLst>
              <a:path w="808797" h="967040">
                <a:moveTo>
                  <a:pt x="0" y="0"/>
                </a:moveTo>
                <a:lnTo>
                  <a:pt x="808797" y="0"/>
                </a:lnTo>
                <a:lnTo>
                  <a:pt x="808797" y="967040"/>
                </a:lnTo>
                <a:lnTo>
                  <a:pt x="0" y="96704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0" name="Freeform 10"/>
          <p:cNvSpPr/>
          <p:nvPr/>
        </p:nvSpPr>
        <p:spPr>
          <a:xfrm>
            <a:off x="1478999" y="5860690"/>
            <a:ext cx="443699" cy="633857"/>
          </a:xfrm>
          <a:custGeom>
            <a:avLst/>
            <a:gdLst/>
            <a:ahLst/>
            <a:cxnLst/>
            <a:rect l="l" t="t" r="r" b="b"/>
            <a:pathLst>
              <a:path w="665549" h="950785">
                <a:moveTo>
                  <a:pt x="0" y="0"/>
                </a:moveTo>
                <a:lnTo>
                  <a:pt x="665550" y="0"/>
                </a:lnTo>
                <a:lnTo>
                  <a:pt x="665550" y="950785"/>
                </a:lnTo>
                <a:lnTo>
                  <a:pt x="0" y="95078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1" name="Freeform 11"/>
          <p:cNvSpPr/>
          <p:nvPr/>
        </p:nvSpPr>
        <p:spPr>
          <a:xfrm>
            <a:off x="2176698" y="5860690"/>
            <a:ext cx="459834" cy="633857"/>
          </a:xfrm>
          <a:custGeom>
            <a:avLst/>
            <a:gdLst/>
            <a:ahLst/>
            <a:cxnLst/>
            <a:rect l="l" t="t" r="r" b="b"/>
            <a:pathLst>
              <a:path w="689751" h="950785">
                <a:moveTo>
                  <a:pt x="0" y="0"/>
                </a:moveTo>
                <a:lnTo>
                  <a:pt x="689751" y="0"/>
                </a:lnTo>
                <a:lnTo>
                  <a:pt x="689751" y="950785"/>
                </a:lnTo>
                <a:lnTo>
                  <a:pt x="0" y="950785"/>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2" name="Freeform 12"/>
          <p:cNvSpPr/>
          <p:nvPr/>
        </p:nvSpPr>
        <p:spPr>
          <a:xfrm>
            <a:off x="2890532" y="5860690"/>
            <a:ext cx="543873" cy="650283"/>
          </a:xfrm>
          <a:custGeom>
            <a:avLst/>
            <a:gdLst/>
            <a:ahLst/>
            <a:cxnLst/>
            <a:rect l="l" t="t" r="r" b="b"/>
            <a:pathLst>
              <a:path w="815809" h="975424">
                <a:moveTo>
                  <a:pt x="0" y="0"/>
                </a:moveTo>
                <a:lnTo>
                  <a:pt x="815809" y="0"/>
                </a:lnTo>
                <a:lnTo>
                  <a:pt x="815809" y="975424"/>
                </a:lnTo>
                <a:lnTo>
                  <a:pt x="0" y="97542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13" name="Freeform 13"/>
          <p:cNvSpPr/>
          <p:nvPr/>
        </p:nvSpPr>
        <p:spPr>
          <a:xfrm>
            <a:off x="3688405" y="5860690"/>
            <a:ext cx="470568" cy="650283"/>
          </a:xfrm>
          <a:custGeom>
            <a:avLst/>
            <a:gdLst/>
            <a:ahLst/>
            <a:cxnLst/>
            <a:rect l="l" t="t" r="r" b="b"/>
            <a:pathLst>
              <a:path w="705852" h="975424">
                <a:moveTo>
                  <a:pt x="0" y="0"/>
                </a:moveTo>
                <a:lnTo>
                  <a:pt x="705852" y="0"/>
                </a:lnTo>
                <a:lnTo>
                  <a:pt x="705852" y="975424"/>
                </a:lnTo>
                <a:lnTo>
                  <a:pt x="0" y="975424"/>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
        <p:nvSpPr>
          <p:cNvPr id="14" name="Freeform 14"/>
          <p:cNvSpPr/>
          <p:nvPr/>
        </p:nvSpPr>
        <p:spPr>
          <a:xfrm>
            <a:off x="4412973" y="5860690"/>
            <a:ext cx="464657" cy="650283"/>
          </a:xfrm>
          <a:custGeom>
            <a:avLst/>
            <a:gdLst/>
            <a:ahLst/>
            <a:cxnLst/>
            <a:rect l="l" t="t" r="r" b="b"/>
            <a:pathLst>
              <a:path w="696985" h="975424">
                <a:moveTo>
                  <a:pt x="0" y="0"/>
                </a:moveTo>
                <a:lnTo>
                  <a:pt x="696985" y="0"/>
                </a:lnTo>
                <a:lnTo>
                  <a:pt x="696985" y="975424"/>
                </a:lnTo>
                <a:lnTo>
                  <a:pt x="0" y="975424"/>
                </a:lnTo>
                <a:lnTo>
                  <a:pt x="0" y="0"/>
                </a:lnTo>
                <a:close/>
              </a:path>
            </a:pathLst>
          </a:custGeom>
          <a:blipFill>
            <a:blip r:embed="rId18">
              <a:extLst>
                <a:ext uri="{96DAC541-7B7A-43D3-8B79-37D633B846F1}">
                  <asvg:svgBlip xmlns:asvg="http://schemas.microsoft.com/office/drawing/2016/SVG/main" r:embed="rId19"/>
                </a:ext>
              </a:extLst>
            </a:blip>
            <a:stretch>
              <a:fillRect/>
            </a:stretch>
          </a:blipFill>
        </p:spPr>
      </p:sp>
      <p:sp>
        <p:nvSpPr>
          <p:cNvPr id="15" name="Freeform 15"/>
          <p:cNvSpPr/>
          <p:nvPr/>
        </p:nvSpPr>
        <p:spPr>
          <a:xfrm>
            <a:off x="5131630" y="5860690"/>
            <a:ext cx="388987" cy="650283"/>
          </a:xfrm>
          <a:custGeom>
            <a:avLst/>
            <a:gdLst/>
            <a:ahLst/>
            <a:cxnLst/>
            <a:rect l="l" t="t" r="r" b="b"/>
            <a:pathLst>
              <a:path w="583481" h="975424">
                <a:moveTo>
                  <a:pt x="0" y="0"/>
                </a:moveTo>
                <a:lnTo>
                  <a:pt x="583481" y="0"/>
                </a:lnTo>
                <a:lnTo>
                  <a:pt x="583481" y="975424"/>
                </a:lnTo>
                <a:lnTo>
                  <a:pt x="0" y="975424"/>
                </a:lnTo>
                <a:lnTo>
                  <a:pt x="0" y="0"/>
                </a:lnTo>
                <a:close/>
              </a:path>
            </a:pathLst>
          </a:custGeom>
          <a:blipFill>
            <a:blip r:embed="rId20">
              <a:extLst>
                <a:ext uri="{96DAC541-7B7A-43D3-8B79-37D633B846F1}">
                  <asvg:svgBlip xmlns:asvg="http://schemas.microsoft.com/office/drawing/2016/SVG/main" r:embed="rId21"/>
                </a:ext>
              </a:extLst>
            </a:blip>
            <a:stretch>
              <a:fillRect/>
            </a:stretch>
          </a:blipFill>
        </p:spPr>
      </p:sp>
      <p:sp>
        <p:nvSpPr>
          <p:cNvPr id="16" name="Freeform 16"/>
          <p:cNvSpPr/>
          <p:nvPr/>
        </p:nvSpPr>
        <p:spPr>
          <a:xfrm>
            <a:off x="5774617" y="5849854"/>
            <a:ext cx="488795" cy="644693"/>
          </a:xfrm>
          <a:custGeom>
            <a:avLst/>
            <a:gdLst/>
            <a:ahLst/>
            <a:cxnLst/>
            <a:rect l="l" t="t" r="r" b="b"/>
            <a:pathLst>
              <a:path w="733192" h="967040">
                <a:moveTo>
                  <a:pt x="0" y="0"/>
                </a:moveTo>
                <a:lnTo>
                  <a:pt x="733192" y="0"/>
                </a:lnTo>
                <a:lnTo>
                  <a:pt x="733192" y="967040"/>
                </a:lnTo>
                <a:lnTo>
                  <a:pt x="0" y="967040"/>
                </a:lnTo>
                <a:lnTo>
                  <a:pt x="0" y="0"/>
                </a:lnTo>
                <a:close/>
              </a:path>
            </a:pathLst>
          </a:custGeom>
          <a:blipFill>
            <a:blip r:embed="rId22">
              <a:extLst>
                <a:ext uri="{96DAC541-7B7A-43D3-8B79-37D633B846F1}">
                  <asvg:svgBlip xmlns:asvg="http://schemas.microsoft.com/office/drawing/2016/SVG/main" r:embed="rId23"/>
                </a:ext>
              </a:extLst>
            </a:blip>
            <a:stretch>
              <a:fillRect/>
            </a:stretch>
          </a:blipFill>
        </p:spPr>
      </p:sp>
      <p:sp>
        <p:nvSpPr>
          <p:cNvPr id="17" name="Freeform 17"/>
          <p:cNvSpPr/>
          <p:nvPr/>
        </p:nvSpPr>
        <p:spPr>
          <a:xfrm>
            <a:off x="6517412" y="5849854"/>
            <a:ext cx="527477" cy="644693"/>
          </a:xfrm>
          <a:custGeom>
            <a:avLst/>
            <a:gdLst/>
            <a:ahLst/>
            <a:cxnLst/>
            <a:rect l="l" t="t" r="r" b="b"/>
            <a:pathLst>
              <a:path w="791215" h="967040">
                <a:moveTo>
                  <a:pt x="0" y="0"/>
                </a:moveTo>
                <a:lnTo>
                  <a:pt x="791215" y="0"/>
                </a:lnTo>
                <a:lnTo>
                  <a:pt x="791215" y="967040"/>
                </a:lnTo>
                <a:lnTo>
                  <a:pt x="0" y="967040"/>
                </a:lnTo>
                <a:lnTo>
                  <a:pt x="0" y="0"/>
                </a:lnTo>
                <a:close/>
              </a:path>
            </a:pathLst>
          </a:custGeom>
          <a:blipFill>
            <a:blip r:embed="rId24">
              <a:extLst>
                <a:ext uri="{96DAC541-7B7A-43D3-8B79-37D633B846F1}">
                  <asvg:svgBlip xmlns:asvg="http://schemas.microsoft.com/office/drawing/2016/SVG/main" r:embed="rId25"/>
                </a:ext>
              </a:extLst>
            </a:blip>
            <a:stretch>
              <a:fillRect/>
            </a:stretch>
          </a:blipFill>
        </p:spPr>
      </p:sp>
      <p:sp>
        <p:nvSpPr>
          <p:cNvPr id="18" name="TextBox 18"/>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e-Akte - allgemeine Informationen</a:t>
            </a:r>
          </a:p>
        </p:txBody>
      </p:sp>
      <p:sp>
        <p:nvSpPr>
          <p:cNvPr id="19" name="TextBox 19"/>
          <p:cNvSpPr txBox="1"/>
          <p:nvPr/>
        </p:nvSpPr>
        <p:spPr>
          <a:xfrm>
            <a:off x="1589347" y="1965599"/>
            <a:ext cx="9784727" cy="948978"/>
          </a:xfrm>
          <a:prstGeom prst="rect">
            <a:avLst/>
          </a:prstGeom>
        </p:spPr>
        <p:txBody>
          <a:bodyPr lIns="0" tIns="0" rIns="0" bIns="0" rtlCol="0" anchor="t">
            <a:spAutoFit/>
          </a:bodyPr>
          <a:lstStyle/>
          <a:p>
            <a:pPr defTabSz="609630">
              <a:lnSpc>
                <a:spcPts val="3666"/>
              </a:lnSpc>
            </a:pPr>
            <a:r>
              <a:rPr lang="en-US" sz="3333" dirty="0">
                <a:solidFill>
                  <a:srgbClr val="000000"/>
                </a:solidFill>
                <a:latin typeface="Canva Sans"/>
                <a:ea typeface="Canva Sans"/>
                <a:cs typeface="Canva Sans"/>
                <a:sym typeface="Canva Sans"/>
              </a:rPr>
              <a:t>die </a:t>
            </a:r>
            <a:r>
              <a:rPr lang="en-US" sz="3333" dirty="0" err="1">
                <a:solidFill>
                  <a:srgbClr val="000000"/>
                </a:solidFill>
                <a:latin typeface="Canva Sans"/>
                <a:ea typeface="Canva Sans"/>
                <a:cs typeface="Canva Sans"/>
                <a:sym typeface="Canva Sans"/>
              </a:rPr>
              <a:t>Angaben</a:t>
            </a:r>
            <a:r>
              <a:rPr lang="en-US" sz="3333" dirty="0">
                <a:solidFill>
                  <a:srgbClr val="000000"/>
                </a:solidFill>
                <a:latin typeface="Canva Sans"/>
                <a:ea typeface="Canva Sans"/>
                <a:cs typeface="Canva Sans"/>
                <a:sym typeface="Canva Sans"/>
              </a:rPr>
              <a:t> des </a:t>
            </a:r>
            <a:r>
              <a:rPr lang="en-US" sz="3333" dirty="0" err="1">
                <a:solidFill>
                  <a:srgbClr val="000000"/>
                </a:solidFill>
                <a:latin typeface="Canva Sans"/>
                <a:ea typeface="Canva Sans"/>
                <a:cs typeface="Canva Sans"/>
                <a:sym typeface="Canva Sans"/>
              </a:rPr>
              <a:t>Aktenumschlags</a:t>
            </a:r>
            <a:r>
              <a:rPr lang="en-US" sz="3333" dirty="0">
                <a:solidFill>
                  <a:srgbClr val="000000"/>
                </a:solidFill>
                <a:latin typeface="Canva Sans"/>
                <a:ea typeface="Canva Sans"/>
                <a:cs typeface="Canva Sans"/>
                <a:sym typeface="Canva Sans"/>
              </a:rPr>
              <a:t>/</a:t>
            </a:r>
            <a:r>
              <a:rPr lang="en-US" sz="3333" dirty="0" err="1">
                <a:solidFill>
                  <a:srgbClr val="000000"/>
                </a:solidFill>
                <a:latin typeface="Canva Sans"/>
                <a:ea typeface="Canva Sans"/>
                <a:cs typeface="Canva Sans"/>
                <a:sym typeface="Canva Sans"/>
              </a:rPr>
              <a:t>Aktenvorblatts</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müssen</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ebenfalls</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deutlich</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erkennbar</a:t>
            </a:r>
            <a:r>
              <a:rPr lang="en-US" sz="3333" dirty="0">
                <a:solidFill>
                  <a:srgbClr val="000000"/>
                </a:solidFill>
                <a:latin typeface="Canva Sans"/>
                <a:ea typeface="Canva Sans"/>
                <a:cs typeface="Canva Sans"/>
                <a:sym typeface="Canva Sans"/>
              </a:rPr>
              <a:t> sein</a:t>
            </a:r>
          </a:p>
        </p:txBody>
      </p:sp>
      <p:sp>
        <p:nvSpPr>
          <p:cNvPr id="20" name="TextBox 20"/>
          <p:cNvSpPr txBox="1"/>
          <p:nvPr/>
        </p:nvSpPr>
        <p:spPr>
          <a:xfrm>
            <a:off x="1589346" y="3417632"/>
            <a:ext cx="10267432" cy="948978"/>
          </a:xfrm>
          <a:prstGeom prst="rect">
            <a:avLst/>
          </a:prstGeom>
        </p:spPr>
        <p:txBody>
          <a:bodyPr wrap="square"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Angaben</a:t>
            </a:r>
            <a:r>
              <a:rPr lang="en-US" sz="3333" dirty="0">
                <a:solidFill>
                  <a:srgbClr val="000000"/>
                </a:solidFill>
                <a:latin typeface="Canva Sans"/>
                <a:ea typeface="Canva Sans"/>
                <a:cs typeface="Canva Sans"/>
                <a:sym typeface="Canva Sans"/>
              </a:rPr>
              <a:t> und </a:t>
            </a:r>
            <a:r>
              <a:rPr lang="en-US" sz="3333" dirty="0" err="1">
                <a:solidFill>
                  <a:srgbClr val="000000"/>
                </a:solidFill>
                <a:latin typeface="Canva Sans"/>
                <a:ea typeface="Canva Sans"/>
                <a:cs typeface="Canva Sans"/>
                <a:sym typeface="Canva Sans"/>
              </a:rPr>
              <a:t>Vermerke</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sind</a:t>
            </a:r>
            <a:r>
              <a:rPr lang="en-US" sz="3333" dirty="0">
                <a:solidFill>
                  <a:srgbClr val="000000"/>
                </a:solidFill>
                <a:latin typeface="Canva Sans"/>
                <a:ea typeface="Canva Sans"/>
                <a:cs typeface="Canva Sans"/>
                <a:sym typeface="Canva Sans"/>
              </a:rPr>
              <a:t> auf dem </a:t>
            </a:r>
            <a:r>
              <a:rPr lang="en-US" sz="3333" dirty="0" err="1">
                <a:solidFill>
                  <a:srgbClr val="000000"/>
                </a:solidFill>
                <a:latin typeface="Canva Sans"/>
                <a:ea typeface="Canva Sans"/>
                <a:cs typeface="Canva Sans"/>
                <a:sym typeface="Canva Sans"/>
              </a:rPr>
              <a:t>aktuellen</a:t>
            </a:r>
            <a:r>
              <a:rPr lang="en-US" sz="3333" dirty="0">
                <a:solidFill>
                  <a:srgbClr val="000000"/>
                </a:solidFill>
                <a:latin typeface="Canva Sans"/>
                <a:ea typeface="Canva Sans"/>
                <a:cs typeface="Canva Sans"/>
                <a:sym typeface="Canva Sans"/>
              </a:rPr>
              <a:t> Stand </a:t>
            </a:r>
            <a:r>
              <a:rPr lang="en-US" sz="3333" dirty="0" err="1">
                <a:solidFill>
                  <a:srgbClr val="000000"/>
                </a:solidFill>
                <a:latin typeface="Canva Sans"/>
                <a:ea typeface="Canva Sans"/>
                <a:cs typeface="Canva Sans"/>
                <a:sym typeface="Canva Sans"/>
              </a:rPr>
              <a:t>zu</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halten</a:t>
            </a:r>
            <a:endParaRPr lang="en-US" sz="3333" dirty="0">
              <a:solidFill>
                <a:srgbClr val="000000"/>
              </a:solidFill>
              <a:latin typeface="Canva Sans"/>
              <a:ea typeface="Canva Sans"/>
              <a:cs typeface="Canva Sans"/>
              <a:sym typeface="Canva Sans"/>
            </a:endParaRPr>
          </a:p>
        </p:txBody>
      </p:sp>
      <p:sp>
        <p:nvSpPr>
          <p:cNvPr id="21" name="TextBox 21"/>
          <p:cNvSpPr txBox="1"/>
          <p:nvPr/>
        </p:nvSpPr>
        <p:spPr>
          <a:xfrm>
            <a:off x="1589346" y="4774416"/>
            <a:ext cx="8100417" cy="549381"/>
          </a:xfrm>
          <a:prstGeom prst="rect">
            <a:avLst/>
          </a:prstGeom>
        </p:spPr>
        <p:txBody>
          <a:bodyPr lIns="0" tIns="0" rIns="0" bIns="0" rtlCol="0" anchor="t">
            <a:spAutoFit/>
          </a:bodyPr>
          <a:lstStyle/>
          <a:p>
            <a:pPr defTabSz="609630">
              <a:lnSpc>
                <a:spcPts val="4666"/>
              </a:lnSpc>
              <a:spcBef>
                <a:spcPct val="0"/>
              </a:spcBef>
            </a:pPr>
            <a:r>
              <a:rPr lang="en-US" sz="3333">
                <a:solidFill>
                  <a:srgbClr val="000000"/>
                </a:solidFill>
                <a:latin typeface="Canva Sans"/>
                <a:ea typeface="Canva Sans"/>
                <a:cs typeface="Canva Sans"/>
                <a:sym typeface="Canva Sans"/>
              </a:rPr>
              <a:t>Seiten sind fortlaufend zu nummerieren</a:t>
            </a:r>
          </a:p>
        </p:txBody>
      </p:sp>
      <p:sp>
        <p:nvSpPr>
          <p:cNvPr id="22" name="Freeform 22"/>
          <p:cNvSpPr/>
          <p:nvPr/>
        </p:nvSpPr>
        <p:spPr>
          <a:xfrm>
            <a:off x="7298889" y="5849854"/>
            <a:ext cx="216851" cy="644693"/>
          </a:xfrm>
          <a:custGeom>
            <a:avLst/>
            <a:gdLst/>
            <a:ahLst/>
            <a:cxnLst/>
            <a:rect l="l" t="t" r="r" b="b"/>
            <a:pathLst>
              <a:path w="325277" h="967040">
                <a:moveTo>
                  <a:pt x="0" y="0"/>
                </a:moveTo>
                <a:lnTo>
                  <a:pt x="325277" y="0"/>
                </a:lnTo>
                <a:lnTo>
                  <a:pt x="325277" y="967040"/>
                </a:lnTo>
                <a:lnTo>
                  <a:pt x="0" y="9670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3" name="Freeform 23"/>
          <p:cNvSpPr/>
          <p:nvPr/>
        </p:nvSpPr>
        <p:spPr>
          <a:xfrm>
            <a:off x="7566715" y="5849854"/>
            <a:ext cx="216851" cy="644693"/>
          </a:xfrm>
          <a:custGeom>
            <a:avLst/>
            <a:gdLst/>
            <a:ahLst/>
            <a:cxnLst/>
            <a:rect l="l" t="t" r="r" b="b"/>
            <a:pathLst>
              <a:path w="325277" h="967040">
                <a:moveTo>
                  <a:pt x="0" y="0"/>
                </a:moveTo>
                <a:lnTo>
                  <a:pt x="325278" y="0"/>
                </a:lnTo>
                <a:lnTo>
                  <a:pt x="325278" y="967040"/>
                </a:lnTo>
                <a:lnTo>
                  <a:pt x="0" y="9670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4" name="Freeform 24"/>
          <p:cNvSpPr/>
          <p:nvPr/>
        </p:nvSpPr>
        <p:spPr>
          <a:xfrm>
            <a:off x="8037567" y="5860690"/>
            <a:ext cx="216851" cy="644693"/>
          </a:xfrm>
          <a:custGeom>
            <a:avLst/>
            <a:gdLst/>
            <a:ahLst/>
            <a:cxnLst/>
            <a:rect l="l" t="t" r="r" b="b"/>
            <a:pathLst>
              <a:path w="325277" h="967040">
                <a:moveTo>
                  <a:pt x="0" y="0"/>
                </a:moveTo>
                <a:lnTo>
                  <a:pt x="325277" y="0"/>
                </a:lnTo>
                <a:lnTo>
                  <a:pt x="325277" y="967041"/>
                </a:lnTo>
                <a:lnTo>
                  <a:pt x="0" y="9670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5" name="Freeform 25"/>
          <p:cNvSpPr/>
          <p:nvPr/>
        </p:nvSpPr>
        <p:spPr>
          <a:xfrm>
            <a:off x="8305218" y="5849854"/>
            <a:ext cx="539198" cy="644693"/>
          </a:xfrm>
          <a:custGeom>
            <a:avLst/>
            <a:gdLst/>
            <a:ahLst/>
            <a:cxnLst/>
            <a:rect l="l" t="t" r="r" b="b"/>
            <a:pathLst>
              <a:path w="808797" h="967040">
                <a:moveTo>
                  <a:pt x="0" y="0"/>
                </a:moveTo>
                <a:lnTo>
                  <a:pt x="808797" y="0"/>
                </a:lnTo>
                <a:lnTo>
                  <a:pt x="808797" y="967040"/>
                </a:lnTo>
                <a:lnTo>
                  <a:pt x="0" y="96704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Freeform 26"/>
          <p:cNvSpPr/>
          <p:nvPr/>
        </p:nvSpPr>
        <p:spPr>
          <a:xfrm>
            <a:off x="9098417" y="5849854"/>
            <a:ext cx="216851" cy="644693"/>
          </a:xfrm>
          <a:custGeom>
            <a:avLst/>
            <a:gdLst/>
            <a:ahLst/>
            <a:cxnLst/>
            <a:rect l="l" t="t" r="r" b="b"/>
            <a:pathLst>
              <a:path w="325277" h="967040">
                <a:moveTo>
                  <a:pt x="0" y="0"/>
                </a:moveTo>
                <a:lnTo>
                  <a:pt x="325278" y="0"/>
                </a:lnTo>
                <a:lnTo>
                  <a:pt x="325278" y="967040"/>
                </a:lnTo>
                <a:lnTo>
                  <a:pt x="0" y="9670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7" name="Freeform 27"/>
          <p:cNvSpPr/>
          <p:nvPr/>
        </p:nvSpPr>
        <p:spPr>
          <a:xfrm>
            <a:off x="9366069" y="5849854"/>
            <a:ext cx="443699" cy="633857"/>
          </a:xfrm>
          <a:custGeom>
            <a:avLst/>
            <a:gdLst/>
            <a:ahLst/>
            <a:cxnLst/>
            <a:rect l="l" t="t" r="r" b="b"/>
            <a:pathLst>
              <a:path w="665549" h="950785">
                <a:moveTo>
                  <a:pt x="0" y="0"/>
                </a:moveTo>
                <a:lnTo>
                  <a:pt x="665549" y="0"/>
                </a:lnTo>
                <a:lnTo>
                  <a:pt x="665549" y="950785"/>
                </a:lnTo>
                <a:lnTo>
                  <a:pt x="0" y="950785"/>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8" name="Freeform 28"/>
          <p:cNvSpPr/>
          <p:nvPr/>
        </p:nvSpPr>
        <p:spPr>
          <a:xfrm>
            <a:off x="10063768" y="5866280"/>
            <a:ext cx="216851" cy="644693"/>
          </a:xfrm>
          <a:custGeom>
            <a:avLst/>
            <a:gdLst/>
            <a:ahLst/>
            <a:cxnLst/>
            <a:rect l="l" t="t" r="r" b="b"/>
            <a:pathLst>
              <a:path w="325277" h="967040">
                <a:moveTo>
                  <a:pt x="0" y="0"/>
                </a:moveTo>
                <a:lnTo>
                  <a:pt x="325277" y="0"/>
                </a:lnTo>
                <a:lnTo>
                  <a:pt x="325277" y="967040"/>
                </a:lnTo>
                <a:lnTo>
                  <a:pt x="0" y="96704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9" name="Freeform 29"/>
          <p:cNvSpPr/>
          <p:nvPr/>
        </p:nvSpPr>
        <p:spPr>
          <a:xfrm>
            <a:off x="10331419" y="5855272"/>
            <a:ext cx="459834" cy="633857"/>
          </a:xfrm>
          <a:custGeom>
            <a:avLst/>
            <a:gdLst/>
            <a:ahLst/>
            <a:cxnLst/>
            <a:rect l="l" t="t" r="r" b="b"/>
            <a:pathLst>
              <a:path w="689751" h="950785">
                <a:moveTo>
                  <a:pt x="0" y="0"/>
                </a:moveTo>
                <a:lnTo>
                  <a:pt x="689752" y="0"/>
                </a:lnTo>
                <a:lnTo>
                  <a:pt x="689752" y="950784"/>
                </a:lnTo>
                <a:lnTo>
                  <a:pt x="0" y="950784"/>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30" name="Freeform 30"/>
          <p:cNvSpPr/>
          <p:nvPr/>
        </p:nvSpPr>
        <p:spPr>
          <a:xfrm>
            <a:off x="11045254" y="5839016"/>
            <a:ext cx="216851" cy="644693"/>
          </a:xfrm>
          <a:custGeom>
            <a:avLst/>
            <a:gdLst/>
            <a:ahLst/>
            <a:cxnLst/>
            <a:rect l="l" t="t" r="r" b="b"/>
            <a:pathLst>
              <a:path w="325277" h="967040">
                <a:moveTo>
                  <a:pt x="0" y="0"/>
                </a:moveTo>
                <a:lnTo>
                  <a:pt x="325277" y="0"/>
                </a:lnTo>
                <a:lnTo>
                  <a:pt x="325277" y="967041"/>
                </a:lnTo>
                <a:lnTo>
                  <a:pt x="0" y="9670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1" name="Freeform 31"/>
          <p:cNvSpPr/>
          <p:nvPr/>
        </p:nvSpPr>
        <p:spPr>
          <a:xfrm>
            <a:off x="11312905" y="5844264"/>
            <a:ext cx="543873" cy="650283"/>
          </a:xfrm>
          <a:custGeom>
            <a:avLst/>
            <a:gdLst/>
            <a:ahLst/>
            <a:cxnLst/>
            <a:rect l="l" t="t" r="r" b="b"/>
            <a:pathLst>
              <a:path w="815809" h="975424">
                <a:moveTo>
                  <a:pt x="0" y="0"/>
                </a:moveTo>
                <a:lnTo>
                  <a:pt x="815809" y="0"/>
                </a:lnTo>
                <a:lnTo>
                  <a:pt x="815809" y="975424"/>
                </a:lnTo>
                <a:lnTo>
                  <a:pt x="0" y="975424"/>
                </a:lnTo>
                <a:lnTo>
                  <a:pt x="0" y="0"/>
                </a:lnTo>
                <a:close/>
              </a:path>
            </a:pathLst>
          </a:custGeom>
          <a:blipFill>
            <a:blip r:embed="rId14">
              <a:extLst>
                <a:ext uri="{96DAC541-7B7A-43D3-8B79-37D633B846F1}">
                  <asvg:svgBlip xmlns:asvg="http://schemas.microsoft.com/office/drawing/2016/SVG/main" r:embed="rId15"/>
                </a:ext>
              </a:extLst>
            </a:blip>
            <a:stretch>
              <a:fillRect/>
            </a:stretch>
          </a:blipFill>
        </p:spPr>
      </p:sp>
      <p:sp>
        <p:nvSpPr>
          <p:cNvPr id="32" name="TextBox 30">
            <a:extLst>
              <a:ext uri="{FF2B5EF4-FFF2-40B4-BE49-F238E27FC236}">
                <a16:creationId xmlns:a16="http://schemas.microsoft.com/office/drawing/2014/main" id="{DAE934CD-AA14-9D03-75F4-E1DB95F2E357}"/>
              </a:ext>
            </a:extLst>
          </p:cNvPr>
          <p:cNvSpPr txBox="1"/>
          <p:nvPr/>
        </p:nvSpPr>
        <p:spPr>
          <a:xfrm rot="1543145">
            <a:off x="8174886" y="4701465"/>
            <a:ext cx="3707373" cy="573427"/>
          </a:xfrm>
          <a:prstGeom prst="rect">
            <a:avLst/>
          </a:prstGeom>
          <a:solidFill>
            <a:schemeClr val="accent6">
              <a:lumMod val="40000"/>
              <a:lumOff val="60000"/>
            </a:schemeClr>
          </a:solidFill>
        </p:spPr>
        <p:txBody>
          <a:bodyPr wrap="square" lIns="0" tIns="0" rIns="0" bIns="0" rtlCol="0" anchor="t">
            <a:spAutoFit/>
          </a:bodyPr>
          <a:lstStyle/>
          <a:p>
            <a:pPr algn="ctr">
              <a:lnSpc>
                <a:spcPts val="4900"/>
              </a:lnSpc>
              <a:spcBef>
                <a:spcPct val="0"/>
              </a:spcBef>
            </a:pPr>
            <a:r>
              <a:rPr lang="en-US" sz="3500" dirty="0">
                <a:solidFill>
                  <a:srgbClr val="000000"/>
                </a:solidFill>
                <a:latin typeface="Canva Sans"/>
                <a:ea typeface="Canva Sans"/>
                <a:cs typeface="Canva Sans"/>
                <a:sym typeface="Canva Sans"/>
              </a:rPr>
              <a:t>§ 3 II 3, IV 1 </a:t>
            </a:r>
            <a:r>
              <a:rPr lang="en-US" sz="3500" dirty="0" err="1">
                <a:solidFill>
                  <a:srgbClr val="000000"/>
                </a:solidFill>
                <a:latin typeface="Canva Sans"/>
                <a:ea typeface="Canva Sans"/>
                <a:cs typeface="Canva Sans"/>
                <a:sym typeface="Canva Sans"/>
              </a:rPr>
              <a:t>AktO</a:t>
            </a:r>
            <a:endParaRPr lang="en-US" sz="3500" dirty="0">
              <a:solidFill>
                <a:srgbClr val="000000"/>
              </a:solidFill>
              <a:latin typeface="Canva Sans"/>
              <a:ea typeface="Canva Sans"/>
              <a:cs typeface="Canva Sans"/>
              <a:sym typeface="Canva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7349520" y="3429000"/>
            <a:ext cx="4965154" cy="4305202"/>
          </a:xfrm>
          <a:custGeom>
            <a:avLst/>
            <a:gdLst/>
            <a:ahLst/>
            <a:cxnLst/>
            <a:rect l="l" t="t" r="r" b="b"/>
            <a:pathLst>
              <a:path w="7447731" h="6457803">
                <a:moveTo>
                  <a:pt x="0" y="0"/>
                </a:moveTo>
                <a:lnTo>
                  <a:pt x="7447731" y="0"/>
                </a:lnTo>
                <a:lnTo>
                  <a:pt x="7447731" y="6457803"/>
                </a:lnTo>
                <a:lnTo>
                  <a:pt x="0" y="6457803"/>
                </a:lnTo>
                <a:lnTo>
                  <a:pt x="0" y="0"/>
                </a:lnTo>
                <a:close/>
              </a:path>
            </a:pathLst>
          </a:custGeom>
          <a:blipFill>
            <a:blip r:embed="rId4"/>
            <a:stretch>
              <a:fillRect/>
            </a:stretch>
          </a:blipFill>
        </p:spPr>
      </p:sp>
      <p:grpSp>
        <p:nvGrpSpPr>
          <p:cNvPr id="6" name="Group 6"/>
          <p:cNvGrpSpPr/>
          <p:nvPr/>
        </p:nvGrpSpPr>
        <p:grpSpPr>
          <a:xfrm>
            <a:off x="968948" y="3669767"/>
            <a:ext cx="1626031" cy="162603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8" name="Group 8"/>
          <p:cNvGrpSpPr/>
          <p:nvPr/>
        </p:nvGrpSpPr>
        <p:grpSpPr>
          <a:xfrm>
            <a:off x="2718667" y="4735724"/>
            <a:ext cx="1626031" cy="162603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10" name="Group 10"/>
          <p:cNvGrpSpPr/>
          <p:nvPr/>
        </p:nvGrpSpPr>
        <p:grpSpPr>
          <a:xfrm>
            <a:off x="6276705" y="2462371"/>
            <a:ext cx="1626031" cy="162603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sp>
        <p:nvSpPr>
          <p:cNvPr id="12" name="AutoShape 12"/>
          <p:cNvSpPr/>
          <p:nvPr/>
        </p:nvSpPr>
        <p:spPr>
          <a:xfrm>
            <a:off x="4237896" y="2493082"/>
            <a:ext cx="2144057" cy="381941"/>
          </a:xfrm>
          <a:prstGeom prst="line">
            <a:avLst/>
          </a:prstGeom>
          <a:ln w="66675" cap="rnd">
            <a:solidFill>
              <a:srgbClr val="000000"/>
            </a:solidFill>
            <a:prstDash val="sysDot"/>
            <a:headEnd type="none" w="sm" len="sm"/>
            <a:tailEnd type="none" w="sm" len="sm"/>
          </a:ln>
        </p:spPr>
      </p:sp>
      <p:sp>
        <p:nvSpPr>
          <p:cNvPr id="13" name="AutoShape 13"/>
          <p:cNvSpPr/>
          <p:nvPr/>
        </p:nvSpPr>
        <p:spPr>
          <a:xfrm flipH="1">
            <a:off x="3531682" y="2493082"/>
            <a:ext cx="706213" cy="2242641"/>
          </a:xfrm>
          <a:prstGeom prst="line">
            <a:avLst/>
          </a:prstGeom>
          <a:ln w="66675" cap="rnd">
            <a:solidFill>
              <a:srgbClr val="000000"/>
            </a:solidFill>
            <a:prstDash val="sysDot"/>
            <a:headEnd type="none" w="sm" len="sm"/>
            <a:tailEnd type="none" w="sm" len="sm"/>
          </a:ln>
        </p:spPr>
      </p:sp>
      <p:sp>
        <p:nvSpPr>
          <p:cNvPr id="14" name="AutoShape 14"/>
          <p:cNvSpPr/>
          <p:nvPr/>
        </p:nvSpPr>
        <p:spPr>
          <a:xfrm flipH="1">
            <a:off x="2350659" y="2493082"/>
            <a:ext cx="1887236" cy="1451625"/>
          </a:xfrm>
          <a:prstGeom prst="line">
            <a:avLst/>
          </a:prstGeom>
          <a:ln w="66675" cap="rnd">
            <a:solidFill>
              <a:srgbClr val="000000"/>
            </a:solidFill>
            <a:prstDash val="sysDot"/>
            <a:headEnd type="none" w="sm" len="sm"/>
            <a:tailEnd type="none" w="sm" len="sm"/>
          </a:ln>
        </p:spPr>
      </p:sp>
      <p:sp>
        <p:nvSpPr>
          <p:cNvPr id="15" name="Freeform 15"/>
          <p:cNvSpPr/>
          <p:nvPr/>
        </p:nvSpPr>
        <p:spPr>
          <a:xfrm>
            <a:off x="2642159" y="1663726"/>
            <a:ext cx="3405078" cy="798645"/>
          </a:xfrm>
          <a:custGeom>
            <a:avLst/>
            <a:gdLst/>
            <a:ahLst/>
            <a:cxnLst/>
            <a:rect l="l" t="t" r="r" b="b"/>
            <a:pathLst>
              <a:path w="5107617" h="1197968">
                <a:moveTo>
                  <a:pt x="0" y="0"/>
                </a:moveTo>
                <a:lnTo>
                  <a:pt x="5107617" y="0"/>
                </a:lnTo>
                <a:lnTo>
                  <a:pt x="5107617" y="1197968"/>
                </a:lnTo>
                <a:lnTo>
                  <a:pt x="0" y="11979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TextBox 16"/>
          <p:cNvSpPr txBox="1"/>
          <p:nvPr/>
        </p:nvSpPr>
        <p:spPr>
          <a:xfrm>
            <a:off x="8067886" y="4166340"/>
            <a:ext cx="3528422" cy="549381"/>
          </a:xfrm>
          <a:prstGeom prst="rect">
            <a:avLst/>
          </a:prstGeom>
        </p:spPr>
        <p:txBody>
          <a:bodyPr lIns="0" tIns="0" rIns="0" bIns="0" rtlCol="0" anchor="t">
            <a:spAutoFit/>
          </a:bodyPr>
          <a:lstStyle/>
          <a:p>
            <a:pPr algn="ctr" defTabSz="609630">
              <a:lnSpc>
                <a:spcPts val="4666"/>
              </a:lnSpc>
            </a:pPr>
            <a:r>
              <a:rPr lang="en-US" sz="3333">
                <a:solidFill>
                  <a:srgbClr val="FFFFFF"/>
                </a:solidFill>
                <a:latin typeface="Canva Sans"/>
                <a:ea typeface="Canva Sans"/>
                <a:cs typeface="Canva Sans"/>
                <a:sym typeface="Canva Sans"/>
              </a:rPr>
              <a:t>Vorschriften</a:t>
            </a:r>
          </a:p>
        </p:txBody>
      </p:sp>
      <p:sp>
        <p:nvSpPr>
          <p:cNvPr id="17" name="TextBox 17"/>
          <p:cNvSpPr txBox="1"/>
          <p:nvPr/>
        </p:nvSpPr>
        <p:spPr>
          <a:xfrm>
            <a:off x="2594979" y="1746606"/>
            <a:ext cx="3452645"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 3 AktO</a:t>
            </a:r>
          </a:p>
        </p:txBody>
      </p:sp>
      <p:sp>
        <p:nvSpPr>
          <p:cNvPr id="18" name="TextBox 18"/>
          <p:cNvSpPr txBox="1"/>
          <p:nvPr/>
        </p:nvSpPr>
        <p:spPr>
          <a:xfrm>
            <a:off x="572874" y="4166340"/>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1 </a:t>
            </a:r>
          </a:p>
        </p:txBody>
      </p:sp>
      <p:sp>
        <p:nvSpPr>
          <p:cNvPr id="19" name="TextBox 19"/>
          <p:cNvSpPr txBox="1"/>
          <p:nvPr/>
        </p:nvSpPr>
        <p:spPr>
          <a:xfrm>
            <a:off x="2412692" y="5232297"/>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2 </a:t>
            </a:r>
          </a:p>
        </p:txBody>
      </p:sp>
      <p:sp>
        <p:nvSpPr>
          <p:cNvPr id="20" name="TextBox 20"/>
          <p:cNvSpPr txBox="1"/>
          <p:nvPr/>
        </p:nvSpPr>
        <p:spPr>
          <a:xfrm>
            <a:off x="817926" y="789542"/>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e-Akte - allgemeine Informationen</a:t>
            </a:r>
          </a:p>
        </p:txBody>
      </p:sp>
      <p:grpSp>
        <p:nvGrpSpPr>
          <p:cNvPr id="21" name="Group 21"/>
          <p:cNvGrpSpPr/>
          <p:nvPr/>
        </p:nvGrpSpPr>
        <p:grpSpPr>
          <a:xfrm>
            <a:off x="4650673" y="4138608"/>
            <a:ext cx="1626031" cy="1626031"/>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sp>
        <p:nvSpPr>
          <p:cNvPr id="23" name="TextBox 23"/>
          <p:cNvSpPr txBox="1"/>
          <p:nvPr/>
        </p:nvSpPr>
        <p:spPr>
          <a:xfrm>
            <a:off x="4344698" y="4672224"/>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3 </a:t>
            </a:r>
          </a:p>
        </p:txBody>
      </p:sp>
      <p:sp>
        <p:nvSpPr>
          <p:cNvPr id="24" name="AutoShape 24"/>
          <p:cNvSpPr/>
          <p:nvPr/>
        </p:nvSpPr>
        <p:spPr>
          <a:xfrm>
            <a:off x="4216270" y="2567299"/>
            <a:ext cx="1089053" cy="1586723"/>
          </a:xfrm>
          <a:prstGeom prst="line">
            <a:avLst/>
          </a:prstGeom>
          <a:ln w="66675" cap="rnd">
            <a:solidFill>
              <a:srgbClr val="000000"/>
            </a:solidFill>
            <a:prstDash val="sysDot"/>
            <a:headEnd type="none" w="sm" len="sm"/>
            <a:tailEnd type="none" w="sm" len="sm"/>
          </a:ln>
        </p:spPr>
      </p:sp>
      <p:sp>
        <p:nvSpPr>
          <p:cNvPr id="25" name="TextBox 25"/>
          <p:cNvSpPr txBox="1"/>
          <p:nvPr/>
        </p:nvSpPr>
        <p:spPr>
          <a:xfrm>
            <a:off x="5970729" y="2958945"/>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4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grpSp>
        <p:nvGrpSpPr>
          <p:cNvPr id="5" name="Group 5"/>
          <p:cNvGrpSpPr/>
          <p:nvPr/>
        </p:nvGrpSpPr>
        <p:grpSpPr>
          <a:xfrm>
            <a:off x="685800" y="1652827"/>
            <a:ext cx="5701938" cy="4519373"/>
            <a:chOff x="0" y="0"/>
            <a:chExt cx="1325069" cy="1050254"/>
          </a:xfrm>
        </p:grpSpPr>
        <p:sp>
          <p:nvSpPr>
            <p:cNvPr id="6" name="Freeform 6"/>
            <p:cNvSpPr/>
            <p:nvPr/>
          </p:nvSpPr>
          <p:spPr>
            <a:xfrm>
              <a:off x="0" y="0"/>
              <a:ext cx="1325069" cy="1050254"/>
            </a:xfrm>
            <a:custGeom>
              <a:avLst/>
              <a:gdLst/>
              <a:ahLst/>
              <a:cxnLst/>
              <a:rect l="l" t="t" r="r" b="b"/>
              <a:pathLst>
                <a:path w="1325069" h="1050254">
                  <a:moveTo>
                    <a:pt x="0" y="0"/>
                  </a:moveTo>
                  <a:lnTo>
                    <a:pt x="1325069" y="0"/>
                  </a:lnTo>
                  <a:lnTo>
                    <a:pt x="1325069" y="1050254"/>
                  </a:lnTo>
                  <a:lnTo>
                    <a:pt x="0" y="1050254"/>
                  </a:lnTo>
                  <a:close/>
                </a:path>
              </a:pathLst>
            </a:custGeom>
            <a:blipFill>
              <a:blip r:embed="rId4"/>
              <a:stretch>
                <a:fillRect b="-44867"/>
              </a:stretch>
            </a:blipFill>
          </p:spPr>
        </p:sp>
      </p:grpSp>
      <p:sp>
        <p:nvSpPr>
          <p:cNvPr id="7" name="Freeform 7"/>
          <p:cNvSpPr/>
          <p:nvPr/>
        </p:nvSpPr>
        <p:spPr>
          <a:xfrm>
            <a:off x="2795993" y="3523761"/>
            <a:ext cx="988983" cy="611371"/>
          </a:xfrm>
          <a:custGeom>
            <a:avLst/>
            <a:gdLst/>
            <a:ahLst/>
            <a:cxnLst/>
            <a:rect l="l" t="t" r="r" b="b"/>
            <a:pathLst>
              <a:path w="1483474" h="917057">
                <a:moveTo>
                  <a:pt x="0" y="0"/>
                </a:moveTo>
                <a:lnTo>
                  <a:pt x="1483474" y="0"/>
                </a:lnTo>
                <a:lnTo>
                  <a:pt x="1483474" y="917056"/>
                </a:lnTo>
                <a:lnTo>
                  <a:pt x="0" y="91705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8" name="Group 8"/>
          <p:cNvGrpSpPr/>
          <p:nvPr/>
        </p:nvGrpSpPr>
        <p:grpSpPr>
          <a:xfrm>
            <a:off x="7573926" y="4451384"/>
            <a:ext cx="3300641" cy="955329"/>
            <a:chOff x="0" y="0"/>
            <a:chExt cx="1138014" cy="329384"/>
          </a:xfrm>
        </p:grpSpPr>
        <p:sp>
          <p:nvSpPr>
            <p:cNvPr id="9" name="Freeform 9"/>
            <p:cNvSpPr/>
            <p:nvPr/>
          </p:nvSpPr>
          <p:spPr>
            <a:xfrm>
              <a:off x="0" y="0"/>
              <a:ext cx="1138014" cy="329384"/>
            </a:xfrm>
            <a:custGeom>
              <a:avLst/>
              <a:gdLst/>
              <a:ahLst/>
              <a:cxnLst/>
              <a:rect l="l" t="t" r="r" b="b"/>
              <a:pathLst>
                <a:path w="1138014" h="329384">
                  <a:moveTo>
                    <a:pt x="569007" y="0"/>
                  </a:moveTo>
                  <a:cubicBezTo>
                    <a:pt x="254753" y="0"/>
                    <a:pt x="0" y="73735"/>
                    <a:pt x="0" y="164692"/>
                  </a:cubicBezTo>
                  <a:cubicBezTo>
                    <a:pt x="0" y="255649"/>
                    <a:pt x="254753" y="329384"/>
                    <a:pt x="569007" y="329384"/>
                  </a:cubicBezTo>
                  <a:cubicBezTo>
                    <a:pt x="883261" y="329384"/>
                    <a:pt x="1138014" y="255649"/>
                    <a:pt x="1138014" y="164692"/>
                  </a:cubicBezTo>
                  <a:cubicBezTo>
                    <a:pt x="1138014" y="73735"/>
                    <a:pt x="883261" y="0"/>
                    <a:pt x="569007" y="0"/>
                  </a:cubicBezTo>
                  <a:close/>
                </a:path>
              </a:pathLst>
            </a:custGeom>
            <a:blipFill>
              <a:blip r:embed="rId7"/>
              <a:stretch>
                <a:fillRect t="-122748" b="-122748"/>
              </a:stretch>
            </a:blipFill>
          </p:spPr>
        </p:sp>
      </p:grpSp>
      <p:sp>
        <p:nvSpPr>
          <p:cNvPr id="10" name="TextBox 10"/>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Eingang der Klageschrift bei Gericht</a:t>
            </a:r>
          </a:p>
        </p:txBody>
      </p:sp>
      <p:sp>
        <p:nvSpPr>
          <p:cNvPr id="11" name="TextBox 11"/>
          <p:cNvSpPr txBox="1"/>
          <p:nvPr/>
        </p:nvSpPr>
        <p:spPr>
          <a:xfrm>
            <a:off x="2880636" y="3596613"/>
            <a:ext cx="1534151" cy="221664"/>
          </a:xfrm>
          <a:prstGeom prst="rect">
            <a:avLst/>
          </a:prstGeom>
        </p:spPr>
        <p:txBody>
          <a:bodyPr lIns="0" tIns="0" rIns="0" bIns="0" rtlCol="0" anchor="t">
            <a:spAutoFit/>
          </a:bodyPr>
          <a:lstStyle/>
          <a:p>
            <a:pPr defTabSz="609630">
              <a:lnSpc>
                <a:spcPts val="1867"/>
              </a:lnSpc>
            </a:pPr>
            <a:r>
              <a:rPr lang="en-US" sz="1333">
                <a:solidFill>
                  <a:srgbClr val="FF3131"/>
                </a:solidFill>
                <a:latin typeface="Canva Sans"/>
                <a:ea typeface="Canva Sans"/>
                <a:cs typeface="Canva Sans"/>
                <a:sym typeface="Canva Sans"/>
              </a:rPr>
              <a:t>xx.xx.20xx</a:t>
            </a:r>
          </a:p>
        </p:txBody>
      </p:sp>
      <p:sp>
        <p:nvSpPr>
          <p:cNvPr id="12" name="TextBox 12"/>
          <p:cNvSpPr txBox="1"/>
          <p:nvPr/>
        </p:nvSpPr>
        <p:spPr>
          <a:xfrm>
            <a:off x="2880636" y="3780222"/>
            <a:ext cx="1176925" cy="221664"/>
          </a:xfrm>
          <a:prstGeom prst="rect">
            <a:avLst/>
          </a:prstGeom>
        </p:spPr>
        <p:txBody>
          <a:bodyPr lIns="0" tIns="0" rIns="0" bIns="0" rtlCol="0" anchor="t">
            <a:spAutoFit/>
          </a:bodyPr>
          <a:lstStyle/>
          <a:p>
            <a:pPr defTabSz="609630">
              <a:lnSpc>
                <a:spcPts val="1867"/>
              </a:lnSpc>
            </a:pPr>
            <a:r>
              <a:rPr lang="en-US" sz="1333">
                <a:solidFill>
                  <a:srgbClr val="FF3131"/>
                </a:solidFill>
                <a:latin typeface="Canva Sans"/>
                <a:ea typeface="Canva Sans"/>
                <a:cs typeface="Canva Sans"/>
                <a:sym typeface="Canva Sans"/>
              </a:rPr>
              <a:t>Sch</a:t>
            </a:r>
          </a:p>
        </p:txBody>
      </p:sp>
      <p:sp>
        <p:nvSpPr>
          <p:cNvPr id="13" name="TextBox 13"/>
          <p:cNvSpPr txBox="1"/>
          <p:nvPr/>
        </p:nvSpPr>
        <p:spPr>
          <a:xfrm>
            <a:off x="6942293" y="2122527"/>
            <a:ext cx="4563907" cy="1423467"/>
          </a:xfrm>
          <a:prstGeom prst="rect">
            <a:avLst/>
          </a:prstGeom>
        </p:spPr>
        <p:txBody>
          <a:bodyPr lIns="0" tIns="0" rIns="0" bIns="0" rtlCol="0" anchor="t">
            <a:spAutoFit/>
          </a:bodyPr>
          <a:lstStyle/>
          <a:p>
            <a:pPr algn="ctr" defTabSz="609630">
              <a:lnSpc>
                <a:spcPts val="3666"/>
              </a:lnSpc>
            </a:pPr>
            <a:r>
              <a:rPr lang="en-US" sz="3333" b="1">
                <a:solidFill>
                  <a:srgbClr val="000000"/>
                </a:solidFill>
                <a:latin typeface="Canva Sans Bold"/>
                <a:ea typeface="Canva Sans Bold"/>
                <a:cs typeface="Canva Sans Bold"/>
                <a:sym typeface="Canva Sans Bold"/>
              </a:rPr>
              <a:t>jedes Schriftstück muss beim Eingang registriert werden</a:t>
            </a:r>
          </a:p>
        </p:txBody>
      </p:sp>
      <p:sp>
        <p:nvSpPr>
          <p:cNvPr id="14" name="TextBox 14"/>
          <p:cNvSpPr txBox="1"/>
          <p:nvPr/>
        </p:nvSpPr>
        <p:spPr>
          <a:xfrm>
            <a:off x="7541610" y="4612606"/>
            <a:ext cx="3365273" cy="549381"/>
          </a:xfrm>
          <a:prstGeom prst="rect">
            <a:avLst/>
          </a:prstGeom>
        </p:spPr>
        <p:txBody>
          <a:bodyPr lIns="0" tIns="0" rIns="0" bIns="0" rtlCol="0" anchor="t">
            <a:spAutoFit/>
          </a:bodyPr>
          <a:lstStyle/>
          <a:p>
            <a:pPr algn="ctr" defTabSz="609630">
              <a:lnSpc>
                <a:spcPts val="4666"/>
              </a:lnSpc>
              <a:spcBef>
                <a:spcPct val="0"/>
              </a:spcBef>
            </a:pPr>
            <a:r>
              <a:rPr lang="en-US" sz="3333">
                <a:solidFill>
                  <a:srgbClr val="000000"/>
                </a:solidFill>
                <a:latin typeface="Canva Sans"/>
                <a:ea typeface="Canva Sans"/>
                <a:cs typeface="Canva Sans"/>
                <a:sym typeface="Canva Sans"/>
              </a:rPr>
              <a:t>§ 6 I 7 GOV</a:t>
            </a:r>
          </a:p>
        </p:txBody>
      </p:sp>
      <p:sp>
        <p:nvSpPr>
          <p:cNvPr id="15" name="AutoShape 15"/>
          <p:cNvSpPr/>
          <p:nvPr/>
        </p:nvSpPr>
        <p:spPr>
          <a:xfrm flipH="1">
            <a:off x="9203314" y="3523760"/>
            <a:ext cx="20932" cy="848475"/>
          </a:xfrm>
          <a:prstGeom prst="line">
            <a:avLst/>
          </a:prstGeom>
          <a:ln w="95250" cap="flat">
            <a:solidFill>
              <a:srgbClr val="000000"/>
            </a:solidFill>
            <a:prstDash val="solid"/>
            <a:headEnd type="none" w="sm" len="sm"/>
            <a:tailEnd type="none" w="sm" len="sm"/>
          </a:ln>
        </p:spPr>
      </p:sp>
      <p:sp>
        <p:nvSpPr>
          <p:cNvPr id="16" name="AutoShape 16"/>
          <p:cNvSpPr/>
          <p:nvPr/>
        </p:nvSpPr>
        <p:spPr>
          <a:xfrm flipV="1">
            <a:off x="3784975" y="2807268"/>
            <a:ext cx="3354256" cy="1004704"/>
          </a:xfrm>
          <a:prstGeom prst="line">
            <a:avLst/>
          </a:prstGeom>
          <a:ln w="38100" cap="flat">
            <a:solidFill>
              <a:srgbClr val="FF3131"/>
            </a:solidFill>
            <a:prstDash val="solid"/>
            <a:headEnd type="none" w="sm" len="sm"/>
            <a:tailEnd type="none" w="sm" len="sm"/>
          </a:ln>
        </p:spPr>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7462541" y="2097696"/>
            <a:ext cx="1473491"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1/26</a:t>
            </a:r>
          </a:p>
        </p:txBody>
      </p:sp>
      <p:sp>
        <p:nvSpPr>
          <p:cNvPr id="8" name="TextBox 8"/>
          <p:cNvSpPr txBox="1"/>
          <p:nvPr/>
        </p:nvSpPr>
        <p:spPr>
          <a:xfrm>
            <a:off x="685800" y="2097696"/>
            <a:ext cx="6704245"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Klageschrift präsentieren</a:t>
            </a:r>
          </a:p>
        </p:txBody>
      </p:sp>
      <p:sp>
        <p:nvSpPr>
          <p:cNvPr id="9" name="TextBox 9"/>
          <p:cNvSpPr txBox="1"/>
          <p:nvPr/>
        </p:nvSpPr>
        <p:spPr>
          <a:xfrm>
            <a:off x="685800" y="3054889"/>
            <a:ext cx="4786086" cy="948978"/>
          </a:xfrm>
          <a:prstGeom prst="rect">
            <a:avLst/>
          </a:prstGeom>
        </p:spPr>
        <p:txBody>
          <a:bodyPr wrap="square"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Beteiligte</a:t>
            </a:r>
            <a:r>
              <a:rPr lang="en-US" sz="3333" dirty="0">
                <a:solidFill>
                  <a:srgbClr val="000000"/>
                </a:solidFill>
                <a:latin typeface="Canva Sans"/>
                <a:ea typeface="Canva Sans"/>
                <a:cs typeface="Canva Sans"/>
                <a:sym typeface="Canva Sans"/>
              </a:rPr>
              <a:t> in </a:t>
            </a:r>
            <a:r>
              <a:rPr lang="en-US" sz="3333" dirty="0" err="1">
                <a:solidFill>
                  <a:srgbClr val="000000"/>
                </a:solidFill>
                <a:latin typeface="Canva Sans"/>
                <a:ea typeface="Canva Sans"/>
                <a:cs typeface="Canva Sans"/>
                <a:sym typeface="Canva Sans"/>
              </a:rPr>
              <a:t>forumSTAR</a:t>
            </a:r>
            <a:br>
              <a:rPr lang="en-US" sz="3333" dirty="0">
                <a:solidFill>
                  <a:srgbClr val="000000"/>
                </a:solidFill>
                <a:latin typeface="Canva Sans"/>
                <a:ea typeface="Canva Sans"/>
                <a:cs typeface="Canva Sans"/>
                <a:sym typeface="Canva Sans"/>
              </a:rPr>
            </a:br>
            <a:r>
              <a:rPr lang="en-US" sz="3333" dirty="0" err="1">
                <a:solidFill>
                  <a:srgbClr val="000000"/>
                </a:solidFill>
                <a:latin typeface="Canva Sans"/>
                <a:ea typeface="Canva Sans"/>
                <a:cs typeface="Canva Sans"/>
                <a:sym typeface="Canva Sans"/>
              </a:rPr>
              <a:t>eintragen</a:t>
            </a:r>
            <a:endParaRPr lang="en-US" sz="3333" dirty="0">
              <a:solidFill>
                <a:srgbClr val="000000"/>
              </a:solidFill>
              <a:latin typeface="Canva Sans"/>
              <a:ea typeface="Canva Sans"/>
              <a:cs typeface="Canva Sans"/>
              <a:sym typeface="Canva Sans"/>
            </a:endParaRPr>
          </a:p>
        </p:txBody>
      </p:sp>
      <p:sp>
        <p:nvSpPr>
          <p:cNvPr id="10" name="TextBox 10"/>
          <p:cNvSpPr txBox="1"/>
          <p:nvPr/>
        </p:nvSpPr>
        <p:spPr>
          <a:xfrm>
            <a:off x="685800" y="4379922"/>
            <a:ext cx="4240816" cy="1423467"/>
          </a:xfrm>
          <a:prstGeom prst="rect">
            <a:avLst/>
          </a:prstGeom>
        </p:spPr>
        <p:txBody>
          <a:bodyPr lIns="0" tIns="0" rIns="0" bIns="0" rtlCol="0" anchor="t">
            <a:spAutoFit/>
          </a:bodyPr>
          <a:lstStyle/>
          <a:p>
            <a:pPr defTabSz="609630">
              <a:lnSpc>
                <a:spcPts val="3666"/>
              </a:lnSpc>
            </a:pPr>
            <a:r>
              <a:rPr lang="en-US" sz="3333" dirty="0">
                <a:solidFill>
                  <a:srgbClr val="000000"/>
                </a:solidFill>
                <a:latin typeface="Canva Sans"/>
                <a:ea typeface="Canva Sans"/>
                <a:cs typeface="Canva Sans"/>
                <a:sym typeface="Canva Sans"/>
              </a:rPr>
              <a:t>e-</a:t>
            </a:r>
            <a:r>
              <a:rPr lang="en-US" sz="3333" dirty="0" err="1">
                <a:solidFill>
                  <a:srgbClr val="000000"/>
                </a:solidFill>
                <a:latin typeface="Canva Sans"/>
                <a:ea typeface="Canva Sans"/>
                <a:cs typeface="Canva Sans"/>
                <a:sym typeface="Canva Sans"/>
              </a:rPr>
              <a:t>Aktendeckel</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herstellen</a:t>
            </a:r>
            <a:r>
              <a:rPr lang="en-US" sz="3333" dirty="0">
                <a:solidFill>
                  <a:srgbClr val="000000"/>
                </a:solidFill>
                <a:latin typeface="Canva Sans"/>
                <a:ea typeface="Canva Sans"/>
                <a:cs typeface="Canva Sans"/>
                <a:sym typeface="Canva Sans"/>
              </a:rPr>
              <a:t> (Text: 1815) und </a:t>
            </a:r>
            <a:r>
              <a:rPr lang="en-US" sz="3333" dirty="0" err="1">
                <a:solidFill>
                  <a:srgbClr val="000000"/>
                </a:solidFill>
                <a:latin typeface="Canva Sans"/>
                <a:ea typeface="Canva Sans"/>
                <a:cs typeface="Canva Sans"/>
                <a:sym typeface="Canva Sans"/>
              </a:rPr>
              <a:t>verakten</a:t>
            </a:r>
            <a:endParaRPr lang="en-US" sz="3333" dirty="0">
              <a:solidFill>
                <a:srgbClr val="000000"/>
              </a:solidFill>
              <a:latin typeface="Canva Sans"/>
              <a:ea typeface="Canva Sans"/>
              <a:cs typeface="Canva Sans"/>
              <a:sym typeface="Canva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AutoShape 5"/>
          <p:cNvSpPr/>
          <p:nvPr/>
        </p:nvSpPr>
        <p:spPr>
          <a:xfrm flipH="1">
            <a:off x="2161881" y="1831307"/>
            <a:ext cx="2632230" cy="0"/>
          </a:xfrm>
          <a:prstGeom prst="line">
            <a:avLst/>
          </a:prstGeom>
          <a:ln w="38100" cap="flat">
            <a:solidFill>
              <a:srgbClr val="000000"/>
            </a:solidFill>
            <a:prstDash val="solid"/>
            <a:headEnd type="none" w="sm" len="sm"/>
            <a:tailEnd type="none" w="sm" len="sm"/>
          </a:ln>
        </p:spPr>
      </p:sp>
      <p:grpSp>
        <p:nvGrpSpPr>
          <p:cNvPr id="6" name="Group 6"/>
          <p:cNvGrpSpPr/>
          <p:nvPr/>
        </p:nvGrpSpPr>
        <p:grpSpPr>
          <a:xfrm>
            <a:off x="3390016" y="2771245"/>
            <a:ext cx="2782789" cy="2000464"/>
            <a:chOff x="0" y="0"/>
            <a:chExt cx="646690" cy="464886"/>
          </a:xfrm>
        </p:grpSpPr>
        <p:sp>
          <p:nvSpPr>
            <p:cNvPr id="7" name="Freeform 7"/>
            <p:cNvSpPr/>
            <p:nvPr/>
          </p:nvSpPr>
          <p:spPr>
            <a:xfrm>
              <a:off x="0" y="0"/>
              <a:ext cx="646690" cy="464886"/>
            </a:xfrm>
            <a:custGeom>
              <a:avLst/>
              <a:gdLst/>
              <a:ahLst/>
              <a:cxnLst/>
              <a:rect l="l" t="t" r="r" b="b"/>
              <a:pathLst>
                <a:path w="646690" h="464886">
                  <a:moveTo>
                    <a:pt x="0" y="0"/>
                  </a:moveTo>
                  <a:lnTo>
                    <a:pt x="646690" y="0"/>
                  </a:lnTo>
                  <a:lnTo>
                    <a:pt x="646690" y="464886"/>
                  </a:lnTo>
                  <a:lnTo>
                    <a:pt x="0" y="464886"/>
                  </a:lnTo>
                  <a:close/>
                </a:path>
              </a:pathLst>
            </a:custGeom>
            <a:blipFill>
              <a:blip r:embed="rId2"/>
              <a:stretch>
                <a:fillRect l="-3948" r="-3948"/>
              </a:stretch>
            </a:blipFill>
            <a:ln w="28575" cap="sq">
              <a:solidFill>
                <a:srgbClr val="000000"/>
              </a:solidFill>
              <a:prstDash val="solid"/>
              <a:miter/>
            </a:ln>
          </p:spPr>
        </p:sp>
      </p:grpSp>
      <p:sp>
        <p:nvSpPr>
          <p:cNvPr id="8" name="AutoShape 8"/>
          <p:cNvSpPr/>
          <p:nvPr/>
        </p:nvSpPr>
        <p:spPr>
          <a:xfrm>
            <a:off x="4781411" y="1831307"/>
            <a:ext cx="0" cy="939938"/>
          </a:xfrm>
          <a:prstGeom prst="line">
            <a:avLst/>
          </a:prstGeom>
          <a:ln w="38100" cap="flat">
            <a:solidFill>
              <a:srgbClr val="000000"/>
            </a:solidFill>
            <a:prstDash val="solid"/>
            <a:headEnd type="none" w="sm" len="sm"/>
            <a:tailEnd type="none" w="sm" len="sm"/>
          </a:ln>
        </p:spPr>
      </p:sp>
      <p:sp>
        <p:nvSpPr>
          <p:cNvPr id="9" name="Freeform 9"/>
          <p:cNvSpPr/>
          <p:nvPr/>
        </p:nvSpPr>
        <p:spPr>
          <a:xfrm>
            <a:off x="685800" y="2626933"/>
            <a:ext cx="457058" cy="442931"/>
          </a:xfrm>
          <a:custGeom>
            <a:avLst/>
            <a:gdLst/>
            <a:ahLst/>
            <a:cxnLst/>
            <a:rect l="l" t="t" r="r" b="b"/>
            <a:pathLst>
              <a:path w="685587" h="664396">
                <a:moveTo>
                  <a:pt x="0" y="0"/>
                </a:moveTo>
                <a:lnTo>
                  <a:pt x="685587" y="0"/>
                </a:lnTo>
                <a:lnTo>
                  <a:pt x="685587" y="664396"/>
                </a:lnTo>
                <a:lnTo>
                  <a:pt x="0" y="6643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685800" y="3384235"/>
            <a:ext cx="457058" cy="442931"/>
          </a:xfrm>
          <a:custGeom>
            <a:avLst/>
            <a:gdLst/>
            <a:ahLst/>
            <a:cxnLst/>
            <a:rect l="l" t="t" r="r" b="b"/>
            <a:pathLst>
              <a:path w="685587" h="664396">
                <a:moveTo>
                  <a:pt x="0" y="0"/>
                </a:moveTo>
                <a:lnTo>
                  <a:pt x="685587" y="0"/>
                </a:lnTo>
                <a:lnTo>
                  <a:pt x="685587" y="664396"/>
                </a:lnTo>
                <a:lnTo>
                  <a:pt x="0" y="6643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685800" y="4092763"/>
            <a:ext cx="457058" cy="442931"/>
          </a:xfrm>
          <a:custGeom>
            <a:avLst/>
            <a:gdLst/>
            <a:ahLst/>
            <a:cxnLst/>
            <a:rect l="l" t="t" r="r" b="b"/>
            <a:pathLst>
              <a:path w="685587" h="664396">
                <a:moveTo>
                  <a:pt x="0" y="0"/>
                </a:moveTo>
                <a:lnTo>
                  <a:pt x="685587" y="0"/>
                </a:lnTo>
                <a:lnTo>
                  <a:pt x="685587" y="664396"/>
                </a:lnTo>
                <a:lnTo>
                  <a:pt x="0" y="6643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3" name="AutoShape 13"/>
          <p:cNvSpPr/>
          <p:nvPr/>
        </p:nvSpPr>
        <p:spPr>
          <a:xfrm flipH="1">
            <a:off x="2185568" y="1831307"/>
            <a:ext cx="0" cy="394633"/>
          </a:xfrm>
          <a:prstGeom prst="line">
            <a:avLst/>
          </a:prstGeom>
          <a:ln w="38100" cap="flat">
            <a:solidFill>
              <a:srgbClr val="000000"/>
            </a:solidFill>
            <a:prstDash val="solid"/>
            <a:headEnd type="none" w="sm" len="sm"/>
            <a:tailEnd type="none" w="sm" len="sm"/>
          </a:ln>
        </p:spPr>
      </p:sp>
      <p:sp>
        <p:nvSpPr>
          <p:cNvPr id="14" name="Freeform 14"/>
          <p:cNvSpPr/>
          <p:nvPr/>
        </p:nvSpPr>
        <p:spPr>
          <a:xfrm rot="5400000">
            <a:off x="2020207" y="2241754"/>
            <a:ext cx="330722" cy="288142"/>
          </a:xfrm>
          <a:custGeom>
            <a:avLst/>
            <a:gdLst/>
            <a:ahLst/>
            <a:cxnLst/>
            <a:rect l="l" t="t" r="r" b="b"/>
            <a:pathLst>
              <a:path w="496083" h="432213">
                <a:moveTo>
                  <a:pt x="0" y="0"/>
                </a:moveTo>
                <a:lnTo>
                  <a:pt x="496083" y="0"/>
                </a:lnTo>
                <a:lnTo>
                  <a:pt x="496083" y="432213"/>
                </a:lnTo>
                <a:lnTo>
                  <a:pt x="0" y="43221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TextBox 15"/>
          <p:cNvSpPr txBox="1"/>
          <p:nvPr/>
        </p:nvSpPr>
        <p:spPr>
          <a:xfrm>
            <a:off x="3225358" y="3038170"/>
            <a:ext cx="3162904" cy="1423467"/>
          </a:xfrm>
          <a:prstGeom prst="rect">
            <a:avLst/>
          </a:prstGeom>
        </p:spPr>
        <p:txBody>
          <a:bodyPr lIns="0" tIns="0" rIns="0" bIns="0" rtlCol="0" anchor="t">
            <a:spAutoFit/>
          </a:bodyPr>
          <a:lstStyle/>
          <a:p>
            <a:pPr algn="ctr" defTabSz="609630">
              <a:lnSpc>
                <a:spcPts val="3666"/>
              </a:lnSpc>
            </a:pPr>
            <a:r>
              <a:rPr lang="en-US" sz="3333" b="1" dirty="0" err="1">
                <a:solidFill>
                  <a:srgbClr val="000000"/>
                </a:solidFill>
                <a:latin typeface="Canva Sans Bold"/>
                <a:ea typeface="Canva Sans Bold"/>
                <a:cs typeface="Canva Sans Bold"/>
                <a:sym typeface="Canva Sans Bold"/>
              </a:rPr>
              <a:t>Vorschuss-kosten</a:t>
            </a:r>
            <a:r>
              <a:rPr lang="en-US" sz="3333" b="1" dirty="0">
                <a:solidFill>
                  <a:srgbClr val="000000"/>
                </a:solidFill>
                <a:latin typeface="Canva Sans Bold"/>
                <a:ea typeface="Canva Sans Bold"/>
                <a:cs typeface="Canva Sans Bold"/>
                <a:sym typeface="Canva Sans Bold"/>
              </a:rPr>
              <a:t>-</a:t>
            </a:r>
            <a:br>
              <a:rPr lang="en-US" sz="3333" b="1" dirty="0">
                <a:solidFill>
                  <a:srgbClr val="000000"/>
                </a:solidFill>
                <a:latin typeface="Canva Sans Bold"/>
                <a:ea typeface="Canva Sans Bold"/>
                <a:cs typeface="Canva Sans Bold"/>
                <a:sym typeface="Canva Sans Bold"/>
              </a:rPr>
            </a:br>
            <a:r>
              <a:rPr lang="en-US" sz="3333" b="1" dirty="0" err="1">
                <a:solidFill>
                  <a:srgbClr val="000000"/>
                </a:solidFill>
                <a:latin typeface="Canva Sans Bold"/>
                <a:ea typeface="Canva Sans Bold"/>
                <a:cs typeface="Canva Sans Bold"/>
                <a:sym typeface="Canva Sans Bold"/>
              </a:rPr>
              <a:t>pflichtig</a:t>
            </a:r>
            <a:endParaRPr lang="en-US" sz="3333" b="1" dirty="0">
              <a:solidFill>
                <a:srgbClr val="000000"/>
              </a:solidFill>
              <a:latin typeface="Canva Sans Bold"/>
              <a:ea typeface="Canva Sans Bold"/>
              <a:cs typeface="Canva Sans Bold"/>
              <a:sym typeface="Canva Sans Bold"/>
            </a:endParaRPr>
          </a:p>
        </p:txBody>
      </p:sp>
      <p:sp>
        <p:nvSpPr>
          <p:cNvPr id="16" name="TextBox 1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Prüfung des Vorschusses</a:t>
            </a:r>
          </a:p>
        </p:txBody>
      </p:sp>
      <p:sp>
        <p:nvSpPr>
          <p:cNvPr id="17" name="TextBox 17"/>
          <p:cNvSpPr txBox="1"/>
          <p:nvPr/>
        </p:nvSpPr>
        <p:spPr>
          <a:xfrm>
            <a:off x="1318075" y="2591012"/>
            <a:ext cx="2338013" cy="445250"/>
          </a:xfrm>
          <a:prstGeom prst="rect">
            <a:avLst/>
          </a:prstGeom>
        </p:spPr>
        <p:txBody>
          <a:bodyPr lIns="0" tIns="0" rIns="0" bIns="0" rtlCol="0" anchor="t">
            <a:spAutoFit/>
          </a:bodyPr>
          <a:lstStyle/>
          <a:p>
            <a:pPr defTabSz="609630">
              <a:lnSpc>
                <a:spcPts val="3826"/>
              </a:lnSpc>
            </a:pPr>
            <a:r>
              <a:rPr lang="en-US" sz="2733">
                <a:solidFill>
                  <a:srgbClr val="000000"/>
                </a:solidFill>
                <a:latin typeface="Canva Sans"/>
                <a:ea typeface="Canva Sans"/>
                <a:cs typeface="Canva Sans"/>
                <a:sym typeface="Canva Sans"/>
              </a:rPr>
              <a:t>Scheck</a:t>
            </a:r>
          </a:p>
        </p:txBody>
      </p:sp>
      <p:sp>
        <p:nvSpPr>
          <p:cNvPr id="18" name="TextBox 18"/>
          <p:cNvSpPr txBox="1"/>
          <p:nvPr/>
        </p:nvSpPr>
        <p:spPr>
          <a:xfrm>
            <a:off x="1318075" y="3341929"/>
            <a:ext cx="2680071" cy="433708"/>
          </a:xfrm>
          <a:prstGeom prst="rect">
            <a:avLst/>
          </a:prstGeom>
        </p:spPr>
        <p:txBody>
          <a:bodyPr lIns="0" tIns="0" rIns="0" bIns="0" rtlCol="0" anchor="t">
            <a:spAutoFit/>
          </a:bodyPr>
          <a:lstStyle/>
          <a:p>
            <a:pPr defTabSz="609630">
              <a:lnSpc>
                <a:spcPts val="3733"/>
              </a:lnSpc>
            </a:pPr>
            <a:r>
              <a:rPr lang="en-US" sz="2666" dirty="0" err="1">
                <a:solidFill>
                  <a:srgbClr val="000000"/>
                </a:solidFill>
                <a:latin typeface="Canva Sans"/>
                <a:ea typeface="Canva Sans"/>
                <a:cs typeface="Canva Sans"/>
                <a:sym typeface="Canva Sans"/>
              </a:rPr>
              <a:t>Barzahlung</a:t>
            </a:r>
            <a:endParaRPr lang="en-US" sz="2666" dirty="0">
              <a:solidFill>
                <a:srgbClr val="000000"/>
              </a:solidFill>
              <a:latin typeface="Canva Sans"/>
              <a:ea typeface="Canva Sans"/>
              <a:cs typeface="Canva Sans"/>
              <a:sym typeface="Canva Sans"/>
            </a:endParaRPr>
          </a:p>
        </p:txBody>
      </p:sp>
      <p:sp>
        <p:nvSpPr>
          <p:cNvPr id="20" name="TextBox 20"/>
          <p:cNvSpPr txBox="1"/>
          <p:nvPr/>
        </p:nvSpPr>
        <p:spPr>
          <a:xfrm>
            <a:off x="1329066" y="4057209"/>
            <a:ext cx="1000573" cy="433708"/>
          </a:xfrm>
          <a:prstGeom prst="rect">
            <a:avLst/>
          </a:prstGeom>
        </p:spPr>
        <p:txBody>
          <a:bodyPr wrap="square" lIns="0" tIns="0" rIns="0" bIns="0" rtlCol="0" anchor="t">
            <a:spAutoFit/>
          </a:bodyPr>
          <a:lstStyle/>
          <a:p>
            <a:pPr algn="ctr" defTabSz="609630">
              <a:lnSpc>
                <a:spcPts val="3733"/>
              </a:lnSpc>
            </a:pPr>
            <a:r>
              <a:rPr lang="en-US" sz="2666" dirty="0">
                <a:solidFill>
                  <a:srgbClr val="000000"/>
                </a:solidFill>
                <a:latin typeface="Canva Sans"/>
                <a:ea typeface="Canva Sans"/>
                <a:cs typeface="Canva Sans"/>
                <a:sym typeface="Canva Sans"/>
              </a:rPr>
              <a:t>SEPA</a:t>
            </a:r>
          </a:p>
        </p:txBody>
      </p:sp>
      <p:sp>
        <p:nvSpPr>
          <p:cNvPr id="21" name="TextBox 21"/>
          <p:cNvSpPr txBox="1"/>
          <p:nvPr/>
        </p:nvSpPr>
        <p:spPr>
          <a:xfrm>
            <a:off x="7255676" y="5698067"/>
            <a:ext cx="4250525" cy="474489"/>
          </a:xfrm>
          <a:prstGeom prst="rect">
            <a:avLst/>
          </a:prstGeom>
        </p:spPr>
        <p:txBody>
          <a:bodyPr lIns="0" tIns="0" rIns="0" bIns="0" rtlCol="0" anchor="t">
            <a:spAutoFit/>
          </a:bodyPr>
          <a:lstStyle/>
          <a:p>
            <a:pPr algn="r" defTabSz="609630">
              <a:lnSpc>
                <a:spcPts val="3666"/>
              </a:lnSpc>
            </a:pPr>
            <a:r>
              <a:rPr lang="en-US" sz="3333" b="1">
                <a:solidFill>
                  <a:srgbClr val="000000"/>
                </a:solidFill>
                <a:latin typeface="Canva Sans Bold"/>
                <a:ea typeface="Canva Sans Bold"/>
                <a:cs typeface="Canva Sans Bold"/>
                <a:sym typeface="Canva Sans Bold"/>
              </a:rPr>
              <a:t>Vorlage an Richter</a:t>
            </a:r>
          </a:p>
        </p:txBody>
      </p:sp>
      <p:grpSp>
        <p:nvGrpSpPr>
          <p:cNvPr id="22" name="Group 22"/>
          <p:cNvGrpSpPr/>
          <p:nvPr/>
        </p:nvGrpSpPr>
        <p:grpSpPr>
          <a:xfrm>
            <a:off x="6849155" y="3856749"/>
            <a:ext cx="3010044" cy="914960"/>
            <a:chOff x="0" y="0"/>
            <a:chExt cx="699502" cy="212627"/>
          </a:xfrm>
        </p:grpSpPr>
        <p:sp>
          <p:nvSpPr>
            <p:cNvPr id="23" name="Freeform 23"/>
            <p:cNvSpPr/>
            <p:nvPr/>
          </p:nvSpPr>
          <p:spPr>
            <a:xfrm>
              <a:off x="0" y="0"/>
              <a:ext cx="699502" cy="212627"/>
            </a:xfrm>
            <a:custGeom>
              <a:avLst/>
              <a:gdLst/>
              <a:ahLst/>
              <a:cxnLst/>
              <a:rect l="l" t="t" r="r" b="b"/>
              <a:pathLst>
                <a:path w="699502" h="212627">
                  <a:moveTo>
                    <a:pt x="0" y="0"/>
                  </a:moveTo>
                  <a:lnTo>
                    <a:pt x="699502" y="0"/>
                  </a:lnTo>
                  <a:lnTo>
                    <a:pt x="699502" y="212627"/>
                  </a:lnTo>
                  <a:lnTo>
                    <a:pt x="0" y="212627"/>
                  </a:lnTo>
                  <a:close/>
                </a:path>
              </a:pathLst>
            </a:custGeom>
            <a:blipFill>
              <a:blip r:embed="rId8">
                <a:alphaModFix amt="50000"/>
              </a:blip>
              <a:stretch>
                <a:fillRect t="-114490" b="-114490"/>
              </a:stretch>
            </a:blipFill>
          </p:spPr>
        </p:sp>
      </p:grpSp>
      <p:sp>
        <p:nvSpPr>
          <p:cNvPr id="24" name="TextBox 24"/>
          <p:cNvSpPr txBox="1"/>
          <p:nvPr/>
        </p:nvSpPr>
        <p:spPr>
          <a:xfrm>
            <a:off x="6469385" y="4062345"/>
            <a:ext cx="3645420" cy="433708"/>
          </a:xfrm>
          <a:prstGeom prst="rect">
            <a:avLst/>
          </a:prstGeom>
        </p:spPr>
        <p:txBody>
          <a:bodyPr lIns="0" tIns="0" rIns="0" bIns="0" rtlCol="0" anchor="t">
            <a:spAutoFit/>
          </a:bodyPr>
          <a:lstStyle/>
          <a:p>
            <a:pPr algn="ctr" defTabSz="609630">
              <a:lnSpc>
                <a:spcPts val="3733"/>
              </a:lnSpc>
            </a:pPr>
            <a:r>
              <a:rPr lang="en-US" sz="2666" dirty="0">
                <a:solidFill>
                  <a:srgbClr val="000000"/>
                </a:solidFill>
                <a:latin typeface="Canva Sans"/>
                <a:ea typeface="Canva Sans"/>
                <a:cs typeface="Canva Sans"/>
                <a:sym typeface="Canva Sans"/>
              </a:rPr>
              <a:t>PKH-</a:t>
            </a:r>
            <a:r>
              <a:rPr lang="en-US" sz="2666" dirty="0" err="1">
                <a:solidFill>
                  <a:srgbClr val="000000"/>
                </a:solidFill>
                <a:latin typeface="Canva Sans"/>
                <a:ea typeface="Canva Sans"/>
                <a:cs typeface="Canva Sans"/>
                <a:sym typeface="Canva Sans"/>
              </a:rPr>
              <a:t>Antrag</a:t>
            </a:r>
            <a:endParaRPr lang="en-US" sz="2666" dirty="0">
              <a:solidFill>
                <a:srgbClr val="000000"/>
              </a:solidFill>
              <a:latin typeface="Canva Sans"/>
              <a:ea typeface="Canva Sans"/>
              <a:cs typeface="Canva Sans"/>
              <a:sym typeface="Canva Sans"/>
            </a:endParaRPr>
          </a:p>
        </p:txBody>
      </p:sp>
      <p:grpSp>
        <p:nvGrpSpPr>
          <p:cNvPr id="25" name="Group 25"/>
          <p:cNvGrpSpPr/>
          <p:nvPr/>
        </p:nvGrpSpPr>
        <p:grpSpPr>
          <a:xfrm>
            <a:off x="6864335" y="2771245"/>
            <a:ext cx="3010044" cy="914960"/>
            <a:chOff x="0" y="0"/>
            <a:chExt cx="699502" cy="212627"/>
          </a:xfrm>
        </p:grpSpPr>
        <p:sp>
          <p:nvSpPr>
            <p:cNvPr id="26" name="Freeform 26"/>
            <p:cNvSpPr/>
            <p:nvPr/>
          </p:nvSpPr>
          <p:spPr>
            <a:xfrm>
              <a:off x="0" y="0"/>
              <a:ext cx="699502" cy="212627"/>
            </a:xfrm>
            <a:custGeom>
              <a:avLst/>
              <a:gdLst/>
              <a:ahLst/>
              <a:cxnLst/>
              <a:rect l="l" t="t" r="r" b="b"/>
              <a:pathLst>
                <a:path w="699502" h="212627">
                  <a:moveTo>
                    <a:pt x="0" y="0"/>
                  </a:moveTo>
                  <a:lnTo>
                    <a:pt x="699502" y="0"/>
                  </a:lnTo>
                  <a:lnTo>
                    <a:pt x="699502" y="212627"/>
                  </a:lnTo>
                  <a:lnTo>
                    <a:pt x="0" y="212627"/>
                  </a:lnTo>
                  <a:close/>
                </a:path>
              </a:pathLst>
            </a:custGeom>
            <a:blipFill>
              <a:blip r:embed="rId8">
                <a:alphaModFix amt="50000"/>
              </a:blip>
              <a:stretch>
                <a:fillRect t="-114490" b="-114490"/>
              </a:stretch>
            </a:blipFill>
          </p:spPr>
        </p:sp>
      </p:grpSp>
      <p:sp>
        <p:nvSpPr>
          <p:cNvPr id="27" name="TextBox 27"/>
          <p:cNvSpPr txBox="1"/>
          <p:nvPr/>
        </p:nvSpPr>
        <p:spPr>
          <a:xfrm>
            <a:off x="6879515" y="2867449"/>
            <a:ext cx="2979684" cy="743793"/>
          </a:xfrm>
          <a:prstGeom prst="rect">
            <a:avLst/>
          </a:prstGeom>
        </p:spPr>
        <p:txBody>
          <a:bodyPr lIns="0" tIns="0" rIns="0" bIns="0" rtlCol="0" anchor="t">
            <a:spAutoFit/>
          </a:bodyPr>
          <a:lstStyle/>
          <a:p>
            <a:pPr algn="ctr" defTabSz="609630">
              <a:lnSpc>
                <a:spcPts val="2933"/>
              </a:lnSpc>
            </a:pPr>
            <a:r>
              <a:rPr lang="en-US" sz="2667">
                <a:solidFill>
                  <a:srgbClr val="000000"/>
                </a:solidFill>
                <a:latin typeface="Canva Sans"/>
                <a:ea typeface="Canva Sans"/>
                <a:cs typeface="Canva Sans"/>
                <a:sym typeface="Canva Sans"/>
              </a:rPr>
              <a:t>Vorschuss-kostenrechnung</a:t>
            </a:r>
          </a:p>
        </p:txBody>
      </p:sp>
      <p:sp>
        <p:nvSpPr>
          <p:cNvPr id="28" name="AutoShape 28"/>
          <p:cNvSpPr/>
          <p:nvPr/>
        </p:nvSpPr>
        <p:spPr>
          <a:xfrm flipH="1">
            <a:off x="6214861" y="3228725"/>
            <a:ext cx="649475" cy="0"/>
          </a:xfrm>
          <a:prstGeom prst="line">
            <a:avLst/>
          </a:prstGeom>
          <a:ln w="38100" cap="flat">
            <a:solidFill>
              <a:srgbClr val="000000"/>
            </a:solidFill>
            <a:prstDash val="solid"/>
            <a:headEnd type="none" w="sm" len="sm"/>
            <a:tailEnd type="none" w="sm" len="sm"/>
          </a:ln>
        </p:spPr>
      </p:sp>
      <p:sp>
        <p:nvSpPr>
          <p:cNvPr id="29" name="AutoShape 29"/>
          <p:cNvSpPr/>
          <p:nvPr/>
        </p:nvSpPr>
        <p:spPr>
          <a:xfrm>
            <a:off x="6145519" y="4314229"/>
            <a:ext cx="703636" cy="0"/>
          </a:xfrm>
          <a:prstGeom prst="line">
            <a:avLst/>
          </a:prstGeom>
          <a:ln w="38100" cap="flat">
            <a:solidFill>
              <a:srgbClr val="000000"/>
            </a:solidFill>
            <a:prstDash val="solid"/>
            <a:headEnd type="none" w="sm" len="sm"/>
            <a:tailEnd type="none" w="sm" len="sm"/>
          </a:ln>
        </p:spPr>
      </p:sp>
      <p:sp>
        <p:nvSpPr>
          <p:cNvPr id="30" name="AutoShape 30"/>
          <p:cNvSpPr/>
          <p:nvPr/>
        </p:nvSpPr>
        <p:spPr>
          <a:xfrm flipH="1">
            <a:off x="9859200" y="3233631"/>
            <a:ext cx="930219" cy="0"/>
          </a:xfrm>
          <a:prstGeom prst="line">
            <a:avLst/>
          </a:prstGeom>
          <a:ln w="38100" cap="flat">
            <a:solidFill>
              <a:srgbClr val="000000"/>
            </a:solidFill>
            <a:prstDash val="solid"/>
            <a:headEnd type="none" w="sm" len="sm"/>
            <a:tailEnd type="none" w="sm" len="sm"/>
          </a:ln>
        </p:spPr>
      </p:sp>
      <p:sp>
        <p:nvSpPr>
          <p:cNvPr id="31" name="AutoShape 31"/>
          <p:cNvSpPr/>
          <p:nvPr/>
        </p:nvSpPr>
        <p:spPr>
          <a:xfrm>
            <a:off x="9859200" y="4314229"/>
            <a:ext cx="930219" cy="0"/>
          </a:xfrm>
          <a:prstGeom prst="line">
            <a:avLst/>
          </a:prstGeom>
          <a:ln w="38100" cap="flat">
            <a:solidFill>
              <a:srgbClr val="000000"/>
            </a:solidFill>
            <a:prstDash val="solid"/>
            <a:headEnd type="none" w="sm" len="sm"/>
            <a:tailEnd type="none" w="sm" len="sm"/>
          </a:ln>
        </p:spPr>
      </p:sp>
      <p:sp>
        <p:nvSpPr>
          <p:cNvPr id="32" name="AutoShape 32"/>
          <p:cNvSpPr/>
          <p:nvPr/>
        </p:nvSpPr>
        <p:spPr>
          <a:xfrm flipH="1" flipV="1">
            <a:off x="10789419" y="3263657"/>
            <a:ext cx="0" cy="2133339"/>
          </a:xfrm>
          <a:prstGeom prst="line">
            <a:avLst/>
          </a:prstGeom>
          <a:ln w="38100" cap="flat">
            <a:solidFill>
              <a:srgbClr val="000000"/>
            </a:solidFill>
            <a:prstDash val="solid"/>
            <a:headEnd type="none" w="sm" len="sm"/>
            <a:tailEnd type="none" w="sm" len="sm"/>
          </a:ln>
        </p:spPr>
      </p:sp>
      <p:sp>
        <p:nvSpPr>
          <p:cNvPr id="33" name="Freeform 33"/>
          <p:cNvSpPr/>
          <p:nvPr/>
        </p:nvSpPr>
        <p:spPr>
          <a:xfrm rot="5400000">
            <a:off x="10624058" y="5418286"/>
            <a:ext cx="330722" cy="288142"/>
          </a:xfrm>
          <a:custGeom>
            <a:avLst/>
            <a:gdLst/>
            <a:ahLst/>
            <a:cxnLst/>
            <a:rect l="l" t="t" r="r" b="b"/>
            <a:pathLst>
              <a:path w="496083" h="432213">
                <a:moveTo>
                  <a:pt x="0" y="0"/>
                </a:moveTo>
                <a:lnTo>
                  <a:pt x="496084" y="0"/>
                </a:lnTo>
                <a:lnTo>
                  <a:pt x="496084" y="432213"/>
                </a:lnTo>
                <a:lnTo>
                  <a:pt x="0" y="43221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34" name="AutoShape 34"/>
          <p:cNvSpPr/>
          <p:nvPr/>
        </p:nvSpPr>
        <p:spPr>
          <a:xfrm flipH="1" flipV="1">
            <a:off x="2161881" y="5919259"/>
            <a:ext cx="5093795" cy="0"/>
          </a:xfrm>
          <a:prstGeom prst="line">
            <a:avLst/>
          </a:prstGeom>
          <a:ln w="38100" cap="flat">
            <a:solidFill>
              <a:srgbClr val="000000"/>
            </a:solidFill>
            <a:prstDash val="solid"/>
            <a:headEnd type="none" w="sm" len="sm"/>
            <a:tailEnd type="none" w="sm" len="sm"/>
          </a:ln>
        </p:spPr>
      </p:sp>
      <p:sp>
        <p:nvSpPr>
          <p:cNvPr id="35" name="AutoShape 35"/>
          <p:cNvSpPr/>
          <p:nvPr/>
        </p:nvSpPr>
        <p:spPr>
          <a:xfrm flipV="1">
            <a:off x="2172868" y="5464226"/>
            <a:ext cx="0" cy="455033"/>
          </a:xfrm>
          <a:prstGeom prst="line">
            <a:avLst/>
          </a:prstGeom>
          <a:ln w="38100" cap="flat">
            <a:solidFill>
              <a:srgbClr val="000000"/>
            </a:solidFill>
            <a:prstDash val="solid"/>
            <a:headEnd type="none" w="sm" len="sm"/>
            <a:tailEnd type="none" w="sm" len="sm"/>
          </a:ln>
        </p:spPr>
      </p:sp>
      <p:sp>
        <p:nvSpPr>
          <p:cNvPr id="36" name="Freeform 36"/>
          <p:cNvSpPr/>
          <p:nvPr/>
        </p:nvSpPr>
        <p:spPr>
          <a:xfrm>
            <a:off x="7255676" y="5775188"/>
            <a:ext cx="330722" cy="288142"/>
          </a:xfrm>
          <a:custGeom>
            <a:avLst/>
            <a:gdLst/>
            <a:ahLst/>
            <a:cxnLst/>
            <a:rect l="l" t="t" r="r" b="b"/>
            <a:pathLst>
              <a:path w="496083" h="432213">
                <a:moveTo>
                  <a:pt x="0" y="0"/>
                </a:moveTo>
                <a:lnTo>
                  <a:pt x="496083" y="0"/>
                </a:lnTo>
                <a:lnTo>
                  <a:pt x="496083" y="432213"/>
                </a:lnTo>
                <a:lnTo>
                  <a:pt x="0" y="43221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7283971" y="2098156"/>
            <a:ext cx="1771107"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1/26</a:t>
            </a:r>
          </a:p>
        </p:txBody>
      </p:sp>
      <p:sp>
        <p:nvSpPr>
          <p:cNvPr id="8" name="TextBox 8"/>
          <p:cNvSpPr txBox="1"/>
          <p:nvPr/>
        </p:nvSpPr>
        <p:spPr>
          <a:xfrm>
            <a:off x="685800" y="2098156"/>
            <a:ext cx="3948113"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VKR erstellen</a:t>
            </a:r>
          </a:p>
        </p:txBody>
      </p:sp>
      <p:sp>
        <p:nvSpPr>
          <p:cNvPr id="9" name="TextBox 9"/>
          <p:cNvSpPr txBox="1"/>
          <p:nvPr/>
        </p:nvSpPr>
        <p:spPr>
          <a:xfrm>
            <a:off x="685800" y="3054889"/>
            <a:ext cx="4471161" cy="474489"/>
          </a:xfrm>
          <a:prstGeom prst="rect">
            <a:avLst/>
          </a:prstGeom>
        </p:spPr>
        <p:txBody>
          <a:bodyPr lIns="0" tIns="0" rIns="0" bIns="0" rtlCol="0" anchor="t">
            <a:spAutoFit/>
          </a:bodyPr>
          <a:lstStyle/>
          <a:p>
            <a:pPr defTabSz="609630">
              <a:lnSpc>
                <a:spcPts val="3666"/>
              </a:lnSpc>
            </a:pPr>
            <a:r>
              <a:rPr lang="en-US" sz="3333">
                <a:solidFill>
                  <a:srgbClr val="000000"/>
                </a:solidFill>
                <a:latin typeface="Canva Sans"/>
                <a:ea typeface="Canva Sans"/>
                <a:cs typeface="Canva Sans"/>
                <a:sym typeface="Canva Sans"/>
              </a:rPr>
              <a:t>Frist setzen</a:t>
            </a:r>
          </a:p>
        </p:txBody>
      </p:sp>
      <p:sp>
        <p:nvSpPr>
          <p:cNvPr id="10" name="TextBox 10"/>
          <p:cNvSpPr txBox="1"/>
          <p:nvPr/>
        </p:nvSpPr>
        <p:spPr>
          <a:xfrm>
            <a:off x="685800" y="3916372"/>
            <a:ext cx="4240816" cy="1423467"/>
          </a:xfrm>
          <a:prstGeom prst="rect">
            <a:avLst/>
          </a:prstGeom>
        </p:spPr>
        <p:txBody>
          <a:bodyPr lIns="0" tIns="0" rIns="0" bIns="0" rtlCol="0" anchor="t">
            <a:spAutoFit/>
          </a:bodyPr>
          <a:lstStyle/>
          <a:p>
            <a:pPr defTabSz="609630">
              <a:lnSpc>
                <a:spcPts val="3666"/>
              </a:lnSpc>
            </a:pPr>
            <a:r>
              <a:rPr lang="en-US" sz="3333">
                <a:solidFill>
                  <a:srgbClr val="000000"/>
                </a:solidFill>
                <a:latin typeface="Canva Sans"/>
                <a:ea typeface="Canva Sans"/>
                <a:cs typeface="Canva Sans"/>
                <a:sym typeface="Canva Sans"/>
              </a:rPr>
              <a:t>Aufgabe im Akten-bock löschen und Verfahren schließen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7460060" y="2080690"/>
            <a:ext cx="1435935"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2/26</a:t>
            </a:r>
          </a:p>
        </p:txBody>
      </p:sp>
      <p:sp>
        <p:nvSpPr>
          <p:cNvPr id="8" name="TextBox 8"/>
          <p:cNvSpPr txBox="1"/>
          <p:nvPr/>
        </p:nvSpPr>
        <p:spPr>
          <a:xfrm>
            <a:off x="685800" y="2560693"/>
            <a:ext cx="4643467" cy="1897955"/>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Durchführung aller bisher bekannten Arbeitsschritte bei Eingang der Klageschrift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7683628" y="2063683"/>
            <a:ext cx="1116350"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1/26</a:t>
            </a:r>
          </a:p>
        </p:txBody>
      </p:sp>
      <p:sp>
        <p:nvSpPr>
          <p:cNvPr id="8" name="TextBox 8"/>
          <p:cNvSpPr txBox="1"/>
          <p:nvPr/>
        </p:nvSpPr>
        <p:spPr>
          <a:xfrm>
            <a:off x="877679" y="2428756"/>
            <a:ext cx="4262395"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ZA bearbeiten</a:t>
            </a:r>
          </a:p>
        </p:txBody>
      </p:sp>
      <p:sp>
        <p:nvSpPr>
          <p:cNvPr id="9" name="TextBox 9"/>
          <p:cNvSpPr txBox="1"/>
          <p:nvPr/>
        </p:nvSpPr>
        <p:spPr>
          <a:xfrm>
            <a:off x="685800" y="4433762"/>
            <a:ext cx="464615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Vorlage an Richter</a:t>
            </a:r>
          </a:p>
        </p:txBody>
      </p:sp>
      <p:sp>
        <p:nvSpPr>
          <p:cNvPr id="10" name="Freeform 10"/>
          <p:cNvSpPr/>
          <p:nvPr/>
        </p:nvSpPr>
        <p:spPr>
          <a:xfrm rot="5400000">
            <a:off x="2843516" y="4187830"/>
            <a:ext cx="330722" cy="288142"/>
          </a:xfrm>
          <a:custGeom>
            <a:avLst/>
            <a:gdLst/>
            <a:ahLst/>
            <a:cxnLst/>
            <a:rect l="l" t="t" r="r" b="b"/>
            <a:pathLst>
              <a:path w="496083" h="432213">
                <a:moveTo>
                  <a:pt x="0" y="0"/>
                </a:moveTo>
                <a:lnTo>
                  <a:pt x="496083" y="0"/>
                </a:lnTo>
                <a:lnTo>
                  <a:pt x="496083" y="432213"/>
                </a:lnTo>
                <a:lnTo>
                  <a:pt x="0" y="43221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AutoShape 11"/>
          <p:cNvSpPr/>
          <p:nvPr/>
        </p:nvSpPr>
        <p:spPr>
          <a:xfrm flipV="1">
            <a:off x="3008876" y="3136738"/>
            <a:ext cx="0" cy="1029802"/>
          </a:xfrm>
          <a:prstGeom prst="line">
            <a:avLst/>
          </a:prstGeom>
          <a:ln w="38100" cap="flat">
            <a:solidFill>
              <a:srgbClr val="050606"/>
            </a:solidFill>
            <a:prstDash val="solid"/>
            <a:headEnd type="none" w="sm" len="sm"/>
            <a:tailEnd type="none" w="sm" len="sm"/>
          </a:ln>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graphicFrame>
        <p:nvGraphicFramePr>
          <p:cNvPr id="8" name="Objekt 7">
            <a:extLst>
              <a:ext uri="{FF2B5EF4-FFF2-40B4-BE49-F238E27FC236}">
                <a16:creationId xmlns:a16="http://schemas.microsoft.com/office/drawing/2014/main" id="{0A3E4419-F9DE-4E52-AF02-84D3F7687C15}"/>
              </a:ext>
            </a:extLst>
          </p:cNvPr>
          <p:cNvGraphicFramePr>
            <a:graphicFrameLocks noChangeAspect="1"/>
          </p:cNvGraphicFramePr>
          <p:nvPr/>
        </p:nvGraphicFramePr>
        <p:xfrm>
          <a:off x="159658" y="191354"/>
          <a:ext cx="4499428" cy="6366729"/>
        </p:xfrm>
        <a:graphic>
          <a:graphicData uri="http://schemas.openxmlformats.org/presentationml/2006/ole">
            <mc:AlternateContent xmlns:mc="http://schemas.openxmlformats.org/markup-compatibility/2006">
              <mc:Choice xmlns:v="urn:schemas-microsoft-com:vml" Requires="v">
                <p:oleObj name="Acrobat Document" r:id="rId2" imgW="5667277" imgH="8019860" progId="AcroExch.Document.DC">
                  <p:embed/>
                </p:oleObj>
              </mc:Choice>
              <mc:Fallback>
                <p:oleObj name="Acrobat Document" r:id="rId2" imgW="5667277" imgH="8019860" progId="AcroExch.Document.DC">
                  <p:embed/>
                  <p:pic>
                    <p:nvPicPr>
                      <p:cNvPr id="8" name="Objekt 7">
                        <a:extLst>
                          <a:ext uri="{FF2B5EF4-FFF2-40B4-BE49-F238E27FC236}">
                            <a16:creationId xmlns:a16="http://schemas.microsoft.com/office/drawing/2014/main" id="{0A3E4419-F9DE-4E52-AF02-84D3F7687C15}"/>
                          </a:ext>
                        </a:extLst>
                      </p:cNvPr>
                      <p:cNvPicPr/>
                      <p:nvPr/>
                    </p:nvPicPr>
                    <p:blipFill>
                      <a:blip r:embed="rId3"/>
                      <a:stretch>
                        <a:fillRect/>
                      </a:stretch>
                    </p:blipFill>
                    <p:spPr>
                      <a:xfrm>
                        <a:off x="159658" y="191354"/>
                        <a:ext cx="4499428" cy="6366729"/>
                      </a:xfrm>
                      <a:prstGeom prst="rect">
                        <a:avLst/>
                      </a:prstGeom>
                    </p:spPr>
                  </p:pic>
                </p:oleObj>
              </mc:Fallback>
            </mc:AlternateContent>
          </a:graphicData>
        </a:graphic>
      </p:graphicFrame>
      <p:sp>
        <p:nvSpPr>
          <p:cNvPr id="9" name="Ellipse 8">
            <a:extLst>
              <a:ext uri="{FF2B5EF4-FFF2-40B4-BE49-F238E27FC236}">
                <a16:creationId xmlns:a16="http://schemas.microsoft.com/office/drawing/2014/main" id="{11B7B150-C1E0-42E3-B0F9-9BDD6FF9D7F2}"/>
              </a:ext>
            </a:extLst>
          </p:cNvPr>
          <p:cNvSpPr/>
          <p:nvPr/>
        </p:nvSpPr>
        <p:spPr>
          <a:xfrm>
            <a:off x="5704114" y="537029"/>
            <a:ext cx="5631543" cy="3962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Reicht eine Partei eine Zahlung per Scheck ein, so hat d. </a:t>
            </a:r>
            <a:r>
              <a:rPr kumimoji="0" lang="de-DE" sz="2000" b="0" i="0" u="none" strike="noStrike" kern="1200" cap="none" spc="0" normalizeH="0" baseline="0" noProof="0" dirty="0" err="1">
                <a:ln>
                  <a:noFill/>
                </a:ln>
                <a:solidFill>
                  <a:prstClr val="white"/>
                </a:solidFill>
                <a:effectLst/>
                <a:uLnTx/>
                <a:uFillTx/>
                <a:latin typeface="Arial" panose="020B0604020202020204" pitchFamily="34" charset="0"/>
                <a:cs typeface="Arial" panose="020B0604020202020204" pitchFamily="34" charset="0"/>
              </a:rPr>
              <a:t>UdG</a:t>
            </a:r>
            <a:r>
              <a:rPr kumimoji="0" lang="de-DE"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 den Scheck mit dem hiesigen Aktenzeichen zu versehen und an die Zahlstelle des Gerichts zu schicken. Dies wird auch auf dem Schriftsatz, mit dem der Scheck eingereicht wurde, vermerkt.</a:t>
            </a:r>
          </a:p>
        </p:txBody>
      </p:sp>
      <p:sp>
        <p:nvSpPr>
          <p:cNvPr id="10" name="Pfeil: nach unten 9">
            <a:extLst>
              <a:ext uri="{FF2B5EF4-FFF2-40B4-BE49-F238E27FC236}">
                <a16:creationId xmlns:a16="http://schemas.microsoft.com/office/drawing/2014/main" id="{D1723B83-7374-42F6-ACBF-13AB49B6EBBE}"/>
              </a:ext>
            </a:extLst>
          </p:cNvPr>
          <p:cNvSpPr/>
          <p:nvPr/>
        </p:nvSpPr>
        <p:spPr>
          <a:xfrm rot="5400000">
            <a:off x="4484915" y="1574947"/>
            <a:ext cx="1045029" cy="2554514"/>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3194538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54C9C12A-9A07-4198-9812-BC699DDAF853}"/>
              </a:ext>
            </a:extLst>
          </p:cNvPr>
          <p:cNvPicPr>
            <a:picLocks noChangeAspect="1"/>
          </p:cNvPicPr>
          <p:nvPr/>
        </p:nvPicPr>
        <p:blipFill>
          <a:blip r:embed="rId2"/>
          <a:stretch>
            <a:fillRect/>
          </a:stretch>
        </p:blipFill>
        <p:spPr>
          <a:xfrm>
            <a:off x="185273" y="141514"/>
            <a:ext cx="5489813" cy="6574972"/>
          </a:xfrm>
          <a:prstGeom prst="rect">
            <a:avLst/>
          </a:prstGeom>
        </p:spPr>
      </p:pic>
      <p:sp>
        <p:nvSpPr>
          <p:cNvPr id="3" name="Ellipse 2">
            <a:extLst>
              <a:ext uri="{FF2B5EF4-FFF2-40B4-BE49-F238E27FC236}">
                <a16:creationId xmlns:a16="http://schemas.microsoft.com/office/drawing/2014/main" id="{E0006162-516D-4663-B6A7-3BC21453C73C}"/>
              </a:ext>
            </a:extLst>
          </p:cNvPr>
          <p:cNvSpPr/>
          <p:nvPr/>
        </p:nvSpPr>
        <p:spPr>
          <a:xfrm>
            <a:off x="6516914" y="417285"/>
            <a:ext cx="5489813" cy="6023429"/>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0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Von der Zahlstelle geht eine Zahlungsanzeige zurück an die Geschäftsstelle mit dem Vermerk „Scheckzahlung, Gutschrift vorbehalten“. Dieser Vorbehalt wird angebracht für den Fall, dass der Scheck „platzt“, nicht verbucht werden kann und die ZA von der Zahlstelle zurückgefordert wird. Dann hätten wir also keine Zahlung in dem Verfahren. Daher bei „Scheck-ZA“ 2-Wochen-Frist und erst dann KR und Ri-Vorlage:</a:t>
            </a:r>
          </a:p>
        </p:txBody>
      </p:sp>
      <p:sp>
        <p:nvSpPr>
          <p:cNvPr id="4" name="Pfeil: nach unten 3">
            <a:extLst>
              <a:ext uri="{FF2B5EF4-FFF2-40B4-BE49-F238E27FC236}">
                <a16:creationId xmlns:a16="http://schemas.microsoft.com/office/drawing/2014/main" id="{EDDDE8EE-726B-4FFB-AE66-5F879CCAE85A}"/>
              </a:ext>
            </a:extLst>
          </p:cNvPr>
          <p:cNvSpPr/>
          <p:nvPr/>
        </p:nvSpPr>
        <p:spPr>
          <a:xfrm rot="7194908">
            <a:off x="5566767" y="1058309"/>
            <a:ext cx="861056" cy="266564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268160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pic>
        <p:nvPicPr>
          <p:cNvPr id="2" name="Grafik 1">
            <a:extLst>
              <a:ext uri="{FF2B5EF4-FFF2-40B4-BE49-F238E27FC236}">
                <a16:creationId xmlns:a16="http://schemas.microsoft.com/office/drawing/2014/main" id="{14CAF62D-4BA8-4E99-ABE6-55528089B353}"/>
              </a:ext>
            </a:extLst>
          </p:cNvPr>
          <p:cNvPicPr>
            <a:picLocks noChangeAspect="1"/>
          </p:cNvPicPr>
          <p:nvPr/>
        </p:nvPicPr>
        <p:blipFill>
          <a:blip r:embed="rId2"/>
          <a:stretch>
            <a:fillRect/>
          </a:stretch>
        </p:blipFill>
        <p:spPr>
          <a:xfrm>
            <a:off x="304568" y="185057"/>
            <a:ext cx="5791432" cy="6487885"/>
          </a:xfrm>
          <a:prstGeom prst="rect">
            <a:avLst/>
          </a:prstGeom>
        </p:spPr>
      </p:pic>
      <p:sp>
        <p:nvSpPr>
          <p:cNvPr id="3" name="Ellipse 2">
            <a:extLst>
              <a:ext uri="{FF2B5EF4-FFF2-40B4-BE49-F238E27FC236}">
                <a16:creationId xmlns:a16="http://schemas.microsoft.com/office/drawing/2014/main" id="{CA269165-C5DD-458C-BC87-58E379FC3E32}"/>
              </a:ext>
            </a:extLst>
          </p:cNvPr>
          <p:cNvSpPr/>
          <p:nvPr/>
        </p:nvSpPr>
        <p:spPr>
          <a:xfrm>
            <a:off x="6633029" y="1186542"/>
            <a:ext cx="4992914" cy="448491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de-DE" sz="2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Nun kann eine</a:t>
            </a:r>
            <a:br>
              <a:rPr kumimoji="0" lang="de-DE" sz="2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br>
            <a:r>
              <a:rPr kumimoji="0" lang="de-DE" sz="2800" b="0" i="0" u="none" strike="noStrike" kern="1200" cap="none" spc="0" normalizeH="0" baseline="0" noProof="0" dirty="0">
                <a:ln>
                  <a:noFill/>
                </a:ln>
                <a:solidFill>
                  <a:prstClr val="white"/>
                </a:solidFill>
                <a:effectLst/>
                <a:uLnTx/>
                <a:uFillTx/>
                <a:latin typeface="Arial" panose="020B0604020202020204" pitchFamily="34" charset="0"/>
                <a:cs typeface="Arial" panose="020B0604020202020204" pitchFamily="34" charset="0"/>
              </a:rPr>
              <a:t>V-KR erstellt werden, aus der sich die Zahlung ergibt und somit keine Nachforderung besteht. Die Richtervorlage kann erfolgen.</a:t>
            </a:r>
          </a:p>
        </p:txBody>
      </p:sp>
      <p:sp>
        <p:nvSpPr>
          <p:cNvPr id="4" name="Pfeil: nach unten 3">
            <a:extLst>
              <a:ext uri="{FF2B5EF4-FFF2-40B4-BE49-F238E27FC236}">
                <a16:creationId xmlns:a16="http://schemas.microsoft.com/office/drawing/2014/main" id="{A9179686-2260-4AF3-87B3-9DE09D6D5DE6}"/>
              </a:ext>
            </a:extLst>
          </p:cNvPr>
          <p:cNvSpPr/>
          <p:nvPr/>
        </p:nvSpPr>
        <p:spPr>
          <a:xfrm rot="4967196">
            <a:off x="4723290" y="2554782"/>
            <a:ext cx="391886" cy="4571999"/>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de-DE"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1158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7657703" y="2072186"/>
            <a:ext cx="1274371"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2/26</a:t>
            </a:r>
          </a:p>
        </p:txBody>
      </p:sp>
      <p:sp>
        <p:nvSpPr>
          <p:cNvPr id="8" name="TextBox 8"/>
          <p:cNvSpPr txBox="1"/>
          <p:nvPr/>
        </p:nvSpPr>
        <p:spPr>
          <a:xfrm>
            <a:off x="685800" y="2792468"/>
            <a:ext cx="4643467" cy="1897955"/>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Durchführung aller bisher bekannten Arbeitsschritte bei Eingang der ZA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9222" b="-9222"/>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21406" b="-421406"/>
              </a:stretch>
            </a:blipFill>
          </p:spPr>
        </p:sp>
      </p:grpSp>
      <p:sp>
        <p:nvSpPr>
          <p:cNvPr id="5" name="Freeform 5"/>
          <p:cNvSpPr/>
          <p:nvPr/>
        </p:nvSpPr>
        <p:spPr>
          <a:xfrm>
            <a:off x="7349520" y="3429000"/>
            <a:ext cx="4965154" cy="4305202"/>
          </a:xfrm>
          <a:custGeom>
            <a:avLst/>
            <a:gdLst/>
            <a:ahLst/>
            <a:cxnLst/>
            <a:rect l="l" t="t" r="r" b="b"/>
            <a:pathLst>
              <a:path w="7447731" h="6457803">
                <a:moveTo>
                  <a:pt x="0" y="0"/>
                </a:moveTo>
                <a:lnTo>
                  <a:pt x="7447731" y="0"/>
                </a:lnTo>
                <a:lnTo>
                  <a:pt x="7447731" y="6457803"/>
                </a:lnTo>
                <a:lnTo>
                  <a:pt x="0" y="6457803"/>
                </a:lnTo>
                <a:lnTo>
                  <a:pt x="0" y="0"/>
                </a:lnTo>
                <a:close/>
              </a:path>
            </a:pathLst>
          </a:custGeom>
          <a:blipFill>
            <a:blip r:embed="rId4"/>
            <a:stretch>
              <a:fillRect/>
            </a:stretch>
          </a:blipFill>
        </p:spPr>
      </p:sp>
      <p:grpSp>
        <p:nvGrpSpPr>
          <p:cNvPr id="6" name="Group 6"/>
          <p:cNvGrpSpPr/>
          <p:nvPr/>
        </p:nvGrpSpPr>
        <p:grpSpPr>
          <a:xfrm>
            <a:off x="411253" y="3022445"/>
            <a:ext cx="1626031" cy="1626031"/>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8" name="Group 8"/>
          <p:cNvGrpSpPr/>
          <p:nvPr/>
        </p:nvGrpSpPr>
        <p:grpSpPr>
          <a:xfrm>
            <a:off x="1001812" y="4934226"/>
            <a:ext cx="1626031" cy="1626031"/>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grpSp>
        <p:nvGrpSpPr>
          <p:cNvPr id="10" name="Group 10"/>
          <p:cNvGrpSpPr/>
          <p:nvPr/>
        </p:nvGrpSpPr>
        <p:grpSpPr>
          <a:xfrm>
            <a:off x="5393201" y="4482782"/>
            <a:ext cx="1626031" cy="1626031"/>
            <a:chOff x="0" y="0"/>
            <a:chExt cx="812800" cy="812800"/>
          </a:xfrm>
        </p:grpSpPr>
        <p:sp>
          <p:nvSpPr>
            <p:cNvPr id="11" name="Freeform 1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sp>
        <p:nvSpPr>
          <p:cNvPr id="12" name="AutoShape 12"/>
          <p:cNvSpPr/>
          <p:nvPr/>
        </p:nvSpPr>
        <p:spPr>
          <a:xfrm>
            <a:off x="4237896" y="2462371"/>
            <a:ext cx="1582901" cy="2117394"/>
          </a:xfrm>
          <a:prstGeom prst="line">
            <a:avLst/>
          </a:prstGeom>
          <a:ln w="66675" cap="rnd">
            <a:solidFill>
              <a:srgbClr val="000000"/>
            </a:solidFill>
            <a:prstDash val="sysDot"/>
            <a:headEnd type="none" w="sm" len="sm"/>
            <a:tailEnd type="none" w="sm" len="sm"/>
          </a:ln>
        </p:spPr>
      </p:sp>
      <p:sp>
        <p:nvSpPr>
          <p:cNvPr id="13" name="AutoShape 13"/>
          <p:cNvSpPr/>
          <p:nvPr/>
        </p:nvSpPr>
        <p:spPr>
          <a:xfrm flipH="1">
            <a:off x="2220671" y="2462371"/>
            <a:ext cx="2017225" cy="2580238"/>
          </a:xfrm>
          <a:prstGeom prst="line">
            <a:avLst/>
          </a:prstGeom>
          <a:ln w="66675" cap="rnd">
            <a:solidFill>
              <a:srgbClr val="000000"/>
            </a:solidFill>
            <a:prstDash val="sysDot"/>
            <a:headEnd type="none" w="sm" len="sm"/>
            <a:tailEnd type="none" w="sm" len="sm"/>
          </a:ln>
        </p:spPr>
      </p:sp>
      <p:sp>
        <p:nvSpPr>
          <p:cNvPr id="14" name="AutoShape 14"/>
          <p:cNvSpPr/>
          <p:nvPr/>
        </p:nvSpPr>
        <p:spPr>
          <a:xfrm flipH="1">
            <a:off x="1814827" y="2479714"/>
            <a:ext cx="2423068" cy="796965"/>
          </a:xfrm>
          <a:prstGeom prst="line">
            <a:avLst/>
          </a:prstGeom>
          <a:ln w="66675" cap="rnd">
            <a:solidFill>
              <a:srgbClr val="000000"/>
            </a:solidFill>
            <a:prstDash val="sysDot"/>
            <a:headEnd type="none" w="sm" len="sm"/>
            <a:tailEnd type="none" w="sm" len="sm"/>
          </a:ln>
        </p:spPr>
      </p:sp>
      <p:sp>
        <p:nvSpPr>
          <p:cNvPr id="15" name="Freeform 15"/>
          <p:cNvSpPr/>
          <p:nvPr/>
        </p:nvSpPr>
        <p:spPr>
          <a:xfrm>
            <a:off x="2642159" y="1663726"/>
            <a:ext cx="3405078" cy="798645"/>
          </a:xfrm>
          <a:custGeom>
            <a:avLst/>
            <a:gdLst/>
            <a:ahLst/>
            <a:cxnLst/>
            <a:rect l="l" t="t" r="r" b="b"/>
            <a:pathLst>
              <a:path w="5107617" h="1197968">
                <a:moveTo>
                  <a:pt x="0" y="0"/>
                </a:moveTo>
                <a:lnTo>
                  <a:pt x="5107617" y="0"/>
                </a:lnTo>
                <a:lnTo>
                  <a:pt x="5107617" y="1197968"/>
                </a:lnTo>
                <a:lnTo>
                  <a:pt x="0" y="119796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TextBox 16"/>
          <p:cNvSpPr txBox="1"/>
          <p:nvPr/>
        </p:nvSpPr>
        <p:spPr>
          <a:xfrm>
            <a:off x="7654232" y="4166340"/>
            <a:ext cx="4319233" cy="549381"/>
          </a:xfrm>
          <a:prstGeom prst="rect">
            <a:avLst/>
          </a:prstGeom>
        </p:spPr>
        <p:txBody>
          <a:bodyPr lIns="0" tIns="0" rIns="0" bIns="0" rtlCol="0" anchor="t">
            <a:spAutoFit/>
          </a:bodyPr>
          <a:lstStyle/>
          <a:p>
            <a:pPr algn="ctr" defTabSz="609630">
              <a:lnSpc>
                <a:spcPts val="4666"/>
              </a:lnSpc>
            </a:pPr>
            <a:r>
              <a:rPr lang="en-US" sz="3333">
                <a:solidFill>
                  <a:srgbClr val="FFFFFF"/>
                </a:solidFill>
                <a:latin typeface="Canva Sans"/>
                <a:ea typeface="Canva Sans"/>
                <a:cs typeface="Canva Sans"/>
                <a:sym typeface="Canva Sans"/>
              </a:rPr>
              <a:t>Vorschriften</a:t>
            </a:r>
          </a:p>
        </p:txBody>
      </p:sp>
      <p:sp>
        <p:nvSpPr>
          <p:cNvPr id="17" name="TextBox 17"/>
          <p:cNvSpPr txBox="1"/>
          <p:nvPr/>
        </p:nvSpPr>
        <p:spPr>
          <a:xfrm>
            <a:off x="2980366" y="1746606"/>
            <a:ext cx="2728665"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 8 GOV</a:t>
            </a:r>
          </a:p>
        </p:txBody>
      </p:sp>
      <p:sp>
        <p:nvSpPr>
          <p:cNvPr id="18" name="TextBox 18"/>
          <p:cNvSpPr txBox="1"/>
          <p:nvPr/>
        </p:nvSpPr>
        <p:spPr>
          <a:xfrm>
            <a:off x="105277" y="3519018"/>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1 </a:t>
            </a:r>
          </a:p>
        </p:txBody>
      </p:sp>
      <p:sp>
        <p:nvSpPr>
          <p:cNvPr id="19" name="TextBox 19"/>
          <p:cNvSpPr txBox="1"/>
          <p:nvPr/>
        </p:nvSpPr>
        <p:spPr>
          <a:xfrm>
            <a:off x="695836" y="5448197"/>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2 </a:t>
            </a:r>
          </a:p>
        </p:txBody>
      </p:sp>
      <p:sp>
        <p:nvSpPr>
          <p:cNvPr id="20" name="TextBox 20"/>
          <p:cNvSpPr txBox="1"/>
          <p:nvPr/>
        </p:nvSpPr>
        <p:spPr>
          <a:xfrm>
            <a:off x="817926" y="789542"/>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Vorlage von Schriftstücken</a:t>
            </a:r>
          </a:p>
        </p:txBody>
      </p:sp>
      <p:grpSp>
        <p:nvGrpSpPr>
          <p:cNvPr id="21" name="Group 21"/>
          <p:cNvGrpSpPr/>
          <p:nvPr/>
        </p:nvGrpSpPr>
        <p:grpSpPr>
          <a:xfrm>
            <a:off x="3130907" y="4546169"/>
            <a:ext cx="1626031" cy="1626031"/>
            <a:chOff x="0" y="0"/>
            <a:chExt cx="812800" cy="812800"/>
          </a:xfrm>
        </p:grpSpPr>
        <p:sp>
          <p:nvSpPr>
            <p:cNvPr id="22" name="Freeform 2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sp>
        <p:nvSpPr>
          <p:cNvPr id="23" name="TextBox 23"/>
          <p:cNvSpPr txBox="1"/>
          <p:nvPr/>
        </p:nvSpPr>
        <p:spPr>
          <a:xfrm>
            <a:off x="2824932" y="5042743"/>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3 </a:t>
            </a:r>
          </a:p>
        </p:txBody>
      </p:sp>
      <p:sp>
        <p:nvSpPr>
          <p:cNvPr id="24" name="AutoShape 24"/>
          <p:cNvSpPr/>
          <p:nvPr/>
        </p:nvSpPr>
        <p:spPr>
          <a:xfrm flipH="1">
            <a:off x="4086977" y="2449003"/>
            <a:ext cx="129293" cy="2109711"/>
          </a:xfrm>
          <a:prstGeom prst="line">
            <a:avLst/>
          </a:prstGeom>
          <a:ln w="66675" cap="rnd">
            <a:solidFill>
              <a:srgbClr val="000000"/>
            </a:solidFill>
            <a:prstDash val="sysDot"/>
            <a:headEnd type="none" w="sm" len="sm"/>
            <a:tailEnd type="none" w="sm" len="sm"/>
          </a:ln>
        </p:spPr>
      </p:sp>
      <p:sp>
        <p:nvSpPr>
          <p:cNvPr id="25" name="TextBox 25"/>
          <p:cNvSpPr txBox="1"/>
          <p:nvPr/>
        </p:nvSpPr>
        <p:spPr>
          <a:xfrm>
            <a:off x="5087226" y="4942314"/>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4 </a:t>
            </a:r>
          </a:p>
        </p:txBody>
      </p:sp>
      <p:grpSp>
        <p:nvGrpSpPr>
          <p:cNvPr id="26" name="Group 26"/>
          <p:cNvGrpSpPr/>
          <p:nvPr/>
        </p:nvGrpSpPr>
        <p:grpSpPr>
          <a:xfrm>
            <a:off x="6206217" y="2615985"/>
            <a:ext cx="1626031" cy="1626031"/>
            <a:chOff x="0" y="0"/>
            <a:chExt cx="812800" cy="812800"/>
          </a:xfrm>
        </p:grpSpPr>
        <p:sp>
          <p:nvSpPr>
            <p:cNvPr id="27" name="Freeform 2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5"/>
              <a:stretch>
                <a:fillRect/>
              </a:stretch>
            </a:blipFill>
          </p:spPr>
        </p:sp>
      </p:grpSp>
      <p:sp>
        <p:nvSpPr>
          <p:cNvPr id="28" name="AutoShape 28"/>
          <p:cNvSpPr/>
          <p:nvPr/>
        </p:nvSpPr>
        <p:spPr>
          <a:xfrm>
            <a:off x="4216270" y="2446329"/>
            <a:ext cx="2055280" cy="662817"/>
          </a:xfrm>
          <a:prstGeom prst="line">
            <a:avLst/>
          </a:prstGeom>
          <a:ln w="66675" cap="rnd">
            <a:solidFill>
              <a:srgbClr val="000000"/>
            </a:solidFill>
            <a:prstDash val="sysDot"/>
            <a:headEnd type="none" w="sm" len="sm"/>
            <a:tailEnd type="none" w="sm" len="sm"/>
          </a:ln>
        </p:spPr>
      </p:sp>
      <p:sp>
        <p:nvSpPr>
          <p:cNvPr id="29" name="TextBox 29"/>
          <p:cNvSpPr txBox="1"/>
          <p:nvPr/>
        </p:nvSpPr>
        <p:spPr>
          <a:xfrm>
            <a:off x="5900241" y="3112558"/>
            <a:ext cx="223798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Abs. 5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grpSp>
        <p:nvGrpSpPr>
          <p:cNvPr id="5" name="Group 5"/>
          <p:cNvGrpSpPr/>
          <p:nvPr/>
        </p:nvGrpSpPr>
        <p:grpSpPr>
          <a:xfrm>
            <a:off x="685800" y="1830654"/>
            <a:ext cx="2136505" cy="2136505"/>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a:stretch>
            </a:blipFill>
          </p:spPr>
        </p:sp>
      </p:grpSp>
      <p:sp>
        <p:nvSpPr>
          <p:cNvPr id="7" name="TextBox 7"/>
          <p:cNvSpPr txBox="1"/>
          <p:nvPr/>
        </p:nvSpPr>
        <p:spPr>
          <a:xfrm>
            <a:off x="-806358" y="2522587"/>
            <a:ext cx="512082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Anspruch </a:t>
            </a:r>
          </a:p>
        </p:txBody>
      </p:sp>
      <p:sp>
        <p:nvSpPr>
          <p:cNvPr id="8" name="Freeform 8"/>
          <p:cNvSpPr/>
          <p:nvPr/>
        </p:nvSpPr>
        <p:spPr>
          <a:xfrm>
            <a:off x="4552508" y="4914956"/>
            <a:ext cx="3086984" cy="1257244"/>
          </a:xfrm>
          <a:custGeom>
            <a:avLst/>
            <a:gdLst/>
            <a:ahLst/>
            <a:cxnLst/>
            <a:rect l="l" t="t" r="r" b="b"/>
            <a:pathLst>
              <a:path w="4630476" h="1885866">
                <a:moveTo>
                  <a:pt x="0" y="0"/>
                </a:moveTo>
                <a:lnTo>
                  <a:pt x="4630476" y="0"/>
                </a:lnTo>
                <a:lnTo>
                  <a:pt x="4630476" y="1885866"/>
                </a:lnTo>
                <a:lnTo>
                  <a:pt x="0" y="188586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TextBox 9"/>
          <p:cNvSpPr txBox="1"/>
          <p:nvPr/>
        </p:nvSpPr>
        <p:spPr>
          <a:xfrm>
            <a:off x="3416608" y="5193766"/>
            <a:ext cx="5358785"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schneller</a:t>
            </a:r>
          </a:p>
        </p:txBody>
      </p:sp>
      <p:sp>
        <p:nvSpPr>
          <p:cNvPr id="10" name="Freeform 10"/>
          <p:cNvSpPr/>
          <p:nvPr/>
        </p:nvSpPr>
        <p:spPr>
          <a:xfrm>
            <a:off x="8419216" y="4881585"/>
            <a:ext cx="3086984" cy="1257244"/>
          </a:xfrm>
          <a:custGeom>
            <a:avLst/>
            <a:gdLst/>
            <a:ahLst/>
            <a:cxnLst/>
            <a:rect l="l" t="t" r="r" b="b"/>
            <a:pathLst>
              <a:path w="4630476" h="1885866">
                <a:moveTo>
                  <a:pt x="0" y="0"/>
                </a:moveTo>
                <a:lnTo>
                  <a:pt x="4630476" y="0"/>
                </a:lnTo>
                <a:lnTo>
                  <a:pt x="4630476" y="1885867"/>
                </a:lnTo>
                <a:lnTo>
                  <a:pt x="0" y="188586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Freeform 11"/>
          <p:cNvSpPr/>
          <p:nvPr/>
        </p:nvSpPr>
        <p:spPr>
          <a:xfrm>
            <a:off x="920055" y="4914956"/>
            <a:ext cx="3086984" cy="1257244"/>
          </a:xfrm>
          <a:custGeom>
            <a:avLst/>
            <a:gdLst/>
            <a:ahLst/>
            <a:cxnLst/>
            <a:rect l="l" t="t" r="r" b="b"/>
            <a:pathLst>
              <a:path w="4630476" h="1885866">
                <a:moveTo>
                  <a:pt x="0" y="0"/>
                </a:moveTo>
                <a:lnTo>
                  <a:pt x="4630476" y="0"/>
                </a:lnTo>
                <a:lnTo>
                  <a:pt x="4630476" y="1885866"/>
                </a:lnTo>
                <a:lnTo>
                  <a:pt x="0" y="188586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2" name="AutoShape 12"/>
          <p:cNvSpPr/>
          <p:nvPr/>
        </p:nvSpPr>
        <p:spPr>
          <a:xfrm flipV="1">
            <a:off x="2851227" y="2409346"/>
            <a:ext cx="1350233" cy="361794"/>
          </a:xfrm>
          <a:prstGeom prst="line">
            <a:avLst/>
          </a:prstGeom>
          <a:ln w="38100" cap="flat">
            <a:solidFill>
              <a:srgbClr val="000000"/>
            </a:solidFill>
            <a:prstDash val="solid"/>
            <a:headEnd type="none" w="sm" len="sm"/>
            <a:tailEnd type="none" w="sm" len="sm"/>
          </a:ln>
        </p:spPr>
      </p:sp>
      <p:sp>
        <p:nvSpPr>
          <p:cNvPr id="13" name="AutoShape 13"/>
          <p:cNvSpPr/>
          <p:nvPr/>
        </p:nvSpPr>
        <p:spPr>
          <a:xfrm>
            <a:off x="2836766" y="2812846"/>
            <a:ext cx="1379154" cy="446005"/>
          </a:xfrm>
          <a:prstGeom prst="line">
            <a:avLst/>
          </a:prstGeom>
          <a:ln w="95250" cap="flat">
            <a:solidFill>
              <a:srgbClr val="000000"/>
            </a:solidFill>
            <a:prstDash val="solid"/>
            <a:headEnd type="none" w="sm" len="sm"/>
            <a:tailEnd type="none" w="sm" len="sm"/>
          </a:ln>
        </p:spPr>
      </p:sp>
      <p:sp>
        <p:nvSpPr>
          <p:cNvPr id="14" name="AutoShape 14"/>
          <p:cNvSpPr/>
          <p:nvPr/>
        </p:nvSpPr>
        <p:spPr>
          <a:xfrm flipH="1">
            <a:off x="6096000" y="3732750"/>
            <a:ext cx="0" cy="1012085"/>
          </a:xfrm>
          <a:prstGeom prst="line">
            <a:avLst/>
          </a:prstGeom>
          <a:ln w="95250" cap="flat">
            <a:solidFill>
              <a:srgbClr val="000000"/>
            </a:solidFill>
            <a:prstDash val="solid"/>
            <a:headEnd type="none" w="sm" len="sm"/>
            <a:tailEnd type="none" w="sm" len="sm"/>
          </a:ln>
        </p:spPr>
      </p:sp>
      <p:sp>
        <p:nvSpPr>
          <p:cNvPr id="15" name="AutoShape 15"/>
          <p:cNvSpPr/>
          <p:nvPr/>
        </p:nvSpPr>
        <p:spPr>
          <a:xfrm>
            <a:off x="6096000" y="3732750"/>
            <a:ext cx="3866708" cy="1012085"/>
          </a:xfrm>
          <a:prstGeom prst="line">
            <a:avLst/>
          </a:prstGeom>
          <a:ln w="95250" cap="flat">
            <a:solidFill>
              <a:srgbClr val="000000"/>
            </a:solidFill>
            <a:prstDash val="solid"/>
            <a:headEnd type="none" w="sm" len="sm"/>
            <a:tailEnd type="none" w="sm" len="sm"/>
          </a:ln>
        </p:spPr>
      </p:sp>
      <p:sp>
        <p:nvSpPr>
          <p:cNvPr id="16" name="AutoShape 16"/>
          <p:cNvSpPr/>
          <p:nvPr/>
        </p:nvSpPr>
        <p:spPr>
          <a:xfrm flipH="1">
            <a:off x="2463548" y="3732750"/>
            <a:ext cx="3632453" cy="1012085"/>
          </a:xfrm>
          <a:prstGeom prst="line">
            <a:avLst/>
          </a:prstGeom>
          <a:ln w="95250" cap="flat">
            <a:solidFill>
              <a:srgbClr val="000000"/>
            </a:solidFill>
            <a:prstDash val="solid"/>
            <a:headEnd type="none" w="sm" len="sm"/>
            <a:tailEnd type="none" w="sm" len="sm"/>
          </a:ln>
        </p:spPr>
      </p:sp>
      <p:sp>
        <p:nvSpPr>
          <p:cNvPr id="17" name="Freeform 17"/>
          <p:cNvSpPr/>
          <p:nvPr/>
        </p:nvSpPr>
        <p:spPr>
          <a:xfrm>
            <a:off x="8143398" y="1685005"/>
            <a:ext cx="3362802" cy="2308049"/>
          </a:xfrm>
          <a:custGeom>
            <a:avLst/>
            <a:gdLst/>
            <a:ahLst/>
            <a:cxnLst/>
            <a:rect l="l" t="t" r="r" b="b"/>
            <a:pathLst>
              <a:path w="5044203" h="3462073">
                <a:moveTo>
                  <a:pt x="0" y="0"/>
                </a:moveTo>
                <a:lnTo>
                  <a:pt x="5044203" y="0"/>
                </a:lnTo>
                <a:lnTo>
                  <a:pt x="5044203" y="3462072"/>
                </a:lnTo>
                <a:lnTo>
                  <a:pt x="0" y="3462072"/>
                </a:lnTo>
                <a:lnTo>
                  <a:pt x="0" y="0"/>
                </a:lnTo>
                <a:close/>
              </a:path>
            </a:pathLst>
          </a:custGeom>
          <a:blipFill>
            <a:blip r:embed="rId7"/>
            <a:stretch>
              <a:fillRect/>
            </a:stretch>
          </a:blipFill>
        </p:spPr>
      </p:sp>
      <p:sp>
        <p:nvSpPr>
          <p:cNvPr id="18" name="TextBox 18"/>
          <p:cNvSpPr txBox="1"/>
          <p:nvPr/>
        </p:nvSpPr>
        <p:spPr>
          <a:xfrm>
            <a:off x="4279774" y="2510966"/>
            <a:ext cx="3019288" cy="1152110"/>
          </a:xfrm>
          <a:prstGeom prst="rect">
            <a:avLst/>
          </a:prstGeom>
        </p:spPr>
        <p:txBody>
          <a:bodyPr wrap="square" lIns="0" tIns="0" rIns="0" bIns="0" rtlCol="0" anchor="t">
            <a:spAutoFit/>
          </a:bodyPr>
          <a:lstStyle/>
          <a:p>
            <a:pPr defTabSz="609630">
              <a:lnSpc>
                <a:spcPts val="4666"/>
              </a:lnSpc>
            </a:pPr>
            <a:r>
              <a:rPr lang="en-US" sz="2800" b="1" u="sng" dirty="0" err="1">
                <a:solidFill>
                  <a:srgbClr val="000000"/>
                </a:solidFill>
                <a:latin typeface="Canva Sans Bold"/>
                <a:ea typeface="Canva Sans Bold"/>
                <a:cs typeface="Canva Sans Bold"/>
                <a:sym typeface="Canva Sans Bold"/>
              </a:rPr>
              <a:t>Mahnverfahren</a:t>
            </a:r>
            <a:r>
              <a:rPr lang="en-US" sz="2800" b="1" u="sng" dirty="0">
                <a:solidFill>
                  <a:srgbClr val="000000"/>
                </a:solidFill>
                <a:latin typeface="Canva Sans Bold"/>
                <a:ea typeface="Canva Sans Bold"/>
                <a:cs typeface="Canva Sans Bold"/>
                <a:sym typeface="Canva Sans Bold"/>
              </a:rPr>
              <a:t>, </a:t>
            </a:r>
            <a:br>
              <a:rPr lang="en-US" sz="2800" b="1" u="sng" dirty="0">
                <a:solidFill>
                  <a:srgbClr val="000000"/>
                </a:solidFill>
                <a:latin typeface="Canva Sans Bold"/>
                <a:ea typeface="Canva Sans Bold"/>
                <a:cs typeface="Canva Sans Bold"/>
                <a:sym typeface="Canva Sans Bold"/>
              </a:rPr>
            </a:br>
            <a:r>
              <a:rPr lang="en-US" sz="2800" b="1" u="sng" dirty="0">
                <a:solidFill>
                  <a:srgbClr val="000000"/>
                </a:solidFill>
                <a:latin typeface="Canva Sans Bold"/>
                <a:ea typeface="Canva Sans Bold"/>
                <a:cs typeface="Canva Sans Bold"/>
                <a:sym typeface="Canva Sans Bold"/>
              </a:rPr>
              <a:t>§§ 688 ff. ZPO</a:t>
            </a:r>
          </a:p>
        </p:txBody>
      </p:sp>
      <p:sp>
        <p:nvSpPr>
          <p:cNvPr id="19" name="TextBox 19"/>
          <p:cNvSpPr txBox="1"/>
          <p:nvPr/>
        </p:nvSpPr>
        <p:spPr>
          <a:xfrm>
            <a:off x="4279774" y="2009598"/>
            <a:ext cx="3019287" cy="385490"/>
          </a:xfrm>
          <a:prstGeom prst="rect">
            <a:avLst/>
          </a:prstGeom>
        </p:spPr>
        <p:txBody>
          <a:bodyPr lIns="0" tIns="0" rIns="0" bIns="0" rtlCol="0" anchor="t">
            <a:spAutoFit/>
          </a:bodyPr>
          <a:lstStyle/>
          <a:p>
            <a:pPr defTabSz="609630">
              <a:lnSpc>
                <a:spcPts val="3266"/>
              </a:lnSpc>
            </a:pPr>
            <a:r>
              <a:rPr lang="en-US" sz="2333" dirty="0" err="1">
                <a:solidFill>
                  <a:srgbClr val="000000"/>
                </a:solidFill>
                <a:latin typeface="Canva Sans"/>
                <a:ea typeface="Canva Sans"/>
                <a:cs typeface="Canva Sans"/>
                <a:sym typeface="Canva Sans"/>
              </a:rPr>
              <a:t>Klageverfahren</a:t>
            </a:r>
            <a:endParaRPr lang="en-US" sz="2333" dirty="0">
              <a:solidFill>
                <a:srgbClr val="000000"/>
              </a:solidFill>
              <a:latin typeface="Canva Sans"/>
              <a:ea typeface="Canva Sans"/>
              <a:cs typeface="Canva Sans"/>
              <a:sym typeface="Canva Sans"/>
            </a:endParaRPr>
          </a:p>
        </p:txBody>
      </p:sp>
      <p:sp>
        <p:nvSpPr>
          <p:cNvPr id="20" name="TextBox 20"/>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Mahnverfahren</a:t>
            </a:r>
          </a:p>
        </p:txBody>
      </p:sp>
      <p:sp>
        <p:nvSpPr>
          <p:cNvPr id="21" name="TextBox 21"/>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Allgemeines</a:t>
            </a:r>
          </a:p>
        </p:txBody>
      </p:sp>
      <p:sp>
        <p:nvSpPr>
          <p:cNvPr id="22" name="TextBox 22"/>
          <p:cNvSpPr txBox="1"/>
          <p:nvPr/>
        </p:nvSpPr>
        <p:spPr>
          <a:xfrm>
            <a:off x="7877947" y="5193766"/>
            <a:ext cx="4169523"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billiger</a:t>
            </a:r>
          </a:p>
        </p:txBody>
      </p:sp>
      <p:sp>
        <p:nvSpPr>
          <p:cNvPr id="23" name="TextBox 23"/>
          <p:cNvSpPr txBox="1"/>
          <p:nvPr/>
        </p:nvSpPr>
        <p:spPr>
          <a:xfrm>
            <a:off x="672121" y="5193766"/>
            <a:ext cx="3582852"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einfacher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699770" y="1824199"/>
            <a:ext cx="3415783" cy="2386779"/>
          </a:xfrm>
          <a:custGeom>
            <a:avLst/>
            <a:gdLst/>
            <a:ahLst/>
            <a:cxnLst/>
            <a:rect l="l" t="t" r="r" b="b"/>
            <a:pathLst>
              <a:path w="5123675" h="3580168">
                <a:moveTo>
                  <a:pt x="0" y="0"/>
                </a:moveTo>
                <a:lnTo>
                  <a:pt x="5123675" y="0"/>
                </a:lnTo>
                <a:lnTo>
                  <a:pt x="5123675" y="3580168"/>
                </a:lnTo>
                <a:lnTo>
                  <a:pt x="0" y="35801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TextBox 6"/>
          <p:cNvSpPr txBox="1"/>
          <p:nvPr/>
        </p:nvSpPr>
        <p:spPr>
          <a:xfrm>
            <a:off x="409639" y="2383659"/>
            <a:ext cx="3996045" cy="1423467"/>
          </a:xfrm>
          <a:prstGeom prst="rect">
            <a:avLst/>
          </a:prstGeom>
        </p:spPr>
        <p:txBody>
          <a:bodyPr lIns="0" tIns="0" rIns="0" bIns="0" rtlCol="0" anchor="t">
            <a:spAutoFit/>
          </a:bodyPr>
          <a:lstStyle/>
          <a:p>
            <a:pPr algn="ctr" defTabSz="609630">
              <a:lnSpc>
                <a:spcPts val="3666"/>
              </a:lnSpc>
            </a:pPr>
            <a:r>
              <a:rPr lang="en-US" sz="3333" b="1" dirty="0" err="1">
                <a:solidFill>
                  <a:srgbClr val="000000"/>
                </a:solidFill>
                <a:latin typeface="Canva Sans Bold"/>
                <a:ea typeface="Canva Sans Bold"/>
                <a:cs typeface="Canva Sans Bold"/>
                <a:sym typeface="Canva Sans Bold"/>
              </a:rPr>
              <a:t>bestimmte</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Geldsumme</a:t>
            </a:r>
            <a:r>
              <a:rPr lang="en-US" sz="3333" b="1" dirty="0">
                <a:solidFill>
                  <a:srgbClr val="000000"/>
                </a:solidFill>
                <a:latin typeface="Canva Sans Bold"/>
                <a:ea typeface="Canva Sans Bold"/>
                <a:cs typeface="Canva Sans Bold"/>
                <a:sym typeface="Canva Sans Bold"/>
              </a:rPr>
              <a:t> </a:t>
            </a:r>
          </a:p>
          <a:p>
            <a:pPr algn="ctr" defTabSz="609630">
              <a:lnSpc>
                <a:spcPts val="3666"/>
              </a:lnSpc>
            </a:pPr>
            <a:r>
              <a:rPr lang="en-US" sz="3333" b="1" dirty="0">
                <a:solidFill>
                  <a:srgbClr val="000000"/>
                </a:solidFill>
                <a:latin typeface="Canva Sans Bold"/>
                <a:ea typeface="Canva Sans Bold"/>
                <a:cs typeface="Canva Sans Bold"/>
                <a:sym typeface="Canva Sans Bold"/>
              </a:rPr>
              <a:t>in Euro</a:t>
            </a:r>
          </a:p>
        </p:txBody>
      </p:sp>
      <p:sp>
        <p:nvSpPr>
          <p:cNvPr id="7" name="Freeform 7"/>
          <p:cNvSpPr/>
          <p:nvPr/>
        </p:nvSpPr>
        <p:spPr>
          <a:xfrm>
            <a:off x="4405684" y="2591503"/>
            <a:ext cx="3415783" cy="2386779"/>
          </a:xfrm>
          <a:custGeom>
            <a:avLst/>
            <a:gdLst/>
            <a:ahLst/>
            <a:cxnLst/>
            <a:rect l="l" t="t" r="r" b="b"/>
            <a:pathLst>
              <a:path w="5123675" h="3580168">
                <a:moveTo>
                  <a:pt x="0" y="0"/>
                </a:moveTo>
                <a:lnTo>
                  <a:pt x="5123675" y="0"/>
                </a:lnTo>
                <a:lnTo>
                  <a:pt x="5123675" y="3580168"/>
                </a:lnTo>
                <a:lnTo>
                  <a:pt x="0" y="35801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3383610" y="3147775"/>
            <a:ext cx="5459931" cy="1333698"/>
          </a:xfrm>
          <a:prstGeom prst="rect">
            <a:avLst/>
          </a:prstGeom>
        </p:spPr>
        <p:txBody>
          <a:bodyPr lIns="0" tIns="0" rIns="0" bIns="0" rtlCol="0" anchor="t">
            <a:spAutoFit/>
          </a:bodyPr>
          <a:lstStyle/>
          <a:p>
            <a:pPr algn="ctr" defTabSz="609630">
              <a:lnSpc>
                <a:spcPts val="2566"/>
              </a:lnSpc>
            </a:pPr>
            <a:r>
              <a:rPr lang="en-US" sz="2333" dirty="0" err="1">
                <a:solidFill>
                  <a:srgbClr val="000000"/>
                </a:solidFill>
                <a:latin typeface="Canva Sans"/>
                <a:ea typeface="Canva Sans"/>
                <a:cs typeface="Canva Sans"/>
                <a:sym typeface="Canva Sans"/>
              </a:rPr>
              <a:t>Wohnsitz</a:t>
            </a:r>
            <a:r>
              <a:rPr lang="en-US" sz="2333" dirty="0">
                <a:solidFill>
                  <a:srgbClr val="000000"/>
                </a:solidFill>
                <a:latin typeface="Canva Sans"/>
                <a:ea typeface="Canva Sans"/>
                <a:cs typeface="Canva Sans"/>
                <a:sym typeface="Canva Sans"/>
              </a:rPr>
              <a:t> des </a:t>
            </a:r>
          </a:p>
          <a:p>
            <a:pPr algn="ctr" defTabSz="609630">
              <a:lnSpc>
                <a:spcPts val="2566"/>
              </a:lnSpc>
            </a:pPr>
            <a:r>
              <a:rPr lang="en-US" sz="2333" dirty="0" err="1">
                <a:solidFill>
                  <a:srgbClr val="000000"/>
                </a:solidFill>
                <a:latin typeface="Canva Sans"/>
                <a:ea typeface="Canva Sans"/>
                <a:cs typeface="Canva Sans"/>
                <a:sym typeface="Canva Sans"/>
              </a:rPr>
              <a:t>Antragsgegners</a:t>
            </a:r>
            <a:r>
              <a:rPr lang="en-US" sz="2333" dirty="0">
                <a:solidFill>
                  <a:srgbClr val="000000"/>
                </a:solidFill>
                <a:latin typeface="Canva Sans"/>
                <a:ea typeface="Canva Sans"/>
                <a:cs typeface="Canva Sans"/>
                <a:sym typeface="Canva Sans"/>
              </a:rPr>
              <a:t> muss </a:t>
            </a:r>
          </a:p>
          <a:p>
            <a:pPr algn="ctr" defTabSz="609630">
              <a:lnSpc>
                <a:spcPts val="2566"/>
              </a:lnSpc>
            </a:pPr>
            <a:r>
              <a:rPr lang="en-US" sz="2333" dirty="0" err="1">
                <a:solidFill>
                  <a:srgbClr val="000000"/>
                </a:solidFill>
                <a:latin typeface="Canva Sans"/>
                <a:ea typeface="Canva Sans"/>
                <a:cs typeface="Canva Sans"/>
                <a:sym typeface="Canva Sans"/>
              </a:rPr>
              <a:t>bekannt</a:t>
            </a:r>
            <a:r>
              <a:rPr lang="en-US" sz="2333" dirty="0">
                <a:solidFill>
                  <a:srgbClr val="000000"/>
                </a:solidFill>
                <a:latin typeface="Canva Sans"/>
                <a:ea typeface="Canva Sans"/>
                <a:cs typeface="Canva Sans"/>
                <a:sym typeface="Canva Sans"/>
              </a:rPr>
              <a:t> und </a:t>
            </a:r>
          </a:p>
          <a:p>
            <a:pPr algn="ctr" defTabSz="609630">
              <a:lnSpc>
                <a:spcPts val="2566"/>
              </a:lnSpc>
            </a:pPr>
            <a:r>
              <a:rPr lang="en-US" sz="2333" dirty="0" err="1">
                <a:solidFill>
                  <a:srgbClr val="000000"/>
                </a:solidFill>
                <a:latin typeface="Canva Sans"/>
                <a:ea typeface="Canva Sans"/>
                <a:cs typeface="Canva Sans"/>
                <a:sym typeface="Canva Sans"/>
              </a:rPr>
              <a:t>im</a:t>
            </a:r>
            <a:r>
              <a:rPr lang="en-US" sz="2333" dirty="0">
                <a:solidFill>
                  <a:srgbClr val="000000"/>
                </a:solidFill>
                <a:latin typeface="Canva Sans"/>
                <a:ea typeface="Canva Sans"/>
                <a:cs typeface="Canva Sans"/>
                <a:sym typeface="Canva Sans"/>
              </a:rPr>
              <a:t> Inland sein</a:t>
            </a:r>
          </a:p>
        </p:txBody>
      </p:sp>
      <p:sp>
        <p:nvSpPr>
          <p:cNvPr id="9" name="Freeform 9"/>
          <p:cNvSpPr/>
          <p:nvPr/>
        </p:nvSpPr>
        <p:spPr>
          <a:xfrm>
            <a:off x="8090417" y="3785421"/>
            <a:ext cx="3415783" cy="2386779"/>
          </a:xfrm>
          <a:custGeom>
            <a:avLst/>
            <a:gdLst/>
            <a:ahLst/>
            <a:cxnLst/>
            <a:rect l="l" t="t" r="r" b="b"/>
            <a:pathLst>
              <a:path w="5123675" h="3580168">
                <a:moveTo>
                  <a:pt x="0" y="0"/>
                </a:moveTo>
                <a:lnTo>
                  <a:pt x="5123675" y="0"/>
                </a:lnTo>
                <a:lnTo>
                  <a:pt x="5123675" y="3580168"/>
                </a:lnTo>
                <a:lnTo>
                  <a:pt x="0" y="3580168"/>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0" name="Freeform 10"/>
          <p:cNvSpPr/>
          <p:nvPr/>
        </p:nvSpPr>
        <p:spPr>
          <a:xfrm>
            <a:off x="699770" y="4786448"/>
            <a:ext cx="2602351" cy="1385752"/>
          </a:xfrm>
          <a:custGeom>
            <a:avLst/>
            <a:gdLst/>
            <a:ahLst/>
            <a:cxnLst/>
            <a:rect l="l" t="t" r="r" b="b"/>
            <a:pathLst>
              <a:path w="3903527" h="2078628">
                <a:moveTo>
                  <a:pt x="0" y="0"/>
                </a:moveTo>
                <a:lnTo>
                  <a:pt x="3903527" y="0"/>
                </a:lnTo>
                <a:lnTo>
                  <a:pt x="3903527" y="2078628"/>
                </a:lnTo>
                <a:lnTo>
                  <a:pt x="0" y="20786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a:off x="1106486" y="4640144"/>
            <a:ext cx="2602351" cy="1385752"/>
          </a:xfrm>
          <a:custGeom>
            <a:avLst/>
            <a:gdLst/>
            <a:ahLst/>
            <a:cxnLst/>
            <a:rect l="l" t="t" r="r" b="b"/>
            <a:pathLst>
              <a:path w="3903527" h="2078628">
                <a:moveTo>
                  <a:pt x="0" y="0"/>
                </a:moveTo>
                <a:lnTo>
                  <a:pt x="3903527" y="0"/>
                </a:lnTo>
                <a:lnTo>
                  <a:pt x="3903527" y="2078628"/>
                </a:lnTo>
                <a:lnTo>
                  <a:pt x="0" y="20786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2"/>
          <p:cNvSpPr/>
          <p:nvPr/>
        </p:nvSpPr>
        <p:spPr>
          <a:xfrm>
            <a:off x="1513202" y="4528691"/>
            <a:ext cx="2602351" cy="1385752"/>
          </a:xfrm>
          <a:custGeom>
            <a:avLst/>
            <a:gdLst/>
            <a:ahLst/>
            <a:cxnLst/>
            <a:rect l="l" t="t" r="r" b="b"/>
            <a:pathLst>
              <a:path w="3903527" h="2078628">
                <a:moveTo>
                  <a:pt x="0" y="0"/>
                </a:moveTo>
                <a:lnTo>
                  <a:pt x="3903527" y="0"/>
                </a:lnTo>
                <a:lnTo>
                  <a:pt x="3903527" y="2078628"/>
                </a:lnTo>
                <a:lnTo>
                  <a:pt x="0" y="2078628"/>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3" name="Freeform 13"/>
          <p:cNvSpPr/>
          <p:nvPr/>
        </p:nvSpPr>
        <p:spPr>
          <a:xfrm>
            <a:off x="8663499" y="1714336"/>
            <a:ext cx="2269620" cy="1807185"/>
          </a:xfrm>
          <a:custGeom>
            <a:avLst/>
            <a:gdLst/>
            <a:ahLst/>
            <a:cxnLst/>
            <a:rect l="l" t="t" r="r" b="b"/>
            <a:pathLst>
              <a:path w="3404430" h="2710777">
                <a:moveTo>
                  <a:pt x="0" y="0"/>
                </a:moveTo>
                <a:lnTo>
                  <a:pt x="3404429" y="0"/>
                </a:lnTo>
                <a:lnTo>
                  <a:pt x="3404429" y="2710777"/>
                </a:lnTo>
                <a:lnTo>
                  <a:pt x="0" y="271077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4" name="TextBox 14"/>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Mahnverfahren</a:t>
            </a:r>
          </a:p>
        </p:txBody>
      </p:sp>
      <p:sp>
        <p:nvSpPr>
          <p:cNvPr id="15" name="TextBox 15"/>
          <p:cNvSpPr txBox="1"/>
          <p:nvPr/>
        </p:nvSpPr>
        <p:spPr>
          <a:xfrm>
            <a:off x="3707835" y="762683"/>
            <a:ext cx="7601298" cy="533800"/>
          </a:xfrm>
          <a:prstGeom prst="rect">
            <a:avLst/>
          </a:prstGeom>
        </p:spPr>
        <p:txBody>
          <a:bodyPr lIns="0" tIns="0" rIns="0" bIns="0" rtlCol="0" anchor="t">
            <a:spAutoFit/>
          </a:bodyPr>
          <a:lstStyle/>
          <a:p>
            <a:pPr algn="r" defTabSz="609630">
              <a:lnSpc>
                <a:spcPts val="4666"/>
              </a:lnSpc>
            </a:pPr>
            <a:r>
              <a:rPr lang="en-US" sz="2400" dirty="0" err="1">
                <a:solidFill>
                  <a:srgbClr val="FFFFFF"/>
                </a:solidFill>
                <a:latin typeface="Canva Sans"/>
                <a:ea typeface="Canva Sans"/>
                <a:cs typeface="Canva Sans"/>
                <a:sym typeface="Canva Sans"/>
              </a:rPr>
              <a:t>Zulässigkeitsvoraussetzungen</a:t>
            </a:r>
            <a:r>
              <a:rPr lang="en-US" sz="2400" dirty="0">
                <a:solidFill>
                  <a:srgbClr val="FFFFFF"/>
                </a:solidFill>
                <a:latin typeface="Canva Sans"/>
                <a:ea typeface="Canva Sans"/>
                <a:cs typeface="Canva Sans"/>
                <a:sym typeface="Canva Sans"/>
              </a:rPr>
              <a:t>, § 688 I, II ZPO</a:t>
            </a:r>
          </a:p>
        </p:txBody>
      </p:sp>
      <p:sp>
        <p:nvSpPr>
          <p:cNvPr id="16" name="TextBox 16"/>
          <p:cNvSpPr txBox="1"/>
          <p:nvPr/>
        </p:nvSpPr>
        <p:spPr>
          <a:xfrm>
            <a:off x="6655944" y="4665544"/>
            <a:ext cx="6284729" cy="666849"/>
          </a:xfrm>
          <a:prstGeom prst="rect">
            <a:avLst/>
          </a:prstGeom>
        </p:spPr>
        <p:txBody>
          <a:bodyPr lIns="0" tIns="0" rIns="0" bIns="0" rtlCol="0" anchor="t">
            <a:spAutoFit/>
          </a:bodyPr>
          <a:lstStyle/>
          <a:p>
            <a:pPr algn="ctr" defTabSz="609630">
              <a:lnSpc>
                <a:spcPts val="2566"/>
              </a:lnSpc>
            </a:pPr>
            <a:r>
              <a:rPr lang="en-US" sz="2333">
                <a:solidFill>
                  <a:srgbClr val="000000"/>
                </a:solidFill>
                <a:latin typeface="Canva Sans"/>
                <a:ea typeface="Canva Sans"/>
                <a:cs typeface="Canva Sans"/>
                <a:sym typeface="Canva Sans"/>
              </a:rPr>
              <a:t>Gegenleistung </a:t>
            </a:r>
          </a:p>
          <a:p>
            <a:pPr algn="ctr" defTabSz="609630">
              <a:lnSpc>
                <a:spcPts val="2566"/>
              </a:lnSpc>
            </a:pPr>
            <a:r>
              <a:rPr lang="en-US" sz="2333">
                <a:solidFill>
                  <a:srgbClr val="000000"/>
                </a:solidFill>
                <a:latin typeface="Canva Sans"/>
                <a:ea typeface="Canva Sans"/>
                <a:cs typeface="Canva Sans"/>
                <a:sym typeface="Canva Sans"/>
              </a:rPr>
              <a:t>muss erbracht sein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685801" y="4216700"/>
            <a:ext cx="2710051" cy="1920749"/>
          </a:xfrm>
          <a:custGeom>
            <a:avLst/>
            <a:gdLst/>
            <a:ahLst/>
            <a:cxnLst/>
            <a:rect l="l" t="t" r="r" b="b"/>
            <a:pathLst>
              <a:path w="4065077" h="2881123">
                <a:moveTo>
                  <a:pt x="0" y="0"/>
                </a:moveTo>
                <a:lnTo>
                  <a:pt x="4065077" y="0"/>
                </a:lnTo>
                <a:lnTo>
                  <a:pt x="4065077" y="2881123"/>
                </a:lnTo>
                <a:lnTo>
                  <a:pt x="0" y="2881123"/>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3679084" y="3429000"/>
            <a:ext cx="4833833" cy="2743200"/>
          </a:xfrm>
          <a:custGeom>
            <a:avLst/>
            <a:gdLst/>
            <a:ahLst/>
            <a:cxnLst/>
            <a:rect l="l" t="t" r="r" b="b"/>
            <a:pathLst>
              <a:path w="7250749" h="4114800">
                <a:moveTo>
                  <a:pt x="0" y="0"/>
                </a:moveTo>
                <a:lnTo>
                  <a:pt x="7250748" y="0"/>
                </a:lnTo>
                <a:lnTo>
                  <a:pt x="7250748" y="4114800"/>
                </a:lnTo>
                <a:lnTo>
                  <a:pt x="0" y="41148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9071817" y="3934884"/>
            <a:ext cx="2237317" cy="2237317"/>
          </a:xfrm>
          <a:custGeom>
            <a:avLst/>
            <a:gdLst/>
            <a:ahLst/>
            <a:cxnLst/>
            <a:rect l="l" t="t" r="r" b="b"/>
            <a:pathLst>
              <a:path w="3355975" h="3355975">
                <a:moveTo>
                  <a:pt x="0" y="0"/>
                </a:moveTo>
                <a:lnTo>
                  <a:pt x="3355974" y="0"/>
                </a:lnTo>
                <a:lnTo>
                  <a:pt x="3355974" y="3355975"/>
                </a:lnTo>
                <a:lnTo>
                  <a:pt x="0" y="3355975"/>
                </a:lnTo>
                <a:lnTo>
                  <a:pt x="0" y="0"/>
                </a:lnTo>
                <a:close/>
              </a:path>
            </a:pathLst>
          </a:custGeom>
          <a:blipFill>
            <a:blip r:embed="rId8"/>
            <a:stretch>
              <a:fillRect/>
            </a:stretch>
          </a:blipFill>
        </p:spPr>
      </p:sp>
      <p:sp>
        <p:nvSpPr>
          <p:cNvPr id="8" name="Freeform 8"/>
          <p:cNvSpPr/>
          <p:nvPr/>
        </p:nvSpPr>
        <p:spPr>
          <a:xfrm>
            <a:off x="4394121" y="1702913"/>
            <a:ext cx="3403759" cy="711695"/>
          </a:xfrm>
          <a:custGeom>
            <a:avLst/>
            <a:gdLst/>
            <a:ahLst/>
            <a:cxnLst/>
            <a:rect l="l" t="t" r="r" b="b"/>
            <a:pathLst>
              <a:path w="5105639" h="1067543">
                <a:moveTo>
                  <a:pt x="0" y="0"/>
                </a:moveTo>
                <a:lnTo>
                  <a:pt x="5105640" y="0"/>
                </a:lnTo>
                <a:lnTo>
                  <a:pt x="5105640" y="1067543"/>
                </a:lnTo>
                <a:lnTo>
                  <a:pt x="0" y="106754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9" name="TextBox 9"/>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Mahnverfahren</a:t>
            </a:r>
          </a:p>
        </p:txBody>
      </p:sp>
      <p:sp>
        <p:nvSpPr>
          <p:cNvPr id="10" name="TextBox 10"/>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Zuständigkeiten</a:t>
            </a:r>
          </a:p>
        </p:txBody>
      </p:sp>
      <p:sp>
        <p:nvSpPr>
          <p:cNvPr id="11" name="TextBox 11"/>
          <p:cNvSpPr txBox="1"/>
          <p:nvPr/>
        </p:nvSpPr>
        <p:spPr>
          <a:xfrm>
            <a:off x="7824231" y="3365500"/>
            <a:ext cx="4732489" cy="549381"/>
          </a:xfrm>
          <a:prstGeom prst="rect">
            <a:avLst/>
          </a:prstGeom>
        </p:spPr>
        <p:txBody>
          <a:bodyPr lIns="0" tIns="0" rIns="0" bIns="0" rtlCol="0" anchor="t">
            <a:spAutoFit/>
          </a:bodyPr>
          <a:lstStyle/>
          <a:p>
            <a:pPr algn="ctr" defTabSz="609630">
              <a:lnSpc>
                <a:spcPts val="4666"/>
              </a:lnSpc>
              <a:spcBef>
                <a:spcPct val="0"/>
              </a:spcBef>
            </a:pPr>
            <a:r>
              <a:rPr lang="en-US" sz="3333" b="1">
                <a:solidFill>
                  <a:srgbClr val="000000"/>
                </a:solidFill>
                <a:latin typeface="Canva Sans Bold"/>
                <a:ea typeface="Canva Sans Bold"/>
                <a:cs typeface="Canva Sans Bold"/>
                <a:sym typeface="Canva Sans Bold"/>
              </a:rPr>
              <a:t>§ 689 I 1 ZPO</a:t>
            </a:r>
          </a:p>
        </p:txBody>
      </p:sp>
      <p:sp>
        <p:nvSpPr>
          <p:cNvPr id="12" name="TextBox 12"/>
          <p:cNvSpPr txBox="1"/>
          <p:nvPr/>
        </p:nvSpPr>
        <p:spPr>
          <a:xfrm>
            <a:off x="4822017" y="1742318"/>
            <a:ext cx="2547967"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sachlich</a:t>
            </a:r>
          </a:p>
        </p:txBody>
      </p:sp>
      <p:sp>
        <p:nvSpPr>
          <p:cNvPr id="13" name="TextBox 13"/>
          <p:cNvSpPr txBox="1"/>
          <p:nvPr/>
        </p:nvSpPr>
        <p:spPr>
          <a:xfrm>
            <a:off x="152124" y="3365500"/>
            <a:ext cx="3777405"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Amtsgericht</a:t>
            </a:r>
          </a:p>
        </p:txBody>
      </p:sp>
      <p:sp>
        <p:nvSpPr>
          <p:cNvPr id="14" name="TextBox 14"/>
          <p:cNvSpPr txBox="1"/>
          <p:nvPr/>
        </p:nvSpPr>
        <p:spPr>
          <a:xfrm>
            <a:off x="4488666" y="3955303"/>
            <a:ext cx="3490337" cy="1423467"/>
          </a:xfrm>
          <a:prstGeom prst="rect">
            <a:avLst/>
          </a:prstGeom>
        </p:spPr>
        <p:txBody>
          <a:bodyPr lIns="0" tIns="0" rIns="0" bIns="0" rtlCol="0" anchor="t">
            <a:spAutoFit/>
          </a:bodyPr>
          <a:lstStyle/>
          <a:p>
            <a:pPr algn="ctr" defTabSz="609630">
              <a:lnSpc>
                <a:spcPts val="3667"/>
              </a:lnSpc>
            </a:pPr>
            <a:r>
              <a:rPr lang="en-US" sz="3334" b="1">
                <a:solidFill>
                  <a:srgbClr val="000000"/>
                </a:solidFill>
                <a:latin typeface="Canva Sans Bold"/>
                <a:ea typeface="Canva Sans Bold"/>
                <a:cs typeface="Canva Sans Bold"/>
                <a:sym typeface="Canva Sans Bold"/>
              </a:rPr>
              <a:t>unabhängig </a:t>
            </a:r>
          </a:p>
          <a:p>
            <a:pPr algn="ctr" defTabSz="609630">
              <a:lnSpc>
                <a:spcPts val="3667"/>
              </a:lnSpc>
            </a:pPr>
            <a:r>
              <a:rPr lang="en-US" sz="3334" b="1">
                <a:solidFill>
                  <a:srgbClr val="000000"/>
                </a:solidFill>
                <a:latin typeface="Canva Sans Bold"/>
                <a:ea typeface="Canva Sans Bold"/>
                <a:cs typeface="Canva Sans Bold"/>
                <a:sym typeface="Canva Sans Bold"/>
              </a:rPr>
              <a:t>vom </a:t>
            </a:r>
          </a:p>
          <a:p>
            <a:pPr algn="ctr" defTabSz="609630">
              <a:lnSpc>
                <a:spcPts val="3667"/>
              </a:lnSpc>
            </a:pPr>
            <a:r>
              <a:rPr lang="en-US" sz="3334" b="1">
                <a:solidFill>
                  <a:srgbClr val="000000"/>
                </a:solidFill>
                <a:latin typeface="Canva Sans Bold"/>
                <a:ea typeface="Canva Sans Bold"/>
                <a:cs typeface="Canva Sans Bold"/>
                <a:sym typeface="Canva Sans Bold"/>
              </a:rPr>
              <a:t>Streitwert</a:t>
            </a:r>
          </a:p>
        </p:txBody>
      </p:sp>
      <p:sp>
        <p:nvSpPr>
          <p:cNvPr id="15" name="AutoShape 15"/>
          <p:cNvSpPr/>
          <p:nvPr/>
        </p:nvSpPr>
        <p:spPr>
          <a:xfrm flipV="1">
            <a:off x="2040826" y="2499650"/>
            <a:ext cx="4035282" cy="929350"/>
          </a:xfrm>
          <a:prstGeom prst="line">
            <a:avLst/>
          </a:prstGeom>
          <a:ln w="76200" cap="flat">
            <a:solidFill>
              <a:srgbClr val="000000"/>
            </a:solidFill>
            <a:prstDash val="solid"/>
            <a:headEnd type="none" w="sm" len="sm"/>
            <a:tailEnd type="none" w="sm" len="sm"/>
          </a:ln>
        </p:spPr>
      </p:sp>
      <p:sp>
        <p:nvSpPr>
          <p:cNvPr id="16" name="AutoShape 16"/>
          <p:cNvSpPr/>
          <p:nvPr/>
        </p:nvSpPr>
        <p:spPr>
          <a:xfrm>
            <a:off x="6096000" y="2414608"/>
            <a:ext cx="4094475" cy="1014393"/>
          </a:xfrm>
          <a:prstGeom prst="line">
            <a:avLst/>
          </a:prstGeom>
          <a:ln w="76200" cap="flat">
            <a:solidFill>
              <a:srgbClr val="000000"/>
            </a:solidFill>
            <a:prstDash val="solid"/>
            <a:headEnd type="none" w="sm" len="sm"/>
            <a:tailEnd type="none" w="sm" len="sm"/>
          </a:ln>
        </p:spPr>
      </p:sp>
      <p:sp>
        <p:nvSpPr>
          <p:cNvPr id="17" name="AutoShape 17"/>
          <p:cNvSpPr/>
          <p:nvPr/>
        </p:nvSpPr>
        <p:spPr>
          <a:xfrm>
            <a:off x="6096000" y="2414608"/>
            <a:ext cx="61426" cy="1072477"/>
          </a:xfrm>
          <a:prstGeom prst="line">
            <a:avLst/>
          </a:prstGeom>
          <a:ln w="76200" cap="flat">
            <a:solidFill>
              <a:srgbClr val="000000"/>
            </a:solidFill>
            <a:prstDash val="solid"/>
            <a:headEnd type="none" w="sm" len="sm"/>
            <a:tailEnd type="none" w="sm" len="sm"/>
          </a:ln>
        </p:spPr>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20464"/>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4394121" y="1747029"/>
            <a:ext cx="3403759" cy="711695"/>
          </a:xfrm>
          <a:custGeom>
            <a:avLst/>
            <a:gdLst/>
            <a:ahLst/>
            <a:cxnLst/>
            <a:rect l="l" t="t" r="r" b="b"/>
            <a:pathLst>
              <a:path w="5105639" h="1067543">
                <a:moveTo>
                  <a:pt x="0" y="0"/>
                </a:moveTo>
                <a:lnTo>
                  <a:pt x="5105640" y="0"/>
                </a:lnTo>
                <a:lnTo>
                  <a:pt x="5105640" y="1067542"/>
                </a:lnTo>
                <a:lnTo>
                  <a:pt x="0" y="10675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6" name="Freeform 6"/>
          <p:cNvSpPr/>
          <p:nvPr/>
        </p:nvSpPr>
        <p:spPr>
          <a:xfrm>
            <a:off x="4197290" y="4373034"/>
            <a:ext cx="3797421" cy="1742067"/>
          </a:xfrm>
          <a:custGeom>
            <a:avLst/>
            <a:gdLst/>
            <a:ahLst/>
            <a:cxnLst/>
            <a:rect l="l" t="t" r="r" b="b"/>
            <a:pathLst>
              <a:path w="5696132" h="2613101">
                <a:moveTo>
                  <a:pt x="0" y="0"/>
                </a:moveTo>
                <a:lnTo>
                  <a:pt x="5696132" y="0"/>
                </a:lnTo>
                <a:lnTo>
                  <a:pt x="5696132" y="2613101"/>
                </a:lnTo>
                <a:lnTo>
                  <a:pt x="0" y="26131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7" name="Freeform 7"/>
          <p:cNvSpPr/>
          <p:nvPr/>
        </p:nvSpPr>
        <p:spPr>
          <a:xfrm>
            <a:off x="1569749" y="1747029"/>
            <a:ext cx="1418193" cy="2008062"/>
          </a:xfrm>
          <a:custGeom>
            <a:avLst/>
            <a:gdLst/>
            <a:ahLst/>
            <a:cxnLst/>
            <a:rect l="l" t="t" r="r" b="b"/>
            <a:pathLst>
              <a:path w="2127290" h="3012093">
                <a:moveTo>
                  <a:pt x="0" y="0"/>
                </a:moveTo>
                <a:lnTo>
                  <a:pt x="2127291" y="0"/>
                </a:lnTo>
                <a:lnTo>
                  <a:pt x="2127291" y="3012092"/>
                </a:lnTo>
                <a:lnTo>
                  <a:pt x="0" y="301209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8" name="TextBox 8"/>
          <p:cNvSpPr txBox="1"/>
          <p:nvPr/>
        </p:nvSpPr>
        <p:spPr>
          <a:xfrm>
            <a:off x="5311" y="4358350"/>
            <a:ext cx="4725826" cy="1897955"/>
          </a:xfrm>
          <a:prstGeom prst="rect">
            <a:avLst/>
          </a:prstGeom>
        </p:spPr>
        <p:txBody>
          <a:bodyPr lIns="0" tIns="0" rIns="0" bIns="0" rtlCol="0" anchor="t">
            <a:spAutoFit/>
          </a:bodyPr>
          <a:lstStyle/>
          <a:p>
            <a:pPr algn="ctr" defTabSz="609630">
              <a:lnSpc>
                <a:spcPts val="3666"/>
              </a:lnSpc>
            </a:pPr>
            <a:r>
              <a:rPr lang="en-US" sz="3333" b="1" dirty="0" err="1">
                <a:solidFill>
                  <a:srgbClr val="000000"/>
                </a:solidFill>
                <a:latin typeface="Canva Sans"/>
                <a:ea typeface="Canva Sans"/>
                <a:cs typeface="Canva Sans"/>
                <a:sym typeface="Canva Sans"/>
              </a:rPr>
              <a:t>allgemeiner</a:t>
            </a:r>
            <a:r>
              <a:rPr lang="en-US" sz="3333" b="1" dirty="0">
                <a:solidFill>
                  <a:srgbClr val="000000"/>
                </a:solidFill>
                <a:latin typeface="Canva Sans"/>
                <a:ea typeface="Canva Sans"/>
                <a:cs typeface="Canva Sans"/>
                <a:sym typeface="Canva Sans"/>
              </a:rPr>
              <a:t> </a:t>
            </a:r>
          </a:p>
          <a:p>
            <a:pPr algn="ctr" defTabSz="609630">
              <a:lnSpc>
                <a:spcPts val="3666"/>
              </a:lnSpc>
            </a:pPr>
            <a:r>
              <a:rPr lang="en-US" sz="3333" b="1" dirty="0" err="1">
                <a:solidFill>
                  <a:srgbClr val="000000"/>
                </a:solidFill>
                <a:latin typeface="Canva Sans"/>
                <a:ea typeface="Canva Sans"/>
                <a:cs typeface="Canva Sans"/>
                <a:sym typeface="Canva Sans"/>
              </a:rPr>
              <a:t>Gerichtsstand</a:t>
            </a:r>
            <a:r>
              <a:rPr lang="en-US" sz="3333" b="1" dirty="0">
                <a:solidFill>
                  <a:srgbClr val="000000"/>
                </a:solidFill>
                <a:latin typeface="Canva Sans"/>
                <a:ea typeface="Canva Sans"/>
                <a:cs typeface="Canva Sans"/>
                <a:sym typeface="Canva Sans"/>
              </a:rPr>
              <a:t> </a:t>
            </a:r>
            <a:br>
              <a:rPr lang="en-US" sz="3333" b="1" dirty="0">
                <a:solidFill>
                  <a:srgbClr val="000000"/>
                </a:solidFill>
                <a:latin typeface="Canva Sans"/>
                <a:ea typeface="Canva Sans"/>
                <a:cs typeface="Canva Sans"/>
                <a:sym typeface="Canva Sans"/>
              </a:rPr>
            </a:br>
            <a:r>
              <a:rPr lang="en-US" sz="3333" b="1" dirty="0">
                <a:solidFill>
                  <a:srgbClr val="000000"/>
                </a:solidFill>
                <a:latin typeface="Canva Sans"/>
                <a:ea typeface="Canva Sans"/>
                <a:cs typeface="Canva Sans"/>
                <a:sym typeface="Canva Sans"/>
              </a:rPr>
              <a:t>(</a:t>
            </a:r>
            <a:r>
              <a:rPr lang="en-US" sz="3333" b="1" dirty="0" err="1">
                <a:solidFill>
                  <a:srgbClr val="000000"/>
                </a:solidFill>
                <a:latin typeface="Canva Sans"/>
                <a:ea typeface="Canva Sans"/>
                <a:cs typeface="Canva Sans"/>
                <a:sym typeface="Canva Sans"/>
              </a:rPr>
              <a:t>Wohnort</a:t>
            </a:r>
            <a:r>
              <a:rPr lang="en-US" sz="3333" b="1" dirty="0">
                <a:solidFill>
                  <a:srgbClr val="000000"/>
                </a:solidFill>
                <a:latin typeface="Canva Sans"/>
                <a:ea typeface="Canva Sans"/>
                <a:cs typeface="Canva Sans"/>
                <a:sym typeface="Canva Sans"/>
              </a:rPr>
              <a:t>) des </a:t>
            </a:r>
            <a:r>
              <a:rPr lang="en-US" sz="3333" b="1" dirty="0" err="1">
                <a:solidFill>
                  <a:srgbClr val="000000"/>
                </a:solidFill>
                <a:latin typeface="Canva Sans"/>
                <a:ea typeface="Canva Sans"/>
                <a:cs typeface="Canva Sans"/>
                <a:sym typeface="Canva Sans"/>
              </a:rPr>
              <a:t>Antragstellers</a:t>
            </a:r>
            <a:endParaRPr lang="en-US" sz="3333" b="1" dirty="0">
              <a:solidFill>
                <a:srgbClr val="000000"/>
              </a:solidFill>
              <a:latin typeface="Canva Sans"/>
              <a:ea typeface="Canva Sans"/>
              <a:cs typeface="Canva Sans"/>
              <a:sym typeface="Canva Sans"/>
            </a:endParaRPr>
          </a:p>
        </p:txBody>
      </p:sp>
      <p:sp>
        <p:nvSpPr>
          <p:cNvPr id="9" name="TextBox 9"/>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Mahnverfahren</a:t>
            </a:r>
          </a:p>
        </p:txBody>
      </p:sp>
      <p:sp>
        <p:nvSpPr>
          <p:cNvPr id="10" name="TextBox 10"/>
          <p:cNvSpPr txBox="1"/>
          <p:nvPr/>
        </p:nvSpPr>
        <p:spPr>
          <a:xfrm>
            <a:off x="5794136"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Zuständigkeit</a:t>
            </a:r>
          </a:p>
        </p:txBody>
      </p:sp>
      <p:sp>
        <p:nvSpPr>
          <p:cNvPr id="11" name="TextBox 11"/>
          <p:cNvSpPr txBox="1"/>
          <p:nvPr/>
        </p:nvSpPr>
        <p:spPr>
          <a:xfrm>
            <a:off x="4092843" y="1786434"/>
            <a:ext cx="4006315"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örtlich</a:t>
            </a:r>
          </a:p>
        </p:txBody>
      </p:sp>
      <p:sp>
        <p:nvSpPr>
          <p:cNvPr id="12" name="TextBox 12"/>
          <p:cNvSpPr txBox="1"/>
          <p:nvPr/>
        </p:nvSpPr>
        <p:spPr>
          <a:xfrm>
            <a:off x="3657600" y="4532333"/>
            <a:ext cx="4876800" cy="1363258"/>
          </a:xfrm>
          <a:prstGeom prst="rect">
            <a:avLst/>
          </a:prstGeom>
        </p:spPr>
        <p:txBody>
          <a:bodyPr lIns="0" tIns="0" rIns="0" bIns="0" rtlCol="0" anchor="t">
            <a:spAutoFit/>
          </a:bodyPr>
          <a:lstStyle/>
          <a:p>
            <a:pPr algn="ctr" defTabSz="609630">
              <a:lnSpc>
                <a:spcPts val="3666"/>
              </a:lnSpc>
            </a:pPr>
            <a:r>
              <a:rPr lang="en-US" sz="2000" dirty="0" err="1">
                <a:solidFill>
                  <a:srgbClr val="000000"/>
                </a:solidFill>
                <a:latin typeface="Canva Sans"/>
                <a:ea typeface="Canva Sans"/>
                <a:cs typeface="Canva Sans"/>
                <a:sym typeface="Canva Sans"/>
              </a:rPr>
              <a:t>zentrales</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Mahngericht</a:t>
            </a:r>
            <a:br>
              <a:rPr lang="en-US" sz="2000" dirty="0">
                <a:solidFill>
                  <a:srgbClr val="000000"/>
                </a:solidFill>
                <a:latin typeface="Canva Sans"/>
                <a:ea typeface="Canva Sans"/>
                <a:cs typeface="Canva Sans"/>
                <a:sym typeface="Canva Sans"/>
              </a:rPr>
            </a:br>
            <a:r>
              <a:rPr lang="en-US" sz="2000" dirty="0">
                <a:solidFill>
                  <a:srgbClr val="000000"/>
                </a:solidFill>
                <a:latin typeface="Canva Sans"/>
                <a:ea typeface="Canva Sans"/>
                <a:cs typeface="Canva Sans"/>
                <a:sym typeface="Canva Sans"/>
              </a:rPr>
              <a:t>Berlin/Brandenburg </a:t>
            </a:r>
            <a:br>
              <a:rPr lang="en-US" sz="2000" dirty="0">
                <a:solidFill>
                  <a:srgbClr val="000000"/>
                </a:solidFill>
                <a:latin typeface="Canva Sans"/>
                <a:ea typeface="Canva Sans"/>
                <a:cs typeface="Canva Sans"/>
                <a:sym typeface="Canva Sans"/>
              </a:rPr>
            </a:br>
            <a:r>
              <a:rPr lang="en-US" sz="2000" dirty="0">
                <a:solidFill>
                  <a:srgbClr val="000000"/>
                </a:solidFill>
                <a:latin typeface="Canva Sans"/>
                <a:ea typeface="Canva Sans"/>
                <a:cs typeface="Canva Sans"/>
                <a:sym typeface="Canva Sans"/>
              </a:rPr>
              <a:t>in Wedding</a:t>
            </a:r>
          </a:p>
        </p:txBody>
      </p:sp>
      <p:sp>
        <p:nvSpPr>
          <p:cNvPr id="13" name="TextBox 13"/>
          <p:cNvSpPr txBox="1"/>
          <p:nvPr/>
        </p:nvSpPr>
        <p:spPr>
          <a:xfrm>
            <a:off x="8142500" y="4358350"/>
            <a:ext cx="3901710" cy="564898"/>
          </a:xfrm>
          <a:prstGeom prst="rect">
            <a:avLst/>
          </a:prstGeom>
        </p:spPr>
        <p:txBody>
          <a:bodyPr wrap="square" lIns="0" tIns="0" rIns="0" bIns="0" rtlCol="0" anchor="t">
            <a:spAutoFit/>
          </a:bodyPr>
          <a:lstStyle/>
          <a:p>
            <a:pPr algn="ctr" defTabSz="609630">
              <a:lnSpc>
                <a:spcPts val="4666"/>
              </a:lnSpc>
            </a:pPr>
            <a:r>
              <a:rPr lang="en-US" sz="3333" b="1" dirty="0">
                <a:solidFill>
                  <a:srgbClr val="000000"/>
                </a:solidFill>
                <a:latin typeface="Canva Sans"/>
                <a:ea typeface="Canva Sans"/>
                <a:cs typeface="Canva Sans"/>
                <a:sym typeface="Canva Sans"/>
              </a:rPr>
              <a:t>§ 689 II 1 ZPO</a:t>
            </a:r>
          </a:p>
        </p:txBody>
      </p:sp>
      <p:sp>
        <p:nvSpPr>
          <p:cNvPr id="14" name="Freeform 14"/>
          <p:cNvSpPr/>
          <p:nvPr/>
        </p:nvSpPr>
        <p:spPr>
          <a:xfrm>
            <a:off x="8751289" y="1849934"/>
            <a:ext cx="1987554" cy="1987554"/>
          </a:xfrm>
          <a:custGeom>
            <a:avLst/>
            <a:gdLst/>
            <a:ahLst/>
            <a:cxnLst/>
            <a:rect l="l" t="t" r="r" b="b"/>
            <a:pathLst>
              <a:path w="2981331" h="2981331">
                <a:moveTo>
                  <a:pt x="0" y="0"/>
                </a:moveTo>
                <a:lnTo>
                  <a:pt x="2981330" y="0"/>
                </a:lnTo>
                <a:lnTo>
                  <a:pt x="2981330" y="2981331"/>
                </a:lnTo>
                <a:lnTo>
                  <a:pt x="0" y="2981331"/>
                </a:lnTo>
                <a:lnTo>
                  <a:pt x="0" y="0"/>
                </a:lnTo>
                <a:close/>
              </a:path>
            </a:pathLst>
          </a:custGeom>
          <a:blipFill>
            <a:blip r:embed="rId10"/>
            <a:stretch>
              <a:fillRect/>
            </a:stretch>
          </a:blipFill>
        </p:spPr>
      </p:sp>
      <p:sp>
        <p:nvSpPr>
          <p:cNvPr id="15" name="AutoShape 15"/>
          <p:cNvSpPr/>
          <p:nvPr/>
        </p:nvSpPr>
        <p:spPr>
          <a:xfrm>
            <a:off x="6096000" y="2458723"/>
            <a:ext cx="49809" cy="1899627"/>
          </a:xfrm>
          <a:prstGeom prst="line">
            <a:avLst/>
          </a:prstGeom>
          <a:ln w="76200" cap="flat">
            <a:solidFill>
              <a:srgbClr val="000000"/>
            </a:solidFill>
            <a:prstDash val="solid"/>
            <a:headEnd type="none" w="sm" len="sm"/>
            <a:tailEnd type="none" w="sm" len="sm"/>
          </a:ln>
        </p:spPr>
      </p:sp>
      <p:sp>
        <p:nvSpPr>
          <p:cNvPr id="16" name="AutoShape 16"/>
          <p:cNvSpPr/>
          <p:nvPr/>
        </p:nvSpPr>
        <p:spPr>
          <a:xfrm>
            <a:off x="6096000" y="2458723"/>
            <a:ext cx="3649065" cy="1899627"/>
          </a:xfrm>
          <a:prstGeom prst="line">
            <a:avLst/>
          </a:prstGeom>
          <a:ln w="76200" cap="flat">
            <a:solidFill>
              <a:srgbClr val="000000"/>
            </a:solidFill>
            <a:prstDash val="solid"/>
            <a:headEnd type="none" w="sm" len="sm"/>
            <a:tailEnd type="none" w="sm" len="sm"/>
          </a:ln>
        </p:spPr>
      </p:sp>
      <p:sp>
        <p:nvSpPr>
          <p:cNvPr id="17" name="AutoShape 17"/>
          <p:cNvSpPr/>
          <p:nvPr/>
        </p:nvSpPr>
        <p:spPr>
          <a:xfrm flipH="1">
            <a:off x="2451644" y="2458723"/>
            <a:ext cx="3644357" cy="1760224"/>
          </a:xfrm>
          <a:prstGeom prst="line">
            <a:avLst/>
          </a:prstGeom>
          <a:ln w="76200" cap="flat">
            <a:solidFill>
              <a:srgbClr val="000000"/>
            </a:solidFill>
            <a:prstDash val="solid"/>
            <a:headEnd type="none" w="sm" len="sm"/>
            <a:tailEnd type="none" w="sm" len="sm"/>
          </a:ln>
        </p:spPr>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TextBox 5"/>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Mahnverfahren</a:t>
            </a:r>
          </a:p>
        </p:txBody>
      </p:sp>
      <p:sp>
        <p:nvSpPr>
          <p:cNvPr id="6" name="TextBox 6"/>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Zuständigkeit</a:t>
            </a:r>
          </a:p>
        </p:txBody>
      </p:sp>
      <p:sp>
        <p:nvSpPr>
          <p:cNvPr id="7" name="Freeform 7"/>
          <p:cNvSpPr/>
          <p:nvPr/>
        </p:nvSpPr>
        <p:spPr>
          <a:xfrm>
            <a:off x="4394121" y="1747029"/>
            <a:ext cx="3403759" cy="711695"/>
          </a:xfrm>
          <a:custGeom>
            <a:avLst/>
            <a:gdLst/>
            <a:ahLst/>
            <a:cxnLst/>
            <a:rect l="l" t="t" r="r" b="b"/>
            <a:pathLst>
              <a:path w="5105639" h="1067543">
                <a:moveTo>
                  <a:pt x="0" y="0"/>
                </a:moveTo>
                <a:lnTo>
                  <a:pt x="5105640" y="0"/>
                </a:lnTo>
                <a:lnTo>
                  <a:pt x="5105640" y="1067542"/>
                </a:lnTo>
                <a:lnTo>
                  <a:pt x="0" y="1067542"/>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TextBox 8"/>
          <p:cNvSpPr txBox="1"/>
          <p:nvPr/>
        </p:nvSpPr>
        <p:spPr>
          <a:xfrm>
            <a:off x="3271848" y="1786434"/>
            <a:ext cx="5648304"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funktionell</a:t>
            </a:r>
          </a:p>
        </p:txBody>
      </p:sp>
      <p:grpSp>
        <p:nvGrpSpPr>
          <p:cNvPr id="9" name="Group 9"/>
          <p:cNvGrpSpPr/>
          <p:nvPr/>
        </p:nvGrpSpPr>
        <p:grpSpPr>
          <a:xfrm>
            <a:off x="5126931" y="4153065"/>
            <a:ext cx="1938138" cy="1938138"/>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6"/>
              <a:stretch>
                <a:fillRect l="-7372" r="-42900"/>
              </a:stretch>
            </a:blipFill>
          </p:spPr>
        </p:sp>
      </p:grpSp>
      <p:sp>
        <p:nvSpPr>
          <p:cNvPr id="11" name="TextBox 11"/>
          <p:cNvSpPr txBox="1"/>
          <p:nvPr/>
        </p:nvSpPr>
        <p:spPr>
          <a:xfrm>
            <a:off x="3751818" y="3330146"/>
            <a:ext cx="5081248" cy="564898"/>
          </a:xfrm>
          <a:prstGeom prst="rect">
            <a:avLst/>
          </a:prstGeom>
        </p:spPr>
        <p:txBody>
          <a:bodyPr wrap="square" lIns="0" tIns="0" rIns="0" bIns="0" rtlCol="0" anchor="t">
            <a:spAutoFit/>
          </a:bodyPr>
          <a:lstStyle/>
          <a:p>
            <a:pPr algn="ctr" defTabSz="609630">
              <a:lnSpc>
                <a:spcPts val="4666"/>
              </a:lnSpc>
            </a:pPr>
            <a:r>
              <a:rPr lang="en-US" sz="3333" b="1" dirty="0" err="1">
                <a:solidFill>
                  <a:srgbClr val="000000"/>
                </a:solidFill>
                <a:latin typeface="Canva Sans"/>
                <a:ea typeface="Canva Sans"/>
                <a:cs typeface="Canva Sans"/>
                <a:sym typeface="Canva Sans"/>
              </a:rPr>
              <a:t>Rechtspfleger</a:t>
            </a:r>
            <a:r>
              <a:rPr lang="en-US" sz="3333" b="1" dirty="0">
                <a:solidFill>
                  <a:srgbClr val="000000"/>
                </a:solidFill>
                <a:latin typeface="Canva Sans"/>
                <a:ea typeface="Canva Sans"/>
                <a:cs typeface="Canva Sans"/>
                <a:sym typeface="Canva Sans"/>
              </a:rPr>
              <a:t>, § 20 </a:t>
            </a:r>
            <a:r>
              <a:rPr lang="en-US" sz="3333" b="1" dirty="0" err="1">
                <a:solidFill>
                  <a:srgbClr val="000000"/>
                </a:solidFill>
                <a:latin typeface="Canva Sans"/>
                <a:ea typeface="Canva Sans"/>
                <a:cs typeface="Canva Sans"/>
                <a:sym typeface="Canva Sans"/>
              </a:rPr>
              <a:t>RPflG</a:t>
            </a:r>
            <a:endParaRPr lang="en-US" sz="3333" b="1" dirty="0">
              <a:solidFill>
                <a:srgbClr val="000000"/>
              </a:solidFill>
              <a:latin typeface="Canva Sans"/>
              <a:ea typeface="Canva Sans"/>
              <a:cs typeface="Canva Sans"/>
              <a:sym typeface="Canva Sans"/>
            </a:endParaRPr>
          </a:p>
        </p:txBody>
      </p:sp>
      <p:sp>
        <p:nvSpPr>
          <p:cNvPr id="12" name="TextBox 11">
            <a:extLst>
              <a:ext uri="{FF2B5EF4-FFF2-40B4-BE49-F238E27FC236}">
                <a16:creationId xmlns:a16="http://schemas.microsoft.com/office/drawing/2014/main" id="{5E18D03D-6B6E-4734-BDAC-60C02B26C757}"/>
              </a:ext>
            </a:extLst>
          </p:cNvPr>
          <p:cNvSpPr txBox="1"/>
          <p:nvPr/>
        </p:nvSpPr>
        <p:spPr>
          <a:xfrm>
            <a:off x="6292442" y="6149879"/>
            <a:ext cx="5618152" cy="522066"/>
          </a:xfrm>
          <a:prstGeom prst="rect">
            <a:avLst/>
          </a:prstGeom>
        </p:spPr>
        <p:txBody>
          <a:bodyPr wrap="square" lIns="0" tIns="0" rIns="0" bIns="0" rtlCol="0" anchor="t">
            <a:spAutoFit/>
          </a:bodyPr>
          <a:lstStyle/>
          <a:p>
            <a:pPr algn="ctr" defTabSz="609630">
              <a:lnSpc>
                <a:spcPts val="4666"/>
              </a:lnSpc>
            </a:pPr>
            <a:r>
              <a:rPr lang="en-US" sz="2400" dirty="0">
                <a:solidFill>
                  <a:srgbClr val="000000"/>
                </a:solidFill>
                <a:latin typeface="Canva Sans"/>
                <a:ea typeface="Canva Sans"/>
                <a:cs typeface="Canva Sans"/>
                <a:sym typeface="Canva Sans"/>
              </a:rPr>
              <a:t>(</a:t>
            </a:r>
            <a:r>
              <a:rPr lang="en-US" sz="2400" dirty="0" err="1">
                <a:solidFill>
                  <a:srgbClr val="000000"/>
                </a:solidFill>
                <a:latin typeface="Canva Sans"/>
                <a:ea typeface="Canva Sans"/>
                <a:cs typeface="Canva Sans"/>
                <a:sym typeface="Canva Sans"/>
              </a:rPr>
              <a:t>Beim</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Mahngericht</a:t>
            </a:r>
            <a:r>
              <a:rPr lang="en-US" sz="2400" dirty="0">
                <a:solidFill>
                  <a:srgbClr val="000000"/>
                </a:solidFill>
                <a:latin typeface="Canva Sans"/>
                <a:ea typeface="Canva Sans"/>
                <a:cs typeface="Canva Sans"/>
                <a:sym typeface="Canva Sans"/>
              </a:rPr>
              <a:t> </a:t>
            </a:r>
            <a:r>
              <a:rPr lang="en-US" sz="2400" dirty="0" err="1">
                <a:solidFill>
                  <a:srgbClr val="000000"/>
                </a:solidFill>
                <a:latin typeface="Canva Sans"/>
                <a:ea typeface="Canva Sans"/>
                <a:cs typeface="Canva Sans"/>
                <a:sym typeface="Canva Sans"/>
              </a:rPr>
              <a:t>gibt</a:t>
            </a:r>
            <a:r>
              <a:rPr lang="en-US" sz="2400" dirty="0">
                <a:solidFill>
                  <a:srgbClr val="000000"/>
                </a:solidFill>
                <a:latin typeface="Canva Sans"/>
                <a:ea typeface="Canva Sans"/>
                <a:cs typeface="Canva Sans"/>
                <a:sym typeface="Canva Sans"/>
              </a:rPr>
              <a:t> es </a:t>
            </a:r>
            <a:r>
              <a:rPr lang="en-US" sz="2400" dirty="0" err="1">
                <a:solidFill>
                  <a:srgbClr val="000000"/>
                </a:solidFill>
                <a:latin typeface="Canva Sans"/>
                <a:ea typeface="Canva Sans"/>
                <a:cs typeface="Canva Sans"/>
                <a:sym typeface="Canva Sans"/>
              </a:rPr>
              <a:t>keine</a:t>
            </a:r>
            <a:r>
              <a:rPr lang="en-US" sz="2400" dirty="0">
                <a:solidFill>
                  <a:srgbClr val="000000"/>
                </a:solidFill>
                <a:latin typeface="Canva Sans"/>
                <a:ea typeface="Canva Sans"/>
                <a:cs typeface="Canva Sans"/>
                <a:sym typeface="Canva Sans"/>
              </a:rPr>
              <a:t> Richter!)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4577454" y="1739927"/>
            <a:ext cx="3037093" cy="4410907"/>
          </a:xfrm>
          <a:custGeom>
            <a:avLst/>
            <a:gdLst/>
            <a:ahLst/>
            <a:cxnLst/>
            <a:rect l="l" t="t" r="r" b="b"/>
            <a:pathLst>
              <a:path w="4555640" h="6616360">
                <a:moveTo>
                  <a:pt x="0" y="0"/>
                </a:moveTo>
                <a:lnTo>
                  <a:pt x="4555640" y="0"/>
                </a:lnTo>
                <a:lnTo>
                  <a:pt x="4555640" y="6616360"/>
                </a:lnTo>
                <a:lnTo>
                  <a:pt x="0" y="6616360"/>
                </a:lnTo>
                <a:lnTo>
                  <a:pt x="0" y="0"/>
                </a:lnTo>
                <a:close/>
              </a:path>
            </a:pathLst>
          </a:custGeom>
          <a:blipFill>
            <a:blip r:embed="rId4"/>
            <a:stretch>
              <a:fillRect/>
            </a:stretch>
          </a:blipFill>
        </p:spPr>
      </p:sp>
      <p:sp>
        <p:nvSpPr>
          <p:cNvPr id="6" name="Freeform 6"/>
          <p:cNvSpPr/>
          <p:nvPr/>
        </p:nvSpPr>
        <p:spPr>
          <a:xfrm>
            <a:off x="1706694" y="2698388"/>
            <a:ext cx="1738251" cy="2354774"/>
          </a:xfrm>
          <a:custGeom>
            <a:avLst/>
            <a:gdLst/>
            <a:ahLst/>
            <a:cxnLst/>
            <a:rect l="l" t="t" r="r" b="b"/>
            <a:pathLst>
              <a:path w="2607377" h="3532161">
                <a:moveTo>
                  <a:pt x="0" y="0"/>
                </a:moveTo>
                <a:lnTo>
                  <a:pt x="2607377" y="0"/>
                </a:lnTo>
                <a:lnTo>
                  <a:pt x="2607377" y="3532161"/>
                </a:lnTo>
                <a:lnTo>
                  <a:pt x="0" y="353216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8744847" y="2846669"/>
            <a:ext cx="2710051" cy="1920749"/>
          </a:xfrm>
          <a:custGeom>
            <a:avLst/>
            <a:gdLst/>
            <a:ahLst/>
            <a:cxnLst/>
            <a:rect l="l" t="t" r="r" b="b"/>
            <a:pathLst>
              <a:path w="4065077" h="2881123">
                <a:moveTo>
                  <a:pt x="0" y="0"/>
                </a:moveTo>
                <a:lnTo>
                  <a:pt x="4065077" y="0"/>
                </a:lnTo>
                <a:lnTo>
                  <a:pt x="4065077" y="2881124"/>
                </a:lnTo>
                <a:lnTo>
                  <a:pt x="0" y="288112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a:off x="4296543" y="3673376"/>
            <a:ext cx="280911" cy="387463"/>
          </a:xfrm>
          <a:custGeom>
            <a:avLst/>
            <a:gdLst/>
            <a:ahLst/>
            <a:cxnLst/>
            <a:rect l="l" t="t" r="r" b="b"/>
            <a:pathLst>
              <a:path w="421367" h="581195">
                <a:moveTo>
                  <a:pt x="0" y="0"/>
                </a:moveTo>
                <a:lnTo>
                  <a:pt x="421366" y="0"/>
                </a:lnTo>
                <a:lnTo>
                  <a:pt x="421366" y="581195"/>
                </a:lnTo>
                <a:lnTo>
                  <a:pt x="0" y="58119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grpSp>
        <p:nvGrpSpPr>
          <p:cNvPr id="9" name="Group 9"/>
          <p:cNvGrpSpPr/>
          <p:nvPr/>
        </p:nvGrpSpPr>
        <p:grpSpPr>
          <a:xfrm>
            <a:off x="5047127" y="4712333"/>
            <a:ext cx="2097747" cy="1249715"/>
            <a:chOff x="0" y="0"/>
            <a:chExt cx="812800" cy="484219"/>
          </a:xfrm>
        </p:grpSpPr>
        <p:sp>
          <p:nvSpPr>
            <p:cNvPr id="10" name="Freeform 10"/>
            <p:cNvSpPr/>
            <p:nvPr/>
          </p:nvSpPr>
          <p:spPr>
            <a:xfrm>
              <a:off x="0" y="0"/>
              <a:ext cx="812800" cy="484219"/>
            </a:xfrm>
            <a:custGeom>
              <a:avLst/>
              <a:gdLst/>
              <a:ahLst/>
              <a:cxnLst/>
              <a:rect l="l" t="t" r="r" b="b"/>
              <a:pathLst>
                <a:path w="812800" h="484219">
                  <a:moveTo>
                    <a:pt x="0" y="0"/>
                  </a:moveTo>
                  <a:lnTo>
                    <a:pt x="812800" y="0"/>
                  </a:lnTo>
                  <a:lnTo>
                    <a:pt x="812800" y="484219"/>
                  </a:lnTo>
                  <a:lnTo>
                    <a:pt x="0" y="484219"/>
                  </a:lnTo>
                  <a:close/>
                </a:path>
              </a:pathLst>
            </a:custGeom>
            <a:blipFill>
              <a:blip r:embed="rId2"/>
              <a:stretch>
                <a:fillRect t="-357" b="-357"/>
              </a:stretch>
            </a:blipFill>
          </p:spPr>
        </p:sp>
      </p:grpSp>
      <p:sp>
        <p:nvSpPr>
          <p:cNvPr id="11" name="TextBox 11"/>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Ablauf des Mahnverfahrens</a:t>
            </a:r>
          </a:p>
        </p:txBody>
      </p:sp>
      <p:sp>
        <p:nvSpPr>
          <p:cNvPr id="12" name="TextBox 12"/>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Antrag</a:t>
            </a:r>
          </a:p>
        </p:txBody>
      </p:sp>
      <p:sp>
        <p:nvSpPr>
          <p:cNvPr id="13" name="TextBox 13"/>
          <p:cNvSpPr txBox="1"/>
          <p:nvPr/>
        </p:nvSpPr>
        <p:spPr>
          <a:xfrm>
            <a:off x="931506" y="1935101"/>
            <a:ext cx="5026878" cy="474489"/>
          </a:xfrm>
          <a:prstGeom prst="rect">
            <a:avLst/>
          </a:prstGeom>
        </p:spPr>
        <p:txBody>
          <a:bodyPr lIns="0" tIns="0" rIns="0" bIns="0" rtlCol="0" anchor="t">
            <a:spAutoFit/>
          </a:bodyPr>
          <a:lstStyle/>
          <a:p>
            <a:pPr defTabSz="609630">
              <a:lnSpc>
                <a:spcPts val="3666"/>
              </a:lnSpc>
            </a:pPr>
            <a:r>
              <a:rPr lang="en-US" sz="3333">
                <a:solidFill>
                  <a:srgbClr val="000000"/>
                </a:solidFill>
                <a:latin typeface="Canva Sans"/>
                <a:ea typeface="Canva Sans"/>
                <a:cs typeface="Canva Sans"/>
                <a:sym typeface="Canva Sans"/>
              </a:rPr>
              <a:t>Vordruckspflicht</a:t>
            </a:r>
          </a:p>
        </p:txBody>
      </p:sp>
      <p:sp>
        <p:nvSpPr>
          <p:cNvPr id="14" name="TextBox 14"/>
          <p:cNvSpPr txBox="1"/>
          <p:nvPr/>
        </p:nvSpPr>
        <p:spPr>
          <a:xfrm>
            <a:off x="485052" y="5327651"/>
            <a:ext cx="4181534" cy="564257"/>
          </a:xfrm>
          <a:prstGeom prst="rect">
            <a:avLst/>
          </a:prstGeom>
        </p:spPr>
        <p:txBody>
          <a:bodyPr lIns="0" tIns="0" rIns="0" bIns="0" rtlCol="0" anchor="t">
            <a:spAutoFit/>
          </a:bodyPr>
          <a:lstStyle/>
          <a:p>
            <a:pPr algn="ctr" defTabSz="609630">
              <a:lnSpc>
                <a:spcPts val="2200"/>
              </a:lnSpc>
            </a:pPr>
            <a:r>
              <a:rPr lang="en-US" sz="2000">
                <a:solidFill>
                  <a:srgbClr val="000000"/>
                </a:solidFill>
                <a:latin typeface="Canva Sans"/>
                <a:ea typeface="Canva Sans"/>
                <a:cs typeface="Canva Sans"/>
                <a:sym typeface="Canva Sans"/>
              </a:rPr>
              <a:t>ein Vordruck für </a:t>
            </a:r>
          </a:p>
          <a:p>
            <a:pPr algn="ctr" defTabSz="609630">
              <a:lnSpc>
                <a:spcPts val="2200"/>
              </a:lnSpc>
            </a:pPr>
            <a:r>
              <a:rPr lang="en-US" sz="2000">
                <a:solidFill>
                  <a:srgbClr val="000000"/>
                </a:solidFill>
                <a:latin typeface="Canva Sans"/>
                <a:ea typeface="Canva Sans"/>
                <a:cs typeface="Canva Sans"/>
                <a:sym typeface="Canva Sans"/>
              </a:rPr>
              <a:t>mehrere Antragsgegner</a:t>
            </a:r>
          </a:p>
        </p:txBody>
      </p:sp>
      <p:sp>
        <p:nvSpPr>
          <p:cNvPr id="15" name="TextBox 15"/>
          <p:cNvSpPr txBox="1"/>
          <p:nvPr/>
        </p:nvSpPr>
        <p:spPr>
          <a:xfrm>
            <a:off x="4731138" y="4846532"/>
            <a:ext cx="2710051" cy="961802"/>
          </a:xfrm>
          <a:prstGeom prst="rect">
            <a:avLst/>
          </a:prstGeom>
        </p:spPr>
        <p:txBody>
          <a:bodyPr lIns="0" tIns="0" rIns="0" bIns="0" rtlCol="0" anchor="t">
            <a:spAutoFit/>
          </a:bodyPr>
          <a:lstStyle/>
          <a:p>
            <a:pPr algn="ctr" defTabSz="609630">
              <a:lnSpc>
                <a:spcPts val="2493"/>
              </a:lnSpc>
            </a:pPr>
            <a:r>
              <a:rPr lang="en-US" sz="2266">
                <a:solidFill>
                  <a:srgbClr val="000000"/>
                </a:solidFill>
                <a:latin typeface="Canva Sans"/>
                <a:ea typeface="Canva Sans"/>
                <a:cs typeface="Canva Sans"/>
                <a:sym typeface="Canva Sans"/>
              </a:rPr>
              <a:t>Inhalt des Mahnantrags</a:t>
            </a:r>
          </a:p>
          <a:p>
            <a:pPr algn="ctr" defTabSz="609630">
              <a:lnSpc>
                <a:spcPts val="2493"/>
              </a:lnSpc>
            </a:pPr>
            <a:r>
              <a:rPr lang="en-US" sz="2266">
                <a:solidFill>
                  <a:srgbClr val="000000"/>
                </a:solidFill>
                <a:latin typeface="Canva Sans"/>
                <a:ea typeface="Canva Sans"/>
                <a:cs typeface="Canva Sans"/>
                <a:sym typeface="Canva Sans"/>
              </a:rPr>
              <a:t>§ 690 ZPO</a:t>
            </a:r>
          </a:p>
        </p:txBody>
      </p:sp>
      <p:sp>
        <p:nvSpPr>
          <p:cNvPr id="16" name="AutoShape 16"/>
          <p:cNvSpPr/>
          <p:nvPr/>
        </p:nvSpPr>
        <p:spPr>
          <a:xfrm flipH="1">
            <a:off x="3195123" y="3854407"/>
            <a:ext cx="1382331" cy="12700"/>
          </a:xfrm>
          <a:prstGeom prst="line">
            <a:avLst/>
          </a:prstGeom>
          <a:ln w="38100" cap="flat">
            <a:solidFill>
              <a:srgbClr val="000000"/>
            </a:solidFill>
            <a:prstDash val="solid"/>
            <a:headEnd type="none" w="sm" len="sm"/>
            <a:tailEnd type="none" w="sm" len="sm"/>
          </a:ln>
        </p:spPr>
      </p:sp>
      <p:sp>
        <p:nvSpPr>
          <p:cNvPr id="17" name="Freeform 17"/>
          <p:cNvSpPr/>
          <p:nvPr/>
        </p:nvSpPr>
        <p:spPr>
          <a:xfrm>
            <a:off x="8604391" y="3660676"/>
            <a:ext cx="280911" cy="387463"/>
          </a:xfrm>
          <a:custGeom>
            <a:avLst/>
            <a:gdLst/>
            <a:ahLst/>
            <a:cxnLst/>
            <a:rect l="l" t="t" r="r" b="b"/>
            <a:pathLst>
              <a:path w="421367" h="581195">
                <a:moveTo>
                  <a:pt x="0" y="0"/>
                </a:moveTo>
                <a:lnTo>
                  <a:pt x="421367" y="0"/>
                </a:lnTo>
                <a:lnTo>
                  <a:pt x="421367" y="581195"/>
                </a:lnTo>
                <a:lnTo>
                  <a:pt x="0" y="58119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8" name="AutoShape 18"/>
          <p:cNvSpPr/>
          <p:nvPr/>
        </p:nvSpPr>
        <p:spPr>
          <a:xfrm>
            <a:off x="7614547" y="3854407"/>
            <a:ext cx="1232345" cy="0"/>
          </a:xfrm>
          <a:prstGeom prst="line">
            <a:avLst/>
          </a:prstGeom>
          <a:ln w="38100" cap="flat">
            <a:solidFill>
              <a:srgbClr val="000000"/>
            </a:solidFill>
            <a:prstDash val="solid"/>
            <a:headEnd type="none" w="sm" len="sm"/>
            <a:tailEnd type="none" w="sm" len="sm"/>
          </a:ln>
        </p:spPr>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grpSp>
        <p:nvGrpSpPr>
          <p:cNvPr id="5" name="Group 5"/>
          <p:cNvGrpSpPr/>
          <p:nvPr/>
        </p:nvGrpSpPr>
        <p:grpSpPr>
          <a:xfrm>
            <a:off x="685800" y="1716908"/>
            <a:ext cx="1938138" cy="193813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7372" r="-42900"/>
              </a:stretch>
            </a:blipFill>
          </p:spPr>
        </p:sp>
      </p:grpSp>
      <p:sp>
        <p:nvSpPr>
          <p:cNvPr id="7" name="AutoShape 7"/>
          <p:cNvSpPr/>
          <p:nvPr/>
        </p:nvSpPr>
        <p:spPr>
          <a:xfrm>
            <a:off x="2623939" y="2685977"/>
            <a:ext cx="1340683" cy="0"/>
          </a:xfrm>
          <a:prstGeom prst="line">
            <a:avLst/>
          </a:prstGeom>
          <a:ln w="95250" cap="flat">
            <a:solidFill>
              <a:srgbClr val="000000"/>
            </a:solidFill>
            <a:prstDash val="solid"/>
            <a:headEnd type="none" w="sm" len="sm"/>
            <a:tailEnd type="none" w="sm" len="sm"/>
          </a:ln>
        </p:spPr>
      </p:sp>
      <p:sp>
        <p:nvSpPr>
          <p:cNvPr id="8" name="Freeform 8"/>
          <p:cNvSpPr/>
          <p:nvPr/>
        </p:nvSpPr>
        <p:spPr>
          <a:xfrm>
            <a:off x="3697985" y="2462641"/>
            <a:ext cx="323838" cy="446673"/>
          </a:xfrm>
          <a:custGeom>
            <a:avLst/>
            <a:gdLst/>
            <a:ahLst/>
            <a:cxnLst/>
            <a:rect l="l" t="t" r="r" b="b"/>
            <a:pathLst>
              <a:path w="485757" h="670010">
                <a:moveTo>
                  <a:pt x="0" y="0"/>
                </a:moveTo>
                <a:lnTo>
                  <a:pt x="485758" y="0"/>
                </a:lnTo>
                <a:lnTo>
                  <a:pt x="485758" y="670010"/>
                </a:lnTo>
                <a:lnTo>
                  <a:pt x="0" y="6700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9" name="Group 9"/>
          <p:cNvGrpSpPr/>
          <p:nvPr/>
        </p:nvGrpSpPr>
        <p:grpSpPr>
          <a:xfrm>
            <a:off x="6565035" y="4706570"/>
            <a:ext cx="3497580" cy="1465630"/>
            <a:chOff x="0" y="0"/>
            <a:chExt cx="812800" cy="340597"/>
          </a:xfrm>
        </p:grpSpPr>
        <p:sp>
          <p:nvSpPr>
            <p:cNvPr id="10" name="Freeform 10"/>
            <p:cNvSpPr/>
            <p:nvPr/>
          </p:nvSpPr>
          <p:spPr>
            <a:xfrm>
              <a:off x="0" y="0"/>
              <a:ext cx="812800" cy="340597"/>
            </a:xfrm>
            <a:custGeom>
              <a:avLst/>
              <a:gdLst/>
              <a:ahLst/>
              <a:cxnLst/>
              <a:rect l="l" t="t" r="r" b="b"/>
              <a:pathLst>
                <a:path w="812800" h="340597">
                  <a:moveTo>
                    <a:pt x="0" y="0"/>
                  </a:moveTo>
                  <a:lnTo>
                    <a:pt x="812800" y="0"/>
                  </a:lnTo>
                  <a:lnTo>
                    <a:pt x="812800" y="340597"/>
                  </a:lnTo>
                  <a:lnTo>
                    <a:pt x="0" y="340597"/>
                  </a:lnTo>
                  <a:close/>
                </a:path>
              </a:pathLst>
            </a:custGeom>
            <a:blipFill>
              <a:blip r:embed="rId3"/>
              <a:stretch>
                <a:fillRect t="-39490" b="-39490"/>
              </a:stretch>
            </a:blipFill>
          </p:spPr>
        </p:sp>
      </p:grpSp>
      <p:sp>
        <p:nvSpPr>
          <p:cNvPr id="11" name="TextBox 11"/>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Ablauf des Mahnverfahrens</a:t>
            </a:r>
          </a:p>
        </p:txBody>
      </p:sp>
      <p:sp>
        <p:nvSpPr>
          <p:cNvPr id="12" name="TextBox 12"/>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dirty="0" err="1">
                <a:solidFill>
                  <a:srgbClr val="FFFFFF"/>
                </a:solidFill>
                <a:latin typeface="Canva Sans"/>
                <a:ea typeface="Canva Sans"/>
                <a:cs typeface="Canva Sans"/>
                <a:sym typeface="Canva Sans"/>
              </a:rPr>
              <a:t>Erlass</a:t>
            </a:r>
            <a:r>
              <a:rPr lang="en-US" sz="3333" dirty="0">
                <a:solidFill>
                  <a:srgbClr val="FFFFFF"/>
                </a:solidFill>
                <a:latin typeface="Canva Sans"/>
                <a:ea typeface="Canva Sans"/>
                <a:cs typeface="Canva Sans"/>
                <a:sym typeface="Canva Sans"/>
              </a:rPr>
              <a:t>, § 692 ZPO</a:t>
            </a:r>
          </a:p>
        </p:txBody>
      </p:sp>
      <p:sp>
        <p:nvSpPr>
          <p:cNvPr id="13" name="TextBox 13"/>
          <p:cNvSpPr txBox="1"/>
          <p:nvPr/>
        </p:nvSpPr>
        <p:spPr>
          <a:xfrm>
            <a:off x="4155782" y="2369536"/>
            <a:ext cx="7734277" cy="549381"/>
          </a:xfrm>
          <a:prstGeom prst="rect">
            <a:avLst/>
          </a:prstGeom>
        </p:spPr>
        <p:txBody>
          <a:bodyPr lIns="0" tIns="0" rIns="0" bIns="0" rtlCol="0" anchor="t">
            <a:spAutoFit/>
          </a:bodyPr>
          <a:lstStyle/>
          <a:p>
            <a:pPr defTabSz="609630">
              <a:lnSpc>
                <a:spcPts val="4666"/>
              </a:lnSpc>
            </a:pPr>
            <a:r>
              <a:rPr lang="en-US" sz="3333" b="1">
                <a:solidFill>
                  <a:srgbClr val="000000"/>
                </a:solidFill>
                <a:latin typeface="Canva Sans Bold"/>
                <a:ea typeface="Canva Sans Bold"/>
                <a:cs typeface="Canva Sans Bold"/>
                <a:sym typeface="Canva Sans Bold"/>
              </a:rPr>
              <a:t>formelle Prüfung</a:t>
            </a:r>
            <a:r>
              <a:rPr lang="en-US" sz="3333">
                <a:solidFill>
                  <a:srgbClr val="000000"/>
                </a:solidFill>
                <a:latin typeface="Canva Sans"/>
                <a:ea typeface="Canva Sans"/>
                <a:cs typeface="Canva Sans"/>
                <a:sym typeface="Canva Sans"/>
              </a:rPr>
              <a:t> des Antrags</a:t>
            </a:r>
          </a:p>
        </p:txBody>
      </p:sp>
      <p:sp>
        <p:nvSpPr>
          <p:cNvPr id="14" name="TextBox 14"/>
          <p:cNvSpPr txBox="1"/>
          <p:nvPr/>
        </p:nvSpPr>
        <p:spPr>
          <a:xfrm>
            <a:off x="5871256" y="4986419"/>
            <a:ext cx="4885137" cy="948978"/>
          </a:xfrm>
          <a:prstGeom prst="rect">
            <a:avLst/>
          </a:prstGeom>
        </p:spPr>
        <p:txBody>
          <a:bodyPr lIns="0" tIns="0" rIns="0" bIns="0" rtlCol="0" anchor="t">
            <a:spAutoFit/>
          </a:bodyPr>
          <a:lstStyle/>
          <a:p>
            <a:pPr algn="ctr" defTabSz="609630">
              <a:lnSpc>
                <a:spcPts val="3666"/>
              </a:lnSpc>
            </a:pPr>
            <a:r>
              <a:rPr lang="en-US" sz="3333" b="1">
                <a:solidFill>
                  <a:srgbClr val="FFFFFF"/>
                </a:solidFill>
                <a:latin typeface="Canva Sans Bold"/>
                <a:ea typeface="Canva Sans Bold"/>
                <a:cs typeface="Canva Sans Bold"/>
                <a:sym typeface="Canva Sans Bold"/>
              </a:rPr>
              <a:t>Erlass des </a:t>
            </a:r>
          </a:p>
          <a:p>
            <a:pPr algn="ctr" defTabSz="609630">
              <a:lnSpc>
                <a:spcPts val="3666"/>
              </a:lnSpc>
            </a:pPr>
            <a:r>
              <a:rPr lang="en-US" sz="3333" b="1">
                <a:solidFill>
                  <a:srgbClr val="FFFFFF"/>
                </a:solidFill>
                <a:latin typeface="Canva Sans Bold"/>
                <a:ea typeface="Canva Sans Bold"/>
                <a:cs typeface="Canva Sans Bold"/>
                <a:sym typeface="Canva Sans Bold"/>
              </a:rPr>
              <a:t>Mahnbescheids</a:t>
            </a:r>
          </a:p>
        </p:txBody>
      </p:sp>
      <p:sp>
        <p:nvSpPr>
          <p:cNvPr id="15" name="AutoShape 15"/>
          <p:cNvSpPr/>
          <p:nvPr/>
        </p:nvSpPr>
        <p:spPr>
          <a:xfrm>
            <a:off x="10361660" y="2685977"/>
            <a:ext cx="1170803" cy="0"/>
          </a:xfrm>
          <a:prstGeom prst="line">
            <a:avLst/>
          </a:prstGeom>
          <a:ln w="95250" cap="flat">
            <a:solidFill>
              <a:srgbClr val="000000"/>
            </a:solidFill>
            <a:prstDash val="solid"/>
            <a:headEnd type="none" w="sm" len="sm"/>
            <a:tailEnd type="none" w="sm" len="sm"/>
          </a:ln>
        </p:spPr>
      </p:sp>
      <p:sp>
        <p:nvSpPr>
          <p:cNvPr id="16" name="AutoShape 16"/>
          <p:cNvSpPr/>
          <p:nvPr/>
        </p:nvSpPr>
        <p:spPr>
          <a:xfrm>
            <a:off x="10062615" y="5439385"/>
            <a:ext cx="1469848" cy="0"/>
          </a:xfrm>
          <a:prstGeom prst="line">
            <a:avLst/>
          </a:prstGeom>
          <a:ln w="95250" cap="flat">
            <a:solidFill>
              <a:srgbClr val="000000"/>
            </a:solidFill>
            <a:prstDash val="solid"/>
            <a:headEnd type="none" w="sm" len="sm"/>
            <a:tailEnd type="none" w="sm" len="sm"/>
          </a:ln>
        </p:spPr>
      </p:sp>
      <p:sp>
        <p:nvSpPr>
          <p:cNvPr id="17" name="AutoShape 17"/>
          <p:cNvSpPr/>
          <p:nvPr/>
        </p:nvSpPr>
        <p:spPr>
          <a:xfrm>
            <a:off x="11506200" y="2685977"/>
            <a:ext cx="0" cy="2753408"/>
          </a:xfrm>
          <a:prstGeom prst="line">
            <a:avLst/>
          </a:prstGeom>
          <a:ln w="95250" cap="flat">
            <a:solidFill>
              <a:srgbClr val="000000"/>
            </a:solidFill>
            <a:prstDash val="solid"/>
            <a:headEnd type="none" w="sm" len="sm"/>
            <a:tailEnd type="none" w="sm" len="sm"/>
          </a:ln>
        </p:spPr>
      </p:sp>
      <p:sp>
        <p:nvSpPr>
          <p:cNvPr id="18" name="Freeform 18"/>
          <p:cNvSpPr/>
          <p:nvPr/>
        </p:nvSpPr>
        <p:spPr>
          <a:xfrm rot="-10800000">
            <a:off x="10037822" y="5216049"/>
            <a:ext cx="323838" cy="446673"/>
          </a:xfrm>
          <a:custGeom>
            <a:avLst/>
            <a:gdLst/>
            <a:ahLst/>
            <a:cxnLst/>
            <a:rect l="l" t="t" r="r" b="b"/>
            <a:pathLst>
              <a:path w="485757" h="670010">
                <a:moveTo>
                  <a:pt x="0" y="0"/>
                </a:moveTo>
                <a:lnTo>
                  <a:pt x="485757" y="0"/>
                </a:lnTo>
                <a:lnTo>
                  <a:pt x="485757" y="670010"/>
                </a:lnTo>
                <a:lnTo>
                  <a:pt x="0" y="6700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9" name="TextBox 19"/>
          <p:cNvSpPr txBox="1"/>
          <p:nvPr/>
        </p:nvSpPr>
        <p:spPr>
          <a:xfrm>
            <a:off x="292666" y="5358953"/>
            <a:ext cx="3506582" cy="564257"/>
          </a:xfrm>
          <a:prstGeom prst="rect">
            <a:avLst/>
          </a:prstGeom>
        </p:spPr>
        <p:txBody>
          <a:bodyPr lIns="0" tIns="0" rIns="0" bIns="0" rtlCol="0" anchor="t">
            <a:spAutoFit/>
          </a:bodyPr>
          <a:lstStyle/>
          <a:p>
            <a:pPr algn="ctr" defTabSz="609630">
              <a:lnSpc>
                <a:spcPts val="2200"/>
              </a:lnSpc>
            </a:pPr>
            <a:r>
              <a:rPr lang="en-US" sz="2000">
                <a:solidFill>
                  <a:srgbClr val="000000"/>
                </a:solidFill>
                <a:latin typeface="Canva Sans"/>
                <a:ea typeface="Canva Sans"/>
                <a:cs typeface="Canva Sans"/>
                <a:sym typeface="Canva Sans"/>
              </a:rPr>
              <a:t>Zurückweisung </a:t>
            </a:r>
          </a:p>
          <a:p>
            <a:pPr algn="ctr" defTabSz="609630">
              <a:lnSpc>
                <a:spcPts val="2200"/>
              </a:lnSpc>
            </a:pPr>
            <a:r>
              <a:rPr lang="en-US" sz="2000">
                <a:solidFill>
                  <a:srgbClr val="000000"/>
                </a:solidFill>
                <a:latin typeface="Canva Sans"/>
                <a:ea typeface="Canva Sans"/>
                <a:cs typeface="Canva Sans"/>
                <a:sym typeface="Canva Sans"/>
              </a:rPr>
              <a:t>des Antrags</a:t>
            </a:r>
          </a:p>
        </p:txBody>
      </p:sp>
      <p:sp>
        <p:nvSpPr>
          <p:cNvPr id="20" name="TextBox 20"/>
          <p:cNvSpPr txBox="1"/>
          <p:nvPr/>
        </p:nvSpPr>
        <p:spPr>
          <a:xfrm>
            <a:off x="2539588" y="5447048"/>
            <a:ext cx="3765749" cy="564257"/>
          </a:xfrm>
          <a:prstGeom prst="rect">
            <a:avLst/>
          </a:prstGeom>
        </p:spPr>
        <p:txBody>
          <a:bodyPr lIns="0" tIns="0" rIns="0" bIns="0" rtlCol="0" anchor="t">
            <a:spAutoFit/>
          </a:bodyPr>
          <a:lstStyle/>
          <a:p>
            <a:pPr algn="ctr" defTabSz="609630">
              <a:lnSpc>
                <a:spcPts val="2200"/>
              </a:lnSpc>
            </a:pPr>
            <a:r>
              <a:rPr lang="en-US" sz="2000">
                <a:solidFill>
                  <a:srgbClr val="000000"/>
                </a:solidFill>
                <a:latin typeface="Canva Sans"/>
                <a:ea typeface="Canva Sans"/>
                <a:cs typeface="Canva Sans"/>
                <a:sym typeface="Canva Sans"/>
              </a:rPr>
              <a:t>Monierungs-</a:t>
            </a:r>
          </a:p>
          <a:p>
            <a:pPr algn="ctr" defTabSz="609630">
              <a:lnSpc>
                <a:spcPts val="2200"/>
              </a:lnSpc>
            </a:pPr>
            <a:r>
              <a:rPr lang="en-US" sz="2000">
                <a:solidFill>
                  <a:srgbClr val="000000"/>
                </a:solidFill>
                <a:latin typeface="Canva Sans"/>
                <a:ea typeface="Canva Sans"/>
                <a:cs typeface="Canva Sans"/>
                <a:sym typeface="Canva Sans"/>
              </a:rPr>
              <a:t>schreiben</a:t>
            </a:r>
          </a:p>
        </p:txBody>
      </p:sp>
      <p:sp>
        <p:nvSpPr>
          <p:cNvPr id="21" name="TextBox 21"/>
          <p:cNvSpPr txBox="1"/>
          <p:nvPr/>
        </p:nvSpPr>
        <p:spPr>
          <a:xfrm>
            <a:off x="386924" y="4253603"/>
            <a:ext cx="5484333" cy="433708"/>
          </a:xfrm>
          <a:prstGeom prst="rect">
            <a:avLst/>
          </a:prstGeom>
        </p:spPr>
        <p:txBody>
          <a:bodyPr lIns="0" tIns="0" rIns="0" bIns="0" rtlCol="0" anchor="t">
            <a:spAutoFit/>
          </a:bodyPr>
          <a:lstStyle/>
          <a:p>
            <a:pPr algn="ctr" defTabSz="609630">
              <a:lnSpc>
                <a:spcPts val="3733"/>
              </a:lnSpc>
            </a:pPr>
            <a:r>
              <a:rPr lang="en-US" sz="2666">
                <a:solidFill>
                  <a:srgbClr val="000000"/>
                </a:solidFill>
                <a:latin typeface="Canva Sans"/>
                <a:ea typeface="Canva Sans"/>
                <a:cs typeface="Canva Sans"/>
                <a:sym typeface="Canva Sans"/>
              </a:rPr>
              <a:t>Voraussetzung fehlt</a:t>
            </a:r>
          </a:p>
        </p:txBody>
      </p:sp>
      <p:sp>
        <p:nvSpPr>
          <p:cNvPr id="22" name="AutoShape 22"/>
          <p:cNvSpPr/>
          <p:nvPr/>
        </p:nvSpPr>
        <p:spPr>
          <a:xfrm flipH="1">
            <a:off x="3129090" y="2938919"/>
            <a:ext cx="2844913" cy="1365484"/>
          </a:xfrm>
          <a:prstGeom prst="line">
            <a:avLst/>
          </a:prstGeom>
          <a:ln w="38100" cap="flat">
            <a:solidFill>
              <a:srgbClr val="000000"/>
            </a:solidFill>
            <a:prstDash val="solid"/>
            <a:headEnd type="none" w="sm" len="sm"/>
            <a:tailEnd type="none" w="sm" len="sm"/>
          </a:ln>
        </p:spPr>
      </p:sp>
      <p:sp>
        <p:nvSpPr>
          <p:cNvPr id="23" name="AutoShape 23"/>
          <p:cNvSpPr/>
          <p:nvPr/>
        </p:nvSpPr>
        <p:spPr>
          <a:xfrm flipH="1">
            <a:off x="2045957" y="4706571"/>
            <a:ext cx="1083133" cy="633331"/>
          </a:xfrm>
          <a:prstGeom prst="line">
            <a:avLst/>
          </a:prstGeom>
          <a:ln w="38100" cap="flat">
            <a:solidFill>
              <a:srgbClr val="000000"/>
            </a:solidFill>
            <a:prstDash val="solid"/>
            <a:headEnd type="none" w="sm" len="sm"/>
            <a:tailEnd type="none" w="sm" len="sm"/>
          </a:ln>
        </p:spPr>
      </p:sp>
      <p:sp>
        <p:nvSpPr>
          <p:cNvPr id="24" name="AutoShape 24"/>
          <p:cNvSpPr/>
          <p:nvPr/>
        </p:nvSpPr>
        <p:spPr>
          <a:xfrm>
            <a:off x="3129091" y="4706571"/>
            <a:ext cx="1293371" cy="721427"/>
          </a:xfrm>
          <a:prstGeom prst="line">
            <a:avLst/>
          </a:prstGeom>
          <a:ln w="38100" cap="flat">
            <a:solidFill>
              <a:srgbClr val="000000"/>
            </a:solidFill>
            <a:prstDash val="solid"/>
            <a:headEnd type="none" w="sm" len="sm"/>
            <a:tailEnd type="none" w="sm" len="sm"/>
          </a:ln>
        </p:spPr>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685800" y="1573740"/>
            <a:ext cx="8123321" cy="4598461"/>
          </a:xfrm>
          <a:custGeom>
            <a:avLst/>
            <a:gdLst/>
            <a:ahLst/>
            <a:cxnLst/>
            <a:rect l="l" t="t" r="r" b="b"/>
            <a:pathLst>
              <a:path w="12184981" h="6897691">
                <a:moveTo>
                  <a:pt x="0" y="0"/>
                </a:moveTo>
                <a:lnTo>
                  <a:pt x="12184981" y="0"/>
                </a:lnTo>
                <a:lnTo>
                  <a:pt x="12184981" y="6897691"/>
                </a:lnTo>
                <a:lnTo>
                  <a:pt x="0" y="6897691"/>
                </a:lnTo>
                <a:lnTo>
                  <a:pt x="0" y="0"/>
                </a:lnTo>
                <a:close/>
              </a:path>
            </a:pathLst>
          </a:custGeom>
          <a:blipFill>
            <a:blip r:embed="rId4"/>
            <a:stretch>
              <a:fillRect l="-2840" r="-2804"/>
            </a:stretch>
          </a:blipFill>
        </p:spPr>
      </p:sp>
      <p:sp>
        <p:nvSpPr>
          <p:cNvPr id="6" name="TextBox 6"/>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Ablauf des Mahnverfahrens</a:t>
            </a:r>
          </a:p>
        </p:txBody>
      </p:sp>
      <p:sp>
        <p:nvSpPr>
          <p:cNvPr id="7" name="TextBox 7"/>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Zustellung des MB</a:t>
            </a:r>
          </a:p>
        </p:txBody>
      </p:sp>
      <p:sp>
        <p:nvSpPr>
          <p:cNvPr id="8" name="TextBox 8"/>
          <p:cNvSpPr txBox="1"/>
          <p:nvPr/>
        </p:nvSpPr>
        <p:spPr>
          <a:xfrm>
            <a:off x="8921093" y="2415082"/>
            <a:ext cx="4437951" cy="491481"/>
          </a:xfrm>
          <a:prstGeom prst="rect">
            <a:avLst/>
          </a:prstGeom>
        </p:spPr>
        <p:txBody>
          <a:bodyPr lIns="0" tIns="0" rIns="0" bIns="0" rtlCol="0" anchor="t">
            <a:spAutoFit/>
          </a:bodyPr>
          <a:lstStyle/>
          <a:p>
            <a:pPr defTabSz="609630">
              <a:lnSpc>
                <a:spcPts val="4200"/>
              </a:lnSpc>
            </a:pPr>
            <a:r>
              <a:rPr lang="en-US" sz="3000">
                <a:solidFill>
                  <a:srgbClr val="000000"/>
                </a:solidFill>
                <a:latin typeface="Canva Sans"/>
                <a:ea typeface="Canva Sans"/>
                <a:cs typeface="Canva Sans"/>
                <a:sym typeface="Canva Sans"/>
              </a:rPr>
              <a:t>Ausfertigung</a:t>
            </a:r>
          </a:p>
        </p:txBody>
      </p:sp>
      <p:sp>
        <p:nvSpPr>
          <p:cNvPr id="9" name="TextBox 9"/>
          <p:cNvSpPr txBox="1"/>
          <p:nvPr/>
        </p:nvSpPr>
        <p:spPr>
          <a:xfrm>
            <a:off x="8921094" y="4967154"/>
            <a:ext cx="5170214" cy="491481"/>
          </a:xfrm>
          <a:prstGeom prst="rect">
            <a:avLst/>
          </a:prstGeom>
        </p:spPr>
        <p:txBody>
          <a:bodyPr lIns="0" tIns="0" rIns="0" bIns="0" rtlCol="0" anchor="t">
            <a:spAutoFit/>
          </a:bodyPr>
          <a:lstStyle/>
          <a:p>
            <a:pPr defTabSz="609630">
              <a:lnSpc>
                <a:spcPts val="4200"/>
              </a:lnSpc>
            </a:pPr>
            <a:r>
              <a:rPr lang="en-US" sz="3000">
                <a:solidFill>
                  <a:srgbClr val="000000"/>
                </a:solidFill>
                <a:latin typeface="Canva Sans"/>
                <a:ea typeface="Canva Sans"/>
                <a:cs typeface="Canva Sans"/>
                <a:sym typeface="Canva Sans"/>
              </a:rPr>
              <a:t>Antragsgegner</a:t>
            </a:r>
          </a:p>
        </p:txBody>
      </p:sp>
      <p:sp>
        <p:nvSpPr>
          <p:cNvPr id="10" name="TextBox 10"/>
          <p:cNvSpPr txBox="1"/>
          <p:nvPr/>
        </p:nvSpPr>
        <p:spPr>
          <a:xfrm>
            <a:off x="9843272" y="3556528"/>
            <a:ext cx="2348728" cy="549381"/>
          </a:xfrm>
          <a:prstGeom prst="rect">
            <a:avLst/>
          </a:prstGeom>
        </p:spPr>
        <p:txBody>
          <a:bodyPr lIns="0" tIns="0" rIns="0" bIns="0" rtlCol="0" anchor="t">
            <a:spAutoFit/>
          </a:bodyPr>
          <a:lstStyle/>
          <a:p>
            <a:pPr defTabSz="609630">
              <a:lnSpc>
                <a:spcPts val="4666"/>
              </a:lnSpc>
            </a:pPr>
            <a:r>
              <a:rPr lang="en-US" sz="3333" b="1">
                <a:solidFill>
                  <a:srgbClr val="000000"/>
                </a:solidFill>
                <a:latin typeface="Canva Sans Bold"/>
                <a:ea typeface="Canva Sans Bold"/>
                <a:cs typeface="Canva Sans Bold"/>
                <a:sym typeface="Canva Sans Bold"/>
              </a:rPr>
              <a:t>./. ZU</a:t>
            </a:r>
          </a:p>
        </p:txBody>
      </p:sp>
      <p:sp>
        <p:nvSpPr>
          <p:cNvPr id="11" name="AutoShape 11"/>
          <p:cNvSpPr/>
          <p:nvPr/>
        </p:nvSpPr>
        <p:spPr>
          <a:xfrm>
            <a:off x="9415024" y="3018332"/>
            <a:ext cx="0" cy="1917073"/>
          </a:xfrm>
          <a:prstGeom prst="line">
            <a:avLst/>
          </a:prstGeom>
          <a:ln w="38100" cap="flat">
            <a:solidFill>
              <a:srgbClr val="000000"/>
            </a:solidFill>
            <a:prstDash val="solid"/>
            <a:headEnd type="none" w="sm" len="sm"/>
            <a:tailEnd type="none" w="sm" len="sm"/>
          </a:ln>
        </p:spPr>
      </p:sp>
      <p:sp>
        <p:nvSpPr>
          <p:cNvPr id="12" name="Freeform 12"/>
          <p:cNvSpPr/>
          <p:nvPr/>
        </p:nvSpPr>
        <p:spPr>
          <a:xfrm rot="5400000">
            <a:off x="9294541" y="4648736"/>
            <a:ext cx="240967" cy="332369"/>
          </a:xfrm>
          <a:custGeom>
            <a:avLst/>
            <a:gdLst/>
            <a:ahLst/>
            <a:cxnLst/>
            <a:rect l="l" t="t" r="r" b="b"/>
            <a:pathLst>
              <a:path w="361451" h="498553">
                <a:moveTo>
                  <a:pt x="0" y="0"/>
                </a:moveTo>
                <a:lnTo>
                  <a:pt x="361452" y="0"/>
                </a:lnTo>
                <a:lnTo>
                  <a:pt x="361452" y="498553"/>
                </a:lnTo>
                <a:lnTo>
                  <a:pt x="0" y="4985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3" name="TextBox 14">
            <a:extLst>
              <a:ext uri="{FF2B5EF4-FFF2-40B4-BE49-F238E27FC236}">
                <a16:creationId xmlns:a16="http://schemas.microsoft.com/office/drawing/2014/main" id="{C6747BFF-C7BD-3EC9-9FC3-69AA6C5E525B}"/>
              </a:ext>
            </a:extLst>
          </p:cNvPr>
          <p:cNvSpPr txBox="1"/>
          <p:nvPr/>
        </p:nvSpPr>
        <p:spPr>
          <a:xfrm>
            <a:off x="-3081024" y="6295505"/>
            <a:ext cx="9392271" cy="492125"/>
          </a:xfrm>
          <a:prstGeom prst="rect">
            <a:avLst/>
          </a:prstGeom>
        </p:spPr>
        <p:txBody>
          <a:bodyPr lIns="0" tIns="0" rIns="0" bIns="0" rtlCol="0" anchor="t">
            <a:spAutoFit/>
          </a:bodyPr>
          <a:lstStyle/>
          <a:p>
            <a:pPr algn="ctr">
              <a:lnSpc>
                <a:spcPts val="3850"/>
              </a:lnSpc>
              <a:spcBef>
                <a:spcPct val="0"/>
              </a:spcBef>
            </a:pPr>
            <a:r>
              <a:rPr lang="en-US" sz="3500" dirty="0">
                <a:solidFill>
                  <a:srgbClr val="000000"/>
                </a:solidFill>
                <a:latin typeface="Canva Sans"/>
                <a:ea typeface="Canva Sans"/>
                <a:cs typeface="Canva Sans"/>
                <a:sym typeface="Canva Sans"/>
              </a:rPr>
              <a:t>§ 693 I, II ZPO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3919518" y="3810955"/>
            <a:ext cx="1623238" cy="2352519"/>
          </a:xfrm>
          <a:custGeom>
            <a:avLst/>
            <a:gdLst/>
            <a:ahLst/>
            <a:cxnLst/>
            <a:rect l="l" t="t" r="r" b="b"/>
            <a:pathLst>
              <a:path w="2434857" h="3528778">
                <a:moveTo>
                  <a:pt x="0" y="0"/>
                </a:moveTo>
                <a:lnTo>
                  <a:pt x="2434857" y="0"/>
                </a:lnTo>
                <a:lnTo>
                  <a:pt x="2434857" y="3528779"/>
                </a:lnTo>
                <a:lnTo>
                  <a:pt x="0" y="3528779"/>
                </a:lnTo>
                <a:lnTo>
                  <a:pt x="0" y="0"/>
                </a:lnTo>
                <a:close/>
              </a:path>
            </a:pathLst>
          </a:custGeom>
          <a:blipFill>
            <a:blip r:embed="rId4"/>
            <a:stretch>
              <a:fillRect/>
            </a:stretch>
          </a:blipFill>
        </p:spPr>
      </p:sp>
      <p:grpSp>
        <p:nvGrpSpPr>
          <p:cNvPr id="6" name="Group 6"/>
          <p:cNvGrpSpPr>
            <a:grpSpLocks noChangeAspect="1"/>
          </p:cNvGrpSpPr>
          <p:nvPr/>
        </p:nvGrpSpPr>
        <p:grpSpPr>
          <a:xfrm>
            <a:off x="685800" y="2223525"/>
            <a:ext cx="2044568" cy="3948675"/>
            <a:chOff x="0" y="0"/>
            <a:chExt cx="3290570" cy="6355080"/>
          </a:xfrm>
        </p:grpSpPr>
        <p:sp>
          <p:nvSpPr>
            <p:cNvPr id="7" name="Freeform 7"/>
            <p:cNvSpPr/>
            <p:nvPr/>
          </p:nvSpPr>
          <p:spPr>
            <a:xfrm>
              <a:off x="0" y="1270"/>
              <a:ext cx="3289300" cy="6353810"/>
            </a:xfrm>
            <a:custGeom>
              <a:avLst/>
              <a:gdLst/>
              <a:ahLst/>
              <a:cxnLst/>
              <a:rect l="l" t="t" r="r" b="b"/>
              <a:pathLst>
                <a:path w="3289300" h="6353810">
                  <a:moveTo>
                    <a:pt x="3289300" y="6353810"/>
                  </a:moveTo>
                  <a:lnTo>
                    <a:pt x="0" y="6353810"/>
                  </a:lnTo>
                  <a:lnTo>
                    <a:pt x="0" y="0"/>
                  </a:lnTo>
                  <a:lnTo>
                    <a:pt x="3289300" y="0"/>
                  </a:lnTo>
                  <a:lnTo>
                    <a:pt x="3289300" y="6353810"/>
                  </a:lnTo>
                  <a:close/>
                </a:path>
              </a:pathLst>
            </a:custGeom>
            <a:solidFill>
              <a:srgbClr val="6F6F6F"/>
            </a:solidFill>
          </p:spPr>
        </p:sp>
        <p:sp>
          <p:nvSpPr>
            <p:cNvPr id="8" name="Freeform 8"/>
            <p:cNvSpPr/>
            <p:nvPr/>
          </p:nvSpPr>
          <p:spPr>
            <a:xfrm>
              <a:off x="179070" y="323342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9" name="Freeform 9"/>
            <p:cNvSpPr/>
            <p:nvPr/>
          </p:nvSpPr>
          <p:spPr>
            <a:xfrm>
              <a:off x="181610" y="18034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10" name="Freeform 10"/>
            <p:cNvSpPr/>
            <p:nvPr/>
          </p:nvSpPr>
          <p:spPr>
            <a:xfrm>
              <a:off x="54610" y="439420"/>
              <a:ext cx="3173730" cy="5429250"/>
            </a:xfrm>
            <a:custGeom>
              <a:avLst/>
              <a:gdLst/>
              <a:ahLst/>
              <a:cxnLst/>
              <a:rect l="l" t="t" r="r" b="b"/>
              <a:pathLst>
                <a:path w="3173730" h="5429250">
                  <a:moveTo>
                    <a:pt x="3117850" y="751840"/>
                  </a:moveTo>
                  <a:lnTo>
                    <a:pt x="3117850" y="716280"/>
                  </a:lnTo>
                  <a:lnTo>
                    <a:pt x="3129280" y="716280"/>
                  </a:lnTo>
                  <a:lnTo>
                    <a:pt x="3129280" y="740410"/>
                  </a:lnTo>
                  <a:lnTo>
                    <a:pt x="3140710" y="740410"/>
                  </a:lnTo>
                  <a:lnTo>
                    <a:pt x="3140710" y="717550"/>
                  </a:lnTo>
                  <a:lnTo>
                    <a:pt x="3152140" y="717550"/>
                  </a:lnTo>
                  <a:lnTo>
                    <a:pt x="3152140" y="740410"/>
                  </a:lnTo>
                  <a:lnTo>
                    <a:pt x="3173730" y="740410"/>
                  </a:lnTo>
                  <a:lnTo>
                    <a:pt x="3173730" y="751840"/>
                  </a:lnTo>
                  <a:lnTo>
                    <a:pt x="3117850" y="751840"/>
                  </a:lnTo>
                  <a:close/>
                  <a:moveTo>
                    <a:pt x="3117850" y="702310"/>
                  </a:moveTo>
                  <a:lnTo>
                    <a:pt x="3117850" y="690880"/>
                  </a:lnTo>
                  <a:lnTo>
                    <a:pt x="3171190" y="690880"/>
                  </a:lnTo>
                  <a:lnTo>
                    <a:pt x="3171190" y="702310"/>
                  </a:lnTo>
                  <a:lnTo>
                    <a:pt x="3117850" y="702310"/>
                  </a:lnTo>
                  <a:close/>
                  <a:moveTo>
                    <a:pt x="3117850" y="674370"/>
                  </a:moveTo>
                  <a:lnTo>
                    <a:pt x="3117850" y="662940"/>
                  </a:lnTo>
                  <a:lnTo>
                    <a:pt x="3161030" y="662940"/>
                  </a:lnTo>
                  <a:lnTo>
                    <a:pt x="3161030" y="640080"/>
                  </a:lnTo>
                  <a:lnTo>
                    <a:pt x="3172460" y="640080"/>
                  </a:lnTo>
                  <a:lnTo>
                    <a:pt x="3172460" y="674370"/>
                  </a:lnTo>
                  <a:lnTo>
                    <a:pt x="3117850" y="674370"/>
                  </a:lnTo>
                  <a:close/>
                  <a:moveTo>
                    <a:pt x="3117850" y="628650"/>
                  </a:moveTo>
                  <a:lnTo>
                    <a:pt x="3117850" y="610870"/>
                  </a:lnTo>
                  <a:lnTo>
                    <a:pt x="3153410" y="598170"/>
                  </a:lnTo>
                  <a:lnTo>
                    <a:pt x="3153410" y="598170"/>
                  </a:lnTo>
                  <a:lnTo>
                    <a:pt x="3117850" y="585470"/>
                  </a:lnTo>
                  <a:lnTo>
                    <a:pt x="3117850" y="567690"/>
                  </a:lnTo>
                  <a:lnTo>
                    <a:pt x="3171190" y="567690"/>
                  </a:lnTo>
                  <a:lnTo>
                    <a:pt x="3171190" y="579120"/>
                  </a:lnTo>
                  <a:lnTo>
                    <a:pt x="3129280" y="579120"/>
                  </a:lnTo>
                  <a:lnTo>
                    <a:pt x="3129280" y="579120"/>
                  </a:lnTo>
                  <a:lnTo>
                    <a:pt x="3171190" y="593090"/>
                  </a:lnTo>
                  <a:lnTo>
                    <a:pt x="3171190" y="601980"/>
                  </a:lnTo>
                  <a:lnTo>
                    <a:pt x="3129280" y="615950"/>
                  </a:lnTo>
                  <a:lnTo>
                    <a:pt x="3129280" y="615950"/>
                  </a:lnTo>
                  <a:lnTo>
                    <a:pt x="3171190" y="615950"/>
                  </a:lnTo>
                  <a:lnTo>
                    <a:pt x="3171190" y="627380"/>
                  </a:lnTo>
                  <a:lnTo>
                    <a:pt x="3117850" y="628650"/>
                  </a:lnTo>
                  <a:lnTo>
                    <a:pt x="3117850" y="628650"/>
                  </a:lnTo>
                  <a:close/>
                  <a:moveTo>
                    <a:pt x="3117850" y="523240"/>
                  </a:moveTo>
                  <a:lnTo>
                    <a:pt x="3117850" y="506730"/>
                  </a:lnTo>
                  <a:lnTo>
                    <a:pt x="3155950" y="483870"/>
                  </a:lnTo>
                  <a:lnTo>
                    <a:pt x="3155950" y="483870"/>
                  </a:lnTo>
                  <a:lnTo>
                    <a:pt x="3117850" y="483870"/>
                  </a:lnTo>
                  <a:lnTo>
                    <a:pt x="3117850" y="472440"/>
                  </a:lnTo>
                  <a:lnTo>
                    <a:pt x="3171190" y="472440"/>
                  </a:lnTo>
                  <a:lnTo>
                    <a:pt x="3171190" y="487680"/>
                  </a:lnTo>
                  <a:lnTo>
                    <a:pt x="3133090" y="511810"/>
                  </a:lnTo>
                  <a:lnTo>
                    <a:pt x="3133090" y="511810"/>
                  </a:lnTo>
                  <a:lnTo>
                    <a:pt x="3171190" y="511810"/>
                  </a:lnTo>
                  <a:lnTo>
                    <a:pt x="3171190" y="523240"/>
                  </a:lnTo>
                  <a:lnTo>
                    <a:pt x="3117850" y="523240"/>
                  </a:lnTo>
                  <a:close/>
                  <a:moveTo>
                    <a:pt x="3117850" y="454660"/>
                  </a:moveTo>
                  <a:lnTo>
                    <a:pt x="3117850" y="417830"/>
                  </a:lnTo>
                  <a:lnTo>
                    <a:pt x="3129280" y="417830"/>
                  </a:lnTo>
                  <a:lnTo>
                    <a:pt x="3129280" y="443230"/>
                  </a:lnTo>
                  <a:lnTo>
                    <a:pt x="3139440" y="443230"/>
                  </a:lnTo>
                  <a:lnTo>
                    <a:pt x="3139440" y="420370"/>
                  </a:lnTo>
                  <a:lnTo>
                    <a:pt x="3150870" y="420370"/>
                  </a:lnTo>
                  <a:lnTo>
                    <a:pt x="3150870" y="443230"/>
                  </a:lnTo>
                  <a:lnTo>
                    <a:pt x="3162300" y="443230"/>
                  </a:lnTo>
                  <a:lnTo>
                    <a:pt x="3162300" y="416560"/>
                  </a:lnTo>
                  <a:lnTo>
                    <a:pt x="3173730" y="416560"/>
                  </a:lnTo>
                  <a:lnTo>
                    <a:pt x="3173730" y="454660"/>
                  </a:lnTo>
                  <a:lnTo>
                    <a:pt x="3117850" y="454660"/>
                  </a:lnTo>
                  <a:close/>
                  <a:moveTo>
                    <a:pt x="3167380" y="353060"/>
                  </a:moveTo>
                  <a:cubicBezTo>
                    <a:pt x="3168650" y="356870"/>
                    <a:pt x="3169920" y="360680"/>
                    <a:pt x="3171190" y="364490"/>
                  </a:cubicBezTo>
                  <a:cubicBezTo>
                    <a:pt x="3172460" y="368300"/>
                    <a:pt x="3172460" y="372110"/>
                    <a:pt x="3172460" y="375920"/>
                  </a:cubicBezTo>
                  <a:cubicBezTo>
                    <a:pt x="3172460" y="379730"/>
                    <a:pt x="3171190" y="383540"/>
                    <a:pt x="3169920" y="387350"/>
                  </a:cubicBezTo>
                  <a:cubicBezTo>
                    <a:pt x="3168650" y="391160"/>
                    <a:pt x="3166110" y="393700"/>
                    <a:pt x="3164840" y="396240"/>
                  </a:cubicBezTo>
                  <a:cubicBezTo>
                    <a:pt x="3163570" y="398780"/>
                    <a:pt x="3159760" y="401320"/>
                    <a:pt x="3155950" y="402590"/>
                  </a:cubicBezTo>
                  <a:cubicBezTo>
                    <a:pt x="3152140" y="403860"/>
                    <a:pt x="3148330" y="405130"/>
                    <a:pt x="3144520" y="405130"/>
                  </a:cubicBezTo>
                  <a:cubicBezTo>
                    <a:pt x="3140710" y="405130"/>
                    <a:pt x="3136900" y="403860"/>
                    <a:pt x="3133090" y="402590"/>
                  </a:cubicBezTo>
                  <a:cubicBezTo>
                    <a:pt x="3129280" y="401320"/>
                    <a:pt x="3126740" y="398780"/>
                    <a:pt x="3124200" y="396240"/>
                  </a:cubicBezTo>
                  <a:cubicBezTo>
                    <a:pt x="3121660" y="393700"/>
                    <a:pt x="3120390" y="391160"/>
                    <a:pt x="3119121" y="387350"/>
                  </a:cubicBezTo>
                  <a:cubicBezTo>
                    <a:pt x="3117850" y="383540"/>
                    <a:pt x="3116581" y="379730"/>
                    <a:pt x="3116581" y="375920"/>
                  </a:cubicBezTo>
                  <a:cubicBezTo>
                    <a:pt x="3116581" y="372110"/>
                    <a:pt x="3116581" y="367030"/>
                    <a:pt x="3117851" y="364490"/>
                  </a:cubicBezTo>
                  <a:cubicBezTo>
                    <a:pt x="3119121" y="360680"/>
                    <a:pt x="3120391" y="358140"/>
                    <a:pt x="3122931" y="354330"/>
                  </a:cubicBezTo>
                  <a:lnTo>
                    <a:pt x="3131821" y="363220"/>
                  </a:lnTo>
                  <a:cubicBezTo>
                    <a:pt x="3130550" y="364490"/>
                    <a:pt x="3129281" y="367030"/>
                    <a:pt x="3128010" y="368300"/>
                  </a:cubicBezTo>
                  <a:cubicBezTo>
                    <a:pt x="3126740" y="370840"/>
                    <a:pt x="3126740" y="373380"/>
                    <a:pt x="3126740" y="375920"/>
                  </a:cubicBezTo>
                  <a:cubicBezTo>
                    <a:pt x="3126740" y="378460"/>
                    <a:pt x="3126740" y="381000"/>
                    <a:pt x="3128010" y="382270"/>
                  </a:cubicBezTo>
                  <a:cubicBezTo>
                    <a:pt x="3129281" y="384810"/>
                    <a:pt x="3130550" y="386080"/>
                    <a:pt x="3131821" y="387350"/>
                  </a:cubicBezTo>
                  <a:cubicBezTo>
                    <a:pt x="3133091" y="388620"/>
                    <a:pt x="3135631" y="389890"/>
                    <a:pt x="3136900" y="391160"/>
                  </a:cubicBezTo>
                  <a:cubicBezTo>
                    <a:pt x="3138170" y="392430"/>
                    <a:pt x="3140710" y="392430"/>
                    <a:pt x="3143250" y="392430"/>
                  </a:cubicBezTo>
                  <a:cubicBezTo>
                    <a:pt x="3145790" y="392430"/>
                    <a:pt x="3148330" y="392430"/>
                    <a:pt x="3149600" y="391160"/>
                  </a:cubicBezTo>
                  <a:cubicBezTo>
                    <a:pt x="3150871" y="389890"/>
                    <a:pt x="3153410" y="388620"/>
                    <a:pt x="3154680" y="387350"/>
                  </a:cubicBezTo>
                  <a:cubicBezTo>
                    <a:pt x="3155950" y="386080"/>
                    <a:pt x="3157220" y="383540"/>
                    <a:pt x="3158490" y="382270"/>
                  </a:cubicBezTo>
                  <a:cubicBezTo>
                    <a:pt x="3159760" y="379730"/>
                    <a:pt x="3159760" y="378460"/>
                    <a:pt x="3159760" y="375920"/>
                  </a:cubicBezTo>
                  <a:cubicBezTo>
                    <a:pt x="3159760" y="373380"/>
                    <a:pt x="3159760" y="370840"/>
                    <a:pt x="3158490" y="369570"/>
                  </a:cubicBezTo>
                  <a:cubicBezTo>
                    <a:pt x="3157220" y="368300"/>
                    <a:pt x="3157220" y="365760"/>
                    <a:pt x="3157220" y="364490"/>
                  </a:cubicBezTo>
                  <a:lnTo>
                    <a:pt x="3148330" y="364490"/>
                  </a:lnTo>
                  <a:lnTo>
                    <a:pt x="3148330" y="374650"/>
                  </a:lnTo>
                  <a:lnTo>
                    <a:pt x="3136900" y="374650"/>
                  </a:lnTo>
                  <a:lnTo>
                    <a:pt x="3136900" y="353060"/>
                  </a:lnTo>
                  <a:cubicBezTo>
                    <a:pt x="3136900" y="353060"/>
                    <a:pt x="3167380" y="353060"/>
                    <a:pt x="3167380" y="353060"/>
                  </a:cubicBezTo>
                  <a:close/>
                  <a:moveTo>
                    <a:pt x="3117850" y="325120"/>
                  </a:moveTo>
                  <a:lnTo>
                    <a:pt x="3117850" y="314960"/>
                  </a:lnTo>
                  <a:lnTo>
                    <a:pt x="3171190" y="292100"/>
                  </a:lnTo>
                  <a:lnTo>
                    <a:pt x="3171190" y="306070"/>
                  </a:lnTo>
                  <a:lnTo>
                    <a:pt x="3159760" y="311150"/>
                  </a:lnTo>
                  <a:lnTo>
                    <a:pt x="3159760" y="331470"/>
                  </a:lnTo>
                  <a:lnTo>
                    <a:pt x="3171190" y="335280"/>
                  </a:lnTo>
                  <a:lnTo>
                    <a:pt x="3171190" y="347980"/>
                  </a:lnTo>
                  <a:lnTo>
                    <a:pt x="3117850" y="325120"/>
                  </a:lnTo>
                  <a:close/>
                  <a:moveTo>
                    <a:pt x="3133090" y="320040"/>
                  </a:moveTo>
                  <a:lnTo>
                    <a:pt x="3149600" y="326390"/>
                  </a:lnTo>
                  <a:lnTo>
                    <a:pt x="3149600" y="313690"/>
                  </a:lnTo>
                  <a:lnTo>
                    <a:pt x="3133090" y="320040"/>
                  </a:lnTo>
                  <a:close/>
                  <a:moveTo>
                    <a:pt x="3128010" y="278130"/>
                  </a:moveTo>
                  <a:lnTo>
                    <a:pt x="3128010" y="293370"/>
                  </a:lnTo>
                  <a:lnTo>
                    <a:pt x="3117850" y="293370"/>
                  </a:lnTo>
                  <a:lnTo>
                    <a:pt x="3117850" y="250190"/>
                  </a:lnTo>
                  <a:lnTo>
                    <a:pt x="3128010" y="250190"/>
                  </a:lnTo>
                  <a:lnTo>
                    <a:pt x="3128010" y="265430"/>
                  </a:lnTo>
                  <a:lnTo>
                    <a:pt x="3171190" y="265430"/>
                  </a:lnTo>
                  <a:lnTo>
                    <a:pt x="3171190" y="276860"/>
                  </a:lnTo>
                  <a:lnTo>
                    <a:pt x="3128010" y="278130"/>
                  </a:lnTo>
                  <a:lnTo>
                    <a:pt x="3128010" y="278130"/>
                  </a:lnTo>
                  <a:close/>
                  <a:moveTo>
                    <a:pt x="3117850" y="240030"/>
                  </a:moveTo>
                  <a:lnTo>
                    <a:pt x="3117850" y="228600"/>
                  </a:lnTo>
                  <a:lnTo>
                    <a:pt x="3171190" y="228600"/>
                  </a:lnTo>
                  <a:lnTo>
                    <a:pt x="3171190" y="240030"/>
                  </a:lnTo>
                  <a:lnTo>
                    <a:pt x="3117850" y="240030"/>
                  </a:lnTo>
                  <a:close/>
                  <a:moveTo>
                    <a:pt x="3117850" y="217170"/>
                  </a:moveTo>
                  <a:lnTo>
                    <a:pt x="3117850" y="203200"/>
                  </a:lnTo>
                  <a:lnTo>
                    <a:pt x="3153410" y="190500"/>
                  </a:lnTo>
                  <a:lnTo>
                    <a:pt x="3153410" y="190500"/>
                  </a:lnTo>
                  <a:lnTo>
                    <a:pt x="3117850" y="176530"/>
                  </a:lnTo>
                  <a:lnTo>
                    <a:pt x="3117850" y="163830"/>
                  </a:lnTo>
                  <a:lnTo>
                    <a:pt x="3171190" y="186690"/>
                  </a:lnTo>
                  <a:lnTo>
                    <a:pt x="3171190" y="195580"/>
                  </a:lnTo>
                  <a:lnTo>
                    <a:pt x="3117850" y="217170"/>
                  </a:lnTo>
                  <a:close/>
                  <a:moveTo>
                    <a:pt x="3117850" y="152400"/>
                  </a:moveTo>
                  <a:lnTo>
                    <a:pt x="3117850" y="115570"/>
                  </a:lnTo>
                  <a:lnTo>
                    <a:pt x="3129280" y="115570"/>
                  </a:lnTo>
                  <a:lnTo>
                    <a:pt x="3129280" y="140970"/>
                  </a:lnTo>
                  <a:lnTo>
                    <a:pt x="3139440" y="140970"/>
                  </a:lnTo>
                  <a:lnTo>
                    <a:pt x="3139440" y="118110"/>
                  </a:lnTo>
                  <a:lnTo>
                    <a:pt x="3150870" y="118110"/>
                  </a:lnTo>
                  <a:lnTo>
                    <a:pt x="3150870" y="140970"/>
                  </a:lnTo>
                  <a:lnTo>
                    <a:pt x="3162300" y="140970"/>
                  </a:lnTo>
                  <a:lnTo>
                    <a:pt x="3162300" y="114300"/>
                  </a:lnTo>
                  <a:lnTo>
                    <a:pt x="3173730" y="114300"/>
                  </a:lnTo>
                  <a:lnTo>
                    <a:pt x="3173730" y="152400"/>
                  </a:lnTo>
                  <a:lnTo>
                    <a:pt x="3117850" y="152400"/>
                  </a:lnTo>
                  <a:close/>
                  <a:moveTo>
                    <a:pt x="3117850" y="3089910"/>
                  </a:moveTo>
                  <a:lnTo>
                    <a:pt x="3117850" y="3053080"/>
                  </a:lnTo>
                  <a:lnTo>
                    <a:pt x="3129280" y="3053080"/>
                  </a:lnTo>
                  <a:lnTo>
                    <a:pt x="3129280" y="3077210"/>
                  </a:lnTo>
                  <a:lnTo>
                    <a:pt x="3140710" y="3077210"/>
                  </a:lnTo>
                  <a:lnTo>
                    <a:pt x="3140710" y="3054350"/>
                  </a:lnTo>
                  <a:lnTo>
                    <a:pt x="3152140" y="3054350"/>
                  </a:lnTo>
                  <a:lnTo>
                    <a:pt x="3152140" y="3077210"/>
                  </a:lnTo>
                  <a:lnTo>
                    <a:pt x="3173730" y="3077210"/>
                  </a:lnTo>
                  <a:lnTo>
                    <a:pt x="3173730" y="3088640"/>
                  </a:lnTo>
                  <a:lnTo>
                    <a:pt x="3117850" y="3088640"/>
                  </a:lnTo>
                  <a:lnTo>
                    <a:pt x="3117850" y="3089910"/>
                  </a:lnTo>
                  <a:close/>
                  <a:moveTo>
                    <a:pt x="3117850" y="3040380"/>
                  </a:moveTo>
                  <a:lnTo>
                    <a:pt x="3117850" y="3028950"/>
                  </a:lnTo>
                  <a:lnTo>
                    <a:pt x="3171190" y="3028950"/>
                  </a:lnTo>
                  <a:lnTo>
                    <a:pt x="3171190" y="3040380"/>
                  </a:lnTo>
                  <a:lnTo>
                    <a:pt x="3117850" y="3040380"/>
                  </a:lnTo>
                  <a:close/>
                  <a:moveTo>
                    <a:pt x="3117850" y="3012440"/>
                  </a:moveTo>
                  <a:lnTo>
                    <a:pt x="3117850" y="3001010"/>
                  </a:lnTo>
                  <a:lnTo>
                    <a:pt x="3161030" y="3001010"/>
                  </a:lnTo>
                  <a:lnTo>
                    <a:pt x="3161030" y="2979420"/>
                  </a:lnTo>
                  <a:lnTo>
                    <a:pt x="3172460" y="2979420"/>
                  </a:lnTo>
                  <a:lnTo>
                    <a:pt x="3172460" y="3013710"/>
                  </a:lnTo>
                  <a:lnTo>
                    <a:pt x="3117850" y="3013710"/>
                  </a:lnTo>
                  <a:lnTo>
                    <a:pt x="3117850" y="3012440"/>
                  </a:lnTo>
                  <a:close/>
                  <a:moveTo>
                    <a:pt x="3117850" y="2966720"/>
                  </a:moveTo>
                  <a:lnTo>
                    <a:pt x="3117850" y="2948940"/>
                  </a:lnTo>
                  <a:lnTo>
                    <a:pt x="3153410" y="2936240"/>
                  </a:lnTo>
                  <a:lnTo>
                    <a:pt x="3153410" y="2936240"/>
                  </a:lnTo>
                  <a:lnTo>
                    <a:pt x="3117850" y="2923540"/>
                  </a:lnTo>
                  <a:lnTo>
                    <a:pt x="3117850" y="2905760"/>
                  </a:lnTo>
                  <a:lnTo>
                    <a:pt x="3171190" y="2905760"/>
                  </a:lnTo>
                  <a:lnTo>
                    <a:pt x="3171190" y="2917190"/>
                  </a:lnTo>
                  <a:lnTo>
                    <a:pt x="3129280" y="2917190"/>
                  </a:lnTo>
                  <a:lnTo>
                    <a:pt x="3129280" y="2917190"/>
                  </a:lnTo>
                  <a:lnTo>
                    <a:pt x="3171190" y="2931160"/>
                  </a:lnTo>
                  <a:lnTo>
                    <a:pt x="3171190" y="2940050"/>
                  </a:lnTo>
                  <a:lnTo>
                    <a:pt x="3129280" y="2954021"/>
                  </a:lnTo>
                  <a:lnTo>
                    <a:pt x="3129280" y="2954021"/>
                  </a:lnTo>
                  <a:lnTo>
                    <a:pt x="3171190" y="2954021"/>
                  </a:lnTo>
                  <a:lnTo>
                    <a:pt x="3171190" y="2965450"/>
                  </a:lnTo>
                  <a:lnTo>
                    <a:pt x="3117850" y="2966720"/>
                  </a:lnTo>
                  <a:lnTo>
                    <a:pt x="3117850" y="2966720"/>
                  </a:lnTo>
                  <a:close/>
                  <a:moveTo>
                    <a:pt x="3117850" y="2861310"/>
                  </a:moveTo>
                  <a:lnTo>
                    <a:pt x="3117850" y="2844800"/>
                  </a:lnTo>
                  <a:lnTo>
                    <a:pt x="3155950" y="2821940"/>
                  </a:lnTo>
                  <a:lnTo>
                    <a:pt x="3155950" y="2821940"/>
                  </a:lnTo>
                  <a:lnTo>
                    <a:pt x="3117850" y="2821940"/>
                  </a:lnTo>
                  <a:lnTo>
                    <a:pt x="3117850" y="2810510"/>
                  </a:lnTo>
                  <a:lnTo>
                    <a:pt x="3171190" y="2810510"/>
                  </a:lnTo>
                  <a:lnTo>
                    <a:pt x="3171190" y="2825750"/>
                  </a:lnTo>
                  <a:lnTo>
                    <a:pt x="3133090" y="2849880"/>
                  </a:lnTo>
                  <a:lnTo>
                    <a:pt x="3133090" y="2849880"/>
                  </a:lnTo>
                  <a:lnTo>
                    <a:pt x="3171190" y="2849880"/>
                  </a:lnTo>
                  <a:lnTo>
                    <a:pt x="3171190" y="2861310"/>
                  </a:lnTo>
                  <a:lnTo>
                    <a:pt x="3117850" y="2861310"/>
                  </a:lnTo>
                  <a:lnTo>
                    <a:pt x="3117850" y="2861310"/>
                  </a:lnTo>
                  <a:close/>
                  <a:moveTo>
                    <a:pt x="3117850" y="2792730"/>
                  </a:moveTo>
                  <a:lnTo>
                    <a:pt x="3117850" y="2755900"/>
                  </a:lnTo>
                  <a:lnTo>
                    <a:pt x="3129280" y="2755900"/>
                  </a:lnTo>
                  <a:lnTo>
                    <a:pt x="3129280" y="2781300"/>
                  </a:lnTo>
                  <a:lnTo>
                    <a:pt x="3139440" y="2781300"/>
                  </a:lnTo>
                  <a:lnTo>
                    <a:pt x="3139440" y="2758440"/>
                  </a:lnTo>
                  <a:lnTo>
                    <a:pt x="3150870" y="2758440"/>
                  </a:lnTo>
                  <a:lnTo>
                    <a:pt x="3150870" y="2781300"/>
                  </a:lnTo>
                  <a:lnTo>
                    <a:pt x="3162300" y="2781300"/>
                  </a:lnTo>
                  <a:lnTo>
                    <a:pt x="3162300" y="2754630"/>
                  </a:lnTo>
                  <a:lnTo>
                    <a:pt x="3173730" y="2754630"/>
                  </a:lnTo>
                  <a:lnTo>
                    <a:pt x="3173730" y="2792730"/>
                  </a:lnTo>
                  <a:lnTo>
                    <a:pt x="3117850" y="2792730"/>
                  </a:lnTo>
                  <a:close/>
                  <a:moveTo>
                    <a:pt x="3167380" y="2691130"/>
                  </a:moveTo>
                  <a:cubicBezTo>
                    <a:pt x="3168650" y="2694940"/>
                    <a:pt x="3169920" y="2698750"/>
                    <a:pt x="3171190" y="2702560"/>
                  </a:cubicBezTo>
                  <a:cubicBezTo>
                    <a:pt x="3172460" y="2706370"/>
                    <a:pt x="3172460" y="2710180"/>
                    <a:pt x="3172460" y="2713990"/>
                  </a:cubicBezTo>
                  <a:cubicBezTo>
                    <a:pt x="3172460" y="2717800"/>
                    <a:pt x="3171190" y="2721610"/>
                    <a:pt x="3169920" y="2725420"/>
                  </a:cubicBezTo>
                  <a:cubicBezTo>
                    <a:pt x="3168650" y="2729230"/>
                    <a:pt x="3166110" y="2731770"/>
                    <a:pt x="3164840" y="2734310"/>
                  </a:cubicBezTo>
                  <a:cubicBezTo>
                    <a:pt x="3163570" y="2736850"/>
                    <a:pt x="3159760" y="2739390"/>
                    <a:pt x="3155950" y="2740660"/>
                  </a:cubicBezTo>
                  <a:cubicBezTo>
                    <a:pt x="3152140" y="2741930"/>
                    <a:pt x="3148330" y="2743200"/>
                    <a:pt x="3144520" y="2743200"/>
                  </a:cubicBezTo>
                  <a:cubicBezTo>
                    <a:pt x="3140710" y="2743200"/>
                    <a:pt x="3136900" y="2741930"/>
                    <a:pt x="3133090" y="2740660"/>
                  </a:cubicBezTo>
                  <a:cubicBezTo>
                    <a:pt x="3129280" y="2739390"/>
                    <a:pt x="3126740" y="2736850"/>
                    <a:pt x="3124200" y="2734310"/>
                  </a:cubicBezTo>
                  <a:cubicBezTo>
                    <a:pt x="3121660" y="2731770"/>
                    <a:pt x="3120390" y="2729230"/>
                    <a:pt x="3119121" y="2725420"/>
                  </a:cubicBezTo>
                  <a:cubicBezTo>
                    <a:pt x="3117850" y="2721610"/>
                    <a:pt x="3116581" y="2717800"/>
                    <a:pt x="3116581" y="2713990"/>
                  </a:cubicBezTo>
                  <a:cubicBezTo>
                    <a:pt x="3116581" y="2710180"/>
                    <a:pt x="3116581" y="2705100"/>
                    <a:pt x="3117851" y="2702560"/>
                  </a:cubicBezTo>
                  <a:cubicBezTo>
                    <a:pt x="3119121" y="2698750"/>
                    <a:pt x="3120391" y="2696210"/>
                    <a:pt x="3122931" y="2692400"/>
                  </a:cubicBezTo>
                  <a:lnTo>
                    <a:pt x="3131821" y="2701290"/>
                  </a:lnTo>
                  <a:cubicBezTo>
                    <a:pt x="3130550" y="2702560"/>
                    <a:pt x="3129281" y="2705100"/>
                    <a:pt x="3128010" y="2706370"/>
                  </a:cubicBezTo>
                  <a:cubicBezTo>
                    <a:pt x="3126740" y="2708910"/>
                    <a:pt x="3126740" y="2711450"/>
                    <a:pt x="3126740" y="2713990"/>
                  </a:cubicBezTo>
                  <a:cubicBezTo>
                    <a:pt x="3126740" y="2716530"/>
                    <a:pt x="3126740" y="2719070"/>
                    <a:pt x="3128010" y="2720340"/>
                  </a:cubicBezTo>
                  <a:cubicBezTo>
                    <a:pt x="3129281" y="2722880"/>
                    <a:pt x="3130550" y="2724150"/>
                    <a:pt x="3131821" y="2725420"/>
                  </a:cubicBezTo>
                  <a:cubicBezTo>
                    <a:pt x="3133091" y="2726690"/>
                    <a:pt x="3135631" y="2727960"/>
                    <a:pt x="3136900" y="2729230"/>
                  </a:cubicBezTo>
                  <a:cubicBezTo>
                    <a:pt x="3138170" y="2730500"/>
                    <a:pt x="3140710" y="2730500"/>
                    <a:pt x="3143250" y="2730500"/>
                  </a:cubicBezTo>
                  <a:cubicBezTo>
                    <a:pt x="3145790" y="2730500"/>
                    <a:pt x="3148330" y="2730500"/>
                    <a:pt x="3149600" y="2729230"/>
                  </a:cubicBezTo>
                  <a:cubicBezTo>
                    <a:pt x="3150871" y="2727960"/>
                    <a:pt x="3153410" y="2726690"/>
                    <a:pt x="3154680" y="2725420"/>
                  </a:cubicBezTo>
                  <a:cubicBezTo>
                    <a:pt x="3155950" y="2724150"/>
                    <a:pt x="3157220" y="2721610"/>
                    <a:pt x="3158490" y="2720340"/>
                  </a:cubicBezTo>
                  <a:cubicBezTo>
                    <a:pt x="3159760" y="2717800"/>
                    <a:pt x="3159760" y="2716530"/>
                    <a:pt x="3159760" y="2713990"/>
                  </a:cubicBezTo>
                  <a:cubicBezTo>
                    <a:pt x="3159760" y="2711450"/>
                    <a:pt x="3159760" y="2708910"/>
                    <a:pt x="3158490" y="2707640"/>
                  </a:cubicBezTo>
                  <a:cubicBezTo>
                    <a:pt x="3157220" y="2706370"/>
                    <a:pt x="3157220" y="2703830"/>
                    <a:pt x="3157220" y="2702560"/>
                  </a:cubicBezTo>
                  <a:lnTo>
                    <a:pt x="3148330" y="2702560"/>
                  </a:lnTo>
                  <a:lnTo>
                    <a:pt x="3148330" y="2712720"/>
                  </a:lnTo>
                  <a:lnTo>
                    <a:pt x="3136900" y="2712720"/>
                  </a:lnTo>
                  <a:lnTo>
                    <a:pt x="3136900" y="2691130"/>
                  </a:lnTo>
                  <a:lnTo>
                    <a:pt x="3167380" y="2691130"/>
                  </a:lnTo>
                  <a:close/>
                  <a:moveTo>
                    <a:pt x="3117850" y="2663190"/>
                  </a:moveTo>
                  <a:lnTo>
                    <a:pt x="3117850" y="2653030"/>
                  </a:lnTo>
                  <a:lnTo>
                    <a:pt x="3171190" y="2630170"/>
                  </a:lnTo>
                  <a:lnTo>
                    <a:pt x="3171190" y="2644140"/>
                  </a:lnTo>
                  <a:lnTo>
                    <a:pt x="3159760" y="2649220"/>
                  </a:lnTo>
                  <a:lnTo>
                    <a:pt x="3159760" y="2669540"/>
                  </a:lnTo>
                  <a:lnTo>
                    <a:pt x="3171190" y="2674620"/>
                  </a:lnTo>
                  <a:lnTo>
                    <a:pt x="3171190" y="2687320"/>
                  </a:lnTo>
                  <a:lnTo>
                    <a:pt x="3117850" y="2663190"/>
                  </a:lnTo>
                  <a:close/>
                  <a:moveTo>
                    <a:pt x="3133090" y="2658110"/>
                  </a:moveTo>
                  <a:lnTo>
                    <a:pt x="3149600" y="2664460"/>
                  </a:lnTo>
                  <a:lnTo>
                    <a:pt x="3149600" y="2651760"/>
                  </a:lnTo>
                  <a:lnTo>
                    <a:pt x="3133090" y="2658110"/>
                  </a:lnTo>
                  <a:close/>
                  <a:moveTo>
                    <a:pt x="3128010" y="2616200"/>
                  </a:moveTo>
                  <a:lnTo>
                    <a:pt x="3128010" y="2631440"/>
                  </a:lnTo>
                  <a:lnTo>
                    <a:pt x="3117850" y="2631440"/>
                  </a:lnTo>
                  <a:lnTo>
                    <a:pt x="3117850" y="2588260"/>
                  </a:lnTo>
                  <a:lnTo>
                    <a:pt x="3128010" y="2588260"/>
                  </a:lnTo>
                  <a:lnTo>
                    <a:pt x="3128010" y="2603500"/>
                  </a:lnTo>
                  <a:lnTo>
                    <a:pt x="3171190" y="2603500"/>
                  </a:lnTo>
                  <a:lnTo>
                    <a:pt x="3171190" y="2614930"/>
                  </a:lnTo>
                  <a:lnTo>
                    <a:pt x="3128010" y="2614930"/>
                  </a:lnTo>
                  <a:lnTo>
                    <a:pt x="3128010" y="2616200"/>
                  </a:lnTo>
                  <a:close/>
                  <a:moveTo>
                    <a:pt x="3117850" y="2578100"/>
                  </a:moveTo>
                  <a:lnTo>
                    <a:pt x="3117850" y="2566670"/>
                  </a:lnTo>
                  <a:lnTo>
                    <a:pt x="3171190" y="2566670"/>
                  </a:lnTo>
                  <a:lnTo>
                    <a:pt x="3171190" y="2578100"/>
                  </a:lnTo>
                  <a:lnTo>
                    <a:pt x="3117850" y="2578100"/>
                  </a:lnTo>
                  <a:close/>
                  <a:moveTo>
                    <a:pt x="3117850" y="2555240"/>
                  </a:moveTo>
                  <a:lnTo>
                    <a:pt x="3117850" y="2541270"/>
                  </a:lnTo>
                  <a:lnTo>
                    <a:pt x="3153410" y="2528570"/>
                  </a:lnTo>
                  <a:lnTo>
                    <a:pt x="3153410" y="2528570"/>
                  </a:lnTo>
                  <a:lnTo>
                    <a:pt x="3117850" y="2514600"/>
                  </a:lnTo>
                  <a:lnTo>
                    <a:pt x="3117850" y="2501900"/>
                  </a:lnTo>
                  <a:lnTo>
                    <a:pt x="3171190" y="2524760"/>
                  </a:lnTo>
                  <a:lnTo>
                    <a:pt x="3171190" y="2534920"/>
                  </a:lnTo>
                  <a:lnTo>
                    <a:pt x="3117850" y="2555240"/>
                  </a:lnTo>
                  <a:close/>
                  <a:moveTo>
                    <a:pt x="3117850" y="2490470"/>
                  </a:moveTo>
                  <a:lnTo>
                    <a:pt x="3117850" y="2453640"/>
                  </a:lnTo>
                  <a:lnTo>
                    <a:pt x="3129280" y="2453640"/>
                  </a:lnTo>
                  <a:lnTo>
                    <a:pt x="3129280" y="2479040"/>
                  </a:lnTo>
                  <a:lnTo>
                    <a:pt x="3139440" y="2479040"/>
                  </a:lnTo>
                  <a:lnTo>
                    <a:pt x="3139440" y="2456180"/>
                  </a:lnTo>
                  <a:lnTo>
                    <a:pt x="3150870" y="2456180"/>
                  </a:lnTo>
                  <a:lnTo>
                    <a:pt x="3150870" y="2479040"/>
                  </a:lnTo>
                  <a:lnTo>
                    <a:pt x="3162300" y="2479040"/>
                  </a:lnTo>
                  <a:lnTo>
                    <a:pt x="3162300" y="2452370"/>
                  </a:lnTo>
                  <a:lnTo>
                    <a:pt x="3173730" y="2452370"/>
                  </a:lnTo>
                  <a:lnTo>
                    <a:pt x="3173730" y="2490470"/>
                  </a:lnTo>
                  <a:lnTo>
                    <a:pt x="3117850" y="2490470"/>
                  </a:lnTo>
                  <a:close/>
                  <a:moveTo>
                    <a:pt x="3117850" y="5429250"/>
                  </a:moveTo>
                  <a:lnTo>
                    <a:pt x="3117850" y="5392420"/>
                  </a:lnTo>
                  <a:lnTo>
                    <a:pt x="3129280" y="5392420"/>
                  </a:lnTo>
                  <a:lnTo>
                    <a:pt x="3129280" y="5416550"/>
                  </a:lnTo>
                  <a:lnTo>
                    <a:pt x="3140710" y="5416550"/>
                  </a:lnTo>
                  <a:lnTo>
                    <a:pt x="3140710" y="5393690"/>
                  </a:lnTo>
                  <a:lnTo>
                    <a:pt x="3152140" y="5393690"/>
                  </a:lnTo>
                  <a:lnTo>
                    <a:pt x="3152140" y="5416550"/>
                  </a:lnTo>
                  <a:lnTo>
                    <a:pt x="3173730" y="5416550"/>
                  </a:lnTo>
                  <a:lnTo>
                    <a:pt x="3173730" y="5427980"/>
                  </a:lnTo>
                  <a:lnTo>
                    <a:pt x="3117850" y="5427980"/>
                  </a:lnTo>
                  <a:lnTo>
                    <a:pt x="3117850" y="5429250"/>
                  </a:lnTo>
                  <a:close/>
                  <a:moveTo>
                    <a:pt x="3117850" y="5379720"/>
                  </a:moveTo>
                  <a:lnTo>
                    <a:pt x="3117850" y="5368290"/>
                  </a:lnTo>
                  <a:lnTo>
                    <a:pt x="3171190" y="5368290"/>
                  </a:lnTo>
                  <a:lnTo>
                    <a:pt x="3171190" y="5379720"/>
                  </a:lnTo>
                  <a:lnTo>
                    <a:pt x="3117850" y="5379720"/>
                  </a:lnTo>
                  <a:close/>
                  <a:moveTo>
                    <a:pt x="3117850" y="5351780"/>
                  </a:moveTo>
                  <a:lnTo>
                    <a:pt x="3117850" y="5339080"/>
                  </a:lnTo>
                  <a:lnTo>
                    <a:pt x="3161030" y="5339080"/>
                  </a:lnTo>
                  <a:lnTo>
                    <a:pt x="3161030" y="5317490"/>
                  </a:lnTo>
                  <a:lnTo>
                    <a:pt x="3172460" y="5317490"/>
                  </a:lnTo>
                  <a:lnTo>
                    <a:pt x="3172460" y="5351780"/>
                  </a:lnTo>
                  <a:lnTo>
                    <a:pt x="3117850" y="5351780"/>
                  </a:lnTo>
                  <a:close/>
                  <a:moveTo>
                    <a:pt x="3117850" y="5306060"/>
                  </a:moveTo>
                  <a:lnTo>
                    <a:pt x="3117850" y="5288280"/>
                  </a:lnTo>
                  <a:lnTo>
                    <a:pt x="3153410" y="5275580"/>
                  </a:lnTo>
                  <a:lnTo>
                    <a:pt x="3153410" y="5275580"/>
                  </a:lnTo>
                  <a:lnTo>
                    <a:pt x="3117850" y="5262880"/>
                  </a:lnTo>
                  <a:lnTo>
                    <a:pt x="3117850" y="5245100"/>
                  </a:lnTo>
                  <a:lnTo>
                    <a:pt x="3171190" y="5245100"/>
                  </a:lnTo>
                  <a:lnTo>
                    <a:pt x="3171190" y="5256530"/>
                  </a:lnTo>
                  <a:lnTo>
                    <a:pt x="3129280" y="5256530"/>
                  </a:lnTo>
                  <a:lnTo>
                    <a:pt x="3129280" y="5256530"/>
                  </a:lnTo>
                  <a:lnTo>
                    <a:pt x="3171190" y="5270500"/>
                  </a:lnTo>
                  <a:lnTo>
                    <a:pt x="3171190" y="5279390"/>
                  </a:lnTo>
                  <a:lnTo>
                    <a:pt x="3129280" y="5293360"/>
                  </a:lnTo>
                  <a:lnTo>
                    <a:pt x="3129280" y="5293360"/>
                  </a:lnTo>
                  <a:lnTo>
                    <a:pt x="3171190" y="5293360"/>
                  </a:lnTo>
                  <a:lnTo>
                    <a:pt x="3171190" y="5304790"/>
                  </a:lnTo>
                  <a:lnTo>
                    <a:pt x="3117850" y="5306060"/>
                  </a:lnTo>
                  <a:lnTo>
                    <a:pt x="3117850" y="5306060"/>
                  </a:lnTo>
                  <a:close/>
                  <a:moveTo>
                    <a:pt x="3117850" y="5200650"/>
                  </a:moveTo>
                  <a:lnTo>
                    <a:pt x="3117850" y="5184140"/>
                  </a:lnTo>
                  <a:lnTo>
                    <a:pt x="3155950" y="5161280"/>
                  </a:lnTo>
                  <a:lnTo>
                    <a:pt x="3155950" y="5161280"/>
                  </a:lnTo>
                  <a:lnTo>
                    <a:pt x="3117850" y="5161280"/>
                  </a:lnTo>
                  <a:lnTo>
                    <a:pt x="3117850" y="5148580"/>
                  </a:lnTo>
                  <a:lnTo>
                    <a:pt x="3171190" y="5148580"/>
                  </a:lnTo>
                  <a:lnTo>
                    <a:pt x="3171190" y="5163821"/>
                  </a:lnTo>
                  <a:lnTo>
                    <a:pt x="3133090" y="5187950"/>
                  </a:lnTo>
                  <a:lnTo>
                    <a:pt x="3133090" y="5187950"/>
                  </a:lnTo>
                  <a:lnTo>
                    <a:pt x="3171190" y="5187950"/>
                  </a:lnTo>
                  <a:lnTo>
                    <a:pt x="3171190" y="5199380"/>
                  </a:lnTo>
                  <a:lnTo>
                    <a:pt x="3117850" y="5199380"/>
                  </a:lnTo>
                  <a:lnTo>
                    <a:pt x="3117850" y="5200650"/>
                  </a:lnTo>
                  <a:close/>
                  <a:moveTo>
                    <a:pt x="3117850" y="5132070"/>
                  </a:moveTo>
                  <a:lnTo>
                    <a:pt x="3117850" y="5095240"/>
                  </a:lnTo>
                  <a:lnTo>
                    <a:pt x="3129280" y="5095240"/>
                  </a:lnTo>
                  <a:lnTo>
                    <a:pt x="3129280" y="5120640"/>
                  </a:lnTo>
                  <a:lnTo>
                    <a:pt x="3139440" y="5120640"/>
                  </a:lnTo>
                  <a:lnTo>
                    <a:pt x="3139440" y="5097780"/>
                  </a:lnTo>
                  <a:lnTo>
                    <a:pt x="3150870" y="5097780"/>
                  </a:lnTo>
                  <a:lnTo>
                    <a:pt x="3150870" y="5120640"/>
                  </a:lnTo>
                  <a:lnTo>
                    <a:pt x="3162300" y="5120640"/>
                  </a:lnTo>
                  <a:lnTo>
                    <a:pt x="3162300" y="5093970"/>
                  </a:lnTo>
                  <a:lnTo>
                    <a:pt x="3173730" y="5093970"/>
                  </a:lnTo>
                  <a:lnTo>
                    <a:pt x="3173730" y="5132070"/>
                  </a:lnTo>
                  <a:lnTo>
                    <a:pt x="3117850" y="5132070"/>
                  </a:lnTo>
                  <a:close/>
                  <a:moveTo>
                    <a:pt x="3167380" y="5030470"/>
                  </a:moveTo>
                  <a:cubicBezTo>
                    <a:pt x="3168650" y="5034280"/>
                    <a:pt x="3169920" y="5038090"/>
                    <a:pt x="3171190" y="5041900"/>
                  </a:cubicBezTo>
                  <a:cubicBezTo>
                    <a:pt x="3172460" y="5045710"/>
                    <a:pt x="3172460" y="5049520"/>
                    <a:pt x="3172460" y="5053330"/>
                  </a:cubicBezTo>
                  <a:cubicBezTo>
                    <a:pt x="3172460" y="5057140"/>
                    <a:pt x="3171190" y="5060950"/>
                    <a:pt x="3169920" y="5064760"/>
                  </a:cubicBezTo>
                  <a:cubicBezTo>
                    <a:pt x="3168650" y="5068570"/>
                    <a:pt x="3166110" y="5071110"/>
                    <a:pt x="3164840" y="5073650"/>
                  </a:cubicBezTo>
                  <a:cubicBezTo>
                    <a:pt x="3162300" y="5076190"/>
                    <a:pt x="3159760" y="5078730"/>
                    <a:pt x="3155950" y="5080000"/>
                  </a:cubicBezTo>
                  <a:cubicBezTo>
                    <a:pt x="3152140" y="5081270"/>
                    <a:pt x="3148330" y="5082540"/>
                    <a:pt x="3144520" y="5082540"/>
                  </a:cubicBezTo>
                  <a:cubicBezTo>
                    <a:pt x="3140710" y="5082540"/>
                    <a:pt x="3136900" y="5081270"/>
                    <a:pt x="3133090" y="5080000"/>
                  </a:cubicBezTo>
                  <a:cubicBezTo>
                    <a:pt x="3129280" y="5078730"/>
                    <a:pt x="3126740" y="5076190"/>
                    <a:pt x="3124200" y="5073650"/>
                  </a:cubicBezTo>
                  <a:cubicBezTo>
                    <a:pt x="3121660" y="5071110"/>
                    <a:pt x="3120390" y="5068570"/>
                    <a:pt x="3119121" y="5064760"/>
                  </a:cubicBezTo>
                  <a:cubicBezTo>
                    <a:pt x="3117850" y="5060950"/>
                    <a:pt x="3116581" y="5057140"/>
                    <a:pt x="3116581" y="5053330"/>
                  </a:cubicBezTo>
                  <a:cubicBezTo>
                    <a:pt x="3116581" y="5049520"/>
                    <a:pt x="3116581" y="5044440"/>
                    <a:pt x="3117851" y="5041900"/>
                  </a:cubicBezTo>
                  <a:cubicBezTo>
                    <a:pt x="3119121" y="5038090"/>
                    <a:pt x="3120391" y="5035550"/>
                    <a:pt x="3122931" y="5031740"/>
                  </a:cubicBezTo>
                  <a:lnTo>
                    <a:pt x="3131821" y="5040630"/>
                  </a:lnTo>
                  <a:cubicBezTo>
                    <a:pt x="3130550" y="5041900"/>
                    <a:pt x="3129281" y="5044440"/>
                    <a:pt x="3128010" y="5045710"/>
                  </a:cubicBezTo>
                  <a:cubicBezTo>
                    <a:pt x="3126740" y="5048250"/>
                    <a:pt x="3126740" y="5050790"/>
                    <a:pt x="3126740" y="5053330"/>
                  </a:cubicBezTo>
                  <a:cubicBezTo>
                    <a:pt x="3126740" y="5055871"/>
                    <a:pt x="3126740" y="5058410"/>
                    <a:pt x="3128010" y="5059680"/>
                  </a:cubicBezTo>
                  <a:cubicBezTo>
                    <a:pt x="3129281" y="5062221"/>
                    <a:pt x="3130550" y="5063490"/>
                    <a:pt x="3131821" y="5064760"/>
                  </a:cubicBezTo>
                  <a:cubicBezTo>
                    <a:pt x="3133091" y="5066030"/>
                    <a:pt x="3135631" y="5067300"/>
                    <a:pt x="3136900" y="5068570"/>
                  </a:cubicBezTo>
                  <a:cubicBezTo>
                    <a:pt x="3139440" y="5069840"/>
                    <a:pt x="3140710" y="5069840"/>
                    <a:pt x="3143250" y="5069840"/>
                  </a:cubicBezTo>
                  <a:cubicBezTo>
                    <a:pt x="3145790" y="5069840"/>
                    <a:pt x="3148330" y="5069840"/>
                    <a:pt x="3149600" y="5068570"/>
                  </a:cubicBezTo>
                  <a:cubicBezTo>
                    <a:pt x="3152140" y="5067300"/>
                    <a:pt x="3153410" y="5066030"/>
                    <a:pt x="3154680" y="5064760"/>
                  </a:cubicBezTo>
                  <a:cubicBezTo>
                    <a:pt x="3155950" y="5063491"/>
                    <a:pt x="3157220" y="5060950"/>
                    <a:pt x="3158490" y="5059680"/>
                  </a:cubicBezTo>
                  <a:cubicBezTo>
                    <a:pt x="3159760" y="5057140"/>
                    <a:pt x="3159760" y="5055871"/>
                    <a:pt x="3159760" y="5053330"/>
                  </a:cubicBezTo>
                  <a:cubicBezTo>
                    <a:pt x="3159760" y="5050790"/>
                    <a:pt x="3159760" y="5048250"/>
                    <a:pt x="3158490" y="5046980"/>
                  </a:cubicBezTo>
                  <a:cubicBezTo>
                    <a:pt x="3158490" y="5045710"/>
                    <a:pt x="3157220" y="5043171"/>
                    <a:pt x="3157220" y="5041900"/>
                  </a:cubicBezTo>
                  <a:lnTo>
                    <a:pt x="3148330" y="5041900"/>
                  </a:lnTo>
                  <a:lnTo>
                    <a:pt x="3148330" y="5052060"/>
                  </a:lnTo>
                  <a:lnTo>
                    <a:pt x="3136900" y="5052060"/>
                  </a:lnTo>
                  <a:lnTo>
                    <a:pt x="3136900" y="5030470"/>
                  </a:lnTo>
                  <a:lnTo>
                    <a:pt x="3167380" y="5030470"/>
                  </a:lnTo>
                  <a:close/>
                  <a:moveTo>
                    <a:pt x="3117850" y="5002530"/>
                  </a:moveTo>
                  <a:lnTo>
                    <a:pt x="3117850" y="4992370"/>
                  </a:lnTo>
                  <a:lnTo>
                    <a:pt x="3171190" y="4969510"/>
                  </a:lnTo>
                  <a:lnTo>
                    <a:pt x="3171190" y="4983480"/>
                  </a:lnTo>
                  <a:lnTo>
                    <a:pt x="3159760" y="4988560"/>
                  </a:lnTo>
                  <a:lnTo>
                    <a:pt x="3159760" y="5010150"/>
                  </a:lnTo>
                  <a:lnTo>
                    <a:pt x="3171190" y="5015230"/>
                  </a:lnTo>
                  <a:lnTo>
                    <a:pt x="3171190" y="5027930"/>
                  </a:lnTo>
                  <a:lnTo>
                    <a:pt x="3117850" y="5002530"/>
                  </a:lnTo>
                  <a:close/>
                  <a:moveTo>
                    <a:pt x="3133090" y="4997450"/>
                  </a:moveTo>
                  <a:lnTo>
                    <a:pt x="3149600" y="5003800"/>
                  </a:lnTo>
                  <a:lnTo>
                    <a:pt x="3149600" y="4991100"/>
                  </a:lnTo>
                  <a:lnTo>
                    <a:pt x="3133090" y="4997450"/>
                  </a:lnTo>
                  <a:close/>
                  <a:moveTo>
                    <a:pt x="3128010" y="4955540"/>
                  </a:moveTo>
                  <a:lnTo>
                    <a:pt x="3128010" y="4970780"/>
                  </a:lnTo>
                  <a:lnTo>
                    <a:pt x="3117850" y="4970780"/>
                  </a:lnTo>
                  <a:lnTo>
                    <a:pt x="3117850" y="4927600"/>
                  </a:lnTo>
                  <a:lnTo>
                    <a:pt x="3128010" y="4927600"/>
                  </a:lnTo>
                  <a:lnTo>
                    <a:pt x="3128010" y="4942840"/>
                  </a:lnTo>
                  <a:lnTo>
                    <a:pt x="3171190" y="4942840"/>
                  </a:lnTo>
                  <a:lnTo>
                    <a:pt x="3171190" y="4954270"/>
                  </a:lnTo>
                  <a:lnTo>
                    <a:pt x="3128010" y="4955540"/>
                  </a:lnTo>
                  <a:lnTo>
                    <a:pt x="3128010" y="4955540"/>
                  </a:lnTo>
                  <a:close/>
                  <a:moveTo>
                    <a:pt x="3117850" y="4917440"/>
                  </a:moveTo>
                  <a:lnTo>
                    <a:pt x="3117850" y="4906010"/>
                  </a:lnTo>
                  <a:lnTo>
                    <a:pt x="3171190" y="4906010"/>
                  </a:lnTo>
                  <a:lnTo>
                    <a:pt x="3171190" y="4917440"/>
                  </a:lnTo>
                  <a:lnTo>
                    <a:pt x="3117850" y="4917440"/>
                  </a:lnTo>
                  <a:close/>
                  <a:moveTo>
                    <a:pt x="3117850" y="4894580"/>
                  </a:moveTo>
                  <a:lnTo>
                    <a:pt x="3117850" y="4881880"/>
                  </a:lnTo>
                  <a:lnTo>
                    <a:pt x="3153410" y="4869180"/>
                  </a:lnTo>
                  <a:lnTo>
                    <a:pt x="3153410" y="4869180"/>
                  </a:lnTo>
                  <a:lnTo>
                    <a:pt x="3117850" y="4855210"/>
                  </a:lnTo>
                  <a:lnTo>
                    <a:pt x="3117850" y="4842510"/>
                  </a:lnTo>
                  <a:lnTo>
                    <a:pt x="3171190" y="4865370"/>
                  </a:lnTo>
                  <a:lnTo>
                    <a:pt x="3171190" y="4875530"/>
                  </a:lnTo>
                  <a:lnTo>
                    <a:pt x="3117850" y="4894580"/>
                  </a:lnTo>
                  <a:close/>
                  <a:moveTo>
                    <a:pt x="3117850" y="4829810"/>
                  </a:moveTo>
                  <a:lnTo>
                    <a:pt x="3117850" y="4792980"/>
                  </a:lnTo>
                  <a:lnTo>
                    <a:pt x="3129280" y="4792980"/>
                  </a:lnTo>
                  <a:lnTo>
                    <a:pt x="3129280" y="4818380"/>
                  </a:lnTo>
                  <a:lnTo>
                    <a:pt x="3139440" y="4818380"/>
                  </a:lnTo>
                  <a:lnTo>
                    <a:pt x="3139440" y="4795520"/>
                  </a:lnTo>
                  <a:lnTo>
                    <a:pt x="3150870" y="4795520"/>
                  </a:lnTo>
                  <a:lnTo>
                    <a:pt x="3150870" y="4818380"/>
                  </a:lnTo>
                  <a:lnTo>
                    <a:pt x="3162300" y="4818380"/>
                  </a:lnTo>
                  <a:lnTo>
                    <a:pt x="3162300" y="4791710"/>
                  </a:lnTo>
                  <a:lnTo>
                    <a:pt x="3173730" y="4791710"/>
                  </a:lnTo>
                  <a:lnTo>
                    <a:pt x="3173730" y="4829810"/>
                  </a:lnTo>
                  <a:lnTo>
                    <a:pt x="3117850" y="4829810"/>
                  </a:lnTo>
                  <a:close/>
                  <a:moveTo>
                    <a:pt x="30480" y="146050"/>
                  </a:moveTo>
                  <a:lnTo>
                    <a:pt x="1270" y="83820"/>
                  </a:lnTo>
                  <a:lnTo>
                    <a:pt x="6350" y="82550"/>
                  </a:lnTo>
                  <a:lnTo>
                    <a:pt x="30480" y="134620"/>
                  </a:lnTo>
                  <a:lnTo>
                    <a:pt x="53340" y="82550"/>
                  </a:lnTo>
                  <a:lnTo>
                    <a:pt x="58420" y="83820"/>
                  </a:lnTo>
                  <a:lnTo>
                    <a:pt x="30480" y="146050"/>
                  </a:lnTo>
                  <a:close/>
                  <a:moveTo>
                    <a:pt x="26670" y="0"/>
                  </a:moveTo>
                  <a:lnTo>
                    <a:pt x="31750" y="0"/>
                  </a:lnTo>
                  <a:lnTo>
                    <a:pt x="31750" y="139700"/>
                  </a:lnTo>
                  <a:lnTo>
                    <a:pt x="26670" y="139700"/>
                  </a:lnTo>
                  <a:lnTo>
                    <a:pt x="26670" y="0"/>
                  </a:lnTo>
                  <a:close/>
                  <a:moveTo>
                    <a:pt x="41910" y="246380"/>
                  </a:moveTo>
                  <a:lnTo>
                    <a:pt x="31750" y="234950"/>
                  </a:lnTo>
                  <a:lnTo>
                    <a:pt x="39370" y="228600"/>
                  </a:lnTo>
                  <a:lnTo>
                    <a:pt x="54610" y="246380"/>
                  </a:lnTo>
                  <a:lnTo>
                    <a:pt x="54610" y="256540"/>
                  </a:lnTo>
                  <a:lnTo>
                    <a:pt x="1270" y="256540"/>
                  </a:lnTo>
                  <a:lnTo>
                    <a:pt x="1270" y="246380"/>
                  </a:lnTo>
                  <a:lnTo>
                    <a:pt x="41910" y="246380"/>
                  </a:lnTo>
                  <a:close/>
                  <a:moveTo>
                    <a:pt x="34290" y="292100"/>
                  </a:moveTo>
                  <a:lnTo>
                    <a:pt x="34290" y="295910"/>
                  </a:lnTo>
                  <a:cubicBezTo>
                    <a:pt x="34290" y="297180"/>
                    <a:pt x="34290" y="298450"/>
                    <a:pt x="34290" y="298450"/>
                  </a:cubicBezTo>
                  <a:cubicBezTo>
                    <a:pt x="34290" y="298450"/>
                    <a:pt x="34290" y="300990"/>
                    <a:pt x="35560" y="300990"/>
                  </a:cubicBezTo>
                  <a:cubicBezTo>
                    <a:pt x="35560" y="302260"/>
                    <a:pt x="36830" y="302260"/>
                    <a:pt x="36830" y="303530"/>
                  </a:cubicBezTo>
                  <a:cubicBezTo>
                    <a:pt x="38100" y="303530"/>
                    <a:pt x="38100" y="304800"/>
                    <a:pt x="39370" y="304800"/>
                  </a:cubicBezTo>
                  <a:cubicBezTo>
                    <a:pt x="40640" y="304800"/>
                    <a:pt x="41910" y="303530"/>
                    <a:pt x="43180" y="302260"/>
                  </a:cubicBezTo>
                  <a:cubicBezTo>
                    <a:pt x="44450" y="300990"/>
                    <a:pt x="44450" y="299720"/>
                    <a:pt x="44450" y="297180"/>
                  </a:cubicBezTo>
                  <a:cubicBezTo>
                    <a:pt x="44450" y="295910"/>
                    <a:pt x="44450" y="293370"/>
                    <a:pt x="43180" y="293370"/>
                  </a:cubicBezTo>
                  <a:cubicBezTo>
                    <a:pt x="41910" y="293370"/>
                    <a:pt x="40640" y="290830"/>
                    <a:pt x="39370" y="290830"/>
                  </a:cubicBezTo>
                  <a:lnTo>
                    <a:pt x="41910" y="278130"/>
                  </a:lnTo>
                  <a:cubicBezTo>
                    <a:pt x="44450" y="278130"/>
                    <a:pt x="45720" y="279400"/>
                    <a:pt x="48260" y="280670"/>
                  </a:cubicBezTo>
                  <a:cubicBezTo>
                    <a:pt x="49530" y="281940"/>
                    <a:pt x="50800" y="283210"/>
                    <a:pt x="52070" y="284480"/>
                  </a:cubicBezTo>
                  <a:cubicBezTo>
                    <a:pt x="53340" y="285750"/>
                    <a:pt x="53340" y="288290"/>
                    <a:pt x="54610" y="289560"/>
                  </a:cubicBezTo>
                  <a:cubicBezTo>
                    <a:pt x="55880" y="290830"/>
                    <a:pt x="55880" y="293370"/>
                    <a:pt x="55880" y="295910"/>
                  </a:cubicBezTo>
                  <a:cubicBezTo>
                    <a:pt x="55880" y="298450"/>
                    <a:pt x="55880" y="300990"/>
                    <a:pt x="54610" y="302260"/>
                  </a:cubicBezTo>
                  <a:cubicBezTo>
                    <a:pt x="54610" y="304800"/>
                    <a:pt x="53340" y="306070"/>
                    <a:pt x="52070" y="308610"/>
                  </a:cubicBezTo>
                  <a:cubicBezTo>
                    <a:pt x="50800" y="309880"/>
                    <a:pt x="49530" y="311150"/>
                    <a:pt x="46990" y="312420"/>
                  </a:cubicBezTo>
                  <a:cubicBezTo>
                    <a:pt x="45720" y="313690"/>
                    <a:pt x="43180" y="313690"/>
                    <a:pt x="40640" y="313690"/>
                  </a:cubicBezTo>
                  <a:cubicBezTo>
                    <a:pt x="38100" y="313690"/>
                    <a:pt x="35560" y="312420"/>
                    <a:pt x="33020" y="311150"/>
                  </a:cubicBezTo>
                  <a:cubicBezTo>
                    <a:pt x="30480" y="309880"/>
                    <a:pt x="30480" y="309880"/>
                    <a:pt x="29210" y="307340"/>
                  </a:cubicBezTo>
                  <a:lnTo>
                    <a:pt x="29210" y="307340"/>
                  </a:lnTo>
                  <a:cubicBezTo>
                    <a:pt x="29210" y="308610"/>
                    <a:pt x="27940" y="309880"/>
                    <a:pt x="27940" y="311150"/>
                  </a:cubicBezTo>
                  <a:cubicBezTo>
                    <a:pt x="26670" y="312420"/>
                    <a:pt x="26670" y="313690"/>
                    <a:pt x="25400" y="313690"/>
                  </a:cubicBezTo>
                  <a:cubicBezTo>
                    <a:pt x="24130" y="314960"/>
                    <a:pt x="22860" y="314960"/>
                    <a:pt x="21590" y="316230"/>
                  </a:cubicBezTo>
                  <a:cubicBezTo>
                    <a:pt x="20320" y="316230"/>
                    <a:pt x="19050" y="317500"/>
                    <a:pt x="16510" y="317500"/>
                  </a:cubicBezTo>
                  <a:cubicBezTo>
                    <a:pt x="13970" y="317500"/>
                    <a:pt x="11430" y="317500"/>
                    <a:pt x="8890" y="316230"/>
                  </a:cubicBezTo>
                  <a:cubicBezTo>
                    <a:pt x="6350" y="314960"/>
                    <a:pt x="5080" y="313690"/>
                    <a:pt x="3810" y="312420"/>
                  </a:cubicBezTo>
                  <a:cubicBezTo>
                    <a:pt x="2540" y="311150"/>
                    <a:pt x="1270" y="308610"/>
                    <a:pt x="1270" y="306070"/>
                  </a:cubicBezTo>
                  <a:cubicBezTo>
                    <a:pt x="1270" y="303530"/>
                    <a:pt x="0" y="300990"/>
                    <a:pt x="0" y="297180"/>
                  </a:cubicBezTo>
                  <a:cubicBezTo>
                    <a:pt x="0" y="292100"/>
                    <a:pt x="1270" y="288290"/>
                    <a:pt x="3810" y="284480"/>
                  </a:cubicBezTo>
                  <a:cubicBezTo>
                    <a:pt x="6350" y="280670"/>
                    <a:pt x="10160" y="278130"/>
                    <a:pt x="13970" y="278130"/>
                  </a:cubicBezTo>
                  <a:lnTo>
                    <a:pt x="16510" y="289560"/>
                  </a:lnTo>
                  <a:cubicBezTo>
                    <a:pt x="13970" y="289560"/>
                    <a:pt x="12700" y="290830"/>
                    <a:pt x="11430" y="292100"/>
                  </a:cubicBezTo>
                  <a:cubicBezTo>
                    <a:pt x="10160" y="293370"/>
                    <a:pt x="10160" y="294640"/>
                    <a:pt x="10160" y="297180"/>
                  </a:cubicBezTo>
                  <a:cubicBezTo>
                    <a:pt x="10160" y="299720"/>
                    <a:pt x="11430" y="300990"/>
                    <a:pt x="12700" y="302260"/>
                  </a:cubicBezTo>
                  <a:cubicBezTo>
                    <a:pt x="13970" y="303530"/>
                    <a:pt x="15240" y="303530"/>
                    <a:pt x="17780" y="303530"/>
                  </a:cubicBezTo>
                  <a:cubicBezTo>
                    <a:pt x="19050" y="303530"/>
                    <a:pt x="20320" y="303530"/>
                    <a:pt x="21590" y="302260"/>
                  </a:cubicBezTo>
                  <a:cubicBezTo>
                    <a:pt x="22860" y="300990"/>
                    <a:pt x="22860" y="300990"/>
                    <a:pt x="22860" y="299720"/>
                  </a:cubicBezTo>
                  <a:cubicBezTo>
                    <a:pt x="22860" y="298450"/>
                    <a:pt x="24130" y="297180"/>
                    <a:pt x="24130" y="295910"/>
                  </a:cubicBezTo>
                  <a:cubicBezTo>
                    <a:pt x="24130" y="294640"/>
                    <a:pt x="24130" y="293370"/>
                    <a:pt x="24130" y="292100"/>
                  </a:cubicBezTo>
                  <a:lnTo>
                    <a:pt x="24130" y="289560"/>
                  </a:lnTo>
                  <a:lnTo>
                    <a:pt x="34290" y="289560"/>
                  </a:lnTo>
                  <a:lnTo>
                    <a:pt x="34290" y="292100"/>
                  </a:lnTo>
                  <a:close/>
                  <a:moveTo>
                    <a:pt x="30480" y="1762760"/>
                  </a:moveTo>
                  <a:lnTo>
                    <a:pt x="1270" y="1700530"/>
                  </a:lnTo>
                  <a:lnTo>
                    <a:pt x="6350" y="1697990"/>
                  </a:lnTo>
                  <a:lnTo>
                    <a:pt x="30480" y="1750060"/>
                  </a:lnTo>
                  <a:lnTo>
                    <a:pt x="53340" y="1697990"/>
                  </a:lnTo>
                  <a:lnTo>
                    <a:pt x="58420" y="1700530"/>
                  </a:lnTo>
                  <a:lnTo>
                    <a:pt x="30480" y="1762760"/>
                  </a:lnTo>
                  <a:close/>
                  <a:moveTo>
                    <a:pt x="26670" y="1616710"/>
                  </a:moveTo>
                  <a:lnTo>
                    <a:pt x="31750" y="1616710"/>
                  </a:lnTo>
                  <a:lnTo>
                    <a:pt x="31750" y="1756410"/>
                  </a:lnTo>
                  <a:lnTo>
                    <a:pt x="26670" y="1756410"/>
                  </a:lnTo>
                  <a:lnTo>
                    <a:pt x="26670" y="1616710"/>
                  </a:lnTo>
                  <a:close/>
                  <a:moveTo>
                    <a:pt x="41910" y="1863090"/>
                  </a:moveTo>
                  <a:lnTo>
                    <a:pt x="31750" y="1851660"/>
                  </a:lnTo>
                  <a:lnTo>
                    <a:pt x="39370" y="1845310"/>
                  </a:lnTo>
                  <a:lnTo>
                    <a:pt x="54610" y="1863090"/>
                  </a:lnTo>
                  <a:lnTo>
                    <a:pt x="54610" y="1873250"/>
                  </a:lnTo>
                  <a:lnTo>
                    <a:pt x="1270" y="1873250"/>
                  </a:lnTo>
                  <a:lnTo>
                    <a:pt x="1270" y="1861820"/>
                  </a:lnTo>
                  <a:lnTo>
                    <a:pt x="41910" y="1863090"/>
                  </a:lnTo>
                  <a:lnTo>
                    <a:pt x="41910" y="1863090"/>
                  </a:lnTo>
                  <a:close/>
                  <a:moveTo>
                    <a:pt x="34290" y="1908810"/>
                  </a:moveTo>
                  <a:lnTo>
                    <a:pt x="34290" y="1912620"/>
                  </a:lnTo>
                  <a:cubicBezTo>
                    <a:pt x="34290" y="1913890"/>
                    <a:pt x="34290" y="1915160"/>
                    <a:pt x="34290" y="1915160"/>
                  </a:cubicBezTo>
                  <a:cubicBezTo>
                    <a:pt x="34290" y="1915160"/>
                    <a:pt x="34290" y="1917700"/>
                    <a:pt x="35560" y="1917700"/>
                  </a:cubicBezTo>
                  <a:cubicBezTo>
                    <a:pt x="35560" y="1918970"/>
                    <a:pt x="36830" y="1918970"/>
                    <a:pt x="36830" y="1920240"/>
                  </a:cubicBezTo>
                  <a:cubicBezTo>
                    <a:pt x="38100" y="1920240"/>
                    <a:pt x="38100" y="1921510"/>
                    <a:pt x="39370" y="1921510"/>
                  </a:cubicBezTo>
                  <a:cubicBezTo>
                    <a:pt x="40640" y="1921510"/>
                    <a:pt x="41910" y="1920240"/>
                    <a:pt x="43180" y="1918970"/>
                  </a:cubicBezTo>
                  <a:cubicBezTo>
                    <a:pt x="44450" y="1917700"/>
                    <a:pt x="44450" y="1916430"/>
                    <a:pt x="44450" y="1913890"/>
                  </a:cubicBezTo>
                  <a:cubicBezTo>
                    <a:pt x="44450" y="1912620"/>
                    <a:pt x="44450" y="1910080"/>
                    <a:pt x="43180" y="1910080"/>
                  </a:cubicBezTo>
                  <a:cubicBezTo>
                    <a:pt x="41910" y="1910080"/>
                    <a:pt x="40640" y="1907540"/>
                    <a:pt x="39370" y="1907540"/>
                  </a:cubicBezTo>
                  <a:lnTo>
                    <a:pt x="41910" y="1894840"/>
                  </a:lnTo>
                  <a:cubicBezTo>
                    <a:pt x="44450" y="1894840"/>
                    <a:pt x="45720" y="1896110"/>
                    <a:pt x="48260" y="1897380"/>
                  </a:cubicBezTo>
                  <a:cubicBezTo>
                    <a:pt x="49530" y="1898650"/>
                    <a:pt x="50800" y="1899920"/>
                    <a:pt x="52070" y="1901190"/>
                  </a:cubicBezTo>
                  <a:cubicBezTo>
                    <a:pt x="53340" y="1902460"/>
                    <a:pt x="53340" y="1905000"/>
                    <a:pt x="54610" y="1906270"/>
                  </a:cubicBezTo>
                  <a:cubicBezTo>
                    <a:pt x="55880" y="1907540"/>
                    <a:pt x="55880" y="1910080"/>
                    <a:pt x="55880" y="1912620"/>
                  </a:cubicBezTo>
                  <a:cubicBezTo>
                    <a:pt x="55880" y="1915160"/>
                    <a:pt x="55880" y="1917700"/>
                    <a:pt x="54610" y="1918970"/>
                  </a:cubicBezTo>
                  <a:cubicBezTo>
                    <a:pt x="54610" y="1921510"/>
                    <a:pt x="53340" y="1922780"/>
                    <a:pt x="52070" y="1925320"/>
                  </a:cubicBezTo>
                  <a:cubicBezTo>
                    <a:pt x="50800" y="1926590"/>
                    <a:pt x="49530" y="1927860"/>
                    <a:pt x="46990" y="1929130"/>
                  </a:cubicBezTo>
                  <a:cubicBezTo>
                    <a:pt x="45720" y="1930400"/>
                    <a:pt x="43180" y="1930400"/>
                    <a:pt x="40640" y="1930400"/>
                  </a:cubicBezTo>
                  <a:cubicBezTo>
                    <a:pt x="38100" y="1930400"/>
                    <a:pt x="35560" y="1929130"/>
                    <a:pt x="33020" y="1927860"/>
                  </a:cubicBezTo>
                  <a:cubicBezTo>
                    <a:pt x="30480" y="1926590"/>
                    <a:pt x="29210" y="1924050"/>
                    <a:pt x="29210" y="1921510"/>
                  </a:cubicBezTo>
                  <a:lnTo>
                    <a:pt x="29210" y="1921510"/>
                  </a:lnTo>
                  <a:cubicBezTo>
                    <a:pt x="29210" y="1922780"/>
                    <a:pt x="27940" y="1924050"/>
                    <a:pt x="27940" y="1925320"/>
                  </a:cubicBezTo>
                  <a:cubicBezTo>
                    <a:pt x="26670" y="1926590"/>
                    <a:pt x="26670" y="1927860"/>
                    <a:pt x="25400" y="1927860"/>
                  </a:cubicBezTo>
                  <a:cubicBezTo>
                    <a:pt x="24130" y="1929130"/>
                    <a:pt x="22860" y="1929130"/>
                    <a:pt x="21590" y="1930400"/>
                  </a:cubicBezTo>
                  <a:cubicBezTo>
                    <a:pt x="20320" y="1930400"/>
                    <a:pt x="19050" y="1931670"/>
                    <a:pt x="16510" y="1931670"/>
                  </a:cubicBezTo>
                  <a:cubicBezTo>
                    <a:pt x="13970" y="1931670"/>
                    <a:pt x="11430" y="1931670"/>
                    <a:pt x="8890" y="1930400"/>
                  </a:cubicBezTo>
                  <a:cubicBezTo>
                    <a:pt x="6350" y="1929130"/>
                    <a:pt x="5080" y="1927860"/>
                    <a:pt x="3810" y="1926590"/>
                  </a:cubicBezTo>
                  <a:cubicBezTo>
                    <a:pt x="2540" y="1925320"/>
                    <a:pt x="1270" y="1922780"/>
                    <a:pt x="1270" y="1920240"/>
                  </a:cubicBezTo>
                  <a:cubicBezTo>
                    <a:pt x="1270" y="1917700"/>
                    <a:pt x="0" y="1915160"/>
                    <a:pt x="0" y="1912620"/>
                  </a:cubicBezTo>
                  <a:cubicBezTo>
                    <a:pt x="0" y="1907540"/>
                    <a:pt x="1270" y="1903730"/>
                    <a:pt x="3810" y="1899920"/>
                  </a:cubicBezTo>
                  <a:cubicBezTo>
                    <a:pt x="6350" y="1896110"/>
                    <a:pt x="10160" y="1893570"/>
                    <a:pt x="13970" y="1893570"/>
                  </a:cubicBezTo>
                  <a:lnTo>
                    <a:pt x="16510" y="1905000"/>
                  </a:lnTo>
                  <a:cubicBezTo>
                    <a:pt x="13970" y="1905000"/>
                    <a:pt x="12700" y="1906270"/>
                    <a:pt x="11430" y="1907540"/>
                  </a:cubicBezTo>
                  <a:cubicBezTo>
                    <a:pt x="10160" y="1908810"/>
                    <a:pt x="10160" y="1910080"/>
                    <a:pt x="10160" y="1912620"/>
                  </a:cubicBezTo>
                  <a:cubicBezTo>
                    <a:pt x="10160" y="1915160"/>
                    <a:pt x="11430" y="1916430"/>
                    <a:pt x="12700" y="1917700"/>
                  </a:cubicBezTo>
                  <a:cubicBezTo>
                    <a:pt x="13970" y="1918970"/>
                    <a:pt x="15240" y="1918970"/>
                    <a:pt x="17780" y="1918970"/>
                  </a:cubicBezTo>
                  <a:cubicBezTo>
                    <a:pt x="19050" y="1918970"/>
                    <a:pt x="20320" y="1918970"/>
                    <a:pt x="21590" y="1917700"/>
                  </a:cubicBezTo>
                  <a:cubicBezTo>
                    <a:pt x="22860" y="1916430"/>
                    <a:pt x="22860" y="1916430"/>
                    <a:pt x="22860" y="1915160"/>
                  </a:cubicBezTo>
                  <a:cubicBezTo>
                    <a:pt x="22860" y="1913890"/>
                    <a:pt x="24130" y="1912620"/>
                    <a:pt x="24130" y="1911350"/>
                  </a:cubicBezTo>
                  <a:cubicBezTo>
                    <a:pt x="24130" y="1910080"/>
                    <a:pt x="24130" y="1908810"/>
                    <a:pt x="24130" y="1907540"/>
                  </a:cubicBezTo>
                  <a:lnTo>
                    <a:pt x="24130" y="1905000"/>
                  </a:lnTo>
                  <a:lnTo>
                    <a:pt x="34290" y="1905000"/>
                  </a:lnTo>
                  <a:lnTo>
                    <a:pt x="34290" y="1908810"/>
                  </a:lnTo>
                  <a:close/>
                  <a:moveTo>
                    <a:pt x="54610" y="1996440"/>
                  </a:moveTo>
                  <a:lnTo>
                    <a:pt x="54610" y="2006600"/>
                  </a:lnTo>
                  <a:lnTo>
                    <a:pt x="1270" y="2029460"/>
                  </a:lnTo>
                  <a:lnTo>
                    <a:pt x="1270" y="2015490"/>
                  </a:lnTo>
                  <a:lnTo>
                    <a:pt x="12700" y="2010410"/>
                  </a:lnTo>
                  <a:lnTo>
                    <a:pt x="12700" y="1990090"/>
                  </a:lnTo>
                  <a:lnTo>
                    <a:pt x="1270" y="1985010"/>
                  </a:lnTo>
                  <a:lnTo>
                    <a:pt x="1270" y="1972310"/>
                  </a:lnTo>
                  <a:lnTo>
                    <a:pt x="54610" y="1996440"/>
                  </a:lnTo>
                  <a:close/>
                  <a:moveTo>
                    <a:pt x="39370" y="2000250"/>
                  </a:moveTo>
                  <a:lnTo>
                    <a:pt x="22860" y="1993900"/>
                  </a:lnTo>
                  <a:lnTo>
                    <a:pt x="22860" y="2006600"/>
                  </a:lnTo>
                  <a:lnTo>
                    <a:pt x="39370" y="2000250"/>
                  </a:lnTo>
                  <a:close/>
                  <a:moveTo>
                    <a:pt x="30480" y="3468370"/>
                  </a:moveTo>
                  <a:lnTo>
                    <a:pt x="1270" y="3406140"/>
                  </a:lnTo>
                  <a:lnTo>
                    <a:pt x="6350" y="3403600"/>
                  </a:lnTo>
                  <a:lnTo>
                    <a:pt x="30480" y="3455670"/>
                  </a:lnTo>
                  <a:lnTo>
                    <a:pt x="53340" y="3403600"/>
                  </a:lnTo>
                  <a:lnTo>
                    <a:pt x="58420" y="3406140"/>
                  </a:lnTo>
                  <a:lnTo>
                    <a:pt x="30480" y="3468370"/>
                  </a:lnTo>
                  <a:close/>
                  <a:moveTo>
                    <a:pt x="26670" y="3322320"/>
                  </a:moveTo>
                  <a:lnTo>
                    <a:pt x="31750" y="3322320"/>
                  </a:lnTo>
                  <a:lnTo>
                    <a:pt x="31750" y="3462020"/>
                  </a:lnTo>
                  <a:lnTo>
                    <a:pt x="26670" y="3462020"/>
                  </a:lnTo>
                  <a:lnTo>
                    <a:pt x="26670" y="3322320"/>
                  </a:lnTo>
                  <a:close/>
                  <a:moveTo>
                    <a:pt x="41910" y="3568700"/>
                  </a:moveTo>
                  <a:lnTo>
                    <a:pt x="31750" y="3557270"/>
                  </a:lnTo>
                  <a:lnTo>
                    <a:pt x="39370" y="3550920"/>
                  </a:lnTo>
                  <a:lnTo>
                    <a:pt x="54610" y="3568700"/>
                  </a:lnTo>
                  <a:lnTo>
                    <a:pt x="54610" y="3578860"/>
                  </a:lnTo>
                  <a:lnTo>
                    <a:pt x="1270" y="3578860"/>
                  </a:lnTo>
                  <a:lnTo>
                    <a:pt x="1270" y="3567430"/>
                  </a:lnTo>
                  <a:lnTo>
                    <a:pt x="41910" y="3567430"/>
                  </a:lnTo>
                  <a:lnTo>
                    <a:pt x="41910" y="3568700"/>
                  </a:lnTo>
                  <a:close/>
                  <a:moveTo>
                    <a:pt x="12700" y="3623310"/>
                  </a:moveTo>
                  <a:lnTo>
                    <a:pt x="12700" y="3599180"/>
                  </a:lnTo>
                  <a:lnTo>
                    <a:pt x="21590" y="3599180"/>
                  </a:lnTo>
                  <a:lnTo>
                    <a:pt x="54610" y="3620770"/>
                  </a:lnTo>
                  <a:lnTo>
                    <a:pt x="54610" y="3633470"/>
                  </a:lnTo>
                  <a:lnTo>
                    <a:pt x="21590" y="3633470"/>
                  </a:lnTo>
                  <a:lnTo>
                    <a:pt x="21590" y="3639820"/>
                  </a:lnTo>
                  <a:lnTo>
                    <a:pt x="12700" y="3639820"/>
                  </a:lnTo>
                  <a:lnTo>
                    <a:pt x="12700" y="3633470"/>
                  </a:lnTo>
                  <a:lnTo>
                    <a:pt x="1270" y="3633470"/>
                  </a:lnTo>
                  <a:lnTo>
                    <a:pt x="1270" y="3622040"/>
                  </a:lnTo>
                  <a:lnTo>
                    <a:pt x="12700" y="3623310"/>
                  </a:lnTo>
                  <a:lnTo>
                    <a:pt x="12700" y="3623310"/>
                  </a:lnTo>
                  <a:close/>
                  <a:moveTo>
                    <a:pt x="40640" y="3623310"/>
                  </a:moveTo>
                  <a:lnTo>
                    <a:pt x="40640" y="3623310"/>
                  </a:lnTo>
                  <a:lnTo>
                    <a:pt x="21590" y="3611880"/>
                  </a:lnTo>
                  <a:lnTo>
                    <a:pt x="21590" y="3624580"/>
                  </a:lnTo>
                  <a:lnTo>
                    <a:pt x="40640" y="3624580"/>
                  </a:lnTo>
                  <a:lnTo>
                    <a:pt x="40640" y="3623310"/>
                  </a:lnTo>
                  <a:close/>
                  <a:moveTo>
                    <a:pt x="30480" y="5085080"/>
                  </a:moveTo>
                  <a:lnTo>
                    <a:pt x="1270" y="5022850"/>
                  </a:lnTo>
                  <a:lnTo>
                    <a:pt x="6350" y="5020310"/>
                  </a:lnTo>
                  <a:lnTo>
                    <a:pt x="30480" y="5072380"/>
                  </a:lnTo>
                  <a:lnTo>
                    <a:pt x="53340" y="5020310"/>
                  </a:lnTo>
                  <a:lnTo>
                    <a:pt x="58420" y="5022850"/>
                  </a:lnTo>
                  <a:lnTo>
                    <a:pt x="30480" y="5085080"/>
                  </a:lnTo>
                  <a:close/>
                  <a:moveTo>
                    <a:pt x="26670" y="4939030"/>
                  </a:moveTo>
                  <a:lnTo>
                    <a:pt x="31750" y="4939030"/>
                  </a:lnTo>
                  <a:lnTo>
                    <a:pt x="31750" y="5078730"/>
                  </a:lnTo>
                  <a:lnTo>
                    <a:pt x="26670" y="5078730"/>
                  </a:lnTo>
                  <a:lnTo>
                    <a:pt x="26670" y="4939030"/>
                  </a:lnTo>
                  <a:close/>
                  <a:moveTo>
                    <a:pt x="41910" y="5185410"/>
                  </a:moveTo>
                  <a:lnTo>
                    <a:pt x="31750" y="5173980"/>
                  </a:lnTo>
                  <a:lnTo>
                    <a:pt x="39370" y="5167630"/>
                  </a:lnTo>
                  <a:lnTo>
                    <a:pt x="54610" y="5185410"/>
                  </a:lnTo>
                  <a:lnTo>
                    <a:pt x="54610" y="5195570"/>
                  </a:lnTo>
                  <a:lnTo>
                    <a:pt x="1270" y="5195570"/>
                  </a:lnTo>
                  <a:lnTo>
                    <a:pt x="1270" y="5184140"/>
                  </a:lnTo>
                  <a:lnTo>
                    <a:pt x="41910" y="5184140"/>
                  </a:lnTo>
                  <a:lnTo>
                    <a:pt x="41910" y="5185410"/>
                  </a:lnTo>
                  <a:close/>
                  <a:moveTo>
                    <a:pt x="12700" y="5240020"/>
                  </a:moveTo>
                  <a:lnTo>
                    <a:pt x="12700" y="5215890"/>
                  </a:lnTo>
                  <a:lnTo>
                    <a:pt x="21590" y="5215890"/>
                  </a:lnTo>
                  <a:lnTo>
                    <a:pt x="54610" y="5237480"/>
                  </a:lnTo>
                  <a:lnTo>
                    <a:pt x="54610" y="5250180"/>
                  </a:lnTo>
                  <a:lnTo>
                    <a:pt x="21590" y="5250180"/>
                  </a:lnTo>
                  <a:lnTo>
                    <a:pt x="21590" y="5256530"/>
                  </a:lnTo>
                  <a:lnTo>
                    <a:pt x="12700" y="5256530"/>
                  </a:lnTo>
                  <a:lnTo>
                    <a:pt x="12700" y="5250180"/>
                  </a:lnTo>
                  <a:lnTo>
                    <a:pt x="1270" y="5250180"/>
                  </a:lnTo>
                  <a:lnTo>
                    <a:pt x="1270" y="5238750"/>
                  </a:lnTo>
                  <a:lnTo>
                    <a:pt x="12700" y="5240020"/>
                  </a:lnTo>
                  <a:lnTo>
                    <a:pt x="12700" y="5240020"/>
                  </a:lnTo>
                  <a:close/>
                  <a:moveTo>
                    <a:pt x="40640" y="5240020"/>
                  </a:moveTo>
                  <a:lnTo>
                    <a:pt x="40640" y="5240020"/>
                  </a:lnTo>
                  <a:lnTo>
                    <a:pt x="21590" y="5227320"/>
                  </a:lnTo>
                  <a:lnTo>
                    <a:pt x="21590" y="5240020"/>
                  </a:lnTo>
                  <a:lnTo>
                    <a:pt x="40640" y="5240020"/>
                  </a:lnTo>
                  <a:close/>
                  <a:moveTo>
                    <a:pt x="54610" y="5317490"/>
                  </a:moveTo>
                  <a:lnTo>
                    <a:pt x="54610" y="5327650"/>
                  </a:lnTo>
                  <a:lnTo>
                    <a:pt x="1270" y="5351780"/>
                  </a:lnTo>
                  <a:lnTo>
                    <a:pt x="1270" y="5337810"/>
                  </a:lnTo>
                  <a:lnTo>
                    <a:pt x="12700" y="5332730"/>
                  </a:lnTo>
                  <a:lnTo>
                    <a:pt x="12700" y="5311140"/>
                  </a:lnTo>
                  <a:lnTo>
                    <a:pt x="1270" y="5306060"/>
                  </a:lnTo>
                  <a:lnTo>
                    <a:pt x="1270" y="5293360"/>
                  </a:lnTo>
                  <a:lnTo>
                    <a:pt x="54610" y="5317490"/>
                  </a:lnTo>
                  <a:close/>
                  <a:moveTo>
                    <a:pt x="39370" y="5322570"/>
                  </a:moveTo>
                  <a:lnTo>
                    <a:pt x="22860" y="5316220"/>
                  </a:lnTo>
                  <a:lnTo>
                    <a:pt x="22860" y="5328920"/>
                  </a:lnTo>
                  <a:lnTo>
                    <a:pt x="39370" y="5322570"/>
                  </a:lnTo>
                  <a:close/>
                </a:path>
              </a:pathLst>
            </a:custGeom>
            <a:solidFill>
              <a:srgbClr val="016A6D"/>
            </a:solidFill>
          </p:spPr>
        </p:sp>
      </p:grpSp>
      <p:sp>
        <p:nvSpPr>
          <p:cNvPr id="11" name="TextBox 11"/>
          <p:cNvSpPr txBox="1"/>
          <p:nvPr/>
        </p:nvSpPr>
        <p:spPr>
          <a:xfrm>
            <a:off x="931506" y="846927"/>
            <a:ext cx="7599263" cy="408638"/>
          </a:xfrm>
          <a:prstGeom prst="rect">
            <a:avLst/>
          </a:prstGeom>
        </p:spPr>
        <p:txBody>
          <a:bodyPr lIns="0" tIns="0" rIns="0" bIns="0" rtlCol="0" anchor="t">
            <a:spAutoFit/>
          </a:bodyPr>
          <a:lstStyle/>
          <a:p>
            <a:pPr defTabSz="609630">
              <a:lnSpc>
                <a:spcPts val="3454"/>
              </a:lnSpc>
            </a:pPr>
            <a:r>
              <a:rPr lang="en-US" sz="2467" b="1">
                <a:solidFill>
                  <a:srgbClr val="FFFFFF"/>
                </a:solidFill>
                <a:latin typeface="Canva Sans Bold"/>
                <a:ea typeface="Canva Sans Bold"/>
                <a:cs typeface="Canva Sans Bold"/>
                <a:sym typeface="Canva Sans Bold"/>
              </a:rPr>
              <a:t>Ablauf des Mahnverfahrens</a:t>
            </a:r>
          </a:p>
        </p:txBody>
      </p:sp>
      <p:sp>
        <p:nvSpPr>
          <p:cNvPr id="12" name="TextBox 12"/>
          <p:cNvSpPr txBox="1"/>
          <p:nvPr/>
        </p:nvSpPr>
        <p:spPr>
          <a:xfrm>
            <a:off x="4731137" y="762683"/>
            <a:ext cx="6577996"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Reaktion des Antragsgegners</a:t>
            </a:r>
          </a:p>
        </p:txBody>
      </p:sp>
      <p:sp>
        <p:nvSpPr>
          <p:cNvPr id="13" name="TextBox 13"/>
          <p:cNvSpPr txBox="1"/>
          <p:nvPr/>
        </p:nvSpPr>
        <p:spPr>
          <a:xfrm>
            <a:off x="-447453" y="4923716"/>
            <a:ext cx="4430287"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nichts</a:t>
            </a:r>
          </a:p>
        </p:txBody>
      </p:sp>
      <p:grpSp>
        <p:nvGrpSpPr>
          <p:cNvPr id="14" name="Group 14"/>
          <p:cNvGrpSpPr>
            <a:grpSpLocks noChangeAspect="1"/>
          </p:cNvGrpSpPr>
          <p:nvPr/>
        </p:nvGrpSpPr>
        <p:grpSpPr>
          <a:xfrm>
            <a:off x="9461632" y="2223525"/>
            <a:ext cx="2044568" cy="3948675"/>
            <a:chOff x="0" y="0"/>
            <a:chExt cx="3290570" cy="6355080"/>
          </a:xfrm>
        </p:grpSpPr>
        <p:sp>
          <p:nvSpPr>
            <p:cNvPr id="15" name="Freeform 15"/>
            <p:cNvSpPr/>
            <p:nvPr/>
          </p:nvSpPr>
          <p:spPr>
            <a:xfrm>
              <a:off x="0" y="1270"/>
              <a:ext cx="3289300" cy="6353810"/>
            </a:xfrm>
            <a:custGeom>
              <a:avLst/>
              <a:gdLst/>
              <a:ahLst/>
              <a:cxnLst/>
              <a:rect l="l" t="t" r="r" b="b"/>
              <a:pathLst>
                <a:path w="3289300" h="6353810">
                  <a:moveTo>
                    <a:pt x="3289300" y="6353810"/>
                  </a:moveTo>
                  <a:lnTo>
                    <a:pt x="0" y="6353810"/>
                  </a:lnTo>
                  <a:lnTo>
                    <a:pt x="0" y="0"/>
                  </a:lnTo>
                  <a:lnTo>
                    <a:pt x="3289300" y="0"/>
                  </a:lnTo>
                  <a:lnTo>
                    <a:pt x="3289300" y="6353810"/>
                  </a:lnTo>
                  <a:close/>
                </a:path>
              </a:pathLst>
            </a:custGeom>
            <a:solidFill>
              <a:srgbClr val="6F6F6F"/>
            </a:solidFill>
          </p:spPr>
        </p:sp>
        <p:sp>
          <p:nvSpPr>
            <p:cNvPr id="16" name="Freeform 16"/>
            <p:cNvSpPr/>
            <p:nvPr/>
          </p:nvSpPr>
          <p:spPr>
            <a:xfrm>
              <a:off x="179070" y="323342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17" name="Freeform 17"/>
            <p:cNvSpPr/>
            <p:nvPr/>
          </p:nvSpPr>
          <p:spPr>
            <a:xfrm>
              <a:off x="181610" y="18034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18" name="Freeform 18"/>
            <p:cNvSpPr/>
            <p:nvPr/>
          </p:nvSpPr>
          <p:spPr>
            <a:xfrm>
              <a:off x="54610" y="439420"/>
              <a:ext cx="3173730" cy="5429250"/>
            </a:xfrm>
            <a:custGeom>
              <a:avLst/>
              <a:gdLst/>
              <a:ahLst/>
              <a:cxnLst/>
              <a:rect l="l" t="t" r="r" b="b"/>
              <a:pathLst>
                <a:path w="3173730" h="5429250">
                  <a:moveTo>
                    <a:pt x="3117850" y="751840"/>
                  </a:moveTo>
                  <a:lnTo>
                    <a:pt x="3117850" y="716280"/>
                  </a:lnTo>
                  <a:lnTo>
                    <a:pt x="3129280" y="716280"/>
                  </a:lnTo>
                  <a:lnTo>
                    <a:pt x="3129280" y="740410"/>
                  </a:lnTo>
                  <a:lnTo>
                    <a:pt x="3140710" y="740410"/>
                  </a:lnTo>
                  <a:lnTo>
                    <a:pt x="3140710" y="717550"/>
                  </a:lnTo>
                  <a:lnTo>
                    <a:pt x="3152140" y="717550"/>
                  </a:lnTo>
                  <a:lnTo>
                    <a:pt x="3152140" y="740410"/>
                  </a:lnTo>
                  <a:lnTo>
                    <a:pt x="3173730" y="740410"/>
                  </a:lnTo>
                  <a:lnTo>
                    <a:pt x="3173730" y="751840"/>
                  </a:lnTo>
                  <a:lnTo>
                    <a:pt x="3117850" y="751840"/>
                  </a:lnTo>
                  <a:close/>
                  <a:moveTo>
                    <a:pt x="3117850" y="702310"/>
                  </a:moveTo>
                  <a:lnTo>
                    <a:pt x="3117850" y="690880"/>
                  </a:lnTo>
                  <a:lnTo>
                    <a:pt x="3171190" y="690880"/>
                  </a:lnTo>
                  <a:lnTo>
                    <a:pt x="3171190" y="702310"/>
                  </a:lnTo>
                  <a:lnTo>
                    <a:pt x="3117850" y="702310"/>
                  </a:lnTo>
                  <a:close/>
                  <a:moveTo>
                    <a:pt x="3117850" y="674370"/>
                  </a:moveTo>
                  <a:lnTo>
                    <a:pt x="3117850" y="662940"/>
                  </a:lnTo>
                  <a:lnTo>
                    <a:pt x="3161030" y="662940"/>
                  </a:lnTo>
                  <a:lnTo>
                    <a:pt x="3161030" y="640080"/>
                  </a:lnTo>
                  <a:lnTo>
                    <a:pt x="3172460" y="640080"/>
                  </a:lnTo>
                  <a:lnTo>
                    <a:pt x="3172460" y="674370"/>
                  </a:lnTo>
                  <a:lnTo>
                    <a:pt x="3117850" y="674370"/>
                  </a:lnTo>
                  <a:close/>
                  <a:moveTo>
                    <a:pt x="3117850" y="628650"/>
                  </a:moveTo>
                  <a:lnTo>
                    <a:pt x="3117850" y="610870"/>
                  </a:lnTo>
                  <a:lnTo>
                    <a:pt x="3153410" y="598170"/>
                  </a:lnTo>
                  <a:lnTo>
                    <a:pt x="3153410" y="598170"/>
                  </a:lnTo>
                  <a:lnTo>
                    <a:pt x="3117850" y="585470"/>
                  </a:lnTo>
                  <a:lnTo>
                    <a:pt x="3117850" y="567690"/>
                  </a:lnTo>
                  <a:lnTo>
                    <a:pt x="3171190" y="567690"/>
                  </a:lnTo>
                  <a:lnTo>
                    <a:pt x="3171190" y="579120"/>
                  </a:lnTo>
                  <a:lnTo>
                    <a:pt x="3129280" y="579120"/>
                  </a:lnTo>
                  <a:lnTo>
                    <a:pt x="3129280" y="579120"/>
                  </a:lnTo>
                  <a:lnTo>
                    <a:pt x="3171190" y="593090"/>
                  </a:lnTo>
                  <a:lnTo>
                    <a:pt x="3171190" y="601980"/>
                  </a:lnTo>
                  <a:lnTo>
                    <a:pt x="3129280" y="615950"/>
                  </a:lnTo>
                  <a:lnTo>
                    <a:pt x="3129280" y="615950"/>
                  </a:lnTo>
                  <a:lnTo>
                    <a:pt x="3171190" y="615950"/>
                  </a:lnTo>
                  <a:lnTo>
                    <a:pt x="3171190" y="627380"/>
                  </a:lnTo>
                  <a:lnTo>
                    <a:pt x="3117850" y="628650"/>
                  </a:lnTo>
                  <a:lnTo>
                    <a:pt x="3117850" y="628650"/>
                  </a:lnTo>
                  <a:close/>
                  <a:moveTo>
                    <a:pt x="3117850" y="523240"/>
                  </a:moveTo>
                  <a:lnTo>
                    <a:pt x="3117850" y="506730"/>
                  </a:lnTo>
                  <a:lnTo>
                    <a:pt x="3155950" y="483870"/>
                  </a:lnTo>
                  <a:lnTo>
                    <a:pt x="3155950" y="483870"/>
                  </a:lnTo>
                  <a:lnTo>
                    <a:pt x="3117850" y="483870"/>
                  </a:lnTo>
                  <a:lnTo>
                    <a:pt x="3117850" y="472440"/>
                  </a:lnTo>
                  <a:lnTo>
                    <a:pt x="3171190" y="472440"/>
                  </a:lnTo>
                  <a:lnTo>
                    <a:pt x="3171190" y="487680"/>
                  </a:lnTo>
                  <a:lnTo>
                    <a:pt x="3133090" y="511810"/>
                  </a:lnTo>
                  <a:lnTo>
                    <a:pt x="3133090" y="511810"/>
                  </a:lnTo>
                  <a:lnTo>
                    <a:pt x="3171190" y="511810"/>
                  </a:lnTo>
                  <a:lnTo>
                    <a:pt x="3171190" y="523240"/>
                  </a:lnTo>
                  <a:lnTo>
                    <a:pt x="3117850" y="523240"/>
                  </a:lnTo>
                  <a:close/>
                  <a:moveTo>
                    <a:pt x="3117850" y="454660"/>
                  </a:moveTo>
                  <a:lnTo>
                    <a:pt x="3117850" y="417830"/>
                  </a:lnTo>
                  <a:lnTo>
                    <a:pt x="3129280" y="417830"/>
                  </a:lnTo>
                  <a:lnTo>
                    <a:pt x="3129280" y="443230"/>
                  </a:lnTo>
                  <a:lnTo>
                    <a:pt x="3139440" y="443230"/>
                  </a:lnTo>
                  <a:lnTo>
                    <a:pt x="3139440" y="420370"/>
                  </a:lnTo>
                  <a:lnTo>
                    <a:pt x="3150870" y="420370"/>
                  </a:lnTo>
                  <a:lnTo>
                    <a:pt x="3150870" y="443230"/>
                  </a:lnTo>
                  <a:lnTo>
                    <a:pt x="3162300" y="443230"/>
                  </a:lnTo>
                  <a:lnTo>
                    <a:pt x="3162300" y="416560"/>
                  </a:lnTo>
                  <a:lnTo>
                    <a:pt x="3173730" y="416560"/>
                  </a:lnTo>
                  <a:lnTo>
                    <a:pt x="3173730" y="454660"/>
                  </a:lnTo>
                  <a:lnTo>
                    <a:pt x="3117850" y="454660"/>
                  </a:lnTo>
                  <a:close/>
                  <a:moveTo>
                    <a:pt x="3167380" y="353060"/>
                  </a:moveTo>
                  <a:cubicBezTo>
                    <a:pt x="3168650" y="356870"/>
                    <a:pt x="3169920" y="360680"/>
                    <a:pt x="3171190" y="364490"/>
                  </a:cubicBezTo>
                  <a:cubicBezTo>
                    <a:pt x="3172460" y="368300"/>
                    <a:pt x="3172460" y="372110"/>
                    <a:pt x="3172460" y="375920"/>
                  </a:cubicBezTo>
                  <a:cubicBezTo>
                    <a:pt x="3172460" y="379730"/>
                    <a:pt x="3171190" y="383540"/>
                    <a:pt x="3169920" y="387350"/>
                  </a:cubicBezTo>
                  <a:cubicBezTo>
                    <a:pt x="3168650" y="391160"/>
                    <a:pt x="3166110" y="393700"/>
                    <a:pt x="3164840" y="396240"/>
                  </a:cubicBezTo>
                  <a:cubicBezTo>
                    <a:pt x="3163570" y="398780"/>
                    <a:pt x="3159760" y="401320"/>
                    <a:pt x="3155950" y="402590"/>
                  </a:cubicBezTo>
                  <a:cubicBezTo>
                    <a:pt x="3152140" y="403860"/>
                    <a:pt x="3148330" y="405130"/>
                    <a:pt x="3144520" y="405130"/>
                  </a:cubicBezTo>
                  <a:cubicBezTo>
                    <a:pt x="3140710" y="405130"/>
                    <a:pt x="3136900" y="403860"/>
                    <a:pt x="3133090" y="402590"/>
                  </a:cubicBezTo>
                  <a:cubicBezTo>
                    <a:pt x="3129280" y="401320"/>
                    <a:pt x="3126740" y="398780"/>
                    <a:pt x="3124200" y="396240"/>
                  </a:cubicBezTo>
                  <a:cubicBezTo>
                    <a:pt x="3121660" y="393700"/>
                    <a:pt x="3120390" y="391160"/>
                    <a:pt x="3119121" y="387350"/>
                  </a:cubicBezTo>
                  <a:cubicBezTo>
                    <a:pt x="3117850" y="383540"/>
                    <a:pt x="3116581" y="379730"/>
                    <a:pt x="3116581" y="375920"/>
                  </a:cubicBezTo>
                  <a:cubicBezTo>
                    <a:pt x="3116581" y="372110"/>
                    <a:pt x="3116581" y="367030"/>
                    <a:pt x="3117851" y="364490"/>
                  </a:cubicBezTo>
                  <a:cubicBezTo>
                    <a:pt x="3119121" y="360680"/>
                    <a:pt x="3120391" y="358140"/>
                    <a:pt x="3122931" y="354330"/>
                  </a:cubicBezTo>
                  <a:lnTo>
                    <a:pt x="3131821" y="363220"/>
                  </a:lnTo>
                  <a:cubicBezTo>
                    <a:pt x="3130550" y="364490"/>
                    <a:pt x="3129281" y="367030"/>
                    <a:pt x="3128010" y="368300"/>
                  </a:cubicBezTo>
                  <a:cubicBezTo>
                    <a:pt x="3126740" y="370840"/>
                    <a:pt x="3126740" y="373380"/>
                    <a:pt x="3126740" y="375920"/>
                  </a:cubicBezTo>
                  <a:cubicBezTo>
                    <a:pt x="3126740" y="378460"/>
                    <a:pt x="3126740" y="381000"/>
                    <a:pt x="3128010" y="382270"/>
                  </a:cubicBezTo>
                  <a:cubicBezTo>
                    <a:pt x="3129281" y="384810"/>
                    <a:pt x="3130550" y="386080"/>
                    <a:pt x="3131821" y="387350"/>
                  </a:cubicBezTo>
                  <a:cubicBezTo>
                    <a:pt x="3133091" y="388620"/>
                    <a:pt x="3135631" y="389890"/>
                    <a:pt x="3136900" y="391160"/>
                  </a:cubicBezTo>
                  <a:cubicBezTo>
                    <a:pt x="3138170" y="392430"/>
                    <a:pt x="3140710" y="392430"/>
                    <a:pt x="3143250" y="392430"/>
                  </a:cubicBezTo>
                  <a:cubicBezTo>
                    <a:pt x="3145790" y="392430"/>
                    <a:pt x="3148330" y="392430"/>
                    <a:pt x="3149600" y="391160"/>
                  </a:cubicBezTo>
                  <a:cubicBezTo>
                    <a:pt x="3150871" y="389890"/>
                    <a:pt x="3153410" y="388620"/>
                    <a:pt x="3154680" y="387350"/>
                  </a:cubicBezTo>
                  <a:cubicBezTo>
                    <a:pt x="3155950" y="386080"/>
                    <a:pt x="3157220" y="383540"/>
                    <a:pt x="3158490" y="382270"/>
                  </a:cubicBezTo>
                  <a:cubicBezTo>
                    <a:pt x="3159760" y="379730"/>
                    <a:pt x="3159760" y="378460"/>
                    <a:pt x="3159760" y="375920"/>
                  </a:cubicBezTo>
                  <a:cubicBezTo>
                    <a:pt x="3159760" y="373380"/>
                    <a:pt x="3159760" y="370840"/>
                    <a:pt x="3158490" y="369570"/>
                  </a:cubicBezTo>
                  <a:cubicBezTo>
                    <a:pt x="3157220" y="368300"/>
                    <a:pt x="3157220" y="365760"/>
                    <a:pt x="3157220" y="364490"/>
                  </a:cubicBezTo>
                  <a:lnTo>
                    <a:pt x="3148330" y="364490"/>
                  </a:lnTo>
                  <a:lnTo>
                    <a:pt x="3148330" y="374650"/>
                  </a:lnTo>
                  <a:lnTo>
                    <a:pt x="3136900" y="374650"/>
                  </a:lnTo>
                  <a:lnTo>
                    <a:pt x="3136900" y="353060"/>
                  </a:lnTo>
                  <a:cubicBezTo>
                    <a:pt x="3136900" y="353060"/>
                    <a:pt x="3167380" y="353060"/>
                    <a:pt x="3167380" y="353060"/>
                  </a:cubicBezTo>
                  <a:close/>
                  <a:moveTo>
                    <a:pt x="3117850" y="325120"/>
                  </a:moveTo>
                  <a:lnTo>
                    <a:pt x="3117850" y="314960"/>
                  </a:lnTo>
                  <a:lnTo>
                    <a:pt x="3171190" y="292100"/>
                  </a:lnTo>
                  <a:lnTo>
                    <a:pt x="3171190" y="306070"/>
                  </a:lnTo>
                  <a:lnTo>
                    <a:pt x="3159760" y="311150"/>
                  </a:lnTo>
                  <a:lnTo>
                    <a:pt x="3159760" y="331470"/>
                  </a:lnTo>
                  <a:lnTo>
                    <a:pt x="3171190" y="335280"/>
                  </a:lnTo>
                  <a:lnTo>
                    <a:pt x="3171190" y="347980"/>
                  </a:lnTo>
                  <a:lnTo>
                    <a:pt x="3117850" y="325120"/>
                  </a:lnTo>
                  <a:close/>
                  <a:moveTo>
                    <a:pt x="3133090" y="320040"/>
                  </a:moveTo>
                  <a:lnTo>
                    <a:pt x="3149600" y="326390"/>
                  </a:lnTo>
                  <a:lnTo>
                    <a:pt x="3149600" y="313690"/>
                  </a:lnTo>
                  <a:lnTo>
                    <a:pt x="3133090" y="320040"/>
                  </a:lnTo>
                  <a:close/>
                  <a:moveTo>
                    <a:pt x="3128010" y="278130"/>
                  </a:moveTo>
                  <a:lnTo>
                    <a:pt x="3128010" y="293370"/>
                  </a:lnTo>
                  <a:lnTo>
                    <a:pt x="3117850" y="293370"/>
                  </a:lnTo>
                  <a:lnTo>
                    <a:pt x="3117850" y="250190"/>
                  </a:lnTo>
                  <a:lnTo>
                    <a:pt x="3128010" y="250190"/>
                  </a:lnTo>
                  <a:lnTo>
                    <a:pt x="3128010" y="265430"/>
                  </a:lnTo>
                  <a:lnTo>
                    <a:pt x="3171190" y="265430"/>
                  </a:lnTo>
                  <a:lnTo>
                    <a:pt x="3171190" y="276860"/>
                  </a:lnTo>
                  <a:lnTo>
                    <a:pt x="3128010" y="278130"/>
                  </a:lnTo>
                  <a:lnTo>
                    <a:pt x="3128010" y="278130"/>
                  </a:lnTo>
                  <a:close/>
                  <a:moveTo>
                    <a:pt x="3117850" y="240030"/>
                  </a:moveTo>
                  <a:lnTo>
                    <a:pt x="3117850" y="228600"/>
                  </a:lnTo>
                  <a:lnTo>
                    <a:pt x="3171190" y="228600"/>
                  </a:lnTo>
                  <a:lnTo>
                    <a:pt x="3171190" y="240030"/>
                  </a:lnTo>
                  <a:lnTo>
                    <a:pt x="3117850" y="240030"/>
                  </a:lnTo>
                  <a:close/>
                  <a:moveTo>
                    <a:pt x="3117850" y="217170"/>
                  </a:moveTo>
                  <a:lnTo>
                    <a:pt x="3117850" y="203200"/>
                  </a:lnTo>
                  <a:lnTo>
                    <a:pt x="3153410" y="190500"/>
                  </a:lnTo>
                  <a:lnTo>
                    <a:pt x="3153410" y="190500"/>
                  </a:lnTo>
                  <a:lnTo>
                    <a:pt x="3117850" y="176530"/>
                  </a:lnTo>
                  <a:lnTo>
                    <a:pt x="3117850" y="163830"/>
                  </a:lnTo>
                  <a:lnTo>
                    <a:pt x="3171190" y="186690"/>
                  </a:lnTo>
                  <a:lnTo>
                    <a:pt x="3171190" y="195580"/>
                  </a:lnTo>
                  <a:lnTo>
                    <a:pt x="3117850" y="217170"/>
                  </a:lnTo>
                  <a:close/>
                  <a:moveTo>
                    <a:pt x="3117850" y="152400"/>
                  </a:moveTo>
                  <a:lnTo>
                    <a:pt x="3117850" y="115570"/>
                  </a:lnTo>
                  <a:lnTo>
                    <a:pt x="3129280" y="115570"/>
                  </a:lnTo>
                  <a:lnTo>
                    <a:pt x="3129280" y="140970"/>
                  </a:lnTo>
                  <a:lnTo>
                    <a:pt x="3139440" y="140970"/>
                  </a:lnTo>
                  <a:lnTo>
                    <a:pt x="3139440" y="118110"/>
                  </a:lnTo>
                  <a:lnTo>
                    <a:pt x="3150870" y="118110"/>
                  </a:lnTo>
                  <a:lnTo>
                    <a:pt x="3150870" y="140970"/>
                  </a:lnTo>
                  <a:lnTo>
                    <a:pt x="3162300" y="140970"/>
                  </a:lnTo>
                  <a:lnTo>
                    <a:pt x="3162300" y="114300"/>
                  </a:lnTo>
                  <a:lnTo>
                    <a:pt x="3173730" y="114300"/>
                  </a:lnTo>
                  <a:lnTo>
                    <a:pt x="3173730" y="152400"/>
                  </a:lnTo>
                  <a:lnTo>
                    <a:pt x="3117850" y="152400"/>
                  </a:lnTo>
                  <a:close/>
                  <a:moveTo>
                    <a:pt x="3117850" y="3089910"/>
                  </a:moveTo>
                  <a:lnTo>
                    <a:pt x="3117850" y="3053080"/>
                  </a:lnTo>
                  <a:lnTo>
                    <a:pt x="3129280" y="3053080"/>
                  </a:lnTo>
                  <a:lnTo>
                    <a:pt x="3129280" y="3077210"/>
                  </a:lnTo>
                  <a:lnTo>
                    <a:pt x="3140710" y="3077210"/>
                  </a:lnTo>
                  <a:lnTo>
                    <a:pt x="3140710" y="3054350"/>
                  </a:lnTo>
                  <a:lnTo>
                    <a:pt x="3152140" y="3054350"/>
                  </a:lnTo>
                  <a:lnTo>
                    <a:pt x="3152140" y="3077210"/>
                  </a:lnTo>
                  <a:lnTo>
                    <a:pt x="3173730" y="3077210"/>
                  </a:lnTo>
                  <a:lnTo>
                    <a:pt x="3173730" y="3088640"/>
                  </a:lnTo>
                  <a:lnTo>
                    <a:pt x="3117850" y="3088640"/>
                  </a:lnTo>
                  <a:lnTo>
                    <a:pt x="3117850" y="3089910"/>
                  </a:lnTo>
                  <a:close/>
                  <a:moveTo>
                    <a:pt x="3117850" y="3040380"/>
                  </a:moveTo>
                  <a:lnTo>
                    <a:pt x="3117850" y="3028950"/>
                  </a:lnTo>
                  <a:lnTo>
                    <a:pt x="3171190" y="3028950"/>
                  </a:lnTo>
                  <a:lnTo>
                    <a:pt x="3171190" y="3040380"/>
                  </a:lnTo>
                  <a:lnTo>
                    <a:pt x="3117850" y="3040380"/>
                  </a:lnTo>
                  <a:close/>
                  <a:moveTo>
                    <a:pt x="3117850" y="3012440"/>
                  </a:moveTo>
                  <a:lnTo>
                    <a:pt x="3117850" y="3001010"/>
                  </a:lnTo>
                  <a:lnTo>
                    <a:pt x="3161030" y="3001010"/>
                  </a:lnTo>
                  <a:lnTo>
                    <a:pt x="3161030" y="2979420"/>
                  </a:lnTo>
                  <a:lnTo>
                    <a:pt x="3172460" y="2979420"/>
                  </a:lnTo>
                  <a:lnTo>
                    <a:pt x="3172460" y="3013710"/>
                  </a:lnTo>
                  <a:lnTo>
                    <a:pt x="3117850" y="3013710"/>
                  </a:lnTo>
                  <a:lnTo>
                    <a:pt x="3117850" y="3012440"/>
                  </a:lnTo>
                  <a:close/>
                  <a:moveTo>
                    <a:pt x="3117850" y="2966720"/>
                  </a:moveTo>
                  <a:lnTo>
                    <a:pt x="3117850" y="2948940"/>
                  </a:lnTo>
                  <a:lnTo>
                    <a:pt x="3153410" y="2936240"/>
                  </a:lnTo>
                  <a:lnTo>
                    <a:pt x="3153410" y="2936240"/>
                  </a:lnTo>
                  <a:lnTo>
                    <a:pt x="3117850" y="2923540"/>
                  </a:lnTo>
                  <a:lnTo>
                    <a:pt x="3117850" y="2905760"/>
                  </a:lnTo>
                  <a:lnTo>
                    <a:pt x="3171190" y="2905760"/>
                  </a:lnTo>
                  <a:lnTo>
                    <a:pt x="3171190" y="2917190"/>
                  </a:lnTo>
                  <a:lnTo>
                    <a:pt x="3129280" y="2917190"/>
                  </a:lnTo>
                  <a:lnTo>
                    <a:pt x="3129280" y="2917190"/>
                  </a:lnTo>
                  <a:lnTo>
                    <a:pt x="3171190" y="2931160"/>
                  </a:lnTo>
                  <a:lnTo>
                    <a:pt x="3171190" y="2940050"/>
                  </a:lnTo>
                  <a:lnTo>
                    <a:pt x="3129280" y="2954021"/>
                  </a:lnTo>
                  <a:lnTo>
                    <a:pt x="3129280" y="2954021"/>
                  </a:lnTo>
                  <a:lnTo>
                    <a:pt x="3171190" y="2954021"/>
                  </a:lnTo>
                  <a:lnTo>
                    <a:pt x="3171190" y="2965450"/>
                  </a:lnTo>
                  <a:lnTo>
                    <a:pt x="3117850" y="2966720"/>
                  </a:lnTo>
                  <a:lnTo>
                    <a:pt x="3117850" y="2966720"/>
                  </a:lnTo>
                  <a:close/>
                  <a:moveTo>
                    <a:pt x="3117850" y="2861310"/>
                  </a:moveTo>
                  <a:lnTo>
                    <a:pt x="3117850" y="2844800"/>
                  </a:lnTo>
                  <a:lnTo>
                    <a:pt x="3155950" y="2821940"/>
                  </a:lnTo>
                  <a:lnTo>
                    <a:pt x="3155950" y="2821940"/>
                  </a:lnTo>
                  <a:lnTo>
                    <a:pt x="3117850" y="2821940"/>
                  </a:lnTo>
                  <a:lnTo>
                    <a:pt x="3117850" y="2810510"/>
                  </a:lnTo>
                  <a:lnTo>
                    <a:pt x="3171190" y="2810510"/>
                  </a:lnTo>
                  <a:lnTo>
                    <a:pt x="3171190" y="2825750"/>
                  </a:lnTo>
                  <a:lnTo>
                    <a:pt x="3133090" y="2849880"/>
                  </a:lnTo>
                  <a:lnTo>
                    <a:pt x="3133090" y="2849880"/>
                  </a:lnTo>
                  <a:lnTo>
                    <a:pt x="3171190" y="2849880"/>
                  </a:lnTo>
                  <a:lnTo>
                    <a:pt x="3171190" y="2861310"/>
                  </a:lnTo>
                  <a:lnTo>
                    <a:pt x="3117850" y="2861310"/>
                  </a:lnTo>
                  <a:lnTo>
                    <a:pt x="3117850" y="2861310"/>
                  </a:lnTo>
                  <a:close/>
                  <a:moveTo>
                    <a:pt x="3117850" y="2792730"/>
                  </a:moveTo>
                  <a:lnTo>
                    <a:pt x="3117850" y="2755900"/>
                  </a:lnTo>
                  <a:lnTo>
                    <a:pt x="3129280" y="2755900"/>
                  </a:lnTo>
                  <a:lnTo>
                    <a:pt x="3129280" y="2781300"/>
                  </a:lnTo>
                  <a:lnTo>
                    <a:pt x="3139440" y="2781300"/>
                  </a:lnTo>
                  <a:lnTo>
                    <a:pt x="3139440" y="2758440"/>
                  </a:lnTo>
                  <a:lnTo>
                    <a:pt x="3150870" y="2758440"/>
                  </a:lnTo>
                  <a:lnTo>
                    <a:pt x="3150870" y="2781300"/>
                  </a:lnTo>
                  <a:lnTo>
                    <a:pt x="3162300" y="2781300"/>
                  </a:lnTo>
                  <a:lnTo>
                    <a:pt x="3162300" y="2754630"/>
                  </a:lnTo>
                  <a:lnTo>
                    <a:pt x="3173730" y="2754630"/>
                  </a:lnTo>
                  <a:lnTo>
                    <a:pt x="3173730" y="2792730"/>
                  </a:lnTo>
                  <a:lnTo>
                    <a:pt x="3117850" y="2792730"/>
                  </a:lnTo>
                  <a:close/>
                  <a:moveTo>
                    <a:pt x="3167380" y="2691130"/>
                  </a:moveTo>
                  <a:cubicBezTo>
                    <a:pt x="3168650" y="2694940"/>
                    <a:pt x="3169920" y="2698750"/>
                    <a:pt x="3171190" y="2702560"/>
                  </a:cubicBezTo>
                  <a:cubicBezTo>
                    <a:pt x="3172460" y="2706370"/>
                    <a:pt x="3172460" y="2710180"/>
                    <a:pt x="3172460" y="2713990"/>
                  </a:cubicBezTo>
                  <a:cubicBezTo>
                    <a:pt x="3172460" y="2717800"/>
                    <a:pt x="3171190" y="2721610"/>
                    <a:pt x="3169920" y="2725420"/>
                  </a:cubicBezTo>
                  <a:cubicBezTo>
                    <a:pt x="3168650" y="2729230"/>
                    <a:pt x="3166110" y="2731770"/>
                    <a:pt x="3164840" y="2734310"/>
                  </a:cubicBezTo>
                  <a:cubicBezTo>
                    <a:pt x="3163570" y="2736850"/>
                    <a:pt x="3159760" y="2739390"/>
                    <a:pt x="3155950" y="2740660"/>
                  </a:cubicBezTo>
                  <a:cubicBezTo>
                    <a:pt x="3152140" y="2741930"/>
                    <a:pt x="3148330" y="2743200"/>
                    <a:pt x="3144520" y="2743200"/>
                  </a:cubicBezTo>
                  <a:cubicBezTo>
                    <a:pt x="3140710" y="2743200"/>
                    <a:pt x="3136900" y="2741930"/>
                    <a:pt x="3133090" y="2740660"/>
                  </a:cubicBezTo>
                  <a:cubicBezTo>
                    <a:pt x="3129280" y="2739390"/>
                    <a:pt x="3126740" y="2736850"/>
                    <a:pt x="3124200" y="2734310"/>
                  </a:cubicBezTo>
                  <a:cubicBezTo>
                    <a:pt x="3121660" y="2731770"/>
                    <a:pt x="3120390" y="2729230"/>
                    <a:pt x="3119121" y="2725420"/>
                  </a:cubicBezTo>
                  <a:cubicBezTo>
                    <a:pt x="3117850" y="2721610"/>
                    <a:pt x="3116581" y="2717800"/>
                    <a:pt x="3116581" y="2713990"/>
                  </a:cubicBezTo>
                  <a:cubicBezTo>
                    <a:pt x="3116581" y="2710180"/>
                    <a:pt x="3116581" y="2705100"/>
                    <a:pt x="3117851" y="2702560"/>
                  </a:cubicBezTo>
                  <a:cubicBezTo>
                    <a:pt x="3119121" y="2698750"/>
                    <a:pt x="3120391" y="2696210"/>
                    <a:pt x="3122931" y="2692400"/>
                  </a:cubicBezTo>
                  <a:lnTo>
                    <a:pt x="3131821" y="2701290"/>
                  </a:lnTo>
                  <a:cubicBezTo>
                    <a:pt x="3130550" y="2702560"/>
                    <a:pt x="3129281" y="2705100"/>
                    <a:pt x="3128010" y="2706370"/>
                  </a:cubicBezTo>
                  <a:cubicBezTo>
                    <a:pt x="3126740" y="2708910"/>
                    <a:pt x="3126740" y="2711450"/>
                    <a:pt x="3126740" y="2713990"/>
                  </a:cubicBezTo>
                  <a:cubicBezTo>
                    <a:pt x="3126740" y="2716530"/>
                    <a:pt x="3126740" y="2719070"/>
                    <a:pt x="3128010" y="2720340"/>
                  </a:cubicBezTo>
                  <a:cubicBezTo>
                    <a:pt x="3129281" y="2722880"/>
                    <a:pt x="3130550" y="2724150"/>
                    <a:pt x="3131821" y="2725420"/>
                  </a:cubicBezTo>
                  <a:cubicBezTo>
                    <a:pt x="3133091" y="2726690"/>
                    <a:pt x="3135631" y="2727960"/>
                    <a:pt x="3136900" y="2729230"/>
                  </a:cubicBezTo>
                  <a:cubicBezTo>
                    <a:pt x="3138170" y="2730500"/>
                    <a:pt x="3140710" y="2730500"/>
                    <a:pt x="3143250" y="2730500"/>
                  </a:cubicBezTo>
                  <a:cubicBezTo>
                    <a:pt x="3145790" y="2730500"/>
                    <a:pt x="3148330" y="2730500"/>
                    <a:pt x="3149600" y="2729230"/>
                  </a:cubicBezTo>
                  <a:cubicBezTo>
                    <a:pt x="3150871" y="2727960"/>
                    <a:pt x="3153410" y="2726690"/>
                    <a:pt x="3154680" y="2725420"/>
                  </a:cubicBezTo>
                  <a:cubicBezTo>
                    <a:pt x="3155950" y="2724150"/>
                    <a:pt x="3157220" y="2721610"/>
                    <a:pt x="3158490" y="2720340"/>
                  </a:cubicBezTo>
                  <a:cubicBezTo>
                    <a:pt x="3159760" y="2717800"/>
                    <a:pt x="3159760" y="2716530"/>
                    <a:pt x="3159760" y="2713990"/>
                  </a:cubicBezTo>
                  <a:cubicBezTo>
                    <a:pt x="3159760" y="2711450"/>
                    <a:pt x="3159760" y="2708910"/>
                    <a:pt x="3158490" y="2707640"/>
                  </a:cubicBezTo>
                  <a:cubicBezTo>
                    <a:pt x="3157220" y="2706370"/>
                    <a:pt x="3157220" y="2703830"/>
                    <a:pt x="3157220" y="2702560"/>
                  </a:cubicBezTo>
                  <a:lnTo>
                    <a:pt x="3148330" y="2702560"/>
                  </a:lnTo>
                  <a:lnTo>
                    <a:pt x="3148330" y="2712720"/>
                  </a:lnTo>
                  <a:lnTo>
                    <a:pt x="3136900" y="2712720"/>
                  </a:lnTo>
                  <a:lnTo>
                    <a:pt x="3136900" y="2691130"/>
                  </a:lnTo>
                  <a:lnTo>
                    <a:pt x="3167380" y="2691130"/>
                  </a:lnTo>
                  <a:close/>
                  <a:moveTo>
                    <a:pt x="3117850" y="2663190"/>
                  </a:moveTo>
                  <a:lnTo>
                    <a:pt x="3117850" y="2653030"/>
                  </a:lnTo>
                  <a:lnTo>
                    <a:pt x="3171190" y="2630170"/>
                  </a:lnTo>
                  <a:lnTo>
                    <a:pt x="3171190" y="2644140"/>
                  </a:lnTo>
                  <a:lnTo>
                    <a:pt x="3159760" y="2649220"/>
                  </a:lnTo>
                  <a:lnTo>
                    <a:pt x="3159760" y="2669540"/>
                  </a:lnTo>
                  <a:lnTo>
                    <a:pt x="3171190" y="2674620"/>
                  </a:lnTo>
                  <a:lnTo>
                    <a:pt x="3171190" y="2687320"/>
                  </a:lnTo>
                  <a:lnTo>
                    <a:pt x="3117850" y="2663190"/>
                  </a:lnTo>
                  <a:close/>
                  <a:moveTo>
                    <a:pt x="3133090" y="2658110"/>
                  </a:moveTo>
                  <a:lnTo>
                    <a:pt x="3149600" y="2664460"/>
                  </a:lnTo>
                  <a:lnTo>
                    <a:pt x="3149600" y="2651760"/>
                  </a:lnTo>
                  <a:lnTo>
                    <a:pt x="3133090" y="2658110"/>
                  </a:lnTo>
                  <a:close/>
                  <a:moveTo>
                    <a:pt x="3128010" y="2616200"/>
                  </a:moveTo>
                  <a:lnTo>
                    <a:pt x="3128010" y="2631440"/>
                  </a:lnTo>
                  <a:lnTo>
                    <a:pt x="3117850" y="2631440"/>
                  </a:lnTo>
                  <a:lnTo>
                    <a:pt x="3117850" y="2588260"/>
                  </a:lnTo>
                  <a:lnTo>
                    <a:pt x="3128010" y="2588260"/>
                  </a:lnTo>
                  <a:lnTo>
                    <a:pt x="3128010" y="2603500"/>
                  </a:lnTo>
                  <a:lnTo>
                    <a:pt x="3171190" y="2603500"/>
                  </a:lnTo>
                  <a:lnTo>
                    <a:pt x="3171190" y="2614930"/>
                  </a:lnTo>
                  <a:lnTo>
                    <a:pt x="3128010" y="2614930"/>
                  </a:lnTo>
                  <a:lnTo>
                    <a:pt x="3128010" y="2616200"/>
                  </a:lnTo>
                  <a:close/>
                  <a:moveTo>
                    <a:pt x="3117850" y="2578100"/>
                  </a:moveTo>
                  <a:lnTo>
                    <a:pt x="3117850" y="2566670"/>
                  </a:lnTo>
                  <a:lnTo>
                    <a:pt x="3171190" y="2566670"/>
                  </a:lnTo>
                  <a:lnTo>
                    <a:pt x="3171190" y="2578100"/>
                  </a:lnTo>
                  <a:lnTo>
                    <a:pt x="3117850" y="2578100"/>
                  </a:lnTo>
                  <a:close/>
                  <a:moveTo>
                    <a:pt x="3117850" y="2555240"/>
                  </a:moveTo>
                  <a:lnTo>
                    <a:pt x="3117850" y="2541270"/>
                  </a:lnTo>
                  <a:lnTo>
                    <a:pt x="3153410" y="2528570"/>
                  </a:lnTo>
                  <a:lnTo>
                    <a:pt x="3153410" y="2528570"/>
                  </a:lnTo>
                  <a:lnTo>
                    <a:pt x="3117850" y="2514600"/>
                  </a:lnTo>
                  <a:lnTo>
                    <a:pt x="3117850" y="2501900"/>
                  </a:lnTo>
                  <a:lnTo>
                    <a:pt x="3171190" y="2524760"/>
                  </a:lnTo>
                  <a:lnTo>
                    <a:pt x="3171190" y="2534920"/>
                  </a:lnTo>
                  <a:lnTo>
                    <a:pt x="3117850" y="2555240"/>
                  </a:lnTo>
                  <a:close/>
                  <a:moveTo>
                    <a:pt x="3117850" y="2490470"/>
                  </a:moveTo>
                  <a:lnTo>
                    <a:pt x="3117850" y="2453640"/>
                  </a:lnTo>
                  <a:lnTo>
                    <a:pt x="3129280" y="2453640"/>
                  </a:lnTo>
                  <a:lnTo>
                    <a:pt x="3129280" y="2479040"/>
                  </a:lnTo>
                  <a:lnTo>
                    <a:pt x="3139440" y="2479040"/>
                  </a:lnTo>
                  <a:lnTo>
                    <a:pt x="3139440" y="2456180"/>
                  </a:lnTo>
                  <a:lnTo>
                    <a:pt x="3150870" y="2456180"/>
                  </a:lnTo>
                  <a:lnTo>
                    <a:pt x="3150870" y="2479040"/>
                  </a:lnTo>
                  <a:lnTo>
                    <a:pt x="3162300" y="2479040"/>
                  </a:lnTo>
                  <a:lnTo>
                    <a:pt x="3162300" y="2452370"/>
                  </a:lnTo>
                  <a:lnTo>
                    <a:pt x="3173730" y="2452370"/>
                  </a:lnTo>
                  <a:lnTo>
                    <a:pt x="3173730" y="2490470"/>
                  </a:lnTo>
                  <a:lnTo>
                    <a:pt x="3117850" y="2490470"/>
                  </a:lnTo>
                  <a:close/>
                  <a:moveTo>
                    <a:pt x="3117850" y="5429250"/>
                  </a:moveTo>
                  <a:lnTo>
                    <a:pt x="3117850" y="5392420"/>
                  </a:lnTo>
                  <a:lnTo>
                    <a:pt x="3129280" y="5392420"/>
                  </a:lnTo>
                  <a:lnTo>
                    <a:pt x="3129280" y="5416550"/>
                  </a:lnTo>
                  <a:lnTo>
                    <a:pt x="3140710" y="5416550"/>
                  </a:lnTo>
                  <a:lnTo>
                    <a:pt x="3140710" y="5393690"/>
                  </a:lnTo>
                  <a:lnTo>
                    <a:pt x="3152140" y="5393690"/>
                  </a:lnTo>
                  <a:lnTo>
                    <a:pt x="3152140" y="5416550"/>
                  </a:lnTo>
                  <a:lnTo>
                    <a:pt x="3173730" y="5416550"/>
                  </a:lnTo>
                  <a:lnTo>
                    <a:pt x="3173730" y="5427980"/>
                  </a:lnTo>
                  <a:lnTo>
                    <a:pt x="3117850" y="5427980"/>
                  </a:lnTo>
                  <a:lnTo>
                    <a:pt x="3117850" y="5429250"/>
                  </a:lnTo>
                  <a:close/>
                  <a:moveTo>
                    <a:pt x="3117850" y="5379720"/>
                  </a:moveTo>
                  <a:lnTo>
                    <a:pt x="3117850" y="5368290"/>
                  </a:lnTo>
                  <a:lnTo>
                    <a:pt x="3171190" y="5368290"/>
                  </a:lnTo>
                  <a:lnTo>
                    <a:pt x="3171190" y="5379720"/>
                  </a:lnTo>
                  <a:lnTo>
                    <a:pt x="3117850" y="5379720"/>
                  </a:lnTo>
                  <a:close/>
                  <a:moveTo>
                    <a:pt x="3117850" y="5351780"/>
                  </a:moveTo>
                  <a:lnTo>
                    <a:pt x="3117850" y="5339080"/>
                  </a:lnTo>
                  <a:lnTo>
                    <a:pt x="3161030" y="5339080"/>
                  </a:lnTo>
                  <a:lnTo>
                    <a:pt x="3161030" y="5317490"/>
                  </a:lnTo>
                  <a:lnTo>
                    <a:pt x="3172460" y="5317490"/>
                  </a:lnTo>
                  <a:lnTo>
                    <a:pt x="3172460" y="5351780"/>
                  </a:lnTo>
                  <a:lnTo>
                    <a:pt x="3117850" y="5351780"/>
                  </a:lnTo>
                  <a:close/>
                  <a:moveTo>
                    <a:pt x="3117850" y="5306060"/>
                  </a:moveTo>
                  <a:lnTo>
                    <a:pt x="3117850" y="5288280"/>
                  </a:lnTo>
                  <a:lnTo>
                    <a:pt x="3153410" y="5275580"/>
                  </a:lnTo>
                  <a:lnTo>
                    <a:pt x="3153410" y="5275580"/>
                  </a:lnTo>
                  <a:lnTo>
                    <a:pt x="3117850" y="5262880"/>
                  </a:lnTo>
                  <a:lnTo>
                    <a:pt x="3117850" y="5245100"/>
                  </a:lnTo>
                  <a:lnTo>
                    <a:pt x="3171190" y="5245100"/>
                  </a:lnTo>
                  <a:lnTo>
                    <a:pt x="3171190" y="5256530"/>
                  </a:lnTo>
                  <a:lnTo>
                    <a:pt x="3129280" y="5256530"/>
                  </a:lnTo>
                  <a:lnTo>
                    <a:pt x="3129280" y="5256530"/>
                  </a:lnTo>
                  <a:lnTo>
                    <a:pt x="3171190" y="5270500"/>
                  </a:lnTo>
                  <a:lnTo>
                    <a:pt x="3171190" y="5279390"/>
                  </a:lnTo>
                  <a:lnTo>
                    <a:pt x="3129280" y="5293360"/>
                  </a:lnTo>
                  <a:lnTo>
                    <a:pt x="3129280" y="5293360"/>
                  </a:lnTo>
                  <a:lnTo>
                    <a:pt x="3171190" y="5293360"/>
                  </a:lnTo>
                  <a:lnTo>
                    <a:pt x="3171190" y="5304790"/>
                  </a:lnTo>
                  <a:lnTo>
                    <a:pt x="3117850" y="5306060"/>
                  </a:lnTo>
                  <a:lnTo>
                    <a:pt x="3117850" y="5306060"/>
                  </a:lnTo>
                  <a:close/>
                  <a:moveTo>
                    <a:pt x="3117850" y="5200650"/>
                  </a:moveTo>
                  <a:lnTo>
                    <a:pt x="3117850" y="5184140"/>
                  </a:lnTo>
                  <a:lnTo>
                    <a:pt x="3155950" y="5161280"/>
                  </a:lnTo>
                  <a:lnTo>
                    <a:pt x="3155950" y="5161280"/>
                  </a:lnTo>
                  <a:lnTo>
                    <a:pt x="3117850" y="5161280"/>
                  </a:lnTo>
                  <a:lnTo>
                    <a:pt x="3117850" y="5148580"/>
                  </a:lnTo>
                  <a:lnTo>
                    <a:pt x="3171190" y="5148580"/>
                  </a:lnTo>
                  <a:lnTo>
                    <a:pt x="3171190" y="5163821"/>
                  </a:lnTo>
                  <a:lnTo>
                    <a:pt x="3133090" y="5187950"/>
                  </a:lnTo>
                  <a:lnTo>
                    <a:pt x="3133090" y="5187950"/>
                  </a:lnTo>
                  <a:lnTo>
                    <a:pt x="3171190" y="5187950"/>
                  </a:lnTo>
                  <a:lnTo>
                    <a:pt x="3171190" y="5199380"/>
                  </a:lnTo>
                  <a:lnTo>
                    <a:pt x="3117850" y="5199380"/>
                  </a:lnTo>
                  <a:lnTo>
                    <a:pt x="3117850" y="5200650"/>
                  </a:lnTo>
                  <a:close/>
                  <a:moveTo>
                    <a:pt x="3117850" y="5132070"/>
                  </a:moveTo>
                  <a:lnTo>
                    <a:pt x="3117850" y="5095240"/>
                  </a:lnTo>
                  <a:lnTo>
                    <a:pt x="3129280" y="5095240"/>
                  </a:lnTo>
                  <a:lnTo>
                    <a:pt x="3129280" y="5120640"/>
                  </a:lnTo>
                  <a:lnTo>
                    <a:pt x="3139440" y="5120640"/>
                  </a:lnTo>
                  <a:lnTo>
                    <a:pt x="3139440" y="5097780"/>
                  </a:lnTo>
                  <a:lnTo>
                    <a:pt x="3150870" y="5097780"/>
                  </a:lnTo>
                  <a:lnTo>
                    <a:pt x="3150870" y="5120640"/>
                  </a:lnTo>
                  <a:lnTo>
                    <a:pt x="3162300" y="5120640"/>
                  </a:lnTo>
                  <a:lnTo>
                    <a:pt x="3162300" y="5093970"/>
                  </a:lnTo>
                  <a:lnTo>
                    <a:pt x="3173730" y="5093970"/>
                  </a:lnTo>
                  <a:lnTo>
                    <a:pt x="3173730" y="5132070"/>
                  </a:lnTo>
                  <a:lnTo>
                    <a:pt x="3117850" y="5132070"/>
                  </a:lnTo>
                  <a:close/>
                  <a:moveTo>
                    <a:pt x="3167380" y="5030470"/>
                  </a:moveTo>
                  <a:cubicBezTo>
                    <a:pt x="3168650" y="5034280"/>
                    <a:pt x="3169920" y="5038090"/>
                    <a:pt x="3171190" y="5041900"/>
                  </a:cubicBezTo>
                  <a:cubicBezTo>
                    <a:pt x="3172460" y="5045710"/>
                    <a:pt x="3172460" y="5049520"/>
                    <a:pt x="3172460" y="5053330"/>
                  </a:cubicBezTo>
                  <a:cubicBezTo>
                    <a:pt x="3172460" y="5057140"/>
                    <a:pt x="3171190" y="5060950"/>
                    <a:pt x="3169920" y="5064760"/>
                  </a:cubicBezTo>
                  <a:cubicBezTo>
                    <a:pt x="3168650" y="5068570"/>
                    <a:pt x="3166110" y="5071110"/>
                    <a:pt x="3164840" y="5073650"/>
                  </a:cubicBezTo>
                  <a:cubicBezTo>
                    <a:pt x="3162300" y="5076190"/>
                    <a:pt x="3159760" y="5078730"/>
                    <a:pt x="3155950" y="5080000"/>
                  </a:cubicBezTo>
                  <a:cubicBezTo>
                    <a:pt x="3152140" y="5081270"/>
                    <a:pt x="3148330" y="5082540"/>
                    <a:pt x="3144520" y="5082540"/>
                  </a:cubicBezTo>
                  <a:cubicBezTo>
                    <a:pt x="3140710" y="5082540"/>
                    <a:pt x="3136900" y="5081270"/>
                    <a:pt x="3133090" y="5080000"/>
                  </a:cubicBezTo>
                  <a:cubicBezTo>
                    <a:pt x="3129280" y="5078730"/>
                    <a:pt x="3126740" y="5076190"/>
                    <a:pt x="3124200" y="5073650"/>
                  </a:cubicBezTo>
                  <a:cubicBezTo>
                    <a:pt x="3121660" y="5071110"/>
                    <a:pt x="3120390" y="5068570"/>
                    <a:pt x="3119121" y="5064760"/>
                  </a:cubicBezTo>
                  <a:cubicBezTo>
                    <a:pt x="3117850" y="5060950"/>
                    <a:pt x="3116581" y="5057140"/>
                    <a:pt x="3116581" y="5053330"/>
                  </a:cubicBezTo>
                  <a:cubicBezTo>
                    <a:pt x="3116581" y="5049520"/>
                    <a:pt x="3116581" y="5044440"/>
                    <a:pt x="3117851" y="5041900"/>
                  </a:cubicBezTo>
                  <a:cubicBezTo>
                    <a:pt x="3119121" y="5038090"/>
                    <a:pt x="3120391" y="5035550"/>
                    <a:pt x="3122931" y="5031740"/>
                  </a:cubicBezTo>
                  <a:lnTo>
                    <a:pt x="3131821" y="5040630"/>
                  </a:lnTo>
                  <a:cubicBezTo>
                    <a:pt x="3130550" y="5041900"/>
                    <a:pt x="3129281" y="5044440"/>
                    <a:pt x="3128010" y="5045710"/>
                  </a:cubicBezTo>
                  <a:cubicBezTo>
                    <a:pt x="3126740" y="5048250"/>
                    <a:pt x="3126740" y="5050790"/>
                    <a:pt x="3126740" y="5053330"/>
                  </a:cubicBezTo>
                  <a:cubicBezTo>
                    <a:pt x="3126740" y="5055871"/>
                    <a:pt x="3126740" y="5058410"/>
                    <a:pt x="3128010" y="5059680"/>
                  </a:cubicBezTo>
                  <a:cubicBezTo>
                    <a:pt x="3129281" y="5062221"/>
                    <a:pt x="3130550" y="5063490"/>
                    <a:pt x="3131821" y="5064760"/>
                  </a:cubicBezTo>
                  <a:cubicBezTo>
                    <a:pt x="3133091" y="5066030"/>
                    <a:pt x="3135631" y="5067300"/>
                    <a:pt x="3136900" y="5068570"/>
                  </a:cubicBezTo>
                  <a:cubicBezTo>
                    <a:pt x="3139440" y="5069840"/>
                    <a:pt x="3140710" y="5069840"/>
                    <a:pt x="3143250" y="5069840"/>
                  </a:cubicBezTo>
                  <a:cubicBezTo>
                    <a:pt x="3145790" y="5069840"/>
                    <a:pt x="3148330" y="5069840"/>
                    <a:pt x="3149600" y="5068570"/>
                  </a:cubicBezTo>
                  <a:cubicBezTo>
                    <a:pt x="3152140" y="5067300"/>
                    <a:pt x="3153410" y="5066030"/>
                    <a:pt x="3154680" y="5064760"/>
                  </a:cubicBezTo>
                  <a:cubicBezTo>
                    <a:pt x="3155950" y="5063491"/>
                    <a:pt x="3157220" y="5060950"/>
                    <a:pt x="3158490" y="5059680"/>
                  </a:cubicBezTo>
                  <a:cubicBezTo>
                    <a:pt x="3159760" y="5057140"/>
                    <a:pt x="3159760" y="5055871"/>
                    <a:pt x="3159760" y="5053330"/>
                  </a:cubicBezTo>
                  <a:cubicBezTo>
                    <a:pt x="3159760" y="5050790"/>
                    <a:pt x="3159760" y="5048250"/>
                    <a:pt x="3158490" y="5046980"/>
                  </a:cubicBezTo>
                  <a:cubicBezTo>
                    <a:pt x="3158490" y="5045710"/>
                    <a:pt x="3157220" y="5043171"/>
                    <a:pt x="3157220" y="5041900"/>
                  </a:cubicBezTo>
                  <a:lnTo>
                    <a:pt x="3148330" y="5041900"/>
                  </a:lnTo>
                  <a:lnTo>
                    <a:pt x="3148330" y="5052060"/>
                  </a:lnTo>
                  <a:lnTo>
                    <a:pt x="3136900" y="5052060"/>
                  </a:lnTo>
                  <a:lnTo>
                    <a:pt x="3136900" y="5030470"/>
                  </a:lnTo>
                  <a:lnTo>
                    <a:pt x="3167380" y="5030470"/>
                  </a:lnTo>
                  <a:close/>
                  <a:moveTo>
                    <a:pt x="3117850" y="5002530"/>
                  </a:moveTo>
                  <a:lnTo>
                    <a:pt x="3117850" y="4992370"/>
                  </a:lnTo>
                  <a:lnTo>
                    <a:pt x="3171190" y="4969510"/>
                  </a:lnTo>
                  <a:lnTo>
                    <a:pt x="3171190" y="4983480"/>
                  </a:lnTo>
                  <a:lnTo>
                    <a:pt x="3159760" y="4988560"/>
                  </a:lnTo>
                  <a:lnTo>
                    <a:pt x="3159760" y="5010150"/>
                  </a:lnTo>
                  <a:lnTo>
                    <a:pt x="3171190" y="5015230"/>
                  </a:lnTo>
                  <a:lnTo>
                    <a:pt x="3171190" y="5027930"/>
                  </a:lnTo>
                  <a:lnTo>
                    <a:pt x="3117850" y="5002530"/>
                  </a:lnTo>
                  <a:close/>
                  <a:moveTo>
                    <a:pt x="3133090" y="4997450"/>
                  </a:moveTo>
                  <a:lnTo>
                    <a:pt x="3149600" y="5003800"/>
                  </a:lnTo>
                  <a:lnTo>
                    <a:pt x="3149600" y="4991100"/>
                  </a:lnTo>
                  <a:lnTo>
                    <a:pt x="3133090" y="4997450"/>
                  </a:lnTo>
                  <a:close/>
                  <a:moveTo>
                    <a:pt x="3128010" y="4955540"/>
                  </a:moveTo>
                  <a:lnTo>
                    <a:pt x="3128010" y="4970780"/>
                  </a:lnTo>
                  <a:lnTo>
                    <a:pt x="3117850" y="4970780"/>
                  </a:lnTo>
                  <a:lnTo>
                    <a:pt x="3117850" y="4927600"/>
                  </a:lnTo>
                  <a:lnTo>
                    <a:pt x="3128010" y="4927600"/>
                  </a:lnTo>
                  <a:lnTo>
                    <a:pt x="3128010" y="4942840"/>
                  </a:lnTo>
                  <a:lnTo>
                    <a:pt x="3171190" y="4942840"/>
                  </a:lnTo>
                  <a:lnTo>
                    <a:pt x="3171190" y="4954270"/>
                  </a:lnTo>
                  <a:lnTo>
                    <a:pt x="3128010" y="4955540"/>
                  </a:lnTo>
                  <a:lnTo>
                    <a:pt x="3128010" y="4955540"/>
                  </a:lnTo>
                  <a:close/>
                  <a:moveTo>
                    <a:pt x="3117850" y="4917440"/>
                  </a:moveTo>
                  <a:lnTo>
                    <a:pt x="3117850" y="4906010"/>
                  </a:lnTo>
                  <a:lnTo>
                    <a:pt x="3171190" y="4906010"/>
                  </a:lnTo>
                  <a:lnTo>
                    <a:pt x="3171190" y="4917440"/>
                  </a:lnTo>
                  <a:lnTo>
                    <a:pt x="3117850" y="4917440"/>
                  </a:lnTo>
                  <a:close/>
                  <a:moveTo>
                    <a:pt x="3117850" y="4894580"/>
                  </a:moveTo>
                  <a:lnTo>
                    <a:pt x="3117850" y="4881880"/>
                  </a:lnTo>
                  <a:lnTo>
                    <a:pt x="3153410" y="4869180"/>
                  </a:lnTo>
                  <a:lnTo>
                    <a:pt x="3153410" y="4869180"/>
                  </a:lnTo>
                  <a:lnTo>
                    <a:pt x="3117850" y="4855210"/>
                  </a:lnTo>
                  <a:lnTo>
                    <a:pt x="3117850" y="4842510"/>
                  </a:lnTo>
                  <a:lnTo>
                    <a:pt x="3171190" y="4865370"/>
                  </a:lnTo>
                  <a:lnTo>
                    <a:pt x="3171190" y="4875530"/>
                  </a:lnTo>
                  <a:lnTo>
                    <a:pt x="3117850" y="4894580"/>
                  </a:lnTo>
                  <a:close/>
                  <a:moveTo>
                    <a:pt x="3117850" y="4829810"/>
                  </a:moveTo>
                  <a:lnTo>
                    <a:pt x="3117850" y="4792980"/>
                  </a:lnTo>
                  <a:lnTo>
                    <a:pt x="3129280" y="4792980"/>
                  </a:lnTo>
                  <a:lnTo>
                    <a:pt x="3129280" y="4818380"/>
                  </a:lnTo>
                  <a:lnTo>
                    <a:pt x="3139440" y="4818380"/>
                  </a:lnTo>
                  <a:lnTo>
                    <a:pt x="3139440" y="4795520"/>
                  </a:lnTo>
                  <a:lnTo>
                    <a:pt x="3150870" y="4795520"/>
                  </a:lnTo>
                  <a:lnTo>
                    <a:pt x="3150870" y="4818380"/>
                  </a:lnTo>
                  <a:lnTo>
                    <a:pt x="3162300" y="4818380"/>
                  </a:lnTo>
                  <a:lnTo>
                    <a:pt x="3162300" y="4791710"/>
                  </a:lnTo>
                  <a:lnTo>
                    <a:pt x="3173730" y="4791710"/>
                  </a:lnTo>
                  <a:lnTo>
                    <a:pt x="3173730" y="4829810"/>
                  </a:lnTo>
                  <a:lnTo>
                    <a:pt x="3117850" y="4829810"/>
                  </a:lnTo>
                  <a:close/>
                  <a:moveTo>
                    <a:pt x="30480" y="146050"/>
                  </a:moveTo>
                  <a:lnTo>
                    <a:pt x="1270" y="83820"/>
                  </a:lnTo>
                  <a:lnTo>
                    <a:pt x="6350" y="82550"/>
                  </a:lnTo>
                  <a:lnTo>
                    <a:pt x="30480" y="134620"/>
                  </a:lnTo>
                  <a:lnTo>
                    <a:pt x="53340" y="82550"/>
                  </a:lnTo>
                  <a:lnTo>
                    <a:pt x="58420" y="83820"/>
                  </a:lnTo>
                  <a:lnTo>
                    <a:pt x="30480" y="146050"/>
                  </a:lnTo>
                  <a:close/>
                  <a:moveTo>
                    <a:pt x="26670" y="0"/>
                  </a:moveTo>
                  <a:lnTo>
                    <a:pt x="31750" y="0"/>
                  </a:lnTo>
                  <a:lnTo>
                    <a:pt x="31750" y="139700"/>
                  </a:lnTo>
                  <a:lnTo>
                    <a:pt x="26670" y="139700"/>
                  </a:lnTo>
                  <a:lnTo>
                    <a:pt x="26670" y="0"/>
                  </a:lnTo>
                  <a:close/>
                  <a:moveTo>
                    <a:pt x="41910" y="246380"/>
                  </a:moveTo>
                  <a:lnTo>
                    <a:pt x="31750" y="234950"/>
                  </a:lnTo>
                  <a:lnTo>
                    <a:pt x="39370" y="228600"/>
                  </a:lnTo>
                  <a:lnTo>
                    <a:pt x="54610" y="246380"/>
                  </a:lnTo>
                  <a:lnTo>
                    <a:pt x="54610" y="256540"/>
                  </a:lnTo>
                  <a:lnTo>
                    <a:pt x="1270" y="256540"/>
                  </a:lnTo>
                  <a:lnTo>
                    <a:pt x="1270" y="246380"/>
                  </a:lnTo>
                  <a:lnTo>
                    <a:pt x="41910" y="246380"/>
                  </a:lnTo>
                  <a:close/>
                  <a:moveTo>
                    <a:pt x="34290" y="292100"/>
                  </a:moveTo>
                  <a:lnTo>
                    <a:pt x="34290" y="295910"/>
                  </a:lnTo>
                  <a:cubicBezTo>
                    <a:pt x="34290" y="297180"/>
                    <a:pt x="34290" y="298450"/>
                    <a:pt x="34290" y="298450"/>
                  </a:cubicBezTo>
                  <a:cubicBezTo>
                    <a:pt x="34290" y="298450"/>
                    <a:pt x="34290" y="300990"/>
                    <a:pt x="35560" y="300990"/>
                  </a:cubicBezTo>
                  <a:cubicBezTo>
                    <a:pt x="35560" y="302260"/>
                    <a:pt x="36830" y="302260"/>
                    <a:pt x="36830" y="303530"/>
                  </a:cubicBezTo>
                  <a:cubicBezTo>
                    <a:pt x="38100" y="303530"/>
                    <a:pt x="38100" y="304800"/>
                    <a:pt x="39370" y="304800"/>
                  </a:cubicBezTo>
                  <a:cubicBezTo>
                    <a:pt x="40640" y="304800"/>
                    <a:pt x="41910" y="303530"/>
                    <a:pt x="43180" y="302260"/>
                  </a:cubicBezTo>
                  <a:cubicBezTo>
                    <a:pt x="44450" y="300990"/>
                    <a:pt x="44450" y="299720"/>
                    <a:pt x="44450" y="297180"/>
                  </a:cubicBezTo>
                  <a:cubicBezTo>
                    <a:pt x="44450" y="295910"/>
                    <a:pt x="44450" y="293370"/>
                    <a:pt x="43180" y="293370"/>
                  </a:cubicBezTo>
                  <a:cubicBezTo>
                    <a:pt x="41910" y="293370"/>
                    <a:pt x="40640" y="290830"/>
                    <a:pt x="39370" y="290830"/>
                  </a:cubicBezTo>
                  <a:lnTo>
                    <a:pt x="41910" y="278130"/>
                  </a:lnTo>
                  <a:cubicBezTo>
                    <a:pt x="44450" y="278130"/>
                    <a:pt x="45720" y="279400"/>
                    <a:pt x="48260" y="280670"/>
                  </a:cubicBezTo>
                  <a:cubicBezTo>
                    <a:pt x="49530" y="281940"/>
                    <a:pt x="50800" y="283210"/>
                    <a:pt x="52070" y="284480"/>
                  </a:cubicBezTo>
                  <a:cubicBezTo>
                    <a:pt x="53340" y="285750"/>
                    <a:pt x="53340" y="288290"/>
                    <a:pt x="54610" y="289560"/>
                  </a:cubicBezTo>
                  <a:cubicBezTo>
                    <a:pt x="55880" y="290830"/>
                    <a:pt x="55880" y="293370"/>
                    <a:pt x="55880" y="295910"/>
                  </a:cubicBezTo>
                  <a:cubicBezTo>
                    <a:pt x="55880" y="298450"/>
                    <a:pt x="55880" y="300990"/>
                    <a:pt x="54610" y="302260"/>
                  </a:cubicBezTo>
                  <a:cubicBezTo>
                    <a:pt x="54610" y="304800"/>
                    <a:pt x="53340" y="306070"/>
                    <a:pt x="52070" y="308610"/>
                  </a:cubicBezTo>
                  <a:cubicBezTo>
                    <a:pt x="50800" y="309880"/>
                    <a:pt x="49530" y="311150"/>
                    <a:pt x="46990" y="312420"/>
                  </a:cubicBezTo>
                  <a:cubicBezTo>
                    <a:pt x="45720" y="313690"/>
                    <a:pt x="43180" y="313690"/>
                    <a:pt x="40640" y="313690"/>
                  </a:cubicBezTo>
                  <a:cubicBezTo>
                    <a:pt x="38100" y="313690"/>
                    <a:pt x="35560" y="312420"/>
                    <a:pt x="33020" y="311150"/>
                  </a:cubicBezTo>
                  <a:cubicBezTo>
                    <a:pt x="30480" y="309880"/>
                    <a:pt x="30480" y="309880"/>
                    <a:pt x="29210" y="307340"/>
                  </a:cubicBezTo>
                  <a:lnTo>
                    <a:pt x="29210" y="307340"/>
                  </a:lnTo>
                  <a:cubicBezTo>
                    <a:pt x="29210" y="308610"/>
                    <a:pt x="27940" y="309880"/>
                    <a:pt x="27940" y="311150"/>
                  </a:cubicBezTo>
                  <a:cubicBezTo>
                    <a:pt x="26670" y="312420"/>
                    <a:pt x="26670" y="313690"/>
                    <a:pt x="25400" y="313690"/>
                  </a:cubicBezTo>
                  <a:cubicBezTo>
                    <a:pt x="24130" y="314960"/>
                    <a:pt x="22860" y="314960"/>
                    <a:pt x="21590" y="316230"/>
                  </a:cubicBezTo>
                  <a:cubicBezTo>
                    <a:pt x="20320" y="316230"/>
                    <a:pt x="19050" y="317500"/>
                    <a:pt x="16510" y="317500"/>
                  </a:cubicBezTo>
                  <a:cubicBezTo>
                    <a:pt x="13970" y="317500"/>
                    <a:pt x="11430" y="317500"/>
                    <a:pt x="8890" y="316230"/>
                  </a:cubicBezTo>
                  <a:cubicBezTo>
                    <a:pt x="6350" y="314960"/>
                    <a:pt x="5080" y="313690"/>
                    <a:pt x="3810" y="312420"/>
                  </a:cubicBezTo>
                  <a:cubicBezTo>
                    <a:pt x="2540" y="311150"/>
                    <a:pt x="1270" y="308610"/>
                    <a:pt x="1270" y="306070"/>
                  </a:cubicBezTo>
                  <a:cubicBezTo>
                    <a:pt x="1270" y="303530"/>
                    <a:pt x="0" y="300990"/>
                    <a:pt x="0" y="297180"/>
                  </a:cubicBezTo>
                  <a:cubicBezTo>
                    <a:pt x="0" y="292100"/>
                    <a:pt x="1270" y="288290"/>
                    <a:pt x="3810" y="284480"/>
                  </a:cubicBezTo>
                  <a:cubicBezTo>
                    <a:pt x="6350" y="280670"/>
                    <a:pt x="10160" y="278130"/>
                    <a:pt x="13970" y="278130"/>
                  </a:cubicBezTo>
                  <a:lnTo>
                    <a:pt x="16510" y="289560"/>
                  </a:lnTo>
                  <a:cubicBezTo>
                    <a:pt x="13970" y="289560"/>
                    <a:pt x="12700" y="290830"/>
                    <a:pt x="11430" y="292100"/>
                  </a:cubicBezTo>
                  <a:cubicBezTo>
                    <a:pt x="10160" y="293370"/>
                    <a:pt x="10160" y="294640"/>
                    <a:pt x="10160" y="297180"/>
                  </a:cubicBezTo>
                  <a:cubicBezTo>
                    <a:pt x="10160" y="299720"/>
                    <a:pt x="11430" y="300990"/>
                    <a:pt x="12700" y="302260"/>
                  </a:cubicBezTo>
                  <a:cubicBezTo>
                    <a:pt x="13970" y="303530"/>
                    <a:pt x="15240" y="303530"/>
                    <a:pt x="17780" y="303530"/>
                  </a:cubicBezTo>
                  <a:cubicBezTo>
                    <a:pt x="19050" y="303530"/>
                    <a:pt x="20320" y="303530"/>
                    <a:pt x="21590" y="302260"/>
                  </a:cubicBezTo>
                  <a:cubicBezTo>
                    <a:pt x="22860" y="300990"/>
                    <a:pt x="22860" y="300990"/>
                    <a:pt x="22860" y="299720"/>
                  </a:cubicBezTo>
                  <a:cubicBezTo>
                    <a:pt x="22860" y="298450"/>
                    <a:pt x="24130" y="297180"/>
                    <a:pt x="24130" y="295910"/>
                  </a:cubicBezTo>
                  <a:cubicBezTo>
                    <a:pt x="24130" y="294640"/>
                    <a:pt x="24130" y="293370"/>
                    <a:pt x="24130" y="292100"/>
                  </a:cubicBezTo>
                  <a:lnTo>
                    <a:pt x="24130" y="289560"/>
                  </a:lnTo>
                  <a:lnTo>
                    <a:pt x="34290" y="289560"/>
                  </a:lnTo>
                  <a:lnTo>
                    <a:pt x="34290" y="292100"/>
                  </a:lnTo>
                  <a:close/>
                  <a:moveTo>
                    <a:pt x="30480" y="1762760"/>
                  </a:moveTo>
                  <a:lnTo>
                    <a:pt x="1270" y="1700530"/>
                  </a:lnTo>
                  <a:lnTo>
                    <a:pt x="6350" y="1697990"/>
                  </a:lnTo>
                  <a:lnTo>
                    <a:pt x="30480" y="1750060"/>
                  </a:lnTo>
                  <a:lnTo>
                    <a:pt x="53340" y="1697990"/>
                  </a:lnTo>
                  <a:lnTo>
                    <a:pt x="58420" y="1700530"/>
                  </a:lnTo>
                  <a:lnTo>
                    <a:pt x="30480" y="1762760"/>
                  </a:lnTo>
                  <a:close/>
                  <a:moveTo>
                    <a:pt x="26670" y="1616710"/>
                  </a:moveTo>
                  <a:lnTo>
                    <a:pt x="31750" y="1616710"/>
                  </a:lnTo>
                  <a:lnTo>
                    <a:pt x="31750" y="1756410"/>
                  </a:lnTo>
                  <a:lnTo>
                    <a:pt x="26670" y="1756410"/>
                  </a:lnTo>
                  <a:lnTo>
                    <a:pt x="26670" y="1616710"/>
                  </a:lnTo>
                  <a:close/>
                  <a:moveTo>
                    <a:pt x="41910" y="1863090"/>
                  </a:moveTo>
                  <a:lnTo>
                    <a:pt x="31750" y="1851660"/>
                  </a:lnTo>
                  <a:lnTo>
                    <a:pt x="39370" y="1845310"/>
                  </a:lnTo>
                  <a:lnTo>
                    <a:pt x="54610" y="1863090"/>
                  </a:lnTo>
                  <a:lnTo>
                    <a:pt x="54610" y="1873250"/>
                  </a:lnTo>
                  <a:lnTo>
                    <a:pt x="1270" y="1873250"/>
                  </a:lnTo>
                  <a:lnTo>
                    <a:pt x="1270" y="1861820"/>
                  </a:lnTo>
                  <a:lnTo>
                    <a:pt x="41910" y="1863090"/>
                  </a:lnTo>
                  <a:lnTo>
                    <a:pt x="41910" y="1863090"/>
                  </a:lnTo>
                  <a:close/>
                  <a:moveTo>
                    <a:pt x="34290" y="1908810"/>
                  </a:moveTo>
                  <a:lnTo>
                    <a:pt x="34290" y="1912620"/>
                  </a:lnTo>
                  <a:cubicBezTo>
                    <a:pt x="34290" y="1913890"/>
                    <a:pt x="34290" y="1915160"/>
                    <a:pt x="34290" y="1915160"/>
                  </a:cubicBezTo>
                  <a:cubicBezTo>
                    <a:pt x="34290" y="1915160"/>
                    <a:pt x="34290" y="1917700"/>
                    <a:pt x="35560" y="1917700"/>
                  </a:cubicBezTo>
                  <a:cubicBezTo>
                    <a:pt x="35560" y="1918970"/>
                    <a:pt x="36830" y="1918970"/>
                    <a:pt x="36830" y="1920240"/>
                  </a:cubicBezTo>
                  <a:cubicBezTo>
                    <a:pt x="38100" y="1920240"/>
                    <a:pt x="38100" y="1921510"/>
                    <a:pt x="39370" y="1921510"/>
                  </a:cubicBezTo>
                  <a:cubicBezTo>
                    <a:pt x="40640" y="1921510"/>
                    <a:pt x="41910" y="1920240"/>
                    <a:pt x="43180" y="1918970"/>
                  </a:cubicBezTo>
                  <a:cubicBezTo>
                    <a:pt x="44450" y="1917700"/>
                    <a:pt x="44450" y="1916430"/>
                    <a:pt x="44450" y="1913890"/>
                  </a:cubicBezTo>
                  <a:cubicBezTo>
                    <a:pt x="44450" y="1912620"/>
                    <a:pt x="44450" y="1910080"/>
                    <a:pt x="43180" y="1910080"/>
                  </a:cubicBezTo>
                  <a:cubicBezTo>
                    <a:pt x="41910" y="1910080"/>
                    <a:pt x="40640" y="1907540"/>
                    <a:pt x="39370" y="1907540"/>
                  </a:cubicBezTo>
                  <a:lnTo>
                    <a:pt x="41910" y="1894840"/>
                  </a:lnTo>
                  <a:cubicBezTo>
                    <a:pt x="44450" y="1894840"/>
                    <a:pt x="45720" y="1896110"/>
                    <a:pt x="48260" y="1897380"/>
                  </a:cubicBezTo>
                  <a:cubicBezTo>
                    <a:pt x="49530" y="1898650"/>
                    <a:pt x="50800" y="1899920"/>
                    <a:pt x="52070" y="1901190"/>
                  </a:cubicBezTo>
                  <a:cubicBezTo>
                    <a:pt x="53340" y="1902460"/>
                    <a:pt x="53340" y="1905000"/>
                    <a:pt x="54610" y="1906270"/>
                  </a:cubicBezTo>
                  <a:cubicBezTo>
                    <a:pt x="55880" y="1907540"/>
                    <a:pt x="55880" y="1910080"/>
                    <a:pt x="55880" y="1912620"/>
                  </a:cubicBezTo>
                  <a:cubicBezTo>
                    <a:pt x="55880" y="1915160"/>
                    <a:pt x="55880" y="1917700"/>
                    <a:pt x="54610" y="1918970"/>
                  </a:cubicBezTo>
                  <a:cubicBezTo>
                    <a:pt x="54610" y="1921510"/>
                    <a:pt x="53340" y="1922780"/>
                    <a:pt x="52070" y="1925320"/>
                  </a:cubicBezTo>
                  <a:cubicBezTo>
                    <a:pt x="50800" y="1926590"/>
                    <a:pt x="49530" y="1927860"/>
                    <a:pt x="46990" y="1929130"/>
                  </a:cubicBezTo>
                  <a:cubicBezTo>
                    <a:pt x="45720" y="1930400"/>
                    <a:pt x="43180" y="1930400"/>
                    <a:pt x="40640" y="1930400"/>
                  </a:cubicBezTo>
                  <a:cubicBezTo>
                    <a:pt x="38100" y="1930400"/>
                    <a:pt x="35560" y="1929130"/>
                    <a:pt x="33020" y="1927860"/>
                  </a:cubicBezTo>
                  <a:cubicBezTo>
                    <a:pt x="30480" y="1926590"/>
                    <a:pt x="29210" y="1924050"/>
                    <a:pt x="29210" y="1921510"/>
                  </a:cubicBezTo>
                  <a:lnTo>
                    <a:pt x="29210" y="1921510"/>
                  </a:lnTo>
                  <a:cubicBezTo>
                    <a:pt x="29210" y="1922780"/>
                    <a:pt x="27940" y="1924050"/>
                    <a:pt x="27940" y="1925320"/>
                  </a:cubicBezTo>
                  <a:cubicBezTo>
                    <a:pt x="26670" y="1926590"/>
                    <a:pt x="26670" y="1927860"/>
                    <a:pt x="25400" y="1927860"/>
                  </a:cubicBezTo>
                  <a:cubicBezTo>
                    <a:pt x="24130" y="1929130"/>
                    <a:pt x="22860" y="1929130"/>
                    <a:pt x="21590" y="1930400"/>
                  </a:cubicBezTo>
                  <a:cubicBezTo>
                    <a:pt x="20320" y="1930400"/>
                    <a:pt x="19050" y="1931670"/>
                    <a:pt x="16510" y="1931670"/>
                  </a:cubicBezTo>
                  <a:cubicBezTo>
                    <a:pt x="13970" y="1931670"/>
                    <a:pt x="11430" y="1931670"/>
                    <a:pt x="8890" y="1930400"/>
                  </a:cubicBezTo>
                  <a:cubicBezTo>
                    <a:pt x="6350" y="1929130"/>
                    <a:pt x="5080" y="1927860"/>
                    <a:pt x="3810" y="1926590"/>
                  </a:cubicBezTo>
                  <a:cubicBezTo>
                    <a:pt x="2540" y="1925320"/>
                    <a:pt x="1270" y="1922780"/>
                    <a:pt x="1270" y="1920240"/>
                  </a:cubicBezTo>
                  <a:cubicBezTo>
                    <a:pt x="1270" y="1917700"/>
                    <a:pt x="0" y="1915160"/>
                    <a:pt x="0" y="1912620"/>
                  </a:cubicBezTo>
                  <a:cubicBezTo>
                    <a:pt x="0" y="1907540"/>
                    <a:pt x="1270" y="1903730"/>
                    <a:pt x="3810" y="1899920"/>
                  </a:cubicBezTo>
                  <a:cubicBezTo>
                    <a:pt x="6350" y="1896110"/>
                    <a:pt x="10160" y="1893570"/>
                    <a:pt x="13970" y="1893570"/>
                  </a:cubicBezTo>
                  <a:lnTo>
                    <a:pt x="16510" y="1905000"/>
                  </a:lnTo>
                  <a:cubicBezTo>
                    <a:pt x="13970" y="1905000"/>
                    <a:pt x="12700" y="1906270"/>
                    <a:pt x="11430" y="1907540"/>
                  </a:cubicBezTo>
                  <a:cubicBezTo>
                    <a:pt x="10160" y="1908810"/>
                    <a:pt x="10160" y="1910080"/>
                    <a:pt x="10160" y="1912620"/>
                  </a:cubicBezTo>
                  <a:cubicBezTo>
                    <a:pt x="10160" y="1915160"/>
                    <a:pt x="11430" y="1916430"/>
                    <a:pt x="12700" y="1917700"/>
                  </a:cubicBezTo>
                  <a:cubicBezTo>
                    <a:pt x="13970" y="1918970"/>
                    <a:pt x="15240" y="1918970"/>
                    <a:pt x="17780" y="1918970"/>
                  </a:cubicBezTo>
                  <a:cubicBezTo>
                    <a:pt x="19050" y="1918970"/>
                    <a:pt x="20320" y="1918970"/>
                    <a:pt x="21590" y="1917700"/>
                  </a:cubicBezTo>
                  <a:cubicBezTo>
                    <a:pt x="22860" y="1916430"/>
                    <a:pt x="22860" y="1916430"/>
                    <a:pt x="22860" y="1915160"/>
                  </a:cubicBezTo>
                  <a:cubicBezTo>
                    <a:pt x="22860" y="1913890"/>
                    <a:pt x="24130" y="1912620"/>
                    <a:pt x="24130" y="1911350"/>
                  </a:cubicBezTo>
                  <a:cubicBezTo>
                    <a:pt x="24130" y="1910080"/>
                    <a:pt x="24130" y="1908810"/>
                    <a:pt x="24130" y="1907540"/>
                  </a:cubicBezTo>
                  <a:lnTo>
                    <a:pt x="24130" y="1905000"/>
                  </a:lnTo>
                  <a:lnTo>
                    <a:pt x="34290" y="1905000"/>
                  </a:lnTo>
                  <a:lnTo>
                    <a:pt x="34290" y="1908810"/>
                  </a:lnTo>
                  <a:close/>
                  <a:moveTo>
                    <a:pt x="54610" y="1996440"/>
                  </a:moveTo>
                  <a:lnTo>
                    <a:pt x="54610" y="2006600"/>
                  </a:lnTo>
                  <a:lnTo>
                    <a:pt x="1270" y="2029460"/>
                  </a:lnTo>
                  <a:lnTo>
                    <a:pt x="1270" y="2015490"/>
                  </a:lnTo>
                  <a:lnTo>
                    <a:pt x="12700" y="2010410"/>
                  </a:lnTo>
                  <a:lnTo>
                    <a:pt x="12700" y="1990090"/>
                  </a:lnTo>
                  <a:lnTo>
                    <a:pt x="1270" y="1985010"/>
                  </a:lnTo>
                  <a:lnTo>
                    <a:pt x="1270" y="1972310"/>
                  </a:lnTo>
                  <a:lnTo>
                    <a:pt x="54610" y="1996440"/>
                  </a:lnTo>
                  <a:close/>
                  <a:moveTo>
                    <a:pt x="39370" y="2000250"/>
                  </a:moveTo>
                  <a:lnTo>
                    <a:pt x="22860" y="1993900"/>
                  </a:lnTo>
                  <a:lnTo>
                    <a:pt x="22860" y="2006600"/>
                  </a:lnTo>
                  <a:lnTo>
                    <a:pt x="39370" y="2000250"/>
                  </a:lnTo>
                  <a:close/>
                  <a:moveTo>
                    <a:pt x="30480" y="3468370"/>
                  </a:moveTo>
                  <a:lnTo>
                    <a:pt x="1270" y="3406140"/>
                  </a:lnTo>
                  <a:lnTo>
                    <a:pt x="6350" y="3403600"/>
                  </a:lnTo>
                  <a:lnTo>
                    <a:pt x="30480" y="3455670"/>
                  </a:lnTo>
                  <a:lnTo>
                    <a:pt x="53340" y="3403600"/>
                  </a:lnTo>
                  <a:lnTo>
                    <a:pt x="58420" y="3406140"/>
                  </a:lnTo>
                  <a:lnTo>
                    <a:pt x="30480" y="3468370"/>
                  </a:lnTo>
                  <a:close/>
                  <a:moveTo>
                    <a:pt x="26670" y="3322320"/>
                  </a:moveTo>
                  <a:lnTo>
                    <a:pt x="31750" y="3322320"/>
                  </a:lnTo>
                  <a:lnTo>
                    <a:pt x="31750" y="3462020"/>
                  </a:lnTo>
                  <a:lnTo>
                    <a:pt x="26670" y="3462020"/>
                  </a:lnTo>
                  <a:lnTo>
                    <a:pt x="26670" y="3322320"/>
                  </a:lnTo>
                  <a:close/>
                  <a:moveTo>
                    <a:pt x="41910" y="3568700"/>
                  </a:moveTo>
                  <a:lnTo>
                    <a:pt x="31750" y="3557270"/>
                  </a:lnTo>
                  <a:lnTo>
                    <a:pt x="39370" y="3550920"/>
                  </a:lnTo>
                  <a:lnTo>
                    <a:pt x="54610" y="3568700"/>
                  </a:lnTo>
                  <a:lnTo>
                    <a:pt x="54610" y="3578860"/>
                  </a:lnTo>
                  <a:lnTo>
                    <a:pt x="1270" y="3578860"/>
                  </a:lnTo>
                  <a:lnTo>
                    <a:pt x="1270" y="3567430"/>
                  </a:lnTo>
                  <a:lnTo>
                    <a:pt x="41910" y="3567430"/>
                  </a:lnTo>
                  <a:lnTo>
                    <a:pt x="41910" y="3568700"/>
                  </a:lnTo>
                  <a:close/>
                  <a:moveTo>
                    <a:pt x="12700" y="3623310"/>
                  </a:moveTo>
                  <a:lnTo>
                    <a:pt x="12700" y="3599180"/>
                  </a:lnTo>
                  <a:lnTo>
                    <a:pt x="21590" y="3599180"/>
                  </a:lnTo>
                  <a:lnTo>
                    <a:pt x="54610" y="3620770"/>
                  </a:lnTo>
                  <a:lnTo>
                    <a:pt x="54610" y="3633470"/>
                  </a:lnTo>
                  <a:lnTo>
                    <a:pt x="21590" y="3633470"/>
                  </a:lnTo>
                  <a:lnTo>
                    <a:pt x="21590" y="3639820"/>
                  </a:lnTo>
                  <a:lnTo>
                    <a:pt x="12700" y="3639820"/>
                  </a:lnTo>
                  <a:lnTo>
                    <a:pt x="12700" y="3633470"/>
                  </a:lnTo>
                  <a:lnTo>
                    <a:pt x="1270" y="3633470"/>
                  </a:lnTo>
                  <a:lnTo>
                    <a:pt x="1270" y="3622040"/>
                  </a:lnTo>
                  <a:lnTo>
                    <a:pt x="12700" y="3623310"/>
                  </a:lnTo>
                  <a:lnTo>
                    <a:pt x="12700" y="3623310"/>
                  </a:lnTo>
                  <a:close/>
                  <a:moveTo>
                    <a:pt x="40640" y="3623310"/>
                  </a:moveTo>
                  <a:lnTo>
                    <a:pt x="40640" y="3623310"/>
                  </a:lnTo>
                  <a:lnTo>
                    <a:pt x="21590" y="3611880"/>
                  </a:lnTo>
                  <a:lnTo>
                    <a:pt x="21590" y="3624580"/>
                  </a:lnTo>
                  <a:lnTo>
                    <a:pt x="40640" y="3624580"/>
                  </a:lnTo>
                  <a:lnTo>
                    <a:pt x="40640" y="3623310"/>
                  </a:lnTo>
                  <a:close/>
                  <a:moveTo>
                    <a:pt x="30480" y="5085080"/>
                  </a:moveTo>
                  <a:lnTo>
                    <a:pt x="1270" y="5022850"/>
                  </a:lnTo>
                  <a:lnTo>
                    <a:pt x="6350" y="5020310"/>
                  </a:lnTo>
                  <a:lnTo>
                    <a:pt x="30480" y="5072380"/>
                  </a:lnTo>
                  <a:lnTo>
                    <a:pt x="53340" y="5020310"/>
                  </a:lnTo>
                  <a:lnTo>
                    <a:pt x="58420" y="5022850"/>
                  </a:lnTo>
                  <a:lnTo>
                    <a:pt x="30480" y="5085080"/>
                  </a:lnTo>
                  <a:close/>
                  <a:moveTo>
                    <a:pt x="26670" y="4939030"/>
                  </a:moveTo>
                  <a:lnTo>
                    <a:pt x="31750" y="4939030"/>
                  </a:lnTo>
                  <a:lnTo>
                    <a:pt x="31750" y="5078730"/>
                  </a:lnTo>
                  <a:lnTo>
                    <a:pt x="26670" y="5078730"/>
                  </a:lnTo>
                  <a:lnTo>
                    <a:pt x="26670" y="4939030"/>
                  </a:lnTo>
                  <a:close/>
                  <a:moveTo>
                    <a:pt x="41910" y="5185410"/>
                  </a:moveTo>
                  <a:lnTo>
                    <a:pt x="31750" y="5173980"/>
                  </a:lnTo>
                  <a:lnTo>
                    <a:pt x="39370" y="5167630"/>
                  </a:lnTo>
                  <a:lnTo>
                    <a:pt x="54610" y="5185410"/>
                  </a:lnTo>
                  <a:lnTo>
                    <a:pt x="54610" y="5195570"/>
                  </a:lnTo>
                  <a:lnTo>
                    <a:pt x="1270" y="5195570"/>
                  </a:lnTo>
                  <a:lnTo>
                    <a:pt x="1270" y="5184140"/>
                  </a:lnTo>
                  <a:lnTo>
                    <a:pt x="41910" y="5184140"/>
                  </a:lnTo>
                  <a:lnTo>
                    <a:pt x="41910" y="5185410"/>
                  </a:lnTo>
                  <a:close/>
                  <a:moveTo>
                    <a:pt x="12700" y="5240020"/>
                  </a:moveTo>
                  <a:lnTo>
                    <a:pt x="12700" y="5215890"/>
                  </a:lnTo>
                  <a:lnTo>
                    <a:pt x="21590" y="5215890"/>
                  </a:lnTo>
                  <a:lnTo>
                    <a:pt x="54610" y="5237480"/>
                  </a:lnTo>
                  <a:lnTo>
                    <a:pt x="54610" y="5250180"/>
                  </a:lnTo>
                  <a:lnTo>
                    <a:pt x="21590" y="5250180"/>
                  </a:lnTo>
                  <a:lnTo>
                    <a:pt x="21590" y="5256530"/>
                  </a:lnTo>
                  <a:lnTo>
                    <a:pt x="12700" y="5256530"/>
                  </a:lnTo>
                  <a:lnTo>
                    <a:pt x="12700" y="5250180"/>
                  </a:lnTo>
                  <a:lnTo>
                    <a:pt x="1270" y="5250180"/>
                  </a:lnTo>
                  <a:lnTo>
                    <a:pt x="1270" y="5238750"/>
                  </a:lnTo>
                  <a:lnTo>
                    <a:pt x="12700" y="5240020"/>
                  </a:lnTo>
                  <a:lnTo>
                    <a:pt x="12700" y="5240020"/>
                  </a:lnTo>
                  <a:close/>
                  <a:moveTo>
                    <a:pt x="40640" y="5240020"/>
                  </a:moveTo>
                  <a:lnTo>
                    <a:pt x="40640" y="5240020"/>
                  </a:lnTo>
                  <a:lnTo>
                    <a:pt x="21590" y="5227320"/>
                  </a:lnTo>
                  <a:lnTo>
                    <a:pt x="21590" y="5240020"/>
                  </a:lnTo>
                  <a:lnTo>
                    <a:pt x="40640" y="5240020"/>
                  </a:lnTo>
                  <a:close/>
                  <a:moveTo>
                    <a:pt x="54610" y="5317490"/>
                  </a:moveTo>
                  <a:lnTo>
                    <a:pt x="54610" y="5327650"/>
                  </a:lnTo>
                  <a:lnTo>
                    <a:pt x="1270" y="5351780"/>
                  </a:lnTo>
                  <a:lnTo>
                    <a:pt x="1270" y="5337810"/>
                  </a:lnTo>
                  <a:lnTo>
                    <a:pt x="12700" y="5332730"/>
                  </a:lnTo>
                  <a:lnTo>
                    <a:pt x="12700" y="5311140"/>
                  </a:lnTo>
                  <a:lnTo>
                    <a:pt x="1270" y="5306060"/>
                  </a:lnTo>
                  <a:lnTo>
                    <a:pt x="1270" y="5293360"/>
                  </a:lnTo>
                  <a:lnTo>
                    <a:pt x="54610" y="5317490"/>
                  </a:lnTo>
                  <a:close/>
                  <a:moveTo>
                    <a:pt x="39370" y="5322570"/>
                  </a:moveTo>
                  <a:lnTo>
                    <a:pt x="22860" y="5316220"/>
                  </a:lnTo>
                  <a:lnTo>
                    <a:pt x="22860" y="5328920"/>
                  </a:lnTo>
                  <a:lnTo>
                    <a:pt x="39370" y="5322570"/>
                  </a:lnTo>
                  <a:close/>
                </a:path>
              </a:pathLst>
            </a:custGeom>
            <a:solidFill>
              <a:srgbClr val="016A6D"/>
            </a:solidFill>
          </p:spPr>
        </p:sp>
      </p:grpSp>
      <p:sp>
        <p:nvSpPr>
          <p:cNvPr id="19" name="Freeform 19"/>
          <p:cNvSpPr/>
          <p:nvPr/>
        </p:nvSpPr>
        <p:spPr>
          <a:xfrm>
            <a:off x="10118834" y="2723007"/>
            <a:ext cx="730166" cy="1121176"/>
          </a:xfrm>
          <a:custGeom>
            <a:avLst/>
            <a:gdLst/>
            <a:ahLst/>
            <a:cxnLst/>
            <a:rect l="l" t="t" r="r" b="b"/>
            <a:pathLst>
              <a:path w="1095249" h="1681764">
                <a:moveTo>
                  <a:pt x="0" y="0"/>
                </a:moveTo>
                <a:lnTo>
                  <a:pt x="1095248" y="0"/>
                </a:lnTo>
                <a:lnTo>
                  <a:pt x="1095248" y="1681764"/>
                </a:lnTo>
                <a:lnTo>
                  <a:pt x="0" y="16817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0" name="TextBox 20"/>
          <p:cNvSpPr txBox="1"/>
          <p:nvPr/>
        </p:nvSpPr>
        <p:spPr>
          <a:xfrm>
            <a:off x="7511509" y="4726325"/>
            <a:ext cx="5944814"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Wider-</a:t>
            </a:r>
          </a:p>
          <a:p>
            <a:pPr algn="ctr" defTabSz="609630">
              <a:lnSpc>
                <a:spcPts val="3666"/>
              </a:lnSpc>
            </a:pPr>
            <a:r>
              <a:rPr lang="en-US" sz="3333">
                <a:solidFill>
                  <a:srgbClr val="000000"/>
                </a:solidFill>
                <a:latin typeface="Canva Sans"/>
                <a:ea typeface="Canva Sans"/>
                <a:cs typeface="Canva Sans"/>
                <a:sym typeface="Canva Sans"/>
              </a:rPr>
              <a:t>spruch</a:t>
            </a:r>
          </a:p>
        </p:txBody>
      </p:sp>
      <p:grpSp>
        <p:nvGrpSpPr>
          <p:cNvPr id="21" name="Group 21"/>
          <p:cNvGrpSpPr>
            <a:grpSpLocks noChangeAspect="1"/>
          </p:cNvGrpSpPr>
          <p:nvPr/>
        </p:nvGrpSpPr>
        <p:grpSpPr>
          <a:xfrm>
            <a:off x="6927180" y="2223525"/>
            <a:ext cx="2044568" cy="3948675"/>
            <a:chOff x="0" y="0"/>
            <a:chExt cx="3290570" cy="6355080"/>
          </a:xfrm>
        </p:grpSpPr>
        <p:sp>
          <p:nvSpPr>
            <p:cNvPr id="22" name="Freeform 22"/>
            <p:cNvSpPr/>
            <p:nvPr/>
          </p:nvSpPr>
          <p:spPr>
            <a:xfrm>
              <a:off x="0" y="1270"/>
              <a:ext cx="3289300" cy="6353810"/>
            </a:xfrm>
            <a:custGeom>
              <a:avLst/>
              <a:gdLst/>
              <a:ahLst/>
              <a:cxnLst/>
              <a:rect l="l" t="t" r="r" b="b"/>
              <a:pathLst>
                <a:path w="3289300" h="6353810">
                  <a:moveTo>
                    <a:pt x="3289300" y="6353810"/>
                  </a:moveTo>
                  <a:lnTo>
                    <a:pt x="0" y="6353810"/>
                  </a:lnTo>
                  <a:lnTo>
                    <a:pt x="0" y="0"/>
                  </a:lnTo>
                  <a:lnTo>
                    <a:pt x="3289300" y="0"/>
                  </a:lnTo>
                  <a:lnTo>
                    <a:pt x="3289300" y="6353810"/>
                  </a:lnTo>
                  <a:close/>
                </a:path>
              </a:pathLst>
            </a:custGeom>
            <a:solidFill>
              <a:srgbClr val="6F6F6F"/>
            </a:solidFill>
          </p:spPr>
        </p:sp>
        <p:sp>
          <p:nvSpPr>
            <p:cNvPr id="23" name="Freeform 23"/>
            <p:cNvSpPr/>
            <p:nvPr/>
          </p:nvSpPr>
          <p:spPr>
            <a:xfrm>
              <a:off x="179070" y="323342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24" name="Freeform 24"/>
            <p:cNvSpPr/>
            <p:nvPr/>
          </p:nvSpPr>
          <p:spPr>
            <a:xfrm>
              <a:off x="181610" y="18034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8"/>
              <a:stretch>
                <a:fillRect l="-25339" r="-25339"/>
              </a:stretch>
            </a:blipFill>
          </p:spPr>
        </p:sp>
        <p:sp>
          <p:nvSpPr>
            <p:cNvPr id="25" name="Freeform 25"/>
            <p:cNvSpPr/>
            <p:nvPr/>
          </p:nvSpPr>
          <p:spPr>
            <a:xfrm>
              <a:off x="54610" y="439420"/>
              <a:ext cx="3173730" cy="5429250"/>
            </a:xfrm>
            <a:custGeom>
              <a:avLst/>
              <a:gdLst/>
              <a:ahLst/>
              <a:cxnLst/>
              <a:rect l="l" t="t" r="r" b="b"/>
              <a:pathLst>
                <a:path w="3173730" h="5429250">
                  <a:moveTo>
                    <a:pt x="3117850" y="751840"/>
                  </a:moveTo>
                  <a:lnTo>
                    <a:pt x="3117850" y="716280"/>
                  </a:lnTo>
                  <a:lnTo>
                    <a:pt x="3129280" y="716280"/>
                  </a:lnTo>
                  <a:lnTo>
                    <a:pt x="3129280" y="740410"/>
                  </a:lnTo>
                  <a:lnTo>
                    <a:pt x="3140710" y="740410"/>
                  </a:lnTo>
                  <a:lnTo>
                    <a:pt x="3140710" y="717550"/>
                  </a:lnTo>
                  <a:lnTo>
                    <a:pt x="3152140" y="717550"/>
                  </a:lnTo>
                  <a:lnTo>
                    <a:pt x="3152140" y="740410"/>
                  </a:lnTo>
                  <a:lnTo>
                    <a:pt x="3173730" y="740410"/>
                  </a:lnTo>
                  <a:lnTo>
                    <a:pt x="3173730" y="751840"/>
                  </a:lnTo>
                  <a:lnTo>
                    <a:pt x="3117850" y="751840"/>
                  </a:lnTo>
                  <a:close/>
                  <a:moveTo>
                    <a:pt x="3117850" y="702310"/>
                  </a:moveTo>
                  <a:lnTo>
                    <a:pt x="3117850" y="690880"/>
                  </a:lnTo>
                  <a:lnTo>
                    <a:pt x="3171190" y="690880"/>
                  </a:lnTo>
                  <a:lnTo>
                    <a:pt x="3171190" y="702310"/>
                  </a:lnTo>
                  <a:lnTo>
                    <a:pt x="3117850" y="702310"/>
                  </a:lnTo>
                  <a:close/>
                  <a:moveTo>
                    <a:pt x="3117850" y="674370"/>
                  </a:moveTo>
                  <a:lnTo>
                    <a:pt x="3117850" y="662940"/>
                  </a:lnTo>
                  <a:lnTo>
                    <a:pt x="3161030" y="662940"/>
                  </a:lnTo>
                  <a:lnTo>
                    <a:pt x="3161030" y="640080"/>
                  </a:lnTo>
                  <a:lnTo>
                    <a:pt x="3172460" y="640080"/>
                  </a:lnTo>
                  <a:lnTo>
                    <a:pt x="3172460" y="674370"/>
                  </a:lnTo>
                  <a:lnTo>
                    <a:pt x="3117850" y="674370"/>
                  </a:lnTo>
                  <a:close/>
                  <a:moveTo>
                    <a:pt x="3117850" y="628650"/>
                  </a:moveTo>
                  <a:lnTo>
                    <a:pt x="3117850" y="610870"/>
                  </a:lnTo>
                  <a:lnTo>
                    <a:pt x="3153410" y="598170"/>
                  </a:lnTo>
                  <a:lnTo>
                    <a:pt x="3153410" y="598170"/>
                  </a:lnTo>
                  <a:lnTo>
                    <a:pt x="3117850" y="585470"/>
                  </a:lnTo>
                  <a:lnTo>
                    <a:pt x="3117850" y="567690"/>
                  </a:lnTo>
                  <a:lnTo>
                    <a:pt x="3171190" y="567690"/>
                  </a:lnTo>
                  <a:lnTo>
                    <a:pt x="3171190" y="579120"/>
                  </a:lnTo>
                  <a:lnTo>
                    <a:pt x="3129280" y="579120"/>
                  </a:lnTo>
                  <a:lnTo>
                    <a:pt x="3129280" y="579120"/>
                  </a:lnTo>
                  <a:lnTo>
                    <a:pt x="3171190" y="593090"/>
                  </a:lnTo>
                  <a:lnTo>
                    <a:pt x="3171190" y="601980"/>
                  </a:lnTo>
                  <a:lnTo>
                    <a:pt x="3129280" y="615950"/>
                  </a:lnTo>
                  <a:lnTo>
                    <a:pt x="3129280" y="615950"/>
                  </a:lnTo>
                  <a:lnTo>
                    <a:pt x="3171190" y="615950"/>
                  </a:lnTo>
                  <a:lnTo>
                    <a:pt x="3171190" y="627380"/>
                  </a:lnTo>
                  <a:lnTo>
                    <a:pt x="3117850" y="628650"/>
                  </a:lnTo>
                  <a:lnTo>
                    <a:pt x="3117850" y="628650"/>
                  </a:lnTo>
                  <a:close/>
                  <a:moveTo>
                    <a:pt x="3117850" y="523240"/>
                  </a:moveTo>
                  <a:lnTo>
                    <a:pt x="3117850" y="506730"/>
                  </a:lnTo>
                  <a:lnTo>
                    <a:pt x="3155950" y="483870"/>
                  </a:lnTo>
                  <a:lnTo>
                    <a:pt x="3155950" y="483870"/>
                  </a:lnTo>
                  <a:lnTo>
                    <a:pt x="3117850" y="483870"/>
                  </a:lnTo>
                  <a:lnTo>
                    <a:pt x="3117850" y="472440"/>
                  </a:lnTo>
                  <a:lnTo>
                    <a:pt x="3171190" y="472440"/>
                  </a:lnTo>
                  <a:lnTo>
                    <a:pt x="3171190" y="487680"/>
                  </a:lnTo>
                  <a:lnTo>
                    <a:pt x="3133090" y="511810"/>
                  </a:lnTo>
                  <a:lnTo>
                    <a:pt x="3133090" y="511810"/>
                  </a:lnTo>
                  <a:lnTo>
                    <a:pt x="3171190" y="511810"/>
                  </a:lnTo>
                  <a:lnTo>
                    <a:pt x="3171190" y="523240"/>
                  </a:lnTo>
                  <a:lnTo>
                    <a:pt x="3117850" y="523240"/>
                  </a:lnTo>
                  <a:close/>
                  <a:moveTo>
                    <a:pt x="3117850" y="454660"/>
                  </a:moveTo>
                  <a:lnTo>
                    <a:pt x="3117850" y="417830"/>
                  </a:lnTo>
                  <a:lnTo>
                    <a:pt x="3129280" y="417830"/>
                  </a:lnTo>
                  <a:lnTo>
                    <a:pt x="3129280" y="443230"/>
                  </a:lnTo>
                  <a:lnTo>
                    <a:pt x="3139440" y="443230"/>
                  </a:lnTo>
                  <a:lnTo>
                    <a:pt x="3139440" y="420370"/>
                  </a:lnTo>
                  <a:lnTo>
                    <a:pt x="3150870" y="420370"/>
                  </a:lnTo>
                  <a:lnTo>
                    <a:pt x="3150870" y="443230"/>
                  </a:lnTo>
                  <a:lnTo>
                    <a:pt x="3162300" y="443230"/>
                  </a:lnTo>
                  <a:lnTo>
                    <a:pt x="3162300" y="416560"/>
                  </a:lnTo>
                  <a:lnTo>
                    <a:pt x="3173730" y="416560"/>
                  </a:lnTo>
                  <a:lnTo>
                    <a:pt x="3173730" y="454660"/>
                  </a:lnTo>
                  <a:lnTo>
                    <a:pt x="3117850" y="454660"/>
                  </a:lnTo>
                  <a:close/>
                  <a:moveTo>
                    <a:pt x="3167380" y="353060"/>
                  </a:moveTo>
                  <a:cubicBezTo>
                    <a:pt x="3168650" y="356870"/>
                    <a:pt x="3169920" y="360680"/>
                    <a:pt x="3171190" y="364490"/>
                  </a:cubicBezTo>
                  <a:cubicBezTo>
                    <a:pt x="3172460" y="368300"/>
                    <a:pt x="3172460" y="372110"/>
                    <a:pt x="3172460" y="375920"/>
                  </a:cubicBezTo>
                  <a:cubicBezTo>
                    <a:pt x="3172460" y="379730"/>
                    <a:pt x="3171190" y="383540"/>
                    <a:pt x="3169920" y="387350"/>
                  </a:cubicBezTo>
                  <a:cubicBezTo>
                    <a:pt x="3168650" y="391160"/>
                    <a:pt x="3166110" y="393700"/>
                    <a:pt x="3164840" y="396240"/>
                  </a:cubicBezTo>
                  <a:cubicBezTo>
                    <a:pt x="3163570" y="398780"/>
                    <a:pt x="3159760" y="401320"/>
                    <a:pt x="3155950" y="402590"/>
                  </a:cubicBezTo>
                  <a:cubicBezTo>
                    <a:pt x="3152140" y="403860"/>
                    <a:pt x="3148330" y="405130"/>
                    <a:pt x="3144520" y="405130"/>
                  </a:cubicBezTo>
                  <a:cubicBezTo>
                    <a:pt x="3140710" y="405130"/>
                    <a:pt x="3136900" y="403860"/>
                    <a:pt x="3133090" y="402590"/>
                  </a:cubicBezTo>
                  <a:cubicBezTo>
                    <a:pt x="3129280" y="401320"/>
                    <a:pt x="3126740" y="398780"/>
                    <a:pt x="3124200" y="396240"/>
                  </a:cubicBezTo>
                  <a:cubicBezTo>
                    <a:pt x="3121660" y="393700"/>
                    <a:pt x="3120390" y="391160"/>
                    <a:pt x="3119121" y="387350"/>
                  </a:cubicBezTo>
                  <a:cubicBezTo>
                    <a:pt x="3117850" y="383540"/>
                    <a:pt x="3116581" y="379730"/>
                    <a:pt x="3116581" y="375920"/>
                  </a:cubicBezTo>
                  <a:cubicBezTo>
                    <a:pt x="3116581" y="372110"/>
                    <a:pt x="3116581" y="367030"/>
                    <a:pt x="3117851" y="364490"/>
                  </a:cubicBezTo>
                  <a:cubicBezTo>
                    <a:pt x="3119121" y="360680"/>
                    <a:pt x="3120391" y="358140"/>
                    <a:pt x="3122931" y="354330"/>
                  </a:cubicBezTo>
                  <a:lnTo>
                    <a:pt x="3131821" y="363220"/>
                  </a:lnTo>
                  <a:cubicBezTo>
                    <a:pt x="3130550" y="364490"/>
                    <a:pt x="3129281" y="367030"/>
                    <a:pt x="3128010" y="368300"/>
                  </a:cubicBezTo>
                  <a:cubicBezTo>
                    <a:pt x="3126740" y="370840"/>
                    <a:pt x="3126740" y="373380"/>
                    <a:pt x="3126740" y="375920"/>
                  </a:cubicBezTo>
                  <a:cubicBezTo>
                    <a:pt x="3126740" y="378460"/>
                    <a:pt x="3126740" y="381000"/>
                    <a:pt x="3128010" y="382270"/>
                  </a:cubicBezTo>
                  <a:cubicBezTo>
                    <a:pt x="3129281" y="384810"/>
                    <a:pt x="3130550" y="386080"/>
                    <a:pt x="3131821" y="387350"/>
                  </a:cubicBezTo>
                  <a:cubicBezTo>
                    <a:pt x="3133091" y="388620"/>
                    <a:pt x="3135631" y="389890"/>
                    <a:pt x="3136900" y="391160"/>
                  </a:cubicBezTo>
                  <a:cubicBezTo>
                    <a:pt x="3138170" y="392430"/>
                    <a:pt x="3140710" y="392430"/>
                    <a:pt x="3143250" y="392430"/>
                  </a:cubicBezTo>
                  <a:cubicBezTo>
                    <a:pt x="3145790" y="392430"/>
                    <a:pt x="3148330" y="392430"/>
                    <a:pt x="3149600" y="391160"/>
                  </a:cubicBezTo>
                  <a:cubicBezTo>
                    <a:pt x="3150871" y="389890"/>
                    <a:pt x="3153410" y="388620"/>
                    <a:pt x="3154680" y="387350"/>
                  </a:cubicBezTo>
                  <a:cubicBezTo>
                    <a:pt x="3155950" y="386080"/>
                    <a:pt x="3157220" y="383540"/>
                    <a:pt x="3158490" y="382270"/>
                  </a:cubicBezTo>
                  <a:cubicBezTo>
                    <a:pt x="3159760" y="379730"/>
                    <a:pt x="3159760" y="378460"/>
                    <a:pt x="3159760" y="375920"/>
                  </a:cubicBezTo>
                  <a:cubicBezTo>
                    <a:pt x="3159760" y="373380"/>
                    <a:pt x="3159760" y="370840"/>
                    <a:pt x="3158490" y="369570"/>
                  </a:cubicBezTo>
                  <a:cubicBezTo>
                    <a:pt x="3157220" y="368300"/>
                    <a:pt x="3157220" y="365760"/>
                    <a:pt x="3157220" y="364490"/>
                  </a:cubicBezTo>
                  <a:lnTo>
                    <a:pt x="3148330" y="364490"/>
                  </a:lnTo>
                  <a:lnTo>
                    <a:pt x="3148330" y="374650"/>
                  </a:lnTo>
                  <a:lnTo>
                    <a:pt x="3136900" y="374650"/>
                  </a:lnTo>
                  <a:lnTo>
                    <a:pt x="3136900" y="353060"/>
                  </a:lnTo>
                  <a:cubicBezTo>
                    <a:pt x="3136900" y="353060"/>
                    <a:pt x="3167380" y="353060"/>
                    <a:pt x="3167380" y="353060"/>
                  </a:cubicBezTo>
                  <a:close/>
                  <a:moveTo>
                    <a:pt x="3117850" y="325120"/>
                  </a:moveTo>
                  <a:lnTo>
                    <a:pt x="3117850" y="314960"/>
                  </a:lnTo>
                  <a:lnTo>
                    <a:pt x="3171190" y="292100"/>
                  </a:lnTo>
                  <a:lnTo>
                    <a:pt x="3171190" y="306070"/>
                  </a:lnTo>
                  <a:lnTo>
                    <a:pt x="3159760" y="311150"/>
                  </a:lnTo>
                  <a:lnTo>
                    <a:pt x="3159760" y="331470"/>
                  </a:lnTo>
                  <a:lnTo>
                    <a:pt x="3171190" y="335280"/>
                  </a:lnTo>
                  <a:lnTo>
                    <a:pt x="3171190" y="347980"/>
                  </a:lnTo>
                  <a:lnTo>
                    <a:pt x="3117850" y="325120"/>
                  </a:lnTo>
                  <a:close/>
                  <a:moveTo>
                    <a:pt x="3133090" y="320040"/>
                  </a:moveTo>
                  <a:lnTo>
                    <a:pt x="3149600" y="326390"/>
                  </a:lnTo>
                  <a:lnTo>
                    <a:pt x="3149600" y="313690"/>
                  </a:lnTo>
                  <a:lnTo>
                    <a:pt x="3133090" y="320040"/>
                  </a:lnTo>
                  <a:close/>
                  <a:moveTo>
                    <a:pt x="3128010" y="278130"/>
                  </a:moveTo>
                  <a:lnTo>
                    <a:pt x="3128010" y="293370"/>
                  </a:lnTo>
                  <a:lnTo>
                    <a:pt x="3117850" y="293370"/>
                  </a:lnTo>
                  <a:lnTo>
                    <a:pt x="3117850" y="250190"/>
                  </a:lnTo>
                  <a:lnTo>
                    <a:pt x="3128010" y="250190"/>
                  </a:lnTo>
                  <a:lnTo>
                    <a:pt x="3128010" y="265430"/>
                  </a:lnTo>
                  <a:lnTo>
                    <a:pt x="3171190" y="265430"/>
                  </a:lnTo>
                  <a:lnTo>
                    <a:pt x="3171190" y="276860"/>
                  </a:lnTo>
                  <a:lnTo>
                    <a:pt x="3128010" y="278130"/>
                  </a:lnTo>
                  <a:lnTo>
                    <a:pt x="3128010" y="278130"/>
                  </a:lnTo>
                  <a:close/>
                  <a:moveTo>
                    <a:pt x="3117850" y="240030"/>
                  </a:moveTo>
                  <a:lnTo>
                    <a:pt x="3117850" y="228600"/>
                  </a:lnTo>
                  <a:lnTo>
                    <a:pt x="3171190" y="228600"/>
                  </a:lnTo>
                  <a:lnTo>
                    <a:pt x="3171190" y="240030"/>
                  </a:lnTo>
                  <a:lnTo>
                    <a:pt x="3117850" y="240030"/>
                  </a:lnTo>
                  <a:close/>
                  <a:moveTo>
                    <a:pt x="3117850" y="217170"/>
                  </a:moveTo>
                  <a:lnTo>
                    <a:pt x="3117850" y="203200"/>
                  </a:lnTo>
                  <a:lnTo>
                    <a:pt x="3153410" y="190500"/>
                  </a:lnTo>
                  <a:lnTo>
                    <a:pt x="3153410" y="190500"/>
                  </a:lnTo>
                  <a:lnTo>
                    <a:pt x="3117850" y="176530"/>
                  </a:lnTo>
                  <a:lnTo>
                    <a:pt x="3117850" y="163830"/>
                  </a:lnTo>
                  <a:lnTo>
                    <a:pt x="3171190" y="186690"/>
                  </a:lnTo>
                  <a:lnTo>
                    <a:pt x="3171190" y="195580"/>
                  </a:lnTo>
                  <a:lnTo>
                    <a:pt x="3117850" y="217170"/>
                  </a:lnTo>
                  <a:close/>
                  <a:moveTo>
                    <a:pt x="3117850" y="152400"/>
                  </a:moveTo>
                  <a:lnTo>
                    <a:pt x="3117850" y="115570"/>
                  </a:lnTo>
                  <a:lnTo>
                    <a:pt x="3129280" y="115570"/>
                  </a:lnTo>
                  <a:lnTo>
                    <a:pt x="3129280" y="140970"/>
                  </a:lnTo>
                  <a:lnTo>
                    <a:pt x="3139440" y="140970"/>
                  </a:lnTo>
                  <a:lnTo>
                    <a:pt x="3139440" y="118110"/>
                  </a:lnTo>
                  <a:lnTo>
                    <a:pt x="3150870" y="118110"/>
                  </a:lnTo>
                  <a:lnTo>
                    <a:pt x="3150870" y="140970"/>
                  </a:lnTo>
                  <a:lnTo>
                    <a:pt x="3162300" y="140970"/>
                  </a:lnTo>
                  <a:lnTo>
                    <a:pt x="3162300" y="114300"/>
                  </a:lnTo>
                  <a:lnTo>
                    <a:pt x="3173730" y="114300"/>
                  </a:lnTo>
                  <a:lnTo>
                    <a:pt x="3173730" y="152400"/>
                  </a:lnTo>
                  <a:lnTo>
                    <a:pt x="3117850" y="152400"/>
                  </a:lnTo>
                  <a:close/>
                  <a:moveTo>
                    <a:pt x="3117850" y="3089910"/>
                  </a:moveTo>
                  <a:lnTo>
                    <a:pt x="3117850" y="3053080"/>
                  </a:lnTo>
                  <a:lnTo>
                    <a:pt x="3129280" y="3053080"/>
                  </a:lnTo>
                  <a:lnTo>
                    <a:pt x="3129280" y="3077210"/>
                  </a:lnTo>
                  <a:lnTo>
                    <a:pt x="3140710" y="3077210"/>
                  </a:lnTo>
                  <a:lnTo>
                    <a:pt x="3140710" y="3054350"/>
                  </a:lnTo>
                  <a:lnTo>
                    <a:pt x="3152140" y="3054350"/>
                  </a:lnTo>
                  <a:lnTo>
                    <a:pt x="3152140" y="3077210"/>
                  </a:lnTo>
                  <a:lnTo>
                    <a:pt x="3173730" y="3077210"/>
                  </a:lnTo>
                  <a:lnTo>
                    <a:pt x="3173730" y="3088640"/>
                  </a:lnTo>
                  <a:lnTo>
                    <a:pt x="3117850" y="3088640"/>
                  </a:lnTo>
                  <a:lnTo>
                    <a:pt x="3117850" y="3089910"/>
                  </a:lnTo>
                  <a:close/>
                  <a:moveTo>
                    <a:pt x="3117850" y="3040380"/>
                  </a:moveTo>
                  <a:lnTo>
                    <a:pt x="3117850" y="3028950"/>
                  </a:lnTo>
                  <a:lnTo>
                    <a:pt x="3171190" y="3028950"/>
                  </a:lnTo>
                  <a:lnTo>
                    <a:pt x="3171190" y="3040380"/>
                  </a:lnTo>
                  <a:lnTo>
                    <a:pt x="3117850" y="3040380"/>
                  </a:lnTo>
                  <a:close/>
                  <a:moveTo>
                    <a:pt x="3117850" y="3012440"/>
                  </a:moveTo>
                  <a:lnTo>
                    <a:pt x="3117850" y="3001010"/>
                  </a:lnTo>
                  <a:lnTo>
                    <a:pt x="3161030" y="3001010"/>
                  </a:lnTo>
                  <a:lnTo>
                    <a:pt x="3161030" y="2979420"/>
                  </a:lnTo>
                  <a:lnTo>
                    <a:pt x="3172460" y="2979420"/>
                  </a:lnTo>
                  <a:lnTo>
                    <a:pt x="3172460" y="3013710"/>
                  </a:lnTo>
                  <a:lnTo>
                    <a:pt x="3117850" y="3013710"/>
                  </a:lnTo>
                  <a:lnTo>
                    <a:pt x="3117850" y="3012440"/>
                  </a:lnTo>
                  <a:close/>
                  <a:moveTo>
                    <a:pt x="3117850" y="2966720"/>
                  </a:moveTo>
                  <a:lnTo>
                    <a:pt x="3117850" y="2948940"/>
                  </a:lnTo>
                  <a:lnTo>
                    <a:pt x="3153410" y="2936240"/>
                  </a:lnTo>
                  <a:lnTo>
                    <a:pt x="3153410" y="2936240"/>
                  </a:lnTo>
                  <a:lnTo>
                    <a:pt x="3117850" y="2923540"/>
                  </a:lnTo>
                  <a:lnTo>
                    <a:pt x="3117850" y="2905760"/>
                  </a:lnTo>
                  <a:lnTo>
                    <a:pt x="3171190" y="2905760"/>
                  </a:lnTo>
                  <a:lnTo>
                    <a:pt x="3171190" y="2917190"/>
                  </a:lnTo>
                  <a:lnTo>
                    <a:pt x="3129280" y="2917190"/>
                  </a:lnTo>
                  <a:lnTo>
                    <a:pt x="3129280" y="2917190"/>
                  </a:lnTo>
                  <a:lnTo>
                    <a:pt x="3171190" y="2931160"/>
                  </a:lnTo>
                  <a:lnTo>
                    <a:pt x="3171190" y="2940050"/>
                  </a:lnTo>
                  <a:lnTo>
                    <a:pt x="3129280" y="2954021"/>
                  </a:lnTo>
                  <a:lnTo>
                    <a:pt x="3129280" y="2954021"/>
                  </a:lnTo>
                  <a:lnTo>
                    <a:pt x="3171190" y="2954021"/>
                  </a:lnTo>
                  <a:lnTo>
                    <a:pt x="3171190" y="2965450"/>
                  </a:lnTo>
                  <a:lnTo>
                    <a:pt x="3117850" y="2966720"/>
                  </a:lnTo>
                  <a:lnTo>
                    <a:pt x="3117850" y="2966720"/>
                  </a:lnTo>
                  <a:close/>
                  <a:moveTo>
                    <a:pt x="3117850" y="2861310"/>
                  </a:moveTo>
                  <a:lnTo>
                    <a:pt x="3117850" y="2844800"/>
                  </a:lnTo>
                  <a:lnTo>
                    <a:pt x="3155950" y="2821940"/>
                  </a:lnTo>
                  <a:lnTo>
                    <a:pt x="3155950" y="2821940"/>
                  </a:lnTo>
                  <a:lnTo>
                    <a:pt x="3117850" y="2821940"/>
                  </a:lnTo>
                  <a:lnTo>
                    <a:pt x="3117850" y="2810510"/>
                  </a:lnTo>
                  <a:lnTo>
                    <a:pt x="3171190" y="2810510"/>
                  </a:lnTo>
                  <a:lnTo>
                    <a:pt x="3171190" y="2825750"/>
                  </a:lnTo>
                  <a:lnTo>
                    <a:pt x="3133090" y="2849880"/>
                  </a:lnTo>
                  <a:lnTo>
                    <a:pt x="3133090" y="2849880"/>
                  </a:lnTo>
                  <a:lnTo>
                    <a:pt x="3171190" y="2849880"/>
                  </a:lnTo>
                  <a:lnTo>
                    <a:pt x="3171190" y="2861310"/>
                  </a:lnTo>
                  <a:lnTo>
                    <a:pt x="3117850" y="2861310"/>
                  </a:lnTo>
                  <a:lnTo>
                    <a:pt x="3117850" y="2861310"/>
                  </a:lnTo>
                  <a:close/>
                  <a:moveTo>
                    <a:pt x="3117850" y="2792730"/>
                  </a:moveTo>
                  <a:lnTo>
                    <a:pt x="3117850" y="2755900"/>
                  </a:lnTo>
                  <a:lnTo>
                    <a:pt x="3129280" y="2755900"/>
                  </a:lnTo>
                  <a:lnTo>
                    <a:pt x="3129280" y="2781300"/>
                  </a:lnTo>
                  <a:lnTo>
                    <a:pt x="3139440" y="2781300"/>
                  </a:lnTo>
                  <a:lnTo>
                    <a:pt x="3139440" y="2758440"/>
                  </a:lnTo>
                  <a:lnTo>
                    <a:pt x="3150870" y="2758440"/>
                  </a:lnTo>
                  <a:lnTo>
                    <a:pt x="3150870" y="2781300"/>
                  </a:lnTo>
                  <a:lnTo>
                    <a:pt x="3162300" y="2781300"/>
                  </a:lnTo>
                  <a:lnTo>
                    <a:pt x="3162300" y="2754630"/>
                  </a:lnTo>
                  <a:lnTo>
                    <a:pt x="3173730" y="2754630"/>
                  </a:lnTo>
                  <a:lnTo>
                    <a:pt x="3173730" y="2792730"/>
                  </a:lnTo>
                  <a:lnTo>
                    <a:pt x="3117850" y="2792730"/>
                  </a:lnTo>
                  <a:close/>
                  <a:moveTo>
                    <a:pt x="3167380" y="2691130"/>
                  </a:moveTo>
                  <a:cubicBezTo>
                    <a:pt x="3168650" y="2694940"/>
                    <a:pt x="3169920" y="2698750"/>
                    <a:pt x="3171190" y="2702560"/>
                  </a:cubicBezTo>
                  <a:cubicBezTo>
                    <a:pt x="3172460" y="2706370"/>
                    <a:pt x="3172460" y="2710180"/>
                    <a:pt x="3172460" y="2713990"/>
                  </a:cubicBezTo>
                  <a:cubicBezTo>
                    <a:pt x="3172460" y="2717800"/>
                    <a:pt x="3171190" y="2721610"/>
                    <a:pt x="3169920" y="2725420"/>
                  </a:cubicBezTo>
                  <a:cubicBezTo>
                    <a:pt x="3168650" y="2729230"/>
                    <a:pt x="3166110" y="2731770"/>
                    <a:pt x="3164840" y="2734310"/>
                  </a:cubicBezTo>
                  <a:cubicBezTo>
                    <a:pt x="3163570" y="2736850"/>
                    <a:pt x="3159760" y="2739390"/>
                    <a:pt x="3155950" y="2740660"/>
                  </a:cubicBezTo>
                  <a:cubicBezTo>
                    <a:pt x="3152140" y="2741930"/>
                    <a:pt x="3148330" y="2743200"/>
                    <a:pt x="3144520" y="2743200"/>
                  </a:cubicBezTo>
                  <a:cubicBezTo>
                    <a:pt x="3140710" y="2743200"/>
                    <a:pt x="3136900" y="2741930"/>
                    <a:pt x="3133090" y="2740660"/>
                  </a:cubicBezTo>
                  <a:cubicBezTo>
                    <a:pt x="3129280" y="2739390"/>
                    <a:pt x="3126740" y="2736850"/>
                    <a:pt x="3124200" y="2734310"/>
                  </a:cubicBezTo>
                  <a:cubicBezTo>
                    <a:pt x="3121660" y="2731770"/>
                    <a:pt x="3120390" y="2729230"/>
                    <a:pt x="3119121" y="2725420"/>
                  </a:cubicBezTo>
                  <a:cubicBezTo>
                    <a:pt x="3117850" y="2721610"/>
                    <a:pt x="3116581" y="2717800"/>
                    <a:pt x="3116581" y="2713990"/>
                  </a:cubicBezTo>
                  <a:cubicBezTo>
                    <a:pt x="3116581" y="2710180"/>
                    <a:pt x="3116581" y="2705100"/>
                    <a:pt x="3117851" y="2702560"/>
                  </a:cubicBezTo>
                  <a:cubicBezTo>
                    <a:pt x="3119121" y="2698750"/>
                    <a:pt x="3120391" y="2696210"/>
                    <a:pt x="3122931" y="2692400"/>
                  </a:cubicBezTo>
                  <a:lnTo>
                    <a:pt x="3131821" y="2701290"/>
                  </a:lnTo>
                  <a:cubicBezTo>
                    <a:pt x="3130550" y="2702560"/>
                    <a:pt x="3129281" y="2705100"/>
                    <a:pt x="3128010" y="2706370"/>
                  </a:cubicBezTo>
                  <a:cubicBezTo>
                    <a:pt x="3126740" y="2708910"/>
                    <a:pt x="3126740" y="2711450"/>
                    <a:pt x="3126740" y="2713990"/>
                  </a:cubicBezTo>
                  <a:cubicBezTo>
                    <a:pt x="3126740" y="2716530"/>
                    <a:pt x="3126740" y="2719070"/>
                    <a:pt x="3128010" y="2720340"/>
                  </a:cubicBezTo>
                  <a:cubicBezTo>
                    <a:pt x="3129281" y="2722880"/>
                    <a:pt x="3130550" y="2724150"/>
                    <a:pt x="3131821" y="2725420"/>
                  </a:cubicBezTo>
                  <a:cubicBezTo>
                    <a:pt x="3133091" y="2726690"/>
                    <a:pt x="3135631" y="2727960"/>
                    <a:pt x="3136900" y="2729230"/>
                  </a:cubicBezTo>
                  <a:cubicBezTo>
                    <a:pt x="3138170" y="2730500"/>
                    <a:pt x="3140710" y="2730500"/>
                    <a:pt x="3143250" y="2730500"/>
                  </a:cubicBezTo>
                  <a:cubicBezTo>
                    <a:pt x="3145790" y="2730500"/>
                    <a:pt x="3148330" y="2730500"/>
                    <a:pt x="3149600" y="2729230"/>
                  </a:cubicBezTo>
                  <a:cubicBezTo>
                    <a:pt x="3150871" y="2727960"/>
                    <a:pt x="3153410" y="2726690"/>
                    <a:pt x="3154680" y="2725420"/>
                  </a:cubicBezTo>
                  <a:cubicBezTo>
                    <a:pt x="3155950" y="2724150"/>
                    <a:pt x="3157220" y="2721610"/>
                    <a:pt x="3158490" y="2720340"/>
                  </a:cubicBezTo>
                  <a:cubicBezTo>
                    <a:pt x="3159760" y="2717800"/>
                    <a:pt x="3159760" y="2716530"/>
                    <a:pt x="3159760" y="2713990"/>
                  </a:cubicBezTo>
                  <a:cubicBezTo>
                    <a:pt x="3159760" y="2711450"/>
                    <a:pt x="3159760" y="2708910"/>
                    <a:pt x="3158490" y="2707640"/>
                  </a:cubicBezTo>
                  <a:cubicBezTo>
                    <a:pt x="3157220" y="2706370"/>
                    <a:pt x="3157220" y="2703830"/>
                    <a:pt x="3157220" y="2702560"/>
                  </a:cubicBezTo>
                  <a:lnTo>
                    <a:pt x="3148330" y="2702560"/>
                  </a:lnTo>
                  <a:lnTo>
                    <a:pt x="3148330" y="2712720"/>
                  </a:lnTo>
                  <a:lnTo>
                    <a:pt x="3136900" y="2712720"/>
                  </a:lnTo>
                  <a:lnTo>
                    <a:pt x="3136900" y="2691130"/>
                  </a:lnTo>
                  <a:lnTo>
                    <a:pt x="3167380" y="2691130"/>
                  </a:lnTo>
                  <a:close/>
                  <a:moveTo>
                    <a:pt x="3117850" y="2663190"/>
                  </a:moveTo>
                  <a:lnTo>
                    <a:pt x="3117850" y="2653030"/>
                  </a:lnTo>
                  <a:lnTo>
                    <a:pt x="3171190" y="2630170"/>
                  </a:lnTo>
                  <a:lnTo>
                    <a:pt x="3171190" y="2644140"/>
                  </a:lnTo>
                  <a:lnTo>
                    <a:pt x="3159760" y="2649220"/>
                  </a:lnTo>
                  <a:lnTo>
                    <a:pt x="3159760" y="2669540"/>
                  </a:lnTo>
                  <a:lnTo>
                    <a:pt x="3171190" y="2674620"/>
                  </a:lnTo>
                  <a:lnTo>
                    <a:pt x="3171190" y="2687320"/>
                  </a:lnTo>
                  <a:lnTo>
                    <a:pt x="3117850" y="2663190"/>
                  </a:lnTo>
                  <a:close/>
                  <a:moveTo>
                    <a:pt x="3133090" y="2658110"/>
                  </a:moveTo>
                  <a:lnTo>
                    <a:pt x="3149600" y="2664460"/>
                  </a:lnTo>
                  <a:lnTo>
                    <a:pt x="3149600" y="2651760"/>
                  </a:lnTo>
                  <a:lnTo>
                    <a:pt x="3133090" y="2658110"/>
                  </a:lnTo>
                  <a:close/>
                  <a:moveTo>
                    <a:pt x="3128010" y="2616200"/>
                  </a:moveTo>
                  <a:lnTo>
                    <a:pt x="3128010" y="2631440"/>
                  </a:lnTo>
                  <a:lnTo>
                    <a:pt x="3117850" y="2631440"/>
                  </a:lnTo>
                  <a:lnTo>
                    <a:pt x="3117850" y="2588260"/>
                  </a:lnTo>
                  <a:lnTo>
                    <a:pt x="3128010" y="2588260"/>
                  </a:lnTo>
                  <a:lnTo>
                    <a:pt x="3128010" y="2603500"/>
                  </a:lnTo>
                  <a:lnTo>
                    <a:pt x="3171190" y="2603500"/>
                  </a:lnTo>
                  <a:lnTo>
                    <a:pt x="3171190" y="2614930"/>
                  </a:lnTo>
                  <a:lnTo>
                    <a:pt x="3128010" y="2614930"/>
                  </a:lnTo>
                  <a:lnTo>
                    <a:pt x="3128010" y="2616200"/>
                  </a:lnTo>
                  <a:close/>
                  <a:moveTo>
                    <a:pt x="3117850" y="2578100"/>
                  </a:moveTo>
                  <a:lnTo>
                    <a:pt x="3117850" y="2566670"/>
                  </a:lnTo>
                  <a:lnTo>
                    <a:pt x="3171190" y="2566670"/>
                  </a:lnTo>
                  <a:lnTo>
                    <a:pt x="3171190" y="2578100"/>
                  </a:lnTo>
                  <a:lnTo>
                    <a:pt x="3117850" y="2578100"/>
                  </a:lnTo>
                  <a:close/>
                  <a:moveTo>
                    <a:pt x="3117850" y="2555240"/>
                  </a:moveTo>
                  <a:lnTo>
                    <a:pt x="3117850" y="2541270"/>
                  </a:lnTo>
                  <a:lnTo>
                    <a:pt x="3153410" y="2528570"/>
                  </a:lnTo>
                  <a:lnTo>
                    <a:pt x="3153410" y="2528570"/>
                  </a:lnTo>
                  <a:lnTo>
                    <a:pt x="3117850" y="2514600"/>
                  </a:lnTo>
                  <a:lnTo>
                    <a:pt x="3117850" y="2501900"/>
                  </a:lnTo>
                  <a:lnTo>
                    <a:pt x="3171190" y="2524760"/>
                  </a:lnTo>
                  <a:lnTo>
                    <a:pt x="3171190" y="2534920"/>
                  </a:lnTo>
                  <a:lnTo>
                    <a:pt x="3117850" y="2555240"/>
                  </a:lnTo>
                  <a:close/>
                  <a:moveTo>
                    <a:pt x="3117850" y="2490470"/>
                  </a:moveTo>
                  <a:lnTo>
                    <a:pt x="3117850" y="2453640"/>
                  </a:lnTo>
                  <a:lnTo>
                    <a:pt x="3129280" y="2453640"/>
                  </a:lnTo>
                  <a:lnTo>
                    <a:pt x="3129280" y="2479040"/>
                  </a:lnTo>
                  <a:lnTo>
                    <a:pt x="3139440" y="2479040"/>
                  </a:lnTo>
                  <a:lnTo>
                    <a:pt x="3139440" y="2456180"/>
                  </a:lnTo>
                  <a:lnTo>
                    <a:pt x="3150870" y="2456180"/>
                  </a:lnTo>
                  <a:lnTo>
                    <a:pt x="3150870" y="2479040"/>
                  </a:lnTo>
                  <a:lnTo>
                    <a:pt x="3162300" y="2479040"/>
                  </a:lnTo>
                  <a:lnTo>
                    <a:pt x="3162300" y="2452370"/>
                  </a:lnTo>
                  <a:lnTo>
                    <a:pt x="3173730" y="2452370"/>
                  </a:lnTo>
                  <a:lnTo>
                    <a:pt x="3173730" y="2490470"/>
                  </a:lnTo>
                  <a:lnTo>
                    <a:pt x="3117850" y="2490470"/>
                  </a:lnTo>
                  <a:close/>
                  <a:moveTo>
                    <a:pt x="3117850" y="5429250"/>
                  </a:moveTo>
                  <a:lnTo>
                    <a:pt x="3117850" y="5392420"/>
                  </a:lnTo>
                  <a:lnTo>
                    <a:pt x="3129280" y="5392420"/>
                  </a:lnTo>
                  <a:lnTo>
                    <a:pt x="3129280" y="5416550"/>
                  </a:lnTo>
                  <a:lnTo>
                    <a:pt x="3140710" y="5416550"/>
                  </a:lnTo>
                  <a:lnTo>
                    <a:pt x="3140710" y="5393690"/>
                  </a:lnTo>
                  <a:lnTo>
                    <a:pt x="3152140" y="5393690"/>
                  </a:lnTo>
                  <a:lnTo>
                    <a:pt x="3152140" y="5416550"/>
                  </a:lnTo>
                  <a:lnTo>
                    <a:pt x="3173730" y="5416550"/>
                  </a:lnTo>
                  <a:lnTo>
                    <a:pt x="3173730" y="5427980"/>
                  </a:lnTo>
                  <a:lnTo>
                    <a:pt x="3117850" y="5427980"/>
                  </a:lnTo>
                  <a:lnTo>
                    <a:pt x="3117850" y="5429250"/>
                  </a:lnTo>
                  <a:close/>
                  <a:moveTo>
                    <a:pt x="3117850" y="5379720"/>
                  </a:moveTo>
                  <a:lnTo>
                    <a:pt x="3117850" y="5368290"/>
                  </a:lnTo>
                  <a:lnTo>
                    <a:pt x="3171190" y="5368290"/>
                  </a:lnTo>
                  <a:lnTo>
                    <a:pt x="3171190" y="5379720"/>
                  </a:lnTo>
                  <a:lnTo>
                    <a:pt x="3117850" y="5379720"/>
                  </a:lnTo>
                  <a:close/>
                  <a:moveTo>
                    <a:pt x="3117850" y="5351780"/>
                  </a:moveTo>
                  <a:lnTo>
                    <a:pt x="3117850" y="5339080"/>
                  </a:lnTo>
                  <a:lnTo>
                    <a:pt x="3161030" y="5339080"/>
                  </a:lnTo>
                  <a:lnTo>
                    <a:pt x="3161030" y="5317490"/>
                  </a:lnTo>
                  <a:lnTo>
                    <a:pt x="3172460" y="5317490"/>
                  </a:lnTo>
                  <a:lnTo>
                    <a:pt x="3172460" y="5351780"/>
                  </a:lnTo>
                  <a:lnTo>
                    <a:pt x="3117850" y="5351780"/>
                  </a:lnTo>
                  <a:close/>
                  <a:moveTo>
                    <a:pt x="3117850" y="5306060"/>
                  </a:moveTo>
                  <a:lnTo>
                    <a:pt x="3117850" y="5288280"/>
                  </a:lnTo>
                  <a:lnTo>
                    <a:pt x="3153410" y="5275580"/>
                  </a:lnTo>
                  <a:lnTo>
                    <a:pt x="3153410" y="5275580"/>
                  </a:lnTo>
                  <a:lnTo>
                    <a:pt x="3117850" y="5262880"/>
                  </a:lnTo>
                  <a:lnTo>
                    <a:pt x="3117850" y="5245100"/>
                  </a:lnTo>
                  <a:lnTo>
                    <a:pt x="3171190" y="5245100"/>
                  </a:lnTo>
                  <a:lnTo>
                    <a:pt x="3171190" y="5256530"/>
                  </a:lnTo>
                  <a:lnTo>
                    <a:pt x="3129280" y="5256530"/>
                  </a:lnTo>
                  <a:lnTo>
                    <a:pt x="3129280" y="5256530"/>
                  </a:lnTo>
                  <a:lnTo>
                    <a:pt x="3171190" y="5270500"/>
                  </a:lnTo>
                  <a:lnTo>
                    <a:pt x="3171190" y="5279390"/>
                  </a:lnTo>
                  <a:lnTo>
                    <a:pt x="3129280" y="5293360"/>
                  </a:lnTo>
                  <a:lnTo>
                    <a:pt x="3129280" y="5293360"/>
                  </a:lnTo>
                  <a:lnTo>
                    <a:pt x="3171190" y="5293360"/>
                  </a:lnTo>
                  <a:lnTo>
                    <a:pt x="3171190" y="5304790"/>
                  </a:lnTo>
                  <a:lnTo>
                    <a:pt x="3117850" y="5306060"/>
                  </a:lnTo>
                  <a:lnTo>
                    <a:pt x="3117850" y="5306060"/>
                  </a:lnTo>
                  <a:close/>
                  <a:moveTo>
                    <a:pt x="3117850" y="5200650"/>
                  </a:moveTo>
                  <a:lnTo>
                    <a:pt x="3117850" y="5184140"/>
                  </a:lnTo>
                  <a:lnTo>
                    <a:pt x="3155950" y="5161280"/>
                  </a:lnTo>
                  <a:lnTo>
                    <a:pt x="3155950" y="5161280"/>
                  </a:lnTo>
                  <a:lnTo>
                    <a:pt x="3117850" y="5161280"/>
                  </a:lnTo>
                  <a:lnTo>
                    <a:pt x="3117850" y="5148580"/>
                  </a:lnTo>
                  <a:lnTo>
                    <a:pt x="3171190" y="5148580"/>
                  </a:lnTo>
                  <a:lnTo>
                    <a:pt x="3171190" y="5163821"/>
                  </a:lnTo>
                  <a:lnTo>
                    <a:pt x="3133090" y="5187950"/>
                  </a:lnTo>
                  <a:lnTo>
                    <a:pt x="3133090" y="5187950"/>
                  </a:lnTo>
                  <a:lnTo>
                    <a:pt x="3171190" y="5187950"/>
                  </a:lnTo>
                  <a:lnTo>
                    <a:pt x="3171190" y="5199380"/>
                  </a:lnTo>
                  <a:lnTo>
                    <a:pt x="3117850" y="5199380"/>
                  </a:lnTo>
                  <a:lnTo>
                    <a:pt x="3117850" y="5200650"/>
                  </a:lnTo>
                  <a:close/>
                  <a:moveTo>
                    <a:pt x="3117850" y="5132070"/>
                  </a:moveTo>
                  <a:lnTo>
                    <a:pt x="3117850" y="5095240"/>
                  </a:lnTo>
                  <a:lnTo>
                    <a:pt x="3129280" y="5095240"/>
                  </a:lnTo>
                  <a:lnTo>
                    <a:pt x="3129280" y="5120640"/>
                  </a:lnTo>
                  <a:lnTo>
                    <a:pt x="3139440" y="5120640"/>
                  </a:lnTo>
                  <a:lnTo>
                    <a:pt x="3139440" y="5097780"/>
                  </a:lnTo>
                  <a:lnTo>
                    <a:pt x="3150870" y="5097780"/>
                  </a:lnTo>
                  <a:lnTo>
                    <a:pt x="3150870" y="5120640"/>
                  </a:lnTo>
                  <a:lnTo>
                    <a:pt x="3162300" y="5120640"/>
                  </a:lnTo>
                  <a:lnTo>
                    <a:pt x="3162300" y="5093970"/>
                  </a:lnTo>
                  <a:lnTo>
                    <a:pt x="3173730" y="5093970"/>
                  </a:lnTo>
                  <a:lnTo>
                    <a:pt x="3173730" y="5132070"/>
                  </a:lnTo>
                  <a:lnTo>
                    <a:pt x="3117850" y="5132070"/>
                  </a:lnTo>
                  <a:close/>
                  <a:moveTo>
                    <a:pt x="3167380" y="5030470"/>
                  </a:moveTo>
                  <a:cubicBezTo>
                    <a:pt x="3168650" y="5034280"/>
                    <a:pt x="3169920" y="5038090"/>
                    <a:pt x="3171190" y="5041900"/>
                  </a:cubicBezTo>
                  <a:cubicBezTo>
                    <a:pt x="3172460" y="5045710"/>
                    <a:pt x="3172460" y="5049520"/>
                    <a:pt x="3172460" y="5053330"/>
                  </a:cubicBezTo>
                  <a:cubicBezTo>
                    <a:pt x="3172460" y="5057140"/>
                    <a:pt x="3171190" y="5060950"/>
                    <a:pt x="3169920" y="5064760"/>
                  </a:cubicBezTo>
                  <a:cubicBezTo>
                    <a:pt x="3168650" y="5068570"/>
                    <a:pt x="3166110" y="5071110"/>
                    <a:pt x="3164840" y="5073650"/>
                  </a:cubicBezTo>
                  <a:cubicBezTo>
                    <a:pt x="3162300" y="5076190"/>
                    <a:pt x="3159760" y="5078730"/>
                    <a:pt x="3155950" y="5080000"/>
                  </a:cubicBezTo>
                  <a:cubicBezTo>
                    <a:pt x="3152140" y="5081270"/>
                    <a:pt x="3148330" y="5082540"/>
                    <a:pt x="3144520" y="5082540"/>
                  </a:cubicBezTo>
                  <a:cubicBezTo>
                    <a:pt x="3140710" y="5082540"/>
                    <a:pt x="3136900" y="5081270"/>
                    <a:pt x="3133090" y="5080000"/>
                  </a:cubicBezTo>
                  <a:cubicBezTo>
                    <a:pt x="3129280" y="5078730"/>
                    <a:pt x="3126740" y="5076190"/>
                    <a:pt x="3124200" y="5073650"/>
                  </a:cubicBezTo>
                  <a:cubicBezTo>
                    <a:pt x="3121660" y="5071110"/>
                    <a:pt x="3120390" y="5068570"/>
                    <a:pt x="3119121" y="5064760"/>
                  </a:cubicBezTo>
                  <a:cubicBezTo>
                    <a:pt x="3117850" y="5060950"/>
                    <a:pt x="3116581" y="5057140"/>
                    <a:pt x="3116581" y="5053330"/>
                  </a:cubicBezTo>
                  <a:cubicBezTo>
                    <a:pt x="3116581" y="5049520"/>
                    <a:pt x="3116581" y="5044440"/>
                    <a:pt x="3117851" y="5041900"/>
                  </a:cubicBezTo>
                  <a:cubicBezTo>
                    <a:pt x="3119121" y="5038090"/>
                    <a:pt x="3120391" y="5035550"/>
                    <a:pt x="3122931" y="5031740"/>
                  </a:cubicBezTo>
                  <a:lnTo>
                    <a:pt x="3131821" y="5040630"/>
                  </a:lnTo>
                  <a:cubicBezTo>
                    <a:pt x="3130550" y="5041900"/>
                    <a:pt x="3129281" y="5044440"/>
                    <a:pt x="3128010" y="5045710"/>
                  </a:cubicBezTo>
                  <a:cubicBezTo>
                    <a:pt x="3126740" y="5048250"/>
                    <a:pt x="3126740" y="5050790"/>
                    <a:pt x="3126740" y="5053330"/>
                  </a:cubicBezTo>
                  <a:cubicBezTo>
                    <a:pt x="3126740" y="5055871"/>
                    <a:pt x="3126740" y="5058410"/>
                    <a:pt x="3128010" y="5059680"/>
                  </a:cubicBezTo>
                  <a:cubicBezTo>
                    <a:pt x="3129281" y="5062221"/>
                    <a:pt x="3130550" y="5063490"/>
                    <a:pt x="3131821" y="5064760"/>
                  </a:cubicBezTo>
                  <a:cubicBezTo>
                    <a:pt x="3133091" y="5066030"/>
                    <a:pt x="3135631" y="5067300"/>
                    <a:pt x="3136900" y="5068570"/>
                  </a:cubicBezTo>
                  <a:cubicBezTo>
                    <a:pt x="3139440" y="5069840"/>
                    <a:pt x="3140710" y="5069840"/>
                    <a:pt x="3143250" y="5069840"/>
                  </a:cubicBezTo>
                  <a:cubicBezTo>
                    <a:pt x="3145790" y="5069840"/>
                    <a:pt x="3148330" y="5069840"/>
                    <a:pt x="3149600" y="5068570"/>
                  </a:cubicBezTo>
                  <a:cubicBezTo>
                    <a:pt x="3152140" y="5067300"/>
                    <a:pt x="3153410" y="5066030"/>
                    <a:pt x="3154680" y="5064760"/>
                  </a:cubicBezTo>
                  <a:cubicBezTo>
                    <a:pt x="3155950" y="5063491"/>
                    <a:pt x="3157220" y="5060950"/>
                    <a:pt x="3158490" y="5059680"/>
                  </a:cubicBezTo>
                  <a:cubicBezTo>
                    <a:pt x="3159760" y="5057140"/>
                    <a:pt x="3159760" y="5055871"/>
                    <a:pt x="3159760" y="5053330"/>
                  </a:cubicBezTo>
                  <a:cubicBezTo>
                    <a:pt x="3159760" y="5050790"/>
                    <a:pt x="3159760" y="5048250"/>
                    <a:pt x="3158490" y="5046980"/>
                  </a:cubicBezTo>
                  <a:cubicBezTo>
                    <a:pt x="3158490" y="5045710"/>
                    <a:pt x="3157220" y="5043171"/>
                    <a:pt x="3157220" y="5041900"/>
                  </a:cubicBezTo>
                  <a:lnTo>
                    <a:pt x="3148330" y="5041900"/>
                  </a:lnTo>
                  <a:lnTo>
                    <a:pt x="3148330" y="5052060"/>
                  </a:lnTo>
                  <a:lnTo>
                    <a:pt x="3136900" y="5052060"/>
                  </a:lnTo>
                  <a:lnTo>
                    <a:pt x="3136900" y="5030470"/>
                  </a:lnTo>
                  <a:lnTo>
                    <a:pt x="3167380" y="5030470"/>
                  </a:lnTo>
                  <a:close/>
                  <a:moveTo>
                    <a:pt x="3117850" y="5002530"/>
                  </a:moveTo>
                  <a:lnTo>
                    <a:pt x="3117850" y="4992370"/>
                  </a:lnTo>
                  <a:lnTo>
                    <a:pt x="3171190" y="4969510"/>
                  </a:lnTo>
                  <a:lnTo>
                    <a:pt x="3171190" y="4983480"/>
                  </a:lnTo>
                  <a:lnTo>
                    <a:pt x="3159760" y="4988560"/>
                  </a:lnTo>
                  <a:lnTo>
                    <a:pt x="3159760" y="5010150"/>
                  </a:lnTo>
                  <a:lnTo>
                    <a:pt x="3171190" y="5015230"/>
                  </a:lnTo>
                  <a:lnTo>
                    <a:pt x="3171190" y="5027930"/>
                  </a:lnTo>
                  <a:lnTo>
                    <a:pt x="3117850" y="5002530"/>
                  </a:lnTo>
                  <a:close/>
                  <a:moveTo>
                    <a:pt x="3133090" y="4997450"/>
                  </a:moveTo>
                  <a:lnTo>
                    <a:pt x="3149600" y="5003800"/>
                  </a:lnTo>
                  <a:lnTo>
                    <a:pt x="3149600" y="4991100"/>
                  </a:lnTo>
                  <a:lnTo>
                    <a:pt x="3133090" y="4997450"/>
                  </a:lnTo>
                  <a:close/>
                  <a:moveTo>
                    <a:pt x="3128010" y="4955540"/>
                  </a:moveTo>
                  <a:lnTo>
                    <a:pt x="3128010" y="4970780"/>
                  </a:lnTo>
                  <a:lnTo>
                    <a:pt x="3117850" y="4970780"/>
                  </a:lnTo>
                  <a:lnTo>
                    <a:pt x="3117850" y="4927600"/>
                  </a:lnTo>
                  <a:lnTo>
                    <a:pt x="3128010" y="4927600"/>
                  </a:lnTo>
                  <a:lnTo>
                    <a:pt x="3128010" y="4942840"/>
                  </a:lnTo>
                  <a:lnTo>
                    <a:pt x="3171190" y="4942840"/>
                  </a:lnTo>
                  <a:lnTo>
                    <a:pt x="3171190" y="4954270"/>
                  </a:lnTo>
                  <a:lnTo>
                    <a:pt x="3128010" y="4955540"/>
                  </a:lnTo>
                  <a:lnTo>
                    <a:pt x="3128010" y="4955540"/>
                  </a:lnTo>
                  <a:close/>
                  <a:moveTo>
                    <a:pt x="3117850" y="4917440"/>
                  </a:moveTo>
                  <a:lnTo>
                    <a:pt x="3117850" y="4906010"/>
                  </a:lnTo>
                  <a:lnTo>
                    <a:pt x="3171190" y="4906010"/>
                  </a:lnTo>
                  <a:lnTo>
                    <a:pt x="3171190" y="4917440"/>
                  </a:lnTo>
                  <a:lnTo>
                    <a:pt x="3117850" y="4917440"/>
                  </a:lnTo>
                  <a:close/>
                  <a:moveTo>
                    <a:pt x="3117850" y="4894580"/>
                  </a:moveTo>
                  <a:lnTo>
                    <a:pt x="3117850" y="4881880"/>
                  </a:lnTo>
                  <a:lnTo>
                    <a:pt x="3153410" y="4869180"/>
                  </a:lnTo>
                  <a:lnTo>
                    <a:pt x="3153410" y="4869180"/>
                  </a:lnTo>
                  <a:lnTo>
                    <a:pt x="3117850" y="4855210"/>
                  </a:lnTo>
                  <a:lnTo>
                    <a:pt x="3117850" y="4842510"/>
                  </a:lnTo>
                  <a:lnTo>
                    <a:pt x="3171190" y="4865370"/>
                  </a:lnTo>
                  <a:lnTo>
                    <a:pt x="3171190" y="4875530"/>
                  </a:lnTo>
                  <a:lnTo>
                    <a:pt x="3117850" y="4894580"/>
                  </a:lnTo>
                  <a:close/>
                  <a:moveTo>
                    <a:pt x="3117850" y="4829810"/>
                  </a:moveTo>
                  <a:lnTo>
                    <a:pt x="3117850" y="4792980"/>
                  </a:lnTo>
                  <a:lnTo>
                    <a:pt x="3129280" y="4792980"/>
                  </a:lnTo>
                  <a:lnTo>
                    <a:pt x="3129280" y="4818380"/>
                  </a:lnTo>
                  <a:lnTo>
                    <a:pt x="3139440" y="4818380"/>
                  </a:lnTo>
                  <a:lnTo>
                    <a:pt x="3139440" y="4795520"/>
                  </a:lnTo>
                  <a:lnTo>
                    <a:pt x="3150870" y="4795520"/>
                  </a:lnTo>
                  <a:lnTo>
                    <a:pt x="3150870" y="4818380"/>
                  </a:lnTo>
                  <a:lnTo>
                    <a:pt x="3162300" y="4818380"/>
                  </a:lnTo>
                  <a:lnTo>
                    <a:pt x="3162300" y="4791710"/>
                  </a:lnTo>
                  <a:lnTo>
                    <a:pt x="3173730" y="4791710"/>
                  </a:lnTo>
                  <a:lnTo>
                    <a:pt x="3173730" y="4829810"/>
                  </a:lnTo>
                  <a:lnTo>
                    <a:pt x="3117850" y="4829810"/>
                  </a:lnTo>
                  <a:close/>
                  <a:moveTo>
                    <a:pt x="30480" y="146050"/>
                  </a:moveTo>
                  <a:lnTo>
                    <a:pt x="1270" y="83820"/>
                  </a:lnTo>
                  <a:lnTo>
                    <a:pt x="6350" y="82550"/>
                  </a:lnTo>
                  <a:lnTo>
                    <a:pt x="30480" y="134620"/>
                  </a:lnTo>
                  <a:lnTo>
                    <a:pt x="53340" y="82550"/>
                  </a:lnTo>
                  <a:lnTo>
                    <a:pt x="58420" y="83820"/>
                  </a:lnTo>
                  <a:lnTo>
                    <a:pt x="30480" y="146050"/>
                  </a:lnTo>
                  <a:close/>
                  <a:moveTo>
                    <a:pt x="26670" y="0"/>
                  </a:moveTo>
                  <a:lnTo>
                    <a:pt x="31750" y="0"/>
                  </a:lnTo>
                  <a:lnTo>
                    <a:pt x="31750" y="139700"/>
                  </a:lnTo>
                  <a:lnTo>
                    <a:pt x="26670" y="139700"/>
                  </a:lnTo>
                  <a:lnTo>
                    <a:pt x="26670" y="0"/>
                  </a:lnTo>
                  <a:close/>
                  <a:moveTo>
                    <a:pt x="41910" y="246380"/>
                  </a:moveTo>
                  <a:lnTo>
                    <a:pt x="31750" y="234950"/>
                  </a:lnTo>
                  <a:lnTo>
                    <a:pt x="39370" y="228600"/>
                  </a:lnTo>
                  <a:lnTo>
                    <a:pt x="54610" y="246380"/>
                  </a:lnTo>
                  <a:lnTo>
                    <a:pt x="54610" y="256540"/>
                  </a:lnTo>
                  <a:lnTo>
                    <a:pt x="1270" y="256540"/>
                  </a:lnTo>
                  <a:lnTo>
                    <a:pt x="1270" y="246380"/>
                  </a:lnTo>
                  <a:lnTo>
                    <a:pt x="41910" y="246380"/>
                  </a:lnTo>
                  <a:close/>
                  <a:moveTo>
                    <a:pt x="34290" y="292100"/>
                  </a:moveTo>
                  <a:lnTo>
                    <a:pt x="34290" y="295910"/>
                  </a:lnTo>
                  <a:cubicBezTo>
                    <a:pt x="34290" y="297180"/>
                    <a:pt x="34290" y="298450"/>
                    <a:pt x="34290" y="298450"/>
                  </a:cubicBezTo>
                  <a:cubicBezTo>
                    <a:pt x="34290" y="298450"/>
                    <a:pt x="34290" y="300990"/>
                    <a:pt x="35560" y="300990"/>
                  </a:cubicBezTo>
                  <a:cubicBezTo>
                    <a:pt x="35560" y="302260"/>
                    <a:pt x="36830" y="302260"/>
                    <a:pt x="36830" y="303530"/>
                  </a:cubicBezTo>
                  <a:cubicBezTo>
                    <a:pt x="38100" y="303530"/>
                    <a:pt x="38100" y="304800"/>
                    <a:pt x="39370" y="304800"/>
                  </a:cubicBezTo>
                  <a:cubicBezTo>
                    <a:pt x="40640" y="304800"/>
                    <a:pt x="41910" y="303530"/>
                    <a:pt x="43180" y="302260"/>
                  </a:cubicBezTo>
                  <a:cubicBezTo>
                    <a:pt x="44450" y="300990"/>
                    <a:pt x="44450" y="299720"/>
                    <a:pt x="44450" y="297180"/>
                  </a:cubicBezTo>
                  <a:cubicBezTo>
                    <a:pt x="44450" y="295910"/>
                    <a:pt x="44450" y="293370"/>
                    <a:pt x="43180" y="293370"/>
                  </a:cubicBezTo>
                  <a:cubicBezTo>
                    <a:pt x="41910" y="293370"/>
                    <a:pt x="40640" y="290830"/>
                    <a:pt x="39370" y="290830"/>
                  </a:cubicBezTo>
                  <a:lnTo>
                    <a:pt x="41910" y="278130"/>
                  </a:lnTo>
                  <a:cubicBezTo>
                    <a:pt x="44450" y="278130"/>
                    <a:pt x="45720" y="279400"/>
                    <a:pt x="48260" y="280670"/>
                  </a:cubicBezTo>
                  <a:cubicBezTo>
                    <a:pt x="49530" y="281940"/>
                    <a:pt x="50800" y="283210"/>
                    <a:pt x="52070" y="284480"/>
                  </a:cubicBezTo>
                  <a:cubicBezTo>
                    <a:pt x="53340" y="285750"/>
                    <a:pt x="53340" y="288290"/>
                    <a:pt x="54610" y="289560"/>
                  </a:cubicBezTo>
                  <a:cubicBezTo>
                    <a:pt x="55880" y="290830"/>
                    <a:pt x="55880" y="293370"/>
                    <a:pt x="55880" y="295910"/>
                  </a:cubicBezTo>
                  <a:cubicBezTo>
                    <a:pt x="55880" y="298450"/>
                    <a:pt x="55880" y="300990"/>
                    <a:pt x="54610" y="302260"/>
                  </a:cubicBezTo>
                  <a:cubicBezTo>
                    <a:pt x="54610" y="304800"/>
                    <a:pt x="53340" y="306070"/>
                    <a:pt x="52070" y="308610"/>
                  </a:cubicBezTo>
                  <a:cubicBezTo>
                    <a:pt x="50800" y="309880"/>
                    <a:pt x="49530" y="311150"/>
                    <a:pt x="46990" y="312420"/>
                  </a:cubicBezTo>
                  <a:cubicBezTo>
                    <a:pt x="45720" y="313690"/>
                    <a:pt x="43180" y="313690"/>
                    <a:pt x="40640" y="313690"/>
                  </a:cubicBezTo>
                  <a:cubicBezTo>
                    <a:pt x="38100" y="313690"/>
                    <a:pt x="35560" y="312420"/>
                    <a:pt x="33020" y="311150"/>
                  </a:cubicBezTo>
                  <a:cubicBezTo>
                    <a:pt x="30480" y="309880"/>
                    <a:pt x="30480" y="309880"/>
                    <a:pt x="29210" y="307340"/>
                  </a:cubicBezTo>
                  <a:lnTo>
                    <a:pt x="29210" y="307340"/>
                  </a:lnTo>
                  <a:cubicBezTo>
                    <a:pt x="29210" y="308610"/>
                    <a:pt x="27940" y="309880"/>
                    <a:pt x="27940" y="311150"/>
                  </a:cubicBezTo>
                  <a:cubicBezTo>
                    <a:pt x="26670" y="312420"/>
                    <a:pt x="26670" y="313690"/>
                    <a:pt x="25400" y="313690"/>
                  </a:cubicBezTo>
                  <a:cubicBezTo>
                    <a:pt x="24130" y="314960"/>
                    <a:pt x="22860" y="314960"/>
                    <a:pt x="21590" y="316230"/>
                  </a:cubicBezTo>
                  <a:cubicBezTo>
                    <a:pt x="20320" y="316230"/>
                    <a:pt x="19050" y="317500"/>
                    <a:pt x="16510" y="317500"/>
                  </a:cubicBezTo>
                  <a:cubicBezTo>
                    <a:pt x="13970" y="317500"/>
                    <a:pt x="11430" y="317500"/>
                    <a:pt x="8890" y="316230"/>
                  </a:cubicBezTo>
                  <a:cubicBezTo>
                    <a:pt x="6350" y="314960"/>
                    <a:pt x="5080" y="313690"/>
                    <a:pt x="3810" y="312420"/>
                  </a:cubicBezTo>
                  <a:cubicBezTo>
                    <a:pt x="2540" y="311150"/>
                    <a:pt x="1270" y="308610"/>
                    <a:pt x="1270" y="306070"/>
                  </a:cubicBezTo>
                  <a:cubicBezTo>
                    <a:pt x="1270" y="303530"/>
                    <a:pt x="0" y="300990"/>
                    <a:pt x="0" y="297180"/>
                  </a:cubicBezTo>
                  <a:cubicBezTo>
                    <a:pt x="0" y="292100"/>
                    <a:pt x="1270" y="288290"/>
                    <a:pt x="3810" y="284480"/>
                  </a:cubicBezTo>
                  <a:cubicBezTo>
                    <a:pt x="6350" y="280670"/>
                    <a:pt x="10160" y="278130"/>
                    <a:pt x="13970" y="278130"/>
                  </a:cubicBezTo>
                  <a:lnTo>
                    <a:pt x="16510" y="289560"/>
                  </a:lnTo>
                  <a:cubicBezTo>
                    <a:pt x="13970" y="289560"/>
                    <a:pt x="12700" y="290830"/>
                    <a:pt x="11430" y="292100"/>
                  </a:cubicBezTo>
                  <a:cubicBezTo>
                    <a:pt x="10160" y="293370"/>
                    <a:pt x="10160" y="294640"/>
                    <a:pt x="10160" y="297180"/>
                  </a:cubicBezTo>
                  <a:cubicBezTo>
                    <a:pt x="10160" y="299720"/>
                    <a:pt x="11430" y="300990"/>
                    <a:pt x="12700" y="302260"/>
                  </a:cubicBezTo>
                  <a:cubicBezTo>
                    <a:pt x="13970" y="303530"/>
                    <a:pt x="15240" y="303530"/>
                    <a:pt x="17780" y="303530"/>
                  </a:cubicBezTo>
                  <a:cubicBezTo>
                    <a:pt x="19050" y="303530"/>
                    <a:pt x="20320" y="303530"/>
                    <a:pt x="21590" y="302260"/>
                  </a:cubicBezTo>
                  <a:cubicBezTo>
                    <a:pt x="22860" y="300990"/>
                    <a:pt x="22860" y="300990"/>
                    <a:pt x="22860" y="299720"/>
                  </a:cubicBezTo>
                  <a:cubicBezTo>
                    <a:pt x="22860" y="298450"/>
                    <a:pt x="24130" y="297180"/>
                    <a:pt x="24130" y="295910"/>
                  </a:cubicBezTo>
                  <a:cubicBezTo>
                    <a:pt x="24130" y="294640"/>
                    <a:pt x="24130" y="293370"/>
                    <a:pt x="24130" y="292100"/>
                  </a:cubicBezTo>
                  <a:lnTo>
                    <a:pt x="24130" y="289560"/>
                  </a:lnTo>
                  <a:lnTo>
                    <a:pt x="34290" y="289560"/>
                  </a:lnTo>
                  <a:lnTo>
                    <a:pt x="34290" y="292100"/>
                  </a:lnTo>
                  <a:close/>
                  <a:moveTo>
                    <a:pt x="30480" y="1762760"/>
                  </a:moveTo>
                  <a:lnTo>
                    <a:pt x="1270" y="1700530"/>
                  </a:lnTo>
                  <a:lnTo>
                    <a:pt x="6350" y="1697990"/>
                  </a:lnTo>
                  <a:lnTo>
                    <a:pt x="30480" y="1750060"/>
                  </a:lnTo>
                  <a:lnTo>
                    <a:pt x="53340" y="1697990"/>
                  </a:lnTo>
                  <a:lnTo>
                    <a:pt x="58420" y="1700530"/>
                  </a:lnTo>
                  <a:lnTo>
                    <a:pt x="30480" y="1762760"/>
                  </a:lnTo>
                  <a:close/>
                  <a:moveTo>
                    <a:pt x="26670" y="1616710"/>
                  </a:moveTo>
                  <a:lnTo>
                    <a:pt x="31750" y="1616710"/>
                  </a:lnTo>
                  <a:lnTo>
                    <a:pt x="31750" y="1756410"/>
                  </a:lnTo>
                  <a:lnTo>
                    <a:pt x="26670" y="1756410"/>
                  </a:lnTo>
                  <a:lnTo>
                    <a:pt x="26670" y="1616710"/>
                  </a:lnTo>
                  <a:close/>
                  <a:moveTo>
                    <a:pt x="41910" y="1863090"/>
                  </a:moveTo>
                  <a:lnTo>
                    <a:pt x="31750" y="1851660"/>
                  </a:lnTo>
                  <a:lnTo>
                    <a:pt x="39370" y="1845310"/>
                  </a:lnTo>
                  <a:lnTo>
                    <a:pt x="54610" y="1863090"/>
                  </a:lnTo>
                  <a:lnTo>
                    <a:pt x="54610" y="1873250"/>
                  </a:lnTo>
                  <a:lnTo>
                    <a:pt x="1270" y="1873250"/>
                  </a:lnTo>
                  <a:lnTo>
                    <a:pt x="1270" y="1861820"/>
                  </a:lnTo>
                  <a:lnTo>
                    <a:pt x="41910" y="1863090"/>
                  </a:lnTo>
                  <a:lnTo>
                    <a:pt x="41910" y="1863090"/>
                  </a:lnTo>
                  <a:close/>
                  <a:moveTo>
                    <a:pt x="34290" y="1908810"/>
                  </a:moveTo>
                  <a:lnTo>
                    <a:pt x="34290" y="1912620"/>
                  </a:lnTo>
                  <a:cubicBezTo>
                    <a:pt x="34290" y="1913890"/>
                    <a:pt x="34290" y="1915160"/>
                    <a:pt x="34290" y="1915160"/>
                  </a:cubicBezTo>
                  <a:cubicBezTo>
                    <a:pt x="34290" y="1915160"/>
                    <a:pt x="34290" y="1917700"/>
                    <a:pt x="35560" y="1917700"/>
                  </a:cubicBezTo>
                  <a:cubicBezTo>
                    <a:pt x="35560" y="1918970"/>
                    <a:pt x="36830" y="1918970"/>
                    <a:pt x="36830" y="1920240"/>
                  </a:cubicBezTo>
                  <a:cubicBezTo>
                    <a:pt x="38100" y="1920240"/>
                    <a:pt x="38100" y="1921510"/>
                    <a:pt x="39370" y="1921510"/>
                  </a:cubicBezTo>
                  <a:cubicBezTo>
                    <a:pt x="40640" y="1921510"/>
                    <a:pt x="41910" y="1920240"/>
                    <a:pt x="43180" y="1918970"/>
                  </a:cubicBezTo>
                  <a:cubicBezTo>
                    <a:pt x="44450" y="1917700"/>
                    <a:pt x="44450" y="1916430"/>
                    <a:pt x="44450" y="1913890"/>
                  </a:cubicBezTo>
                  <a:cubicBezTo>
                    <a:pt x="44450" y="1912620"/>
                    <a:pt x="44450" y="1910080"/>
                    <a:pt x="43180" y="1910080"/>
                  </a:cubicBezTo>
                  <a:cubicBezTo>
                    <a:pt x="41910" y="1910080"/>
                    <a:pt x="40640" y="1907540"/>
                    <a:pt x="39370" y="1907540"/>
                  </a:cubicBezTo>
                  <a:lnTo>
                    <a:pt x="41910" y="1894840"/>
                  </a:lnTo>
                  <a:cubicBezTo>
                    <a:pt x="44450" y="1894840"/>
                    <a:pt x="45720" y="1896110"/>
                    <a:pt x="48260" y="1897380"/>
                  </a:cubicBezTo>
                  <a:cubicBezTo>
                    <a:pt x="49530" y="1898650"/>
                    <a:pt x="50800" y="1899920"/>
                    <a:pt x="52070" y="1901190"/>
                  </a:cubicBezTo>
                  <a:cubicBezTo>
                    <a:pt x="53340" y="1902460"/>
                    <a:pt x="53340" y="1905000"/>
                    <a:pt x="54610" y="1906270"/>
                  </a:cubicBezTo>
                  <a:cubicBezTo>
                    <a:pt x="55880" y="1907540"/>
                    <a:pt x="55880" y="1910080"/>
                    <a:pt x="55880" y="1912620"/>
                  </a:cubicBezTo>
                  <a:cubicBezTo>
                    <a:pt x="55880" y="1915160"/>
                    <a:pt x="55880" y="1917700"/>
                    <a:pt x="54610" y="1918970"/>
                  </a:cubicBezTo>
                  <a:cubicBezTo>
                    <a:pt x="54610" y="1921510"/>
                    <a:pt x="53340" y="1922780"/>
                    <a:pt x="52070" y="1925320"/>
                  </a:cubicBezTo>
                  <a:cubicBezTo>
                    <a:pt x="50800" y="1926590"/>
                    <a:pt x="49530" y="1927860"/>
                    <a:pt x="46990" y="1929130"/>
                  </a:cubicBezTo>
                  <a:cubicBezTo>
                    <a:pt x="45720" y="1930400"/>
                    <a:pt x="43180" y="1930400"/>
                    <a:pt x="40640" y="1930400"/>
                  </a:cubicBezTo>
                  <a:cubicBezTo>
                    <a:pt x="38100" y="1930400"/>
                    <a:pt x="35560" y="1929130"/>
                    <a:pt x="33020" y="1927860"/>
                  </a:cubicBezTo>
                  <a:cubicBezTo>
                    <a:pt x="30480" y="1926590"/>
                    <a:pt x="29210" y="1924050"/>
                    <a:pt x="29210" y="1921510"/>
                  </a:cubicBezTo>
                  <a:lnTo>
                    <a:pt x="29210" y="1921510"/>
                  </a:lnTo>
                  <a:cubicBezTo>
                    <a:pt x="29210" y="1922780"/>
                    <a:pt x="27940" y="1924050"/>
                    <a:pt x="27940" y="1925320"/>
                  </a:cubicBezTo>
                  <a:cubicBezTo>
                    <a:pt x="26670" y="1926590"/>
                    <a:pt x="26670" y="1927860"/>
                    <a:pt x="25400" y="1927860"/>
                  </a:cubicBezTo>
                  <a:cubicBezTo>
                    <a:pt x="24130" y="1929130"/>
                    <a:pt x="22860" y="1929130"/>
                    <a:pt x="21590" y="1930400"/>
                  </a:cubicBezTo>
                  <a:cubicBezTo>
                    <a:pt x="20320" y="1930400"/>
                    <a:pt x="19050" y="1931670"/>
                    <a:pt x="16510" y="1931670"/>
                  </a:cubicBezTo>
                  <a:cubicBezTo>
                    <a:pt x="13970" y="1931670"/>
                    <a:pt x="11430" y="1931670"/>
                    <a:pt x="8890" y="1930400"/>
                  </a:cubicBezTo>
                  <a:cubicBezTo>
                    <a:pt x="6350" y="1929130"/>
                    <a:pt x="5080" y="1927860"/>
                    <a:pt x="3810" y="1926590"/>
                  </a:cubicBezTo>
                  <a:cubicBezTo>
                    <a:pt x="2540" y="1925320"/>
                    <a:pt x="1270" y="1922780"/>
                    <a:pt x="1270" y="1920240"/>
                  </a:cubicBezTo>
                  <a:cubicBezTo>
                    <a:pt x="1270" y="1917700"/>
                    <a:pt x="0" y="1915160"/>
                    <a:pt x="0" y="1912620"/>
                  </a:cubicBezTo>
                  <a:cubicBezTo>
                    <a:pt x="0" y="1907540"/>
                    <a:pt x="1270" y="1903730"/>
                    <a:pt x="3810" y="1899920"/>
                  </a:cubicBezTo>
                  <a:cubicBezTo>
                    <a:pt x="6350" y="1896110"/>
                    <a:pt x="10160" y="1893570"/>
                    <a:pt x="13970" y="1893570"/>
                  </a:cubicBezTo>
                  <a:lnTo>
                    <a:pt x="16510" y="1905000"/>
                  </a:lnTo>
                  <a:cubicBezTo>
                    <a:pt x="13970" y="1905000"/>
                    <a:pt x="12700" y="1906270"/>
                    <a:pt x="11430" y="1907540"/>
                  </a:cubicBezTo>
                  <a:cubicBezTo>
                    <a:pt x="10160" y="1908810"/>
                    <a:pt x="10160" y="1910080"/>
                    <a:pt x="10160" y="1912620"/>
                  </a:cubicBezTo>
                  <a:cubicBezTo>
                    <a:pt x="10160" y="1915160"/>
                    <a:pt x="11430" y="1916430"/>
                    <a:pt x="12700" y="1917700"/>
                  </a:cubicBezTo>
                  <a:cubicBezTo>
                    <a:pt x="13970" y="1918970"/>
                    <a:pt x="15240" y="1918970"/>
                    <a:pt x="17780" y="1918970"/>
                  </a:cubicBezTo>
                  <a:cubicBezTo>
                    <a:pt x="19050" y="1918970"/>
                    <a:pt x="20320" y="1918970"/>
                    <a:pt x="21590" y="1917700"/>
                  </a:cubicBezTo>
                  <a:cubicBezTo>
                    <a:pt x="22860" y="1916430"/>
                    <a:pt x="22860" y="1916430"/>
                    <a:pt x="22860" y="1915160"/>
                  </a:cubicBezTo>
                  <a:cubicBezTo>
                    <a:pt x="22860" y="1913890"/>
                    <a:pt x="24130" y="1912620"/>
                    <a:pt x="24130" y="1911350"/>
                  </a:cubicBezTo>
                  <a:cubicBezTo>
                    <a:pt x="24130" y="1910080"/>
                    <a:pt x="24130" y="1908810"/>
                    <a:pt x="24130" y="1907540"/>
                  </a:cubicBezTo>
                  <a:lnTo>
                    <a:pt x="24130" y="1905000"/>
                  </a:lnTo>
                  <a:lnTo>
                    <a:pt x="34290" y="1905000"/>
                  </a:lnTo>
                  <a:lnTo>
                    <a:pt x="34290" y="1908810"/>
                  </a:lnTo>
                  <a:close/>
                  <a:moveTo>
                    <a:pt x="54610" y="1996440"/>
                  </a:moveTo>
                  <a:lnTo>
                    <a:pt x="54610" y="2006600"/>
                  </a:lnTo>
                  <a:lnTo>
                    <a:pt x="1270" y="2029460"/>
                  </a:lnTo>
                  <a:lnTo>
                    <a:pt x="1270" y="2015490"/>
                  </a:lnTo>
                  <a:lnTo>
                    <a:pt x="12700" y="2010410"/>
                  </a:lnTo>
                  <a:lnTo>
                    <a:pt x="12700" y="1990090"/>
                  </a:lnTo>
                  <a:lnTo>
                    <a:pt x="1270" y="1985010"/>
                  </a:lnTo>
                  <a:lnTo>
                    <a:pt x="1270" y="1972310"/>
                  </a:lnTo>
                  <a:lnTo>
                    <a:pt x="54610" y="1996440"/>
                  </a:lnTo>
                  <a:close/>
                  <a:moveTo>
                    <a:pt x="39370" y="2000250"/>
                  </a:moveTo>
                  <a:lnTo>
                    <a:pt x="22860" y="1993900"/>
                  </a:lnTo>
                  <a:lnTo>
                    <a:pt x="22860" y="2006600"/>
                  </a:lnTo>
                  <a:lnTo>
                    <a:pt x="39370" y="2000250"/>
                  </a:lnTo>
                  <a:close/>
                  <a:moveTo>
                    <a:pt x="30480" y="3468370"/>
                  </a:moveTo>
                  <a:lnTo>
                    <a:pt x="1270" y="3406140"/>
                  </a:lnTo>
                  <a:lnTo>
                    <a:pt x="6350" y="3403600"/>
                  </a:lnTo>
                  <a:lnTo>
                    <a:pt x="30480" y="3455670"/>
                  </a:lnTo>
                  <a:lnTo>
                    <a:pt x="53340" y="3403600"/>
                  </a:lnTo>
                  <a:lnTo>
                    <a:pt x="58420" y="3406140"/>
                  </a:lnTo>
                  <a:lnTo>
                    <a:pt x="30480" y="3468370"/>
                  </a:lnTo>
                  <a:close/>
                  <a:moveTo>
                    <a:pt x="26670" y="3322320"/>
                  </a:moveTo>
                  <a:lnTo>
                    <a:pt x="31750" y="3322320"/>
                  </a:lnTo>
                  <a:lnTo>
                    <a:pt x="31750" y="3462020"/>
                  </a:lnTo>
                  <a:lnTo>
                    <a:pt x="26670" y="3462020"/>
                  </a:lnTo>
                  <a:lnTo>
                    <a:pt x="26670" y="3322320"/>
                  </a:lnTo>
                  <a:close/>
                  <a:moveTo>
                    <a:pt x="41910" y="3568700"/>
                  </a:moveTo>
                  <a:lnTo>
                    <a:pt x="31750" y="3557270"/>
                  </a:lnTo>
                  <a:lnTo>
                    <a:pt x="39370" y="3550920"/>
                  </a:lnTo>
                  <a:lnTo>
                    <a:pt x="54610" y="3568700"/>
                  </a:lnTo>
                  <a:lnTo>
                    <a:pt x="54610" y="3578860"/>
                  </a:lnTo>
                  <a:lnTo>
                    <a:pt x="1270" y="3578860"/>
                  </a:lnTo>
                  <a:lnTo>
                    <a:pt x="1270" y="3567430"/>
                  </a:lnTo>
                  <a:lnTo>
                    <a:pt x="41910" y="3567430"/>
                  </a:lnTo>
                  <a:lnTo>
                    <a:pt x="41910" y="3568700"/>
                  </a:lnTo>
                  <a:close/>
                  <a:moveTo>
                    <a:pt x="12700" y="3623310"/>
                  </a:moveTo>
                  <a:lnTo>
                    <a:pt x="12700" y="3599180"/>
                  </a:lnTo>
                  <a:lnTo>
                    <a:pt x="21590" y="3599180"/>
                  </a:lnTo>
                  <a:lnTo>
                    <a:pt x="54610" y="3620770"/>
                  </a:lnTo>
                  <a:lnTo>
                    <a:pt x="54610" y="3633470"/>
                  </a:lnTo>
                  <a:lnTo>
                    <a:pt x="21590" y="3633470"/>
                  </a:lnTo>
                  <a:lnTo>
                    <a:pt x="21590" y="3639820"/>
                  </a:lnTo>
                  <a:lnTo>
                    <a:pt x="12700" y="3639820"/>
                  </a:lnTo>
                  <a:lnTo>
                    <a:pt x="12700" y="3633470"/>
                  </a:lnTo>
                  <a:lnTo>
                    <a:pt x="1270" y="3633470"/>
                  </a:lnTo>
                  <a:lnTo>
                    <a:pt x="1270" y="3622040"/>
                  </a:lnTo>
                  <a:lnTo>
                    <a:pt x="12700" y="3623310"/>
                  </a:lnTo>
                  <a:lnTo>
                    <a:pt x="12700" y="3623310"/>
                  </a:lnTo>
                  <a:close/>
                  <a:moveTo>
                    <a:pt x="40640" y="3623310"/>
                  </a:moveTo>
                  <a:lnTo>
                    <a:pt x="40640" y="3623310"/>
                  </a:lnTo>
                  <a:lnTo>
                    <a:pt x="21590" y="3611880"/>
                  </a:lnTo>
                  <a:lnTo>
                    <a:pt x="21590" y="3624580"/>
                  </a:lnTo>
                  <a:lnTo>
                    <a:pt x="40640" y="3624580"/>
                  </a:lnTo>
                  <a:lnTo>
                    <a:pt x="40640" y="3623310"/>
                  </a:lnTo>
                  <a:close/>
                  <a:moveTo>
                    <a:pt x="30480" y="5085080"/>
                  </a:moveTo>
                  <a:lnTo>
                    <a:pt x="1270" y="5022850"/>
                  </a:lnTo>
                  <a:lnTo>
                    <a:pt x="6350" y="5020310"/>
                  </a:lnTo>
                  <a:lnTo>
                    <a:pt x="30480" y="5072380"/>
                  </a:lnTo>
                  <a:lnTo>
                    <a:pt x="53340" y="5020310"/>
                  </a:lnTo>
                  <a:lnTo>
                    <a:pt x="58420" y="5022850"/>
                  </a:lnTo>
                  <a:lnTo>
                    <a:pt x="30480" y="5085080"/>
                  </a:lnTo>
                  <a:close/>
                  <a:moveTo>
                    <a:pt x="26670" y="4939030"/>
                  </a:moveTo>
                  <a:lnTo>
                    <a:pt x="31750" y="4939030"/>
                  </a:lnTo>
                  <a:lnTo>
                    <a:pt x="31750" y="5078730"/>
                  </a:lnTo>
                  <a:lnTo>
                    <a:pt x="26670" y="5078730"/>
                  </a:lnTo>
                  <a:lnTo>
                    <a:pt x="26670" y="4939030"/>
                  </a:lnTo>
                  <a:close/>
                  <a:moveTo>
                    <a:pt x="41910" y="5185410"/>
                  </a:moveTo>
                  <a:lnTo>
                    <a:pt x="31750" y="5173980"/>
                  </a:lnTo>
                  <a:lnTo>
                    <a:pt x="39370" y="5167630"/>
                  </a:lnTo>
                  <a:lnTo>
                    <a:pt x="54610" y="5185410"/>
                  </a:lnTo>
                  <a:lnTo>
                    <a:pt x="54610" y="5195570"/>
                  </a:lnTo>
                  <a:lnTo>
                    <a:pt x="1270" y="5195570"/>
                  </a:lnTo>
                  <a:lnTo>
                    <a:pt x="1270" y="5184140"/>
                  </a:lnTo>
                  <a:lnTo>
                    <a:pt x="41910" y="5184140"/>
                  </a:lnTo>
                  <a:lnTo>
                    <a:pt x="41910" y="5185410"/>
                  </a:lnTo>
                  <a:close/>
                  <a:moveTo>
                    <a:pt x="12700" y="5240020"/>
                  </a:moveTo>
                  <a:lnTo>
                    <a:pt x="12700" y="5215890"/>
                  </a:lnTo>
                  <a:lnTo>
                    <a:pt x="21590" y="5215890"/>
                  </a:lnTo>
                  <a:lnTo>
                    <a:pt x="54610" y="5237480"/>
                  </a:lnTo>
                  <a:lnTo>
                    <a:pt x="54610" y="5250180"/>
                  </a:lnTo>
                  <a:lnTo>
                    <a:pt x="21590" y="5250180"/>
                  </a:lnTo>
                  <a:lnTo>
                    <a:pt x="21590" y="5256530"/>
                  </a:lnTo>
                  <a:lnTo>
                    <a:pt x="12700" y="5256530"/>
                  </a:lnTo>
                  <a:lnTo>
                    <a:pt x="12700" y="5250180"/>
                  </a:lnTo>
                  <a:lnTo>
                    <a:pt x="1270" y="5250180"/>
                  </a:lnTo>
                  <a:lnTo>
                    <a:pt x="1270" y="5238750"/>
                  </a:lnTo>
                  <a:lnTo>
                    <a:pt x="12700" y="5240020"/>
                  </a:lnTo>
                  <a:lnTo>
                    <a:pt x="12700" y="5240020"/>
                  </a:lnTo>
                  <a:close/>
                  <a:moveTo>
                    <a:pt x="40640" y="5240020"/>
                  </a:moveTo>
                  <a:lnTo>
                    <a:pt x="40640" y="5240020"/>
                  </a:lnTo>
                  <a:lnTo>
                    <a:pt x="21590" y="5227320"/>
                  </a:lnTo>
                  <a:lnTo>
                    <a:pt x="21590" y="5240020"/>
                  </a:lnTo>
                  <a:lnTo>
                    <a:pt x="40640" y="5240020"/>
                  </a:lnTo>
                  <a:close/>
                  <a:moveTo>
                    <a:pt x="54610" y="5317490"/>
                  </a:moveTo>
                  <a:lnTo>
                    <a:pt x="54610" y="5327650"/>
                  </a:lnTo>
                  <a:lnTo>
                    <a:pt x="1270" y="5351780"/>
                  </a:lnTo>
                  <a:lnTo>
                    <a:pt x="1270" y="5337810"/>
                  </a:lnTo>
                  <a:lnTo>
                    <a:pt x="12700" y="5332730"/>
                  </a:lnTo>
                  <a:lnTo>
                    <a:pt x="12700" y="5311140"/>
                  </a:lnTo>
                  <a:lnTo>
                    <a:pt x="1270" y="5306060"/>
                  </a:lnTo>
                  <a:lnTo>
                    <a:pt x="1270" y="5293360"/>
                  </a:lnTo>
                  <a:lnTo>
                    <a:pt x="54610" y="5317490"/>
                  </a:lnTo>
                  <a:close/>
                  <a:moveTo>
                    <a:pt x="39370" y="5322570"/>
                  </a:moveTo>
                  <a:lnTo>
                    <a:pt x="22860" y="5316220"/>
                  </a:lnTo>
                  <a:lnTo>
                    <a:pt x="22860" y="5328920"/>
                  </a:lnTo>
                  <a:lnTo>
                    <a:pt x="39370" y="5322570"/>
                  </a:lnTo>
                  <a:close/>
                </a:path>
              </a:pathLst>
            </a:custGeom>
            <a:solidFill>
              <a:srgbClr val="016A6D"/>
            </a:solidFill>
          </p:spPr>
        </p:sp>
      </p:grpSp>
      <p:sp>
        <p:nvSpPr>
          <p:cNvPr id="26" name="TextBox 26"/>
          <p:cNvSpPr txBox="1"/>
          <p:nvPr/>
        </p:nvSpPr>
        <p:spPr>
          <a:xfrm>
            <a:off x="6335696" y="4862851"/>
            <a:ext cx="3227536"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Zahlung </a:t>
            </a:r>
          </a:p>
        </p:txBody>
      </p:sp>
      <p:sp>
        <p:nvSpPr>
          <p:cNvPr id="27" name="AutoShape 27"/>
          <p:cNvSpPr/>
          <p:nvPr/>
        </p:nvSpPr>
        <p:spPr>
          <a:xfrm flipH="1" flipV="1">
            <a:off x="4731137" y="1771072"/>
            <a:ext cx="0" cy="1848142"/>
          </a:xfrm>
          <a:prstGeom prst="line">
            <a:avLst/>
          </a:prstGeom>
          <a:ln w="76200" cap="flat">
            <a:solidFill>
              <a:srgbClr val="000000"/>
            </a:solidFill>
            <a:prstDash val="solid"/>
            <a:headEnd type="none" w="sm" len="sm"/>
            <a:tailEnd type="none" w="sm" len="sm"/>
          </a:ln>
        </p:spPr>
      </p:sp>
      <p:sp>
        <p:nvSpPr>
          <p:cNvPr id="28" name="AutoShape 28"/>
          <p:cNvSpPr/>
          <p:nvPr/>
        </p:nvSpPr>
        <p:spPr>
          <a:xfrm flipV="1">
            <a:off x="1708084" y="1771071"/>
            <a:ext cx="8803684" cy="0"/>
          </a:xfrm>
          <a:prstGeom prst="line">
            <a:avLst/>
          </a:prstGeom>
          <a:ln w="76200" cap="flat">
            <a:solidFill>
              <a:srgbClr val="000000"/>
            </a:solidFill>
            <a:prstDash val="solid"/>
            <a:headEnd type="none" w="sm" len="sm"/>
            <a:tailEnd type="none" w="sm" len="sm"/>
          </a:ln>
        </p:spPr>
      </p:sp>
      <p:sp>
        <p:nvSpPr>
          <p:cNvPr id="29" name="AutoShape 29"/>
          <p:cNvSpPr/>
          <p:nvPr/>
        </p:nvSpPr>
        <p:spPr>
          <a:xfrm flipH="1">
            <a:off x="1708084" y="1739779"/>
            <a:ext cx="0" cy="484535"/>
          </a:xfrm>
          <a:prstGeom prst="line">
            <a:avLst/>
          </a:prstGeom>
          <a:ln w="76200" cap="flat">
            <a:solidFill>
              <a:srgbClr val="000000"/>
            </a:solidFill>
            <a:prstDash val="solid"/>
            <a:headEnd type="none" w="sm" len="sm"/>
            <a:tailEnd type="none" w="sm" len="sm"/>
          </a:ln>
        </p:spPr>
      </p:sp>
      <p:sp>
        <p:nvSpPr>
          <p:cNvPr id="30" name="AutoShape 30"/>
          <p:cNvSpPr/>
          <p:nvPr/>
        </p:nvSpPr>
        <p:spPr>
          <a:xfrm>
            <a:off x="7949465" y="1771072"/>
            <a:ext cx="13107" cy="487089"/>
          </a:xfrm>
          <a:prstGeom prst="line">
            <a:avLst/>
          </a:prstGeom>
          <a:ln w="76200" cap="flat">
            <a:solidFill>
              <a:srgbClr val="000000"/>
            </a:solidFill>
            <a:prstDash val="solid"/>
            <a:headEnd type="none" w="sm" len="sm"/>
            <a:tailEnd type="none" w="sm" len="sm"/>
          </a:ln>
        </p:spPr>
      </p:sp>
      <p:sp>
        <p:nvSpPr>
          <p:cNvPr id="31" name="AutoShape 31"/>
          <p:cNvSpPr/>
          <p:nvPr/>
        </p:nvSpPr>
        <p:spPr>
          <a:xfrm flipH="1">
            <a:off x="10448207" y="1771071"/>
            <a:ext cx="35709" cy="467895"/>
          </a:xfrm>
          <a:prstGeom prst="line">
            <a:avLst/>
          </a:prstGeom>
          <a:ln w="76200" cap="flat">
            <a:solidFill>
              <a:srgbClr val="000000"/>
            </a:solidFill>
            <a:prstDash val="solid"/>
            <a:headEnd type="none" w="sm" len="sm"/>
            <a:tailEnd type="none" w="sm" len="sm"/>
          </a:ln>
        </p:spPr>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1371065" y="1841470"/>
            <a:ext cx="3072270" cy="2592585"/>
          </a:xfrm>
          <a:custGeom>
            <a:avLst/>
            <a:gdLst/>
            <a:ahLst/>
            <a:cxnLst/>
            <a:rect l="l" t="t" r="r" b="b"/>
            <a:pathLst>
              <a:path w="4608405" h="3888877">
                <a:moveTo>
                  <a:pt x="0" y="0"/>
                </a:moveTo>
                <a:lnTo>
                  <a:pt x="4608405" y="0"/>
                </a:lnTo>
                <a:lnTo>
                  <a:pt x="4608405" y="3888877"/>
                </a:lnTo>
                <a:lnTo>
                  <a:pt x="0" y="3888877"/>
                </a:lnTo>
                <a:lnTo>
                  <a:pt x="0" y="0"/>
                </a:lnTo>
                <a:close/>
              </a:path>
            </a:pathLst>
          </a:custGeom>
          <a:blipFill>
            <a:blip r:embed="rId4"/>
            <a:stretch>
              <a:fillRect l="-11037" t="-17263" r="-6388" b="-21888"/>
            </a:stretch>
          </a:blipFill>
        </p:spPr>
      </p:sp>
      <p:sp>
        <p:nvSpPr>
          <p:cNvPr id="6" name="TextBox 6"/>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Ablauf des Mahnverfahrens</a:t>
            </a:r>
          </a:p>
        </p:txBody>
      </p:sp>
      <p:sp>
        <p:nvSpPr>
          <p:cNvPr id="7" name="TextBox 7"/>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Widerspruch</a:t>
            </a:r>
          </a:p>
        </p:txBody>
      </p:sp>
      <p:sp>
        <p:nvSpPr>
          <p:cNvPr id="8" name="TextBox 8"/>
          <p:cNvSpPr txBox="1"/>
          <p:nvPr/>
        </p:nvSpPr>
        <p:spPr>
          <a:xfrm>
            <a:off x="1302538" y="2453021"/>
            <a:ext cx="13357597" cy="1423467"/>
          </a:xfrm>
          <a:prstGeom prst="rect">
            <a:avLst/>
          </a:prstGeom>
        </p:spPr>
        <p:txBody>
          <a:bodyPr lIns="0" tIns="0" rIns="0" bIns="0" rtlCol="0" anchor="t">
            <a:spAutoFit/>
          </a:bodyPr>
          <a:lstStyle/>
          <a:p>
            <a:pPr algn="ctr" defTabSz="609630">
              <a:lnSpc>
                <a:spcPts val="3666"/>
              </a:lnSpc>
            </a:pPr>
            <a:r>
              <a:rPr lang="en-US" sz="3333" b="1" dirty="0" err="1">
                <a:solidFill>
                  <a:srgbClr val="000000"/>
                </a:solidFill>
                <a:latin typeface="Canva Sans Bold"/>
                <a:ea typeface="Canva Sans Bold"/>
                <a:cs typeface="Canva Sans Bold"/>
                <a:sym typeface="Canva Sans Bold"/>
              </a:rPr>
              <a:t>zulässig</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solange</a:t>
            </a:r>
            <a:r>
              <a:rPr lang="en-US" sz="3333" b="1" dirty="0">
                <a:solidFill>
                  <a:srgbClr val="000000"/>
                </a:solidFill>
                <a:latin typeface="Canva Sans Bold"/>
                <a:ea typeface="Canva Sans Bold"/>
                <a:cs typeface="Canva Sans Bold"/>
                <a:sym typeface="Canva Sans Bold"/>
              </a:rPr>
              <a:t> der VB </a:t>
            </a:r>
          </a:p>
          <a:p>
            <a:pPr algn="ctr" defTabSz="609630">
              <a:lnSpc>
                <a:spcPts val="3666"/>
              </a:lnSpc>
            </a:pPr>
            <a:r>
              <a:rPr lang="en-US" sz="3333" b="1" dirty="0" err="1">
                <a:solidFill>
                  <a:srgbClr val="000000"/>
                </a:solidFill>
                <a:latin typeface="Canva Sans Bold"/>
                <a:ea typeface="Canva Sans Bold"/>
                <a:cs typeface="Canva Sans Bold"/>
                <a:sym typeface="Canva Sans Bold"/>
              </a:rPr>
              <a:t>noch</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nicht</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erlassen</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ist</a:t>
            </a:r>
            <a:r>
              <a:rPr lang="en-US" sz="3333" b="1" dirty="0">
                <a:solidFill>
                  <a:srgbClr val="000000"/>
                </a:solidFill>
                <a:latin typeface="Canva Sans Bold"/>
                <a:ea typeface="Canva Sans Bold"/>
                <a:cs typeface="Canva Sans Bold"/>
                <a:sym typeface="Canva Sans Bold"/>
              </a:rPr>
              <a:t>, </a:t>
            </a:r>
            <a:br>
              <a:rPr lang="en-US" sz="3333" b="1" dirty="0">
                <a:solidFill>
                  <a:srgbClr val="000000"/>
                </a:solidFill>
                <a:latin typeface="Canva Sans Bold"/>
                <a:ea typeface="Canva Sans Bold"/>
                <a:cs typeface="Canva Sans Bold"/>
                <a:sym typeface="Canva Sans Bold"/>
              </a:rPr>
            </a:br>
            <a:r>
              <a:rPr lang="en-US" sz="3333" b="1" dirty="0">
                <a:solidFill>
                  <a:srgbClr val="000000"/>
                </a:solidFill>
                <a:latin typeface="Canva Sans Bold"/>
                <a:ea typeface="Canva Sans Bold"/>
                <a:cs typeface="Canva Sans Bold"/>
                <a:sym typeface="Canva Sans Bold"/>
              </a:rPr>
              <a:t>§ 694 I ZPO</a:t>
            </a:r>
          </a:p>
        </p:txBody>
      </p:sp>
      <p:sp>
        <p:nvSpPr>
          <p:cNvPr id="9" name="TextBox 9"/>
          <p:cNvSpPr txBox="1"/>
          <p:nvPr/>
        </p:nvSpPr>
        <p:spPr>
          <a:xfrm>
            <a:off x="931506" y="4763157"/>
            <a:ext cx="9644202" cy="564898"/>
          </a:xfrm>
          <a:prstGeom prst="rect">
            <a:avLst/>
          </a:prstGeom>
        </p:spPr>
        <p:txBody>
          <a:bodyPr wrap="square" lIns="0" tIns="0" rIns="0" bIns="0" rtlCol="0" anchor="t">
            <a:spAutoFit/>
          </a:bodyPr>
          <a:lstStyle/>
          <a:p>
            <a:pPr algn="ctr" defTabSz="609630">
              <a:lnSpc>
                <a:spcPts val="4666"/>
              </a:lnSpc>
            </a:pPr>
            <a:r>
              <a:rPr lang="en-US" sz="3333" dirty="0" err="1">
                <a:solidFill>
                  <a:srgbClr val="000000"/>
                </a:solidFill>
                <a:latin typeface="Canva Sans"/>
                <a:ea typeface="Canva Sans"/>
                <a:cs typeface="Canva Sans"/>
                <a:sym typeface="Canva Sans"/>
              </a:rPr>
              <a:t>verspäteter</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Widerspruch</a:t>
            </a:r>
            <a:r>
              <a:rPr lang="en-US" sz="3333" dirty="0">
                <a:solidFill>
                  <a:srgbClr val="000000"/>
                </a:solidFill>
                <a:latin typeface="Canva Sans"/>
                <a:ea typeface="Canva Sans"/>
                <a:cs typeface="Canva Sans"/>
                <a:sym typeface="Canva Sans"/>
              </a:rPr>
              <a:t> = </a:t>
            </a:r>
            <a:r>
              <a:rPr lang="en-US" sz="3333" dirty="0" err="1">
                <a:solidFill>
                  <a:srgbClr val="000000"/>
                </a:solidFill>
                <a:latin typeface="Canva Sans"/>
                <a:ea typeface="Canva Sans"/>
                <a:cs typeface="Canva Sans"/>
                <a:sym typeface="Canva Sans"/>
              </a:rPr>
              <a:t>Einspruch</a:t>
            </a:r>
            <a:r>
              <a:rPr lang="en-US" sz="3333" dirty="0">
                <a:solidFill>
                  <a:srgbClr val="000000"/>
                </a:solidFill>
                <a:latin typeface="Canva Sans"/>
                <a:ea typeface="Canva Sans"/>
                <a:cs typeface="Canva Sans"/>
                <a:sym typeface="Canva Sans"/>
              </a:rPr>
              <a:t>, § 694 II ZPO </a:t>
            </a:r>
          </a:p>
        </p:txBody>
      </p:sp>
      <p:sp>
        <p:nvSpPr>
          <p:cNvPr id="12" name="TextBox 17">
            <a:extLst>
              <a:ext uri="{FF2B5EF4-FFF2-40B4-BE49-F238E27FC236}">
                <a16:creationId xmlns:a16="http://schemas.microsoft.com/office/drawing/2014/main" id="{58D70EA1-EDD3-CB08-9576-5A2FA6FC22D8}"/>
              </a:ext>
            </a:extLst>
          </p:cNvPr>
          <p:cNvSpPr txBox="1"/>
          <p:nvPr/>
        </p:nvSpPr>
        <p:spPr>
          <a:xfrm>
            <a:off x="21552" y="5769476"/>
            <a:ext cx="10821280" cy="1082219"/>
          </a:xfrm>
          <a:prstGeom prst="rect">
            <a:avLst/>
          </a:prstGeom>
        </p:spPr>
        <p:txBody>
          <a:bodyPr wrap="square" lIns="0" tIns="0" rIns="0" bIns="0" rtlCol="0" anchor="t">
            <a:spAutoFit/>
          </a:bodyPr>
          <a:lstStyle/>
          <a:p>
            <a:pPr algn="l">
              <a:lnSpc>
                <a:spcPts val="4399"/>
              </a:lnSpc>
              <a:spcBef>
                <a:spcPct val="0"/>
              </a:spcBef>
            </a:pPr>
            <a:r>
              <a:rPr lang="en-US" sz="2800" dirty="0" err="1">
                <a:solidFill>
                  <a:srgbClr val="000000"/>
                </a:solidFill>
                <a:latin typeface="Canva Sans"/>
                <a:ea typeface="Canva Sans"/>
                <a:cs typeface="Canva Sans"/>
                <a:sym typeface="Canva Sans"/>
              </a:rPr>
              <a:t>Benachrichtigung</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vom</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Widerspruch</a:t>
            </a:r>
            <a:r>
              <a:rPr lang="en-US" sz="2800" dirty="0">
                <a:solidFill>
                  <a:srgbClr val="000000"/>
                </a:solidFill>
                <a:latin typeface="Canva Sans"/>
                <a:ea typeface="Canva Sans"/>
                <a:cs typeface="Canva Sans"/>
                <a:sym typeface="Canva Sans"/>
              </a:rPr>
              <a:t> und </a:t>
            </a:r>
            <a:r>
              <a:rPr lang="en-US" sz="2800" dirty="0" err="1">
                <a:solidFill>
                  <a:srgbClr val="000000"/>
                </a:solidFill>
                <a:latin typeface="Canva Sans"/>
                <a:ea typeface="Canva Sans"/>
                <a:cs typeface="Canva Sans"/>
                <a:sym typeface="Canva Sans"/>
              </a:rPr>
              <a:t>dessen</a:t>
            </a:r>
            <a:r>
              <a:rPr lang="en-US" sz="2800" dirty="0">
                <a:solidFill>
                  <a:srgbClr val="000000"/>
                </a:solidFill>
                <a:latin typeface="Canva Sans"/>
                <a:ea typeface="Canva Sans"/>
                <a:cs typeface="Canva Sans"/>
                <a:sym typeface="Canva Sans"/>
              </a:rPr>
              <a:t> </a:t>
            </a:r>
            <a:r>
              <a:rPr lang="en-US" sz="2800" dirty="0" err="1">
                <a:solidFill>
                  <a:srgbClr val="000000"/>
                </a:solidFill>
                <a:latin typeface="Canva Sans"/>
                <a:ea typeface="Canva Sans"/>
                <a:cs typeface="Canva Sans"/>
                <a:sym typeface="Canva Sans"/>
              </a:rPr>
              <a:t>Eingangszeitpunkt</a:t>
            </a:r>
            <a:r>
              <a:rPr lang="en-US" sz="2800" dirty="0">
                <a:solidFill>
                  <a:srgbClr val="000000"/>
                </a:solidFill>
                <a:latin typeface="Canva Sans"/>
                <a:ea typeface="Canva Sans"/>
                <a:cs typeface="Canva Sans"/>
                <a:sym typeface="Canva Sans"/>
              </a:rPr>
              <a:t> an </a:t>
            </a:r>
            <a:r>
              <a:rPr lang="en-US" sz="2800" dirty="0" err="1">
                <a:solidFill>
                  <a:srgbClr val="000000"/>
                </a:solidFill>
                <a:latin typeface="Canva Sans"/>
                <a:ea typeface="Canva Sans"/>
                <a:cs typeface="Canva Sans"/>
                <a:sym typeface="Canva Sans"/>
              </a:rPr>
              <a:t>Antragstellerseite</a:t>
            </a:r>
            <a:r>
              <a:rPr lang="en-US" sz="2800" dirty="0">
                <a:solidFill>
                  <a:srgbClr val="000000"/>
                </a:solidFill>
                <a:latin typeface="Canva Sans"/>
                <a:ea typeface="Canva Sans"/>
                <a:cs typeface="Canva Sans"/>
                <a:sym typeface="Canva Sans"/>
              </a:rPr>
              <a:t>, § 695 ZPO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TextBox 5"/>
          <p:cNvSpPr txBox="1"/>
          <p:nvPr/>
        </p:nvSpPr>
        <p:spPr>
          <a:xfrm>
            <a:off x="931506" y="769033"/>
            <a:ext cx="7599263" cy="433708"/>
          </a:xfrm>
          <a:prstGeom prst="rect">
            <a:avLst/>
          </a:prstGeom>
        </p:spPr>
        <p:txBody>
          <a:bodyPr lIns="0" tIns="0" rIns="0" bIns="0" rtlCol="0" anchor="t">
            <a:spAutoFit/>
          </a:bodyPr>
          <a:lstStyle/>
          <a:p>
            <a:pPr defTabSz="609630">
              <a:lnSpc>
                <a:spcPts val="3734"/>
              </a:lnSpc>
            </a:pPr>
            <a:r>
              <a:rPr lang="en-US" sz="2667" b="1">
                <a:solidFill>
                  <a:srgbClr val="FFFFFF"/>
                </a:solidFill>
                <a:latin typeface="Canva Sans Bold"/>
                <a:ea typeface="Canva Sans Bold"/>
                <a:cs typeface="Canva Sans Bold"/>
                <a:sym typeface="Canva Sans Bold"/>
              </a:rPr>
              <a:t>Ablauf des Mahnverfahrens</a:t>
            </a:r>
          </a:p>
        </p:txBody>
      </p:sp>
      <p:sp>
        <p:nvSpPr>
          <p:cNvPr id="6" name="TextBox 6"/>
          <p:cNvSpPr txBox="1"/>
          <p:nvPr/>
        </p:nvSpPr>
        <p:spPr>
          <a:xfrm>
            <a:off x="4964351" y="762683"/>
            <a:ext cx="6344783"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Ablauf nach Widerspruch</a:t>
            </a:r>
          </a:p>
        </p:txBody>
      </p:sp>
      <p:sp>
        <p:nvSpPr>
          <p:cNvPr id="7" name="Freeform 7"/>
          <p:cNvSpPr/>
          <p:nvPr/>
        </p:nvSpPr>
        <p:spPr>
          <a:xfrm>
            <a:off x="685800" y="1821323"/>
            <a:ext cx="3211336" cy="3215355"/>
          </a:xfrm>
          <a:custGeom>
            <a:avLst/>
            <a:gdLst/>
            <a:ahLst/>
            <a:cxnLst/>
            <a:rect l="l" t="t" r="r" b="b"/>
            <a:pathLst>
              <a:path w="4817004" h="4823033">
                <a:moveTo>
                  <a:pt x="0" y="0"/>
                </a:moveTo>
                <a:lnTo>
                  <a:pt x="4817004" y="0"/>
                </a:lnTo>
                <a:lnTo>
                  <a:pt x="4817004" y="4823034"/>
                </a:lnTo>
                <a:lnTo>
                  <a:pt x="0" y="4823034"/>
                </a:lnTo>
                <a:lnTo>
                  <a:pt x="0" y="0"/>
                </a:lnTo>
                <a:close/>
              </a:path>
            </a:pathLst>
          </a:custGeom>
          <a:blipFill>
            <a:blip r:embed="rId4"/>
            <a:stretch>
              <a:fillRect/>
            </a:stretch>
          </a:blipFill>
        </p:spPr>
      </p:sp>
      <p:sp>
        <p:nvSpPr>
          <p:cNvPr id="8" name="TextBox 8"/>
          <p:cNvSpPr txBox="1"/>
          <p:nvPr/>
        </p:nvSpPr>
        <p:spPr>
          <a:xfrm>
            <a:off x="-1060137" y="5335128"/>
            <a:ext cx="6812541" cy="948978"/>
          </a:xfrm>
          <a:prstGeom prst="rect">
            <a:avLst/>
          </a:prstGeom>
        </p:spPr>
        <p:txBody>
          <a:bodyPr lIns="0" tIns="0" rIns="0" bIns="0" rtlCol="0" anchor="t">
            <a:spAutoFit/>
          </a:bodyPr>
          <a:lstStyle/>
          <a:p>
            <a:pPr algn="ctr" defTabSz="609630">
              <a:lnSpc>
                <a:spcPts val="3666"/>
              </a:lnSpc>
            </a:pPr>
            <a:r>
              <a:rPr lang="en-US" sz="3333" u="sng" dirty="0" err="1">
                <a:solidFill>
                  <a:srgbClr val="000000"/>
                </a:solidFill>
                <a:latin typeface="Canva Sans"/>
                <a:ea typeface="Canva Sans"/>
                <a:cs typeface="Canva Sans"/>
                <a:sym typeface="Canva Sans"/>
              </a:rPr>
              <a:t>UdG</a:t>
            </a:r>
            <a:r>
              <a:rPr lang="en-US" sz="3333" u="sng" dirty="0">
                <a:solidFill>
                  <a:srgbClr val="000000"/>
                </a:solidFill>
                <a:latin typeface="Canva Sans"/>
                <a:ea typeface="Canva Sans"/>
                <a:cs typeface="Canva Sans"/>
                <a:sym typeface="Canva Sans"/>
              </a:rPr>
              <a:t> </a:t>
            </a:r>
            <a:r>
              <a:rPr lang="en-US" sz="3333" u="sng" dirty="0" err="1">
                <a:solidFill>
                  <a:srgbClr val="000000"/>
                </a:solidFill>
                <a:latin typeface="Canva Sans"/>
                <a:ea typeface="Canva Sans"/>
                <a:cs typeface="Canva Sans"/>
                <a:sym typeface="Canva Sans"/>
              </a:rPr>
              <a:t>beim</a:t>
            </a:r>
            <a:r>
              <a:rPr lang="en-US" sz="3333" u="sng" dirty="0">
                <a:solidFill>
                  <a:srgbClr val="000000"/>
                </a:solidFill>
                <a:latin typeface="Canva Sans"/>
                <a:ea typeface="Canva Sans"/>
                <a:cs typeface="Canva Sans"/>
                <a:sym typeface="Canva Sans"/>
              </a:rPr>
              <a:t> </a:t>
            </a:r>
          </a:p>
          <a:p>
            <a:pPr algn="ctr" defTabSz="609630">
              <a:lnSpc>
                <a:spcPts val="3666"/>
              </a:lnSpc>
            </a:pPr>
            <a:r>
              <a:rPr lang="en-US" sz="3333" b="1" u="sng" dirty="0" err="1">
                <a:solidFill>
                  <a:srgbClr val="000000"/>
                </a:solidFill>
                <a:latin typeface="Canva Sans"/>
                <a:ea typeface="Canva Sans"/>
                <a:cs typeface="Canva Sans"/>
                <a:sym typeface="Canva Sans"/>
              </a:rPr>
              <a:t>Mahngericht</a:t>
            </a:r>
            <a:endParaRPr lang="en-US" sz="3333" b="1" u="sng" dirty="0">
              <a:solidFill>
                <a:srgbClr val="000000"/>
              </a:solidFill>
              <a:latin typeface="Canva Sans"/>
              <a:ea typeface="Canva Sans"/>
              <a:cs typeface="Canva Sans"/>
              <a:sym typeface="Canva Sans"/>
            </a:endParaRPr>
          </a:p>
        </p:txBody>
      </p:sp>
      <p:sp>
        <p:nvSpPr>
          <p:cNvPr id="9" name="TextBox 9"/>
          <p:cNvSpPr txBox="1"/>
          <p:nvPr/>
        </p:nvSpPr>
        <p:spPr>
          <a:xfrm>
            <a:off x="4475920" y="5335128"/>
            <a:ext cx="6363824" cy="948978"/>
          </a:xfrm>
          <a:prstGeom prst="rect">
            <a:avLst/>
          </a:prstGeom>
        </p:spPr>
        <p:txBody>
          <a:bodyPr lIns="0" tIns="0" rIns="0" bIns="0" rtlCol="0" anchor="t">
            <a:spAutoFit/>
          </a:bodyPr>
          <a:lstStyle/>
          <a:p>
            <a:pPr algn="ctr" defTabSz="609630">
              <a:lnSpc>
                <a:spcPts val="3666"/>
              </a:lnSpc>
            </a:pPr>
            <a:r>
              <a:rPr lang="en-US" sz="3333" b="1">
                <a:solidFill>
                  <a:srgbClr val="000000"/>
                </a:solidFill>
                <a:latin typeface="Canva Sans Bold"/>
                <a:ea typeface="Canva Sans Bold"/>
                <a:cs typeface="Canva Sans Bold"/>
                <a:sym typeface="Canva Sans Bold"/>
              </a:rPr>
              <a:t>Abgabe</a:t>
            </a:r>
            <a:r>
              <a:rPr lang="en-US" sz="3333">
                <a:solidFill>
                  <a:srgbClr val="000000"/>
                </a:solidFill>
                <a:latin typeface="Canva Sans"/>
                <a:ea typeface="Canva Sans"/>
                <a:cs typeface="Canva Sans"/>
                <a:sym typeface="Canva Sans"/>
              </a:rPr>
              <a:t> von Amts wegen an das streitige Gericht</a:t>
            </a:r>
          </a:p>
        </p:txBody>
      </p:sp>
      <p:sp>
        <p:nvSpPr>
          <p:cNvPr id="10" name="TextBox 10"/>
          <p:cNvSpPr txBox="1"/>
          <p:nvPr/>
        </p:nvSpPr>
        <p:spPr>
          <a:xfrm>
            <a:off x="3155397" y="1750673"/>
            <a:ext cx="9004871"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Anforderung der fehlenden </a:t>
            </a:r>
          </a:p>
          <a:p>
            <a:pPr algn="ctr" defTabSz="609630">
              <a:lnSpc>
                <a:spcPts val="3666"/>
              </a:lnSpc>
            </a:pPr>
            <a:r>
              <a:rPr lang="en-US" sz="3333" b="1">
                <a:solidFill>
                  <a:srgbClr val="000000"/>
                </a:solidFill>
                <a:latin typeface="Canva Sans Bold"/>
                <a:ea typeface="Canva Sans Bold"/>
                <a:cs typeface="Canva Sans Bold"/>
                <a:sym typeface="Canva Sans Bold"/>
              </a:rPr>
              <a:t>2,5-fachen Gebühr</a:t>
            </a:r>
          </a:p>
        </p:txBody>
      </p:sp>
      <p:sp>
        <p:nvSpPr>
          <p:cNvPr id="11" name="TextBox 11"/>
          <p:cNvSpPr txBox="1"/>
          <p:nvPr/>
        </p:nvSpPr>
        <p:spPr>
          <a:xfrm>
            <a:off x="5436400" y="3679426"/>
            <a:ext cx="4442864"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Zahlungseingang</a:t>
            </a:r>
          </a:p>
        </p:txBody>
      </p:sp>
      <p:sp>
        <p:nvSpPr>
          <p:cNvPr id="12" name="AutoShape 12"/>
          <p:cNvSpPr/>
          <p:nvPr/>
        </p:nvSpPr>
        <p:spPr>
          <a:xfrm flipH="1">
            <a:off x="7609079" y="2688357"/>
            <a:ext cx="48754" cy="1026170"/>
          </a:xfrm>
          <a:prstGeom prst="line">
            <a:avLst/>
          </a:prstGeom>
          <a:ln w="66675" cap="flat">
            <a:solidFill>
              <a:srgbClr val="000000"/>
            </a:solidFill>
            <a:prstDash val="solid"/>
            <a:headEnd type="none" w="sm" len="sm"/>
            <a:tailEnd type="none" w="sm" len="sm"/>
          </a:ln>
        </p:spPr>
      </p:sp>
      <p:sp>
        <p:nvSpPr>
          <p:cNvPr id="13" name="Freeform 13"/>
          <p:cNvSpPr/>
          <p:nvPr/>
        </p:nvSpPr>
        <p:spPr>
          <a:xfrm rot="5400000">
            <a:off x="7495914" y="3367583"/>
            <a:ext cx="323838" cy="446673"/>
          </a:xfrm>
          <a:custGeom>
            <a:avLst/>
            <a:gdLst/>
            <a:ahLst/>
            <a:cxnLst/>
            <a:rect l="l" t="t" r="r" b="b"/>
            <a:pathLst>
              <a:path w="485757" h="670010">
                <a:moveTo>
                  <a:pt x="0" y="0"/>
                </a:moveTo>
                <a:lnTo>
                  <a:pt x="485757" y="0"/>
                </a:lnTo>
                <a:lnTo>
                  <a:pt x="485757" y="670010"/>
                </a:lnTo>
                <a:lnTo>
                  <a:pt x="0" y="6700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AutoShape 14"/>
          <p:cNvSpPr/>
          <p:nvPr/>
        </p:nvSpPr>
        <p:spPr>
          <a:xfrm flipH="1">
            <a:off x="7657832" y="4420126"/>
            <a:ext cx="0" cy="883253"/>
          </a:xfrm>
          <a:prstGeom prst="line">
            <a:avLst/>
          </a:prstGeom>
          <a:ln w="66675" cap="flat">
            <a:solidFill>
              <a:srgbClr val="000000"/>
            </a:solidFill>
            <a:prstDash val="solid"/>
            <a:headEnd type="none" w="sm" len="sm"/>
            <a:tailEnd type="none" w="sm" len="sm"/>
          </a:ln>
        </p:spPr>
      </p:sp>
      <p:sp>
        <p:nvSpPr>
          <p:cNvPr id="15" name="Freeform 15"/>
          <p:cNvSpPr/>
          <p:nvPr/>
        </p:nvSpPr>
        <p:spPr>
          <a:xfrm rot="5400000">
            <a:off x="7495914" y="4918122"/>
            <a:ext cx="323838" cy="446673"/>
          </a:xfrm>
          <a:custGeom>
            <a:avLst/>
            <a:gdLst/>
            <a:ahLst/>
            <a:cxnLst/>
            <a:rect l="l" t="t" r="r" b="b"/>
            <a:pathLst>
              <a:path w="485757" h="670010">
                <a:moveTo>
                  <a:pt x="0" y="0"/>
                </a:moveTo>
                <a:lnTo>
                  <a:pt x="485757" y="0"/>
                </a:lnTo>
                <a:lnTo>
                  <a:pt x="485757" y="670010"/>
                </a:lnTo>
                <a:lnTo>
                  <a:pt x="0" y="6700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6" name="TextBox 16">
            <a:extLst>
              <a:ext uri="{FF2B5EF4-FFF2-40B4-BE49-F238E27FC236}">
                <a16:creationId xmlns:a16="http://schemas.microsoft.com/office/drawing/2014/main" id="{363D1C5F-E6CB-473E-1A19-983026A5A453}"/>
              </a:ext>
            </a:extLst>
          </p:cNvPr>
          <p:cNvSpPr txBox="1"/>
          <p:nvPr/>
        </p:nvSpPr>
        <p:spPr>
          <a:xfrm>
            <a:off x="5752404" y="2710048"/>
            <a:ext cx="6095177" cy="468526"/>
          </a:xfrm>
          <a:prstGeom prst="rect">
            <a:avLst/>
          </a:prstGeom>
        </p:spPr>
        <p:txBody>
          <a:bodyPr lIns="0" tIns="0" rIns="0" bIns="0" rtlCol="0" anchor="t">
            <a:spAutoFit/>
          </a:bodyPr>
          <a:lstStyle/>
          <a:p>
            <a:pPr algn="ctr">
              <a:lnSpc>
                <a:spcPts val="3850"/>
              </a:lnSpc>
              <a:spcBef>
                <a:spcPct val="0"/>
              </a:spcBef>
            </a:pPr>
            <a:r>
              <a:rPr lang="en-US" sz="2800" dirty="0">
                <a:solidFill>
                  <a:srgbClr val="000000"/>
                </a:solidFill>
                <a:latin typeface="Canva Sans"/>
                <a:ea typeface="Canva Sans"/>
                <a:cs typeface="Canva Sans"/>
                <a:sym typeface="Canva Sans"/>
              </a:rPr>
              <a:t>§ 12 III GKG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685800" y="1821323"/>
            <a:ext cx="3211336" cy="3215355"/>
          </a:xfrm>
          <a:custGeom>
            <a:avLst/>
            <a:gdLst/>
            <a:ahLst/>
            <a:cxnLst/>
            <a:rect l="l" t="t" r="r" b="b"/>
            <a:pathLst>
              <a:path w="4817004" h="4823033">
                <a:moveTo>
                  <a:pt x="0" y="0"/>
                </a:moveTo>
                <a:lnTo>
                  <a:pt x="4817004" y="0"/>
                </a:lnTo>
                <a:lnTo>
                  <a:pt x="4817004" y="4823034"/>
                </a:lnTo>
                <a:lnTo>
                  <a:pt x="0" y="4823034"/>
                </a:lnTo>
                <a:lnTo>
                  <a:pt x="0" y="0"/>
                </a:lnTo>
                <a:close/>
              </a:path>
            </a:pathLst>
          </a:custGeom>
          <a:blipFill>
            <a:blip r:embed="rId4"/>
            <a:stretch>
              <a:fillRect/>
            </a:stretch>
          </a:blipFill>
        </p:spPr>
      </p:sp>
      <p:sp>
        <p:nvSpPr>
          <p:cNvPr id="6" name="Freeform 6"/>
          <p:cNvSpPr/>
          <p:nvPr/>
        </p:nvSpPr>
        <p:spPr>
          <a:xfrm>
            <a:off x="4553257" y="1908175"/>
            <a:ext cx="822187" cy="702595"/>
          </a:xfrm>
          <a:custGeom>
            <a:avLst/>
            <a:gdLst/>
            <a:ahLst/>
            <a:cxnLst/>
            <a:rect l="l" t="t" r="r" b="b"/>
            <a:pathLst>
              <a:path w="1233280" h="1053893">
                <a:moveTo>
                  <a:pt x="0" y="0"/>
                </a:moveTo>
                <a:lnTo>
                  <a:pt x="1233279" y="0"/>
                </a:lnTo>
                <a:lnTo>
                  <a:pt x="1233279" y="1053893"/>
                </a:lnTo>
                <a:lnTo>
                  <a:pt x="0" y="10538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931506" y="769033"/>
            <a:ext cx="7599263" cy="433708"/>
          </a:xfrm>
          <a:prstGeom prst="rect">
            <a:avLst/>
          </a:prstGeom>
        </p:spPr>
        <p:txBody>
          <a:bodyPr lIns="0" tIns="0" rIns="0" bIns="0" rtlCol="0" anchor="t">
            <a:spAutoFit/>
          </a:bodyPr>
          <a:lstStyle/>
          <a:p>
            <a:pPr defTabSz="609630">
              <a:lnSpc>
                <a:spcPts val="3734"/>
              </a:lnSpc>
            </a:pPr>
            <a:r>
              <a:rPr lang="en-US" sz="2667" b="1">
                <a:solidFill>
                  <a:srgbClr val="FFFFFF"/>
                </a:solidFill>
                <a:latin typeface="Canva Sans Bold"/>
                <a:ea typeface="Canva Sans Bold"/>
                <a:cs typeface="Canva Sans Bold"/>
                <a:sym typeface="Canva Sans Bold"/>
              </a:rPr>
              <a:t>Ablauf des Mahnverfahrens</a:t>
            </a:r>
          </a:p>
        </p:txBody>
      </p:sp>
      <p:sp>
        <p:nvSpPr>
          <p:cNvPr id="8" name="TextBox 8"/>
          <p:cNvSpPr txBox="1"/>
          <p:nvPr/>
        </p:nvSpPr>
        <p:spPr>
          <a:xfrm>
            <a:off x="4964351" y="762683"/>
            <a:ext cx="6344783"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Ablauf nach Widerspruch</a:t>
            </a:r>
          </a:p>
        </p:txBody>
      </p:sp>
      <p:sp>
        <p:nvSpPr>
          <p:cNvPr id="9" name="TextBox 9"/>
          <p:cNvSpPr txBox="1"/>
          <p:nvPr/>
        </p:nvSpPr>
        <p:spPr>
          <a:xfrm>
            <a:off x="-1114803" y="5335128"/>
            <a:ext cx="6812541" cy="948978"/>
          </a:xfrm>
          <a:prstGeom prst="rect">
            <a:avLst/>
          </a:prstGeom>
        </p:spPr>
        <p:txBody>
          <a:bodyPr lIns="0" tIns="0" rIns="0" bIns="0" rtlCol="0" anchor="t">
            <a:spAutoFit/>
          </a:bodyPr>
          <a:lstStyle/>
          <a:p>
            <a:pPr algn="ctr" defTabSz="609630">
              <a:lnSpc>
                <a:spcPts val="3666"/>
              </a:lnSpc>
            </a:pPr>
            <a:r>
              <a:rPr lang="en-US" sz="3333" u="sng" dirty="0" err="1">
                <a:solidFill>
                  <a:srgbClr val="000000"/>
                </a:solidFill>
                <a:latin typeface="Canva Sans"/>
                <a:ea typeface="Canva Sans"/>
                <a:cs typeface="Canva Sans"/>
                <a:sym typeface="Canva Sans"/>
              </a:rPr>
              <a:t>UdG</a:t>
            </a:r>
            <a:r>
              <a:rPr lang="en-US" sz="3333" u="sng" dirty="0">
                <a:solidFill>
                  <a:srgbClr val="000000"/>
                </a:solidFill>
                <a:latin typeface="Canva Sans"/>
                <a:ea typeface="Canva Sans"/>
                <a:cs typeface="Canva Sans"/>
                <a:sym typeface="Canva Sans"/>
              </a:rPr>
              <a:t> </a:t>
            </a:r>
            <a:r>
              <a:rPr lang="en-US" sz="3333" u="sng" dirty="0" err="1">
                <a:solidFill>
                  <a:srgbClr val="000000"/>
                </a:solidFill>
                <a:latin typeface="Canva Sans"/>
                <a:ea typeface="Canva Sans"/>
                <a:cs typeface="Canva Sans"/>
                <a:sym typeface="Canva Sans"/>
              </a:rPr>
              <a:t>beim</a:t>
            </a:r>
            <a:r>
              <a:rPr lang="en-US" sz="3333" u="sng" dirty="0">
                <a:solidFill>
                  <a:srgbClr val="000000"/>
                </a:solidFill>
                <a:latin typeface="Canva Sans"/>
                <a:ea typeface="Canva Sans"/>
                <a:cs typeface="Canva Sans"/>
                <a:sym typeface="Canva Sans"/>
              </a:rPr>
              <a:t> </a:t>
            </a:r>
          </a:p>
          <a:p>
            <a:pPr algn="ctr" defTabSz="609630">
              <a:lnSpc>
                <a:spcPts val="3666"/>
              </a:lnSpc>
            </a:pPr>
            <a:r>
              <a:rPr lang="en-US" sz="3333" b="1" u="sng" dirty="0" err="1">
                <a:solidFill>
                  <a:srgbClr val="000000"/>
                </a:solidFill>
                <a:latin typeface="Canva Sans"/>
                <a:ea typeface="Canva Sans"/>
                <a:cs typeface="Canva Sans"/>
                <a:sym typeface="Canva Sans"/>
              </a:rPr>
              <a:t>streitigen</a:t>
            </a:r>
            <a:r>
              <a:rPr lang="en-US" sz="3333" b="1" u="sng" dirty="0">
                <a:solidFill>
                  <a:srgbClr val="000000"/>
                </a:solidFill>
                <a:latin typeface="Canva Sans"/>
                <a:ea typeface="Canva Sans"/>
                <a:cs typeface="Canva Sans"/>
                <a:sym typeface="Canva Sans"/>
              </a:rPr>
              <a:t> </a:t>
            </a:r>
            <a:r>
              <a:rPr lang="en-US" sz="3333" b="1" u="sng" dirty="0" err="1">
                <a:solidFill>
                  <a:srgbClr val="000000"/>
                </a:solidFill>
                <a:latin typeface="Canva Sans"/>
                <a:ea typeface="Canva Sans"/>
                <a:cs typeface="Canva Sans"/>
                <a:sym typeface="Canva Sans"/>
              </a:rPr>
              <a:t>Gericht</a:t>
            </a:r>
            <a:endParaRPr lang="en-US" sz="3333" b="1" u="sng" dirty="0">
              <a:solidFill>
                <a:srgbClr val="000000"/>
              </a:solidFill>
              <a:latin typeface="Canva Sans"/>
              <a:ea typeface="Canva Sans"/>
              <a:cs typeface="Canva Sans"/>
              <a:sym typeface="Canva Sans"/>
            </a:endParaRPr>
          </a:p>
        </p:txBody>
      </p:sp>
      <p:sp>
        <p:nvSpPr>
          <p:cNvPr id="10" name="TextBox 10"/>
          <p:cNvSpPr txBox="1"/>
          <p:nvPr/>
        </p:nvSpPr>
        <p:spPr>
          <a:xfrm>
            <a:off x="5697739" y="1853072"/>
            <a:ext cx="8151060" cy="846386"/>
          </a:xfrm>
          <a:prstGeom prst="rect">
            <a:avLst/>
          </a:prstGeom>
        </p:spPr>
        <p:txBody>
          <a:bodyPr lIns="0" tIns="0" rIns="0" bIns="0" rtlCol="0" anchor="t">
            <a:spAutoFit/>
          </a:bodyPr>
          <a:lstStyle/>
          <a:p>
            <a:pPr defTabSz="609630">
              <a:lnSpc>
                <a:spcPts val="3300"/>
              </a:lnSpc>
            </a:pPr>
            <a:r>
              <a:rPr lang="en-US" sz="3000">
                <a:solidFill>
                  <a:srgbClr val="000000"/>
                </a:solidFill>
                <a:latin typeface="Canva Sans"/>
                <a:ea typeface="Canva Sans"/>
                <a:cs typeface="Canva Sans"/>
                <a:sym typeface="Canva Sans"/>
              </a:rPr>
              <a:t>Eintragung der Beteiligten </a:t>
            </a:r>
          </a:p>
          <a:p>
            <a:pPr defTabSz="609630">
              <a:lnSpc>
                <a:spcPts val="3300"/>
              </a:lnSpc>
            </a:pPr>
            <a:r>
              <a:rPr lang="en-US" sz="3000">
                <a:solidFill>
                  <a:srgbClr val="000000"/>
                </a:solidFill>
                <a:latin typeface="Canva Sans"/>
                <a:ea typeface="Canva Sans"/>
                <a:cs typeface="Canva Sans"/>
                <a:sym typeface="Canva Sans"/>
              </a:rPr>
              <a:t>in forumSTAR</a:t>
            </a:r>
          </a:p>
        </p:txBody>
      </p:sp>
      <p:sp>
        <p:nvSpPr>
          <p:cNvPr id="11" name="TextBox 11"/>
          <p:cNvSpPr txBox="1"/>
          <p:nvPr/>
        </p:nvSpPr>
        <p:spPr>
          <a:xfrm>
            <a:off x="5724022" y="4191000"/>
            <a:ext cx="11564356" cy="846386"/>
          </a:xfrm>
          <a:prstGeom prst="rect">
            <a:avLst/>
          </a:prstGeom>
        </p:spPr>
        <p:txBody>
          <a:bodyPr lIns="0" tIns="0" rIns="0" bIns="0" rtlCol="0" anchor="t">
            <a:spAutoFit/>
          </a:bodyPr>
          <a:lstStyle/>
          <a:p>
            <a:pPr defTabSz="609630">
              <a:lnSpc>
                <a:spcPts val="3300"/>
              </a:lnSpc>
            </a:pPr>
            <a:r>
              <a:rPr lang="en-US" sz="3000">
                <a:solidFill>
                  <a:srgbClr val="000000"/>
                </a:solidFill>
                <a:latin typeface="Canva Sans"/>
                <a:ea typeface="Canva Sans"/>
                <a:cs typeface="Canva Sans"/>
                <a:sym typeface="Canva Sans"/>
              </a:rPr>
              <a:t>Anforderung der Anspruchs-</a:t>
            </a:r>
          </a:p>
          <a:p>
            <a:pPr defTabSz="609630">
              <a:lnSpc>
                <a:spcPts val="3300"/>
              </a:lnSpc>
            </a:pPr>
            <a:r>
              <a:rPr lang="en-US" sz="3000">
                <a:solidFill>
                  <a:srgbClr val="000000"/>
                </a:solidFill>
                <a:latin typeface="Canva Sans"/>
                <a:ea typeface="Canva Sans"/>
                <a:cs typeface="Canva Sans"/>
                <a:sym typeface="Canva Sans"/>
              </a:rPr>
              <a:t>begründung </a:t>
            </a:r>
          </a:p>
        </p:txBody>
      </p:sp>
      <p:sp>
        <p:nvSpPr>
          <p:cNvPr id="12" name="TextBox 12"/>
          <p:cNvSpPr txBox="1"/>
          <p:nvPr/>
        </p:nvSpPr>
        <p:spPr>
          <a:xfrm>
            <a:off x="5731034" y="5062079"/>
            <a:ext cx="5775166" cy="333425"/>
          </a:xfrm>
          <a:prstGeom prst="rect">
            <a:avLst/>
          </a:prstGeom>
        </p:spPr>
        <p:txBody>
          <a:bodyPr lIns="0" tIns="0" rIns="0" bIns="0" rtlCol="0" anchor="t">
            <a:spAutoFit/>
          </a:bodyPr>
          <a:lstStyle/>
          <a:p>
            <a:pPr defTabSz="609630">
              <a:lnSpc>
                <a:spcPts val="2567"/>
              </a:lnSpc>
            </a:pPr>
            <a:r>
              <a:rPr lang="en-US" sz="2333">
                <a:solidFill>
                  <a:srgbClr val="000000"/>
                </a:solidFill>
                <a:latin typeface="Canva Sans"/>
                <a:ea typeface="Canva Sans"/>
                <a:cs typeface="Canva Sans"/>
                <a:sym typeface="Canva Sans"/>
              </a:rPr>
              <a:t>vom Kläger binnen 2 Wochen formlos</a:t>
            </a:r>
          </a:p>
        </p:txBody>
      </p:sp>
      <p:sp>
        <p:nvSpPr>
          <p:cNvPr id="13" name="Freeform 13"/>
          <p:cNvSpPr/>
          <p:nvPr/>
        </p:nvSpPr>
        <p:spPr>
          <a:xfrm>
            <a:off x="4553257" y="3077703"/>
            <a:ext cx="822187" cy="702595"/>
          </a:xfrm>
          <a:custGeom>
            <a:avLst/>
            <a:gdLst/>
            <a:ahLst/>
            <a:cxnLst/>
            <a:rect l="l" t="t" r="r" b="b"/>
            <a:pathLst>
              <a:path w="1233280" h="1053893">
                <a:moveTo>
                  <a:pt x="0" y="0"/>
                </a:moveTo>
                <a:lnTo>
                  <a:pt x="1233279" y="0"/>
                </a:lnTo>
                <a:lnTo>
                  <a:pt x="1233279" y="1053894"/>
                </a:lnTo>
                <a:lnTo>
                  <a:pt x="0" y="10538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TextBox 14"/>
          <p:cNvSpPr txBox="1"/>
          <p:nvPr/>
        </p:nvSpPr>
        <p:spPr>
          <a:xfrm>
            <a:off x="5697739" y="3022600"/>
            <a:ext cx="8151060" cy="846386"/>
          </a:xfrm>
          <a:prstGeom prst="rect">
            <a:avLst/>
          </a:prstGeom>
        </p:spPr>
        <p:txBody>
          <a:bodyPr lIns="0" tIns="0" rIns="0" bIns="0" rtlCol="0" anchor="t">
            <a:spAutoFit/>
          </a:bodyPr>
          <a:lstStyle/>
          <a:p>
            <a:pPr defTabSz="609630">
              <a:lnSpc>
                <a:spcPts val="3300"/>
              </a:lnSpc>
            </a:pPr>
            <a:r>
              <a:rPr lang="en-US" sz="3000">
                <a:solidFill>
                  <a:srgbClr val="000000"/>
                </a:solidFill>
                <a:latin typeface="Canva Sans"/>
                <a:ea typeface="Canva Sans"/>
                <a:cs typeface="Canva Sans"/>
                <a:sym typeface="Canva Sans"/>
              </a:rPr>
              <a:t>Zahlung in Zahlungsverwaltung </a:t>
            </a:r>
          </a:p>
          <a:p>
            <a:pPr defTabSz="609630">
              <a:lnSpc>
                <a:spcPts val="3300"/>
              </a:lnSpc>
            </a:pPr>
            <a:r>
              <a:rPr lang="en-US" sz="3000">
                <a:solidFill>
                  <a:srgbClr val="000000"/>
                </a:solidFill>
                <a:latin typeface="Canva Sans"/>
                <a:ea typeface="Canva Sans"/>
                <a:cs typeface="Canva Sans"/>
                <a:sym typeface="Canva Sans"/>
              </a:rPr>
              <a:t>in forumSTAR eintragen</a:t>
            </a:r>
          </a:p>
        </p:txBody>
      </p:sp>
      <p:sp>
        <p:nvSpPr>
          <p:cNvPr id="15" name="Freeform 15"/>
          <p:cNvSpPr/>
          <p:nvPr/>
        </p:nvSpPr>
        <p:spPr>
          <a:xfrm>
            <a:off x="4553257" y="4250199"/>
            <a:ext cx="822187" cy="702595"/>
          </a:xfrm>
          <a:custGeom>
            <a:avLst/>
            <a:gdLst/>
            <a:ahLst/>
            <a:cxnLst/>
            <a:rect l="l" t="t" r="r" b="b"/>
            <a:pathLst>
              <a:path w="1233280" h="1053893">
                <a:moveTo>
                  <a:pt x="0" y="0"/>
                </a:moveTo>
                <a:lnTo>
                  <a:pt x="1233279" y="0"/>
                </a:lnTo>
                <a:lnTo>
                  <a:pt x="1233279" y="1053893"/>
                </a:lnTo>
                <a:lnTo>
                  <a:pt x="0" y="10538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TextBox 5"/>
          <p:cNvSpPr txBox="1"/>
          <p:nvPr/>
        </p:nvSpPr>
        <p:spPr>
          <a:xfrm>
            <a:off x="907530" y="820891"/>
            <a:ext cx="7599263" cy="433708"/>
          </a:xfrm>
          <a:prstGeom prst="rect">
            <a:avLst/>
          </a:prstGeom>
        </p:spPr>
        <p:txBody>
          <a:bodyPr lIns="0" tIns="0" rIns="0" bIns="0" rtlCol="0" anchor="t">
            <a:spAutoFit/>
          </a:bodyPr>
          <a:lstStyle/>
          <a:p>
            <a:pPr defTabSz="609630">
              <a:lnSpc>
                <a:spcPts val="3734"/>
              </a:lnSpc>
            </a:pPr>
            <a:r>
              <a:rPr lang="en-US" sz="2667">
                <a:solidFill>
                  <a:srgbClr val="FFFFFF"/>
                </a:solidFill>
                <a:latin typeface="Canva Sans"/>
                <a:ea typeface="Canva Sans"/>
                <a:cs typeface="Canva Sans"/>
                <a:sym typeface="Canva Sans"/>
              </a:rPr>
              <a:t>Ablauf des Mahnverfahrens</a:t>
            </a:r>
          </a:p>
        </p:txBody>
      </p:sp>
      <p:sp>
        <p:nvSpPr>
          <p:cNvPr id="6" name="TextBox 6"/>
          <p:cNvSpPr txBox="1"/>
          <p:nvPr/>
        </p:nvSpPr>
        <p:spPr>
          <a:xfrm>
            <a:off x="4964351" y="762683"/>
            <a:ext cx="6344783" cy="549381"/>
          </a:xfrm>
          <a:prstGeom prst="rect">
            <a:avLst/>
          </a:prstGeom>
        </p:spPr>
        <p:txBody>
          <a:bodyPr lIns="0" tIns="0" rIns="0" bIns="0" rtlCol="0" anchor="t">
            <a:spAutoFit/>
          </a:bodyPr>
          <a:lstStyle/>
          <a:p>
            <a:pPr algn="r" defTabSz="609630">
              <a:lnSpc>
                <a:spcPts val="4666"/>
              </a:lnSpc>
            </a:pPr>
            <a:r>
              <a:rPr lang="en-US" sz="3333" b="1">
                <a:solidFill>
                  <a:srgbClr val="FFFFFF"/>
                </a:solidFill>
                <a:latin typeface="Canva Sans Bold"/>
                <a:ea typeface="Canva Sans Bold"/>
                <a:cs typeface="Canva Sans Bold"/>
                <a:sym typeface="Canva Sans Bold"/>
              </a:rPr>
              <a:t>Ablauf nach Widerspruch</a:t>
            </a:r>
          </a:p>
        </p:txBody>
      </p:sp>
      <p:sp>
        <p:nvSpPr>
          <p:cNvPr id="7" name="TextBox 7"/>
          <p:cNvSpPr txBox="1"/>
          <p:nvPr/>
        </p:nvSpPr>
        <p:spPr>
          <a:xfrm>
            <a:off x="6059323" y="3806109"/>
            <a:ext cx="5962547" cy="948978"/>
          </a:xfrm>
          <a:prstGeom prst="rect">
            <a:avLst/>
          </a:prstGeom>
        </p:spPr>
        <p:txBody>
          <a:bodyPr lIns="0" tIns="0" rIns="0" bIns="0" rtlCol="0" anchor="t">
            <a:spAutoFit/>
          </a:bodyPr>
          <a:lstStyle/>
          <a:p>
            <a:pPr algn="ctr" defTabSz="609630">
              <a:lnSpc>
                <a:spcPts val="3666"/>
              </a:lnSpc>
              <a:spcBef>
                <a:spcPct val="0"/>
              </a:spcBef>
            </a:pPr>
            <a:r>
              <a:rPr lang="en-US" sz="3333">
                <a:solidFill>
                  <a:srgbClr val="000000"/>
                </a:solidFill>
                <a:latin typeface="Canva Sans"/>
                <a:ea typeface="Canva Sans"/>
                <a:cs typeface="Canva Sans"/>
                <a:sym typeface="Canva Sans"/>
              </a:rPr>
              <a:t>mit ZU </a:t>
            </a:r>
          </a:p>
          <a:p>
            <a:pPr algn="ctr" defTabSz="609630">
              <a:lnSpc>
                <a:spcPts val="3666"/>
              </a:lnSpc>
              <a:spcBef>
                <a:spcPct val="0"/>
              </a:spcBef>
            </a:pPr>
            <a:r>
              <a:rPr lang="en-US" sz="3333">
                <a:solidFill>
                  <a:srgbClr val="000000"/>
                </a:solidFill>
                <a:latin typeface="Canva Sans"/>
                <a:ea typeface="Canva Sans"/>
                <a:cs typeface="Canva Sans"/>
                <a:sym typeface="Canva Sans"/>
              </a:rPr>
              <a:t>des MB</a:t>
            </a:r>
          </a:p>
        </p:txBody>
      </p:sp>
      <p:sp>
        <p:nvSpPr>
          <p:cNvPr id="8" name="TextBox 8"/>
          <p:cNvSpPr txBox="1"/>
          <p:nvPr/>
        </p:nvSpPr>
        <p:spPr>
          <a:xfrm>
            <a:off x="-3414398" y="3806110"/>
            <a:ext cx="13031174" cy="1423467"/>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mit Eingang der </a:t>
            </a:r>
          </a:p>
          <a:p>
            <a:pPr algn="ctr" defTabSz="609630">
              <a:lnSpc>
                <a:spcPts val="3666"/>
              </a:lnSpc>
            </a:pPr>
            <a:r>
              <a:rPr lang="en-US" sz="3333">
                <a:solidFill>
                  <a:srgbClr val="000000"/>
                </a:solidFill>
                <a:latin typeface="Canva Sans"/>
                <a:ea typeface="Canva Sans"/>
                <a:cs typeface="Canva Sans"/>
                <a:sym typeface="Canva Sans"/>
              </a:rPr>
              <a:t>Akten beim </a:t>
            </a:r>
          </a:p>
          <a:p>
            <a:pPr algn="ctr" defTabSz="609630">
              <a:lnSpc>
                <a:spcPts val="3666"/>
              </a:lnSpc>
            </a:pPr>
            <a:r>
              <a:rPr lang="en-US" sz="3333">
                <a:solidFill>
                  <a:srgbClr val="000000"/>
                </a:solidFill>
                <a:latin typeface="Canva Sans"/>
                <a:ea typeface="Canva Sans"/>
                <a:cs typeface="Canva Sans"/>
                <a:sym typeface="Canva Sans"/>
              </a:rPr>
              <a:t>streitigen Gericht</a:t>
            </a:r>
          </a:p>
        </p:txBody>
      </p:sp>
      <p:grpSp>
        <p:nvGrpSpPr>
          <p:cNvPr id="9" name="Group 9"/>
          <p:cNvGrpSpPr/>
          <p:nvPr/>
        </p:nvGrpSpPr>
        <p:grpSpPr>
          <a:xfrm>
            <a:off x="2033990" y="5285183"/>
            <a:ext cx="2134397" cy="353483"/>
            <a:chOff x="0" y="0"/>
            <a:chExt cx="496011" cy="82146"/>
          </a:xfrm>
        </p:grpSpPr>
        <p:sp>
          <p:nvSpPr>
            <p:cNvPr id="10" name="Freeform 10"/>
            <p:cNvSpPr/>
            <p:nvPr/>
          </p:nvSpPr>
          <p:spPr>
            <a:xfrm>
              <a:off x="0" y="0"/>
              <a:ext cx="496011" cy="82146"/>
            </a:xfrm>
            <a:custGeom>
              <a:avLst/>
              <a:gdLst/>
              <a:ahLst/>
              <a:cxnLst/>
              <a:rect l="l" t="t" r="r" b="b"/>
              <a:pathLst>
                <a:path w="496011" h="82146">
                  <a:moveTo>
                    <a:pt x="0" y="0"/>
                  </a:moveTo>
                  <a:lnTo>
                    <a:pt x="496011" y="0"/>
                  </a:lnTo>
                  <a:lnTo>
                    <a:pt x="496011" y="82146"/>
                  </a:lnTo>
                  <a:lnTo>
                    <a:pt x="0" y="82146"/>
                  </a:lnTo>
                  <a:close/>
                </a:path>
              </a:pathLst>
            </a:custGeom>
            <a:solidFill>
              <a:srgbClr val="E2E2E2"/>
            </a:solidFill>
          </p:spPr>
        </p:sp>
      </p:grpSp>
      <p:grpSp>
        <p:nvGrpSpPr>
          <p:cNvPr id="11" name="Group 11"/>
          <p:cNvGrpSpPr/>
          <p:nvPr/>
        </p:nvGrpSpPr>
        <p:grpSpPr>
          <a:xfrm>
            <a:off x="8136742" y="4743793"/>
            <a:ext cx="1894633" cy="353483"/>
            <a:chOff x="0" y="0"/>
            <a:chExt cx="440292" cy="82146"/>
          </a:xfrm>
        </p:grpSpPr>
        <p:sp>
          <p:nvSpPr>
            <p:cNvPr id="12" name="Freeform 12"/>
            <p:cNvSpPr/>
            <p:nvPr/>
          </p:nvSpPr>
          <p:spPr>
            <a:xfrm>
              <a:off x="0" y="0"/>
              <a:ext cx="440292" cy="82146"/>
            </a:xfrm>
            <a:custGeom>
              <a:avLst/>
              <a:gdLst/>
              <a:ahLst/>
              <a:cxnLst/>
              <a:rect l="l" t="t" r="r" b="b"/>
              <a:pathLst>
                <a:path w="440292" h="82146">
                  <a:moveTo>
                    <a:pt x="0" y="0"/>
                  </a:moveTo>
                  <a:lnTo>
                    <a:pt x="440292" y="0"/>
                  </a:lnTo>
                  <a:lnTo>
                    <a:pt x="440292" y="82146"/>
                  </a:lnTo>
                  <a:lnTo>
                    <a:pt x="0" y="82146"/>
                  </a:lnTo>
                  <a:close/>
                </a:path>
              </a:pathLst>
            </a:custGeom>
            <a:solidFill>
              <a:srgbClr val="E2E2E2"/>
            </a:solidFill>
          </p:spPr>
        </p:sp>
      </p:grpSp>
      <p:sp>
        <p:nvSpPr>
          <p:cNvPr id="13" name="TextBox 13"/>
          <p:cNvSpPr txBox="1"/>
          <p:nvPr/>
        </p:nvSpPr>
        <p:spPr>
          <a:xfrm>
            <a:off x="1447247" y="5247083"/>
            <a:ext cx="3307883" cy="385490"/>
          </a:xfrm>
          <a:prstGeom prst="rect">
            <a:avLst/>
          </a:prstGeom>
        </p:spPr>
        <p:txBody>
          <a:bodyPr lIns="0" tIns="0" rIns="0" bIns="0" rtlCol="0" anchor="t">
            <a:spAutoFit/>
          </a:bodyPr>
          <a:lstStyle/>
          <a:p>
            <a:pPr algn="ctr" defTabSz="609630">
              <a:lnSpc>
                <a:spcPts val="3266"/>
              </a:lnSpc>
            </a:pPr>
            <a:r>
              <a:rPr lang="en-US" sz="2333">
                <a:solidFill>
                  <a:srgbClr val="000000"/>
                </a:solidFill>
                <a:latin typeface="Canva Sans"/>
                <a:ea typeface="Canva Sans"/>
                <a:cs typeface="Canva Sans"/>
                <a:sym typeface="Canva Sans"/>
              </a:rPr>
              <a:t>§ 696 I 4 ZPO</a:t>
            </a:r>
          </a:p>
        </p:txBody>
      </p:sp>
      <p:sp>
        <p:nvSpPr>
          <p:cNvPr id="14" name="TextBox 14"/>
          <p:cNvSpPr txBox="1"/>
          <p:nvPr/>
        </p:nvSpPr>
        <p:spPr>
          <a:xfrm>
            <a:off x="3725275" y="1587843"/>
            <a:ext cx="4741450"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Streitsache</a:t>
            </a:r>
          </a:p>
        </p:txBody>
      </p:sp>
      <p:sp>
        <p:nvSpPr>
          <p:cNvPr id="15" name="TextBox 15"/>
          <p:cNvSpPr txBox="1"/>
          <p:nvPr/>
        </p:nvSpPr>
        <p:spPr>
          <a:xfrm>
            <a:off x="730464" y="2296926"/>
            <a:ext cx="4741450"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anhängig</a:t>
            </a:r>
          </a:p>
        </p:txBody>
      </p:sp>
      <p:sp>
        <p:nvSpPr>
          <p:cNvPr id="16" name="TextBox 16"/>
          <p:cNvSpPr txBox="1"/>
          <p:nvPr/>
        </p:nvSpPr>
        <p:spPr>
          <a:xfrm>
            <a:off x="6669871" y="2296926"/>
            <a:ext cx="4741450"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rechtshängig</a:t>
            </a:r>
          </a:p>
        </p:txBody>
      </p:sp>
      <p:sp>
        <p:nvSpPr>
          <p:cNvPr id="17" name="AutoShape 17"/>
          <p:cNvSpPr/>
          <p:nvPr/>
        </p:nvSpPr>
        <p:spPr>
          <a:xfrm>
            <a:off x="3101188" y="1889389"/>
            <a:ext cx="1605973" cy="0"/>
          </a:xfrm>
          <a:prstGeom prst="line">
            <a:avLst/>
          </a:prstGeom>
          <a:ln w="95250" cap="flat">
            <a:solidFill>
              <a:srgbClr val="000000"/>
            </a:solidFill>
            <a:prstDash val="solid"/>
            <a:headEnd type="none" w="sm" len="sm"/>
            <a:tailEnd type="none" w="sm" len="sm"/>
          </a:ln>
        </p:spPr>
      </p:sp>
      <p:sp>
        <p:nvSpPr>
          <p:cNvPr id="18" name="AutoShape 18"/>
          <p:cNvSpPr/>
          <p:nvPr/>
        </p:nvSpPr>
        <p:spPr>
          <a:xfrm flipV="1">
            <a:off x="7434623" y="1904285"/>
            <a:ext cx="1605973" cy="1147"/>
          </a:xfrm>
          <a:prstGeom prst="line">
            <a:avLst/>
          </a:prstGeom>
          <a:ln w="95250" cap="flat">
            <a:solidFill>
              <a:srgbClr val="000000"/>
            </a:solidFill>
            <a:prstDash val="solid"/>
            <a:headEnd type="none" w="sm" len="sm"/>
            <a:tailEnd type="none" w="sm" len="sm"/>
          </a:ln>
        </p:spPr>
      </p:sp>
      <p:sp>
        <p:nvSpPr>
          <p:cNvPr id="19" name="AutoShape 19"/>
          <p:cNvSpPr/>
          <p:nvPr/>
        </p:nvSpPr>
        <p:spPr>
          <a:xfrm flipH="1">
            <a:off x="3101188" y="1857639"/>
            <a:ext cx="0" cy="502787"/>
          </a:xfrm>
          <a:prstGeom prst="line">
            <a:avLst/>
          </a:prstGeom>
          <a:ln w="95250" cap="flat">
            <a:solidFill>
              <a:srgbClr val="000000"/>
            </a:solidFill>
            <a:prstDash val="solid"/>
            <a:headEnd type="none" w="sm" len="sm"/>
            <a:tailEnd type="triangle" w="lg" len="med"/>
          </a:ln>
        </p:spPr>
      </p:sp>
      <p:sp>
        <p:nvSpPr>
          <p:cNvPr id="20" name="AutoShape 20"/>
          <p:cNvSpPr/>
          <p:nvPr/>
        </p:nvSpPr>
        <p:spPr>
          <a:xfrm>
            <a:off x="9040595" y="1875006"/>
            <a:ext cx="0" cy="485421"/>
          </a:xfrm>
          <a:prstGeom prst="line">
            <a:avLst/>
          </a:prstGeom>
          <a:ln w="95250" cap="flat">
            <a:solidFill>
              <a:srgbClr val="000000"/>
            </a:solidFill>
            <a:prstDash val="solid"/>
            <a:headEnd type="none" w="sm" len="sm"/>
            <a:tailEnd type="triangle" w="lg" len="med"/>
          </a:ln>
        </p:spPr>
      </p:sp>
      <p:sp>
        <p:nvSpPr>
          <p:cNvPr id="21" name="AutoShape 21"/>
          <p:cNvSpPr/>
          <p:nvPr/>
        </p:nvSpPr>
        <p:spPr>
          <a:xfrm>
            <a:off x="3101188" y="3030662"/>
            <a:ext cx="0" cy="743697"/>
          </a:xfrm>
          <a:prstGeom prst="line">
            <a:avLst/>
          </a:prstGeom>
          <a:ln w="95250" cap="flat">
            <a:solidFill>
              <a:srgbClr val="000000"/>
            </a:solidFill>
            <a:prstDash val="solid"/>
            <a:headEnd type="none" w="sm" len="sm"/>
            <a:tailEnd type="triangle" w="lg" len="med"/>
          </a:ln>
        </p:spPr>
      </p:sp>
      <p:sp>
        <p:nvSpPr>
          <p:cNvPr id="22" name="TextBox 22"/>
          <p:cNvSpPr txBox="1"/>
          <p:nvPr/>
        </p:nvSpPr>
        <p:spPr>
          <a:xfrm>
            <a:off x="6804888" y="4769193"/>
            <a:ext cx="4558341" cy="333425"/>
          </a:xfrm>
          <a:prstGeom prst="rect">
            <a:avLst/>
          </a:prstGeom>
        </p:spPr>
        <p:txBody>
          <a:bodyPr lIns="0" tIns="0" rIns="0" bIns="0" rtlCol="0" anchor="t">
            <a:spAutoFit/>
          </a:bodyPr>
          <a:lstStyle/>
          <a:p>
            <a:pPr algn="ctr" defTabSz="609630">
              <a:lnSpc>
                <a:spcPts val="2567"/>
              </a:lnSpc>
              <a:spcBef>
                <a:spcPct val="0"/>
              </a:spcBef>
            </a:pPr>
            <a:r>
              <a:rPr lang="en-US" sz="2333">
                <a:solidFill>
                  <a:srgbClr val="000000"/>
                </a:solidFill>
                <a:latin typeface="Canva Sans"/>
                <a:ea typeface="Canva Sans"/>
                <a:cs typeface="Canva Sans"/>
                <a:sym typeface="Canva Sans"/>
              </a:rPr>
              <a:t>§ 696 III ZPO</a:t>
            </a:r>
          </a:p>
        </p:txBody>
      </p:sp>
      <p:sp>
        <p:nvSpPr>
          <p:cNvPr id="23" name="AutoShape 23"/>
          <p:cNvSpPr/>
          <p:nvPr/>
        </p:nvSpPr>
        <p:spPr>
          <a:xfrm flipH="1">
            <a:off x="9019412" y="3030662"/>
            <a:ext cx="21184" cy="609955"/>
          </a:xfrm>
          <a:prstGeom prst="line">
            <a:avLst/>
          </a:prstGeom>
          <a:ln w="95250" cap="flat">
            <a:solidFill>
              <a:srgbClr val="000000"/>
            </a:solidFill>
            <a:prstDash val="solid"/>
            <a:headEnd type="none" w="sm" len="sm"/>
            <a:tailEnd type="triangle" w="lg" len="med"/>
          </a:ln>
        </p:spPr>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AutoShape 5"/>
          <p:cNvSpPr/>
          <p:nvPr/>
        </p:nvSpPr>
        <p:spPr>
          <a:xfrm>
            <a:off x="685800" y="3693078"/>
            <a:ext cx="10763423" cy="0"/>
          </a:xfrm>
          <a:prstGeom prst="line">
            <a:avLst/>
          </a:prstGeom>
          <a:ln w="38100" cap="flat">
            <a:solidFill>
              <a:srgbClr val="000000"/>
            </a:solidFill>
            <a:prstDash val="solid"/>
            <a:headEnd type="none" w="sm" len="sm"/>
            <a:tailEnd type="none" w="sm" len="sm"/>
          </a:ln>
        </p:spPr>
      </p:sp>
      <p:sp>
        <p:nvSpPr>
          <p:cNvPr id="6" name="Freeform 6"/>
          <p:cNvSpPr/>
          <p:nvPr/>
        </p:nvSpPr>
        <p:spPr>
          <a:xfrm>
            <a:off x="11182362" y="3480748"/>
            <a:ext cx="323838" cy="446673"/>
          </a:xfrm>
          <a:custGeom>
            <a:avLst/>
            <a:gdLst/>
            <a:ahLst/>
            <a:cxnLst/>
            <a:rect l="l" t="t" r="r" b="b"/>
            <a:pathLst>
              <a:path w="485757" h="670010">
                <a:moveTo>
                  <a:pt x="0" y="0"/>
                </a:moveTo>
                <a:lnTo>
                  <a:pt x="485757" y="0"/>
                </a:lnTo>
                <a:lnTo>
                  <a:pt x="485757" y="670010"/>
                </a:lnTo>
                <a:lnTo>
                  <a:pt x="0" y="67001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AutoShape 7"/>
          <p:cNvSpPr/>
          <p:nvPr/>
        </p:nvSpPr>
        <p:spPr>
          <a:xfrm flipH="1">
            <a:off x="1389393" y="3693078"/>
            <a:ext cx="0" cy="616007"/>
          </a:xfrm>
          <a:prstGeom prst="line">
            <a:avLst/>
          </a:prstGeom>
          <a:ln w="95250" cap="flat">
            <a:solidFill>
              <a:srgbClr val="000000"/>
            </a:solidFill>
            <a:prstDash val="solid"/>
            <a:headEnd type="none" w="sm" len="sm"/>
            <a:tailEnd type="none" w="sm" len="sm"/>
          </a:ln>
        </p:spPr>
      </p:sp>
      <p:sp>
        <p:nvSpPr>
          <p:cNvPr id="8" name="Freeform 8"/>
          <p:cNvSpPr/>
          <p:nvPr/>
        </p:nvSpPr>
        <p:spPr>
          <a:xfrm>
            <a:off x="5815205" y="1840400"/>
            <a:ext cx="991355" cy="990115"/>
          </a:xfrm>
          <a:custGeom>
            <a:avLst/>
            <a:gdLst/>
            <a:ahLst/>
            <a:cxnLst/>
            <a:rect l="l" t="t" r="r" b="b"/>
            <a:pathLst>
              <a:path w="1487032" h="1485173">
                <a:moveTo>
                  <a:pt x="0" y="0"/>
                </a:moveTo>
                <a:lnTo>
                  <a:pt x="1487031" y="0"/>
                </a:lnTo>
                <a:lnTo>
                  <a:pt x="1487031" y="1485173"/>
                </a:lnTo>
                <a:lnTo>
                  <a:pt x="0" y="1485173"/>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TextBox 9"/>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Ablauf des Mahnverfahrens</a:t>
            </a:r>
          </a:p>
        </p:txBody>
      </p:sp>
      <p:sp>
        <p:nvSpPr>
          <p:cNvPr id="10" name="TextBox 10"/>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Antrag auf VB</a:t>
            </a:r>
          </a:p>
        </p:txBody>
      </p:sp>
      <p:sp>
        <p:nvSpPr>
          <p:cNvPr id="11" name="TextBox 11"/>
          <p:cNvSpPr txBox="1"/>
          <p:nvPr/>
        </p:nvSpPr>
        <p:spPr>
          <a:xfrm>
            <a:off x="1533414" y="3911123"/>
            <a:ext cx="1752054"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1</a:t>
            </a:r>
          </a:p>
        </p:txBody>
      </p:sp>
      <p:sp>
        <p:nvSpPr>
          <p:cNvPr id="12" name="TextBox 12"/>
          <p:cNvSpPr txBox="1"/>
          <p:nvPr/>
        </p:nvSpPr>
        <p:spPr>
          <a:xfrm>
            <a:off x="2853991" y="3922130"/>
            <a:ext cx="1116955"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2 </a:t>
            </a:r>
          </a:p>
        </p:txBody>
      </p:sp>
      <p:sp>
        <p:nvSpPr>
          <p:cNvPr id="13" name="TextBox 13"/>
          <p:cNvSpPr txBox="1"/>
          <p:nvPr/>
        </p:nvSpPr>
        <p:spPr>
          <a:xfrm>
            <a:off x="3856969" y="3922130"/>
            <a:ext cx="1116955"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3 </a:t>
            </a:r>
          </a:p>
        </p:txBody>
      </p:sp>
      <p:sp>
        <p:nvSpPr>
          <p:cNvPr id="14" name="TextBox 14"/>
          <p:cNvSpPr txBox="1"/>
          <p:nvPr/>
        </p:nvSpPr>
        <p:spPr>
          <a:xfrm>
            <a:off x="4542245" y="3933137"/>
            <a:ext cx="1752355"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4 </a:t>
            </a:r>
          </a:p>
        </p:txBody>
      </p:sp>
      <p:sp>
        <p:nvSpPr>
          <p:cNvPr id="15" name="TextBox 15"/>
          <p:cNvSpPr txBox="1"/>
          <p:nvPr/>
        </p:nvSpPr>
        <p:spPr>
          <a:xfrm>
            <a:off x="5771047" y="3911123"/>
            <a:ext cx="1301353"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5 </a:t>
            </a:r>
          </a:p>
        </p:txBody>
      </p:sp>
      <p:sp>
        <p:nvSpPr>
          <p:cNvPr id="16" name="TextBox 16"/>
          <p:cNvSpPr txBox="1"/>
          <p:nvPr/>
        </p:nvSpPr>
        <p:spPr>
          <a:xfrm>
            <a:off x="6777324" y="3911123"/>
            <a:ext cx="1301353" cy="433708"/>
          </a:xfrm>
          <a:prstGeom prst="rect">
            <a:avLst/>
          </a:prstGeom>
        </p:spPr>
        <p:txBody>
          <a:bodyPr lIns="0" tIns="0" rIns="0" bIns="0" rtlCol="0" anchor="t">
            <a:spAutoFit/>
          </a:bodyPr>
          <a:lstStyle/>
          <a:p>
            <a:pPr algn="ctr" defTabSz="609630">
              <a:lnSpc>
                <a:spcPts val="3734"/>
              </a:lnSpc>
            </a:pPr>
            <a:r>
              <a:rPr lang="en-US" sz="2667">
                <a:solidFill>
                  <a:srgbClr val="000000"/>
                </a:solidFill>
                <a:latin typeface="Canva Sans"/>
                <a:ea typeface="Canva Sans"/>
                <a:cs typeface="Canva Sans"/>
                <a:sym typeface="Canva Sans"/>
              </a:rPr>
              <a:t>6  </a:t>
            </a:r>
          </a:p>
        </p:txBody>
      </p:sp>
      <p:sp>
        <p:nvSpPr>
          <p:cNvPr id="17" name="TextBox 17"/>
          <p:cNvSpPr txBox="1"/>
          <p:nvPr/>
        </p:nvSpPr>
        <p:spPr>
          <a:xfrm>
            <a:off x="685800" y="2900358"/>
            <a:ext cx="4857206"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Monate:</a:t>
            </a:r>
          </a:p>
        </p:txBody>
      </p:sp>
      <p:sp>
        <p:nvSpPr>
          <p:cNvPr id="18" name="TextBox 18"/>
          <p:cNvSpPr txBox="1"/>
          <p:nvPr/>
        </p:nvSpPr>
        <p:spPr>
          <a:xfrm>
            <a:off x="-122013" y="4479601"/>
            <a:ext cx="3022812" cy="846386"/>
          </a:xfrm>
          <a:prstGeom prst="rect">
            <a:avLst/>
          </a:prstGeom>
        </p:spPr>
        <p:txBody>
          <a:bodyPr lIns="0" tIns="0" rIns="0" bIns="0" rtlCol="0" anchor="t">
            <a:spAutoFit/>
          </a:bodyPr>
          <a:lstStyle/>
          <a:p>
            <a:pPr algn="ctr" defTabSz="609630">
              <a:lnSpc>
                <a:spcPts val="3333"/>
              </a:lnSpc>
            </a:pPr>
            <a:r>
              <a:rPr lang="en-US" sz="3333">
                <a:solidFill>
                  <a:srgbClr val="000000"/>
                </a:solidFill>
                <a:latin typeface="Canva Sans"/>
                <a:ea typeface="Canva Sans"/>
                <a:cs typeface="Canva Sans"/>
                <a:sym typeface="Canva Sans"/>
              </a:rPr>
              <a:t>ZU </a:t>
            </a:r>
          </a:p>
          <a:p>
            <a:pPr algn="ctr" defTabSz="609630">
              <a:lnSpc>
                <a:spcPts val="3333"/>
              </a:lnSpc>
            </a:pPr>
            <a:r>
              <a:rPr lang="en-US" sz="3333">
                <a:solidFill>
                  <a:srgbClr val="000000"/>
                </a:solidFill>
                <a:latin typeface="Canva Sans"/>
                <a:ea typeface="Canva Sans"/>
                <a:cs typeface="Canva Sans"/>
                <a:sym typeface="Canva Sans"/>
              </a:rPr>
              <a:t>des MB</a:t>
            </a:r>
          </a:p>
        </p:txBody>
      </p:sp>
      <p:sp>
        <p:nvSpPr>
          <p:cNvPr id="19" name="TextBox 19"/>
          <p:cNvSpPr txBox="1"/>
          <p:nvPr/>
        </p:nvSpPr>
        <p:spPr>
          <a:xfrm>
            <a:off x="3882280" y="1966323"/>
            <a:ext cx="4857206" cy="526234"/>
          </a:xfrm>
          <a:prstGeom prst="rect">
            <a:avLst/>
          </a:prstGeom>
        </p:spPr>
        <p:txBody>
          <a:bodyPr lIns="0" tIns="0" rIns="0" bIns="0" rtlCol="0" anchor="t">
            <a:spAutoFit/>
          </a:bodyPr>
          <a:lstStyle/>
          <a:p>
            <a:pPr algn="ctr" defTabSz="609630">
              <a:lnSpc>
                <a:spcPts val="4480"/>
              </a:lnSpc>
            </a:pPr>
            <a:r>
              <a:rPr lang="en-US" sz="3200">
                <a:solidFill>
                  <a:srgbClr val="000000"/>
                </a:solidFill>
                <a:latin typeface="Canva Sans"/>
                <a:ea typeface="Canva Sans"/>
                <a:cs typeface="Canva Sans"/>
                <a:sym typeface="Canva Sans"/>
              </a:rPr>
              <a:t>Widerspruch</a:t>
            </a:r>
          </a:p>
        </p:txBody>
      </p:sp>
      <p:sp>
        <p:nvSpPr>
          <p:cNvPr id="20" name="AutoShape 20"/>
          <p:cNvSpPr/>
          <p:nvPr/>
        </p:nvSpPr>
        <p:spPr>
          <a:xfrm flipH="1">
            <a:off x="2409441" y="3693079"/>
            <a:ext cx="0" cy="275195"/>
          </a:xfrm>
          <a:prstGeom prst="line">
            <a:avLst/>
          </a:prstGeom>
          <a:ln w="38100" cap="flat">
            <a:solidFill>
              <a:srgbClr val="000000"/>
            </a:solidFill>
            <a:prstDash val="solid"/>
            <a:headEnd type="none" w="sm" len="sm"/>
            <a:tailEnd type="none" w="sm" len="sm"/>
          </a:ln>
        </p:spPr>
      </p:sp>
      <p:sp>
        <p:nvSpPr>
          <p:cNvPr id="21" name="AutoShape 21"/>
          <p:cNvSpPr/>
          <p:nvPr/>
        </p:nvSpPr>
        <p:spPr>
          <a:xfrm>
            <a:off x="3412468" y="3704085"/>
            <a:ext cx="0" cy="275195"/>
          </a:xfrm>
          <a:prstGeom prst="line">
            <a:avLst/>
          </a:prstGeom>
          <a:ln w="38100" cap="flat">
            <a:solidFill>
              <a:srgbClr val="000000"/>
            </a:solidFill>
            <a:prstDash val="solid"/>
            <a:headEnd type="none" w="sm" len="sm"/>
            <a:tailEnd type="none" w="sm" len="sm"/>
          </a:ln>
        </p:spPr>
      </p:sp>
      <p:sp>
        <p:nvSpPr>
          <p:cNvPr id="22" name="AutoShape 22"/>
          <p:cNvSpPr/>
          <p:nvPr/>
        </p:nvSpPr>
        <p:spPr>
          <a:xfrm>
            <a:off x="5418423" y="3704085"/>
            <a:ext cx="0" cy="286202"/>
          </a:xfrm>
          <a:prstGeom prst="line">
            <a:avLst/>
          </a:prstGeom>
          <a:ln w="38100" cap="flat">
            <a:solidFill>
              <a:srgbClr val="000000"/>
            </a:solidFill>
            <a:prstDash val="solid"/>
            <a:headEnd type="none" w="sm" len="sm"/>
            <a:tailEnd type="none" w="sm" len="sm"/>
          </a:ln>
        </p:spPr>
      </p:sp>
      <p:sp>
        <p:nvSpPr>
          <p:cNvPr id="23" name="AutoShape 23"/>
          <p:cNvSpPr/>
          <p:nvPr/>
        </p:nvSpPr>
        <p:spPr>
          <a:xfrm>
            <a:off x="6421723" y="3693079"/>
            <a:ext cx="0" cy="275195"/>
          </a:xfrm>
          <a:prstGeom prst="line">
            <a:avLst/>
          </a:prstGeom>
          <a:ln w="38100" cap="flat">
            <a:solidFill>
              <a:srgbClr val="000000"/>
            </a:solidFill>
            <a:prstDash val="solid"/>
            <a:headEnd type="none" w="sm" len="sm"/>
            <a:tailEnd type="none" w="sm" len="sm"/>
          </a:ln>
        </p:spPr>
      </p:sp>
      <p:sp>
        <p:nvSpPr>
          <p:cNvPr id="24" name="AutoShape 24"/>
          <p:cNvSpPr/>
          <p:nvPr/>
        </p:nvSpPr>
        <p:spPr>
          <a:xfrm>
            <a:off x="7427999" y="3693079"/>
            <a:ext cx="0" cy="275195"/>
          </a:xfrm>
          <a:prstGeom prst="line">
            <a:avLst/>
          </a:prstGeom>
          <a:ln w="38100" cap="flat">
            <a:solidFill>
              <a:srgbClr val="000000"/>
            </a:solidFill>
            <a:prstDash val="solid"/>
            <a:headEnd type="none" w="sm" len="sm"/>
            <a:tailEnd type="none" w="sm" len="sm"/>
          </a:ln>
        </p:spPr>
      </p:sp>
      <p:sp>
        <p:nvSpPr>
          <p:cNvPr id="25" name="TextBox 25"/>
          <p:cNvSpPr txBox="1"/>
          <p:nvPr/>
        </p:nvSpPr>
        <p:spPr>
          <a:xfrm>
            <a:off x="3111800" y="5264579"/>
            <a:ext cx="2797721" cy="1526059"/>
          </a:xfrm>
          <a:prstGeom prst="rect">
            <a:avLst/>
          </a:prstGeom>
        </p:spPr>
        <p:txBody>
          <a:bodyPr lIns="0" tIns="0" rIns="0" bIns="0" rtlCol="0" anchor="t">
            <a:spAutoFit/>
          </a:bodyPr>
          <a:lstStyle/>
          <a:p>
            <a:pPr algn="ctr" defTabSz="609630">
              <a:lnSpc>
                <a:spcPts val="4666"/>
              </a:lnSpc>
            </a:pPr>
            <a:r>
              <a:rPr lang="en-US" sz="3333" dirty="0" err="1">
                <a:solidFill>
                  <a:srgbClr val="000000"/>
                </a:solidFill>
                <a:latin typeface="Canva Sans"/>
                <a:ea typeface="Canva Sans"/>
                <a:cs typeface="Canva Sans"/>
                <a:sym typeface="Canva Sans"/>
              </a:rPr>
              <a:t>Antrag</a:t>
            </a:r>
            <a:r>
              <a:rPr lang="en-US" sz="3333" dirty="0">
                <a:solidFill>
                  <a:srgbClr val="000000"/>
                </a:solidFill>
                <a:latin typeface="Canva Sans"/>
                <a:ea typeface="Canva Sans"/>
                <a:cs typeface="Canva Sans"/>
                <a:sym typeface="Canva Sans"/>
              </a:rPr>
              <a:t> auf VB</a:t>
            </a:r>
          </a:p>
          <a:p>
            <a:pPr algn="ctr" defTabSz="609630"/>
            <a:r>
              <a:rPr lang="en-US" sz="2000" dirty="0" err="1">
                <a:solidFill>
                  <a:srgbClr val="000000"/>
                </a:solidFill>
                <a:latin typeface="Canva Sans"/>
                <a:ea typeface="Canva Sans"/>
                <a:cs typeface="Canva Sans"/>
                <a:sym typeface="Canva Sans"/>
              </a:rPr>
              <a:t>kann</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frühestens</a:t>
            </a:r>
            <a:r>
              <a:rPr lang="en-US" sz="2000" dirty="0">
                <a:solidFill>
                  <a:srgbClr val="000000"/>
                </a:solidFill>
                <a:latin typeface="Canva Sans"/>
                <a:ea typeface="Canva Sans"/>
                <a:cs typeface="Canva Sans"/>
                <a:sym typeface="Canva Sans"/>
              </a:rPr>
              <a:t> 2 Wo. </a:t>
            </a:r>
            <a:r>
              <a:rPr lang="en-US" sz="2000" dirty="0" err="1">
                <a:solidFill>
                  <a:srgbClr val="000000"/>
                </a:solidFill>
                <a:latin typeface="Canva Sans"/>
                <a:ea typeface="Canva Sans"/>
                <a:cs typeface="Canva Sans"/>
                <a:sym typeface="Canva Sans"/>
              </a:rPr>
              <a:t>nach</a:t>
            </a:r>
            <a:r>
              <a:rPr lang="en-US" sz="2000" dirty="0">
                <a:solidFill>
                  <a:srgbClr val="000000"/>
                </a:solidFill>
                <a:latin typeface="Canva Sans"/>
                <a:ea typeface="Canva Sans"/>
                <a:cs typeface="Canva Sans"/>
                <a:sym typeface="Canva Sans"/>
              </a:rPr>
              <a:t> ZU des MB </a:t>
            </a:r>
            <a:r>
              <a:rPr lang="en-US" sz="2000" dirty="0" err="1">
                <a:solidFill>
                  <a:srgbClr val="000000"/>
                </a:solidFill>
                <a:latin typeface="Canva Sans"/>
                <a:ea typeface="Canva Sans"/>
                <a:cs typeface="Canva Sans"/>
                <a:sym typeface="Canva Sans"/>
              </a:rPr>
              <a:t>gestellt</a:t>
            </a:r>
            <a:r>
              <a:rPr lang="en-US" sz="2000" dirty="0">
                <a:solidFill>
                  <a:srgbClr val="000000"/>
                </a:solidFill>
                <a:latin typeface="Canva Sans"/>
                <a:ea typeface="Canva Sans"/>
                <a:cs typeface="Canva Sans"/>
                <a:sym typeface="Canva Sans"/>
              </a:rPr>
              <a:t> </a:t>
            </a:r>
            <a:r>
              <a:rPr lang="en-US" sz="2000" dirty="0" err="1">
                <a:solidFill>
                  <a:srgbClr val="000000"/>
                </a:solidFill>
                <a:latin typeface="Canva Sans"/>
                <a:ea typeface="Canva Sans"/>
                <a:cs typeface="Canva Sans"/>
                <a:sym typeface="Canva Sans"/>
              </a:rPr>
              <a:t>werden</a:t>
            </a:r>
            <a:r>
              <a:rPr lang="en-US" sz="2000" dirty="0">
                <a:solidFill>
                  <a:srgbClr val="000000"/>
                </a:solidFill>
                <a:latin typeface="Canva Sans"/>
                <a:ea typeface="Canva Sans"/>
                <a:cs typeface="Canva Sans"/>
                <a:sym typeface="Canva Sans"/>
              </a:rPr>
              <a:t>, § 699 I 2 ZPO</a:t>
            </a:r>
          </a:p>
        </p:txBody>
      </p:sp>
      <p:sp>
        <p:nvSpPr>
          <p:cNvPr id="26" name="AutoShape 26"/>
          <p:cNvSpPr/>
          <p:nvPr/>
        </p:nvSpPr>
        <p:spPr>
          <a:xfrm>
            <a:off x="1389393" y="5338968"/>
            <a:ext cx="0" cy="444771"/>
          </a:xfrm>
          <a:prstGeom prst="line">
            <a:avLst/>
          </a:prstGeom>
          <a:ln w="95250" cap="flat">
            <a:solidFill>
              <a:srgbClr val="000000"/>
            </a:solidFill>
            <a:prstDash val="solid"/>
            <a:headEnd type="none" w="sm" len="sm"/>
            <a:tailEnd type="none" w="sm" len="sm"/>
          </a:ln>
        </p:spPr>
      </p:sp>
      <p:sp>
        <p:nvSpPr>
          <p:cNvPr id="27" name="AutoShape 27"/>
          <p:cNvSpPr/>
          <p:nvPr/>
        </p:nvSpPr>
        <p:spPr>
          <a:xfrm flipV="1">
            <a:off x="1389393" y="5783738"/>
            <a:ext cx="1511406" cy="0"/>
          </a:xfrm>
          <a:prstGeom prst="line">
            <a:avLst/>
          </a:prstGeom>
          <a:ln w="95250" cap="flat">
            <a:solidFill>
              <a:srgbClr val="000000"/>
            </a:solidFill>
            <a:prstDash val="solid"/>
            <a:headEnd type="none" w="sm" len="sm"/>
            <a:tailEnd type="none" w="sm" len="sm"/>
          </a:ln>
        </p:spPr>
      </p:sp>
      <p:sp>
        <p:nvSpPr>
          <p:cNvPr id="28" name="AutoShape 28"/>
          <p:cNvSpPr/>
          <p:nvPr/>
        </p:nvSpPr>
        <p:spPr>
          <a:xfrm>
            <a:off x="6096001" y="5783738"/>
            <a:ext cx="1331999" cy="0"/>
          </a:xfrm>
          <a:prstGeom prst="line">
            <a:avLst/>
          </a:prstGeom>
          <a:ln w="95250" cap="flat">
            <a:solidFill>
              <a:srgbClr val="000000"/>
            </a:solidFill>
            <a:prstDash val="solid"/>
            <a:headEnd type="none" w="sm" len="sm"/>
            <a:tailEnd type="none" w="sm" len="sm"/>
          </a:ln>
        </p:spPr>
      </p:sp>
      <p:sp>
        <p:nvSpPr>
          <p:cNvPr id="29" name="AutoShape 29"/>
          <p:cNvSpPr/>
          <p:nvPr/>
        </p:nvSpPr>
        <p:spPr>
          <a:xfrm>
            <a:off x="4415445" y="3715092"/>
            <a:ext cx="0" cy="264189"/>
          </a:xfrm>
          <a:prstGeom prst="line">
            <a:avLst/>
          </a:prstGeom>
          <a:ln w="38100" cap="flat">
            <a:solidFill>
              <a:srgbClr val="000000"/>
            </a:solidFill>
            <a:prstDash val="solid"/>
            <a:headEnd type="none" w="sm" len="sm"/>
            <a:tailEnd type="none" w="sm" len="sm"/>
          </a:ln>
        </p:spPr>
      </p:sp>
      <p:sp>
        <p:nvSpPr>
          <p:cNvPr id="30" name="AutoShape 30"/>
          <p:cNvSpPr/>
          <p:nvPr/>
        </p:nvSpPr>
        <p:spPr>
          <a:xfrm>
            <a:off x="7427999" y="4479740"/>
            <a:ext cx="0" cy="1303999"/>
          </a:xfrm>
          <a:prstGeom prst="line">
            <a:avLst/>
          </a:prstGeom>
          <a:ln w="95250" cap="flat">
            <a:solidFill>
              <a:srgbClr val="000000"/>
            </a:solidFill>
            <a:prstDash val="solid"/>
            <a:headEnd type="none" w="sm" len="sm"/>
            <a:tailEnd type="none" w="sm" len="sm"/>
          </a:ln>
        </p:spPr>
      </p:sp>
      <p:sp>
        <p:nvSpPr>
          <p:cNvPr id="31" name="AutoShape 31"/>
          <p:cNvSpPr/>
          <p:nvPr/>
        </p:nvSpPr>
        <p:spPr>
          <a:xfrm flipV="1">
            <a:off x="7427999" y="4982267"/>
            <a:ext cx="957712" cy="0"/>
          </a:xfrm>
          <a:prstGeom prst="line">
            <a:avLst/>
          </a:prstGeom>
          <a:ln w="38100" cap="flat">
            <a:solidFill>
              <a:srgbClr val="000000"/>
            </a:solidFill>
            <a:prstDash val="solid"/>
            <a:headEnd type="none" w="sm" len="sm"/>
            <a:tailEnd type="none" w="sm" len="sm"/>
          </a:ln>
        </p:spPr>
      </p:sp>
      <p:sp>
        <p:nvSpPr>
          <p:cNvPr id="32" name="TextBox 32"/>
          <p:cNvSpPr txBox="1"/>
          <p:nvPr/>
        </p:nvSpPr>
        <p:spPr>
          <a:xfrm>
            <a:off x="8596712" y="4614253"/>
            <a:ext cx="2909488" cy="1423467"/>
          </a:xfrm>
          <a:prstGeom prst="rect">
            <a:avLst/>
          </a:prstGeom>
        </p:spPr>
        <p:txBody>
          <a:bodyPr wrap="square" lIns="0" tIns="0" rIns="0" bIns="0" rtlCol="0" anchor="t">
            <a:spAutoFit/>
          </a:bodyPr>
          <a:lstStyle/>
          <a:p>
            <a:pPr defTabSz="609630">
              <a:lnSpc>
                <a:spcPts val="3666"/>
              </a:lnSpc>
            </a:pPr>
            <a:r>
              <a:rPr lang="en-US" sz="3333" dirty="0">
                <a:solidFill>
                  <a:srgbClr val="000000"/>
                </a:solidFill>
                <a:latin typeface="Canva Sans"/>
                <a:ea typeface="Canva Sans"/>
                <a:cs typeface="Canva Sans"/>
                <a:sym typeface="Canva Sans"/>
              </a:rPr>
              <a:t>MB </a:t>
            </a:r>
            <a:r>
              <a:rPr lang="en-US" sz="3333" dirty="0" err="1">
                <a:solidFill>
                  <a:srgbClr val="000000"/>
                </a:solidFill>
                <a:latin typeface="Canva Sans"/>
                <a:ea typeface="Canva Sans"/>
                <a:cs typeface="Canva Sans"/>
                <a:sym typeface="Canva Sans"/>
              </a:rPr>
              <a:t>verliert</a:t>
            </a:r>
            <a:r>
              <a:rPr lang="en-US" sz="3333" dirty="0">
                <a:solidFill>
                  <a:srgbClr val="000000"/>
                </a:solidFill>
                <a:latin typeface="Canva Sans"/>
                <a:ea typeface="Canva Sans"/>
                <a:cs typeface="Canva Sans"/>
                <a:sym typeface="Canva Sans"/>
              </a:rPr>
              <a:t> </a:t>
            </a:r>
          </a:p>
          <a:p>
            <a:pPr defTabSz="609630">
              <a:lnSpc>
                <a:spcPts val="3666"/>
              </a:lnSpc>
            </a:pPr>
            <a:r>
              <a:rPr lang="en-US" sz="3333" dirty="0">
                <a:solidFill>
                  <a:srgbClr val="000000"/>
                </a:solidFill>
                <a:latin typeface="Canva Sans"/>
                <a:ea typeface="Canva Sans"/>
                <a:cs typeface="Canva Sans"/>
                <a:sym typeface="Canva Sans"/>
              </a:rPr>
              <a:t>die </a:t>
            </a:r>
            <a:r>
              <a:rPr lang="en-US" sz="3333" dirty="0" err="1">
                <a:solidFill>
                  <a:srgbClr val="000000"/>
                </a:solidFill>
                <a:latin typeface="Canva Sans"/>
                <a:ea typeface="Canva Sans"/>
                <a:cs typeface="Canva Sans"/>
                <a:sym typeface="Canva Sans"/>
              </a:rPr>
              <a:t>Wirkung</a:t>
            </a:r>
            <a:r>
              <a:rPr lang="en-US" sz="3333" dirty="0">
                <a:solidFill>
                  <a:srgbClr val="000000"/>
                </a:solidFill>
                <a:latin typeface="Canva Sans"/>
                <a:ea typeface="Canva Sans"/>
                <a:cs typeface="Canva Sans"/>
                <a:sym typeface="Canva Sans"/>
              </a:rPr>
              <a:t>, </a:t>
            </a:r>
            <a:br>
              <a:rPr lang="en-US" sz="3333" dirty="0">
                <a:solidFill>
                  <a:srgbClr val="000000"/>
                </a:solidFill>
                <a:latin typeface="Canva Sans"/>
                <a:ea typeface="Canva Sans"/>
                <a:cs typeface="Canva Sans"/>
                <a:sym typeface="Canva Sans"/>
              </a:rPr>
            </a:br>
            <a:r>
              <a:rPr lang="en-US" sz="3333" dirty="0">
                <a:solidFill>
                  <a:srgbClr val="000000"/>
                </a:solidFill>
                <a:latin typeface="Canva Sans"/>
                <a:ea typeface="Canva Sans"/>
                <a:cs typeface="Canva Sans"/>
                <a:sym typeface="Canva Sans"/>
              </a:rPr>
              <a:t>§ 701 1 ZPO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9045120" y="1654620"/>
            <a:ext cx="1638369" cy="1382564"/>
          </a:xfrm>
          <a:custGeom>
            <a:avLst/>
            <a:gdLst/>
            <a:ahLst/>
            <a:cxnLst/>
            <a:rect l="l" t="t" r="r" b="b"/>
            <a:pathLst>
              <a:path w="2457553" h="2073846">
                <a:moveTo>
                  <a:pt x="0" y="0"/>
                </a:moveTo>
                <a:lnTo>
                  <a:pt x="2457553" y="0"/>
                </a:lnTo>
                <a:lnTo>
                  <a:pt x="2457553" y="2073845"/>
                </a:lnTo>
                <a:lnTo>
                  <a:pt x="0" y="2073845"/>
                </a:lnTo>
                <a:lnTo>
                  <a:pt x="0" y="0"/>
                </a:lnTo>
                <a:close/>
              </a:path>
            </a:pathLst>
          </a:custGeom>
          <a:blipFill>
            <a:blip r:embed="rId4"/>
            <a:stretch>
              <a:fillRect l="-11037" t="-17263" r="-6388" b="-21888"/>
            </a:stretch>
          </a:blipFill>
        </p:spPr>
      </p:sp>
      <p:sp>
        <p:nvSpPr>
          <p:cNvPr id="6" name="TextBox 6"/>
          <p:cNvSpPr txBox="1"/>
          <p:nvPr/>
        </p:nvSpPr>
        <p:spPr>
          <a:xfrm>
            <a:off x="1281847" y="2015529"/>
            <a:ext cx="8134091" cy="948978"/>
          </a:xfrm>
          <a:prstGeom prst="rect">
            <a:avLst/>
          </a:prstGeom>
        </p:spPr>
        <p:txBody>
          <a:bodyPr lIns="0" tIns="0" rIns="0" bIns="0" rtlCol="0" anchor="t">
            <a:spAutoFit/>
          </a:bodyPr>
          <a:lstStyle/>
          <a:p>
            <a:pPr defTabSz="609630">
              <a:lnSpc>
                <a:spcPts val="3666"/>
              </a:lnSpc>
              <a:spcBef>
                <a:spcPct val="0"/>
              </a:spcBef>
            </a:pPr>
            <a:r>
              <a:rPr lang="en-US" sz="3333">
                <a:solidFill>
                  <a:srgbClr val="000000"/>
                </a:solidFill>
                <a:latin typeface="Canva Sans"/>
                <a:ea typeface="Canva Sans"/>
                <a:cs typeface="Canva Sans"/>
                <a:sym typeface="Canva Sans"/>
              </a:rPr>
              <a:t>nicht vor Ablauf der Widerspruchs-</a:t>
            </a:r>
          </a:p>
          <a:p>
            <a:pPr defTabSz="609630">
              <a:lnSpc>
                <a:spcPts val="3666"/>
              </a:lnSpc>
              <a:spcBef>
                <a:spcPct val="0"/>
              </a:spcBef>
            </a:pPr>
            <a:r>
              <a:rPr lang="en-US" sz="3333">
                <a:solidFill>
                  <a:srgbClr val="000000"/>
                </a:solidFill>
                <a:latin typeface="Canva Sans"/>
                <a:ea typeface="Canva Sans"/>
                <a:cs typeface="Canva Sans"/>
                <a:sym typeface="Canva Sans"/>
              </a:rPr>
              <a:t>frist möglich</a:t>
            </a:r>
          </a:p>
        </p:txBody>
      </p:sp>
      <p:sp>
        <p:nvSpPr>
          <p:cNvPr id="7" name="TextBox 7"/>
          <p:cNvSpPr txBox="1"/>
          <p:nvPr/>
        </p:nvSpPr>
        <p:spPr>
          <a:xfrm>
            <a:off x="1191655" y="5337504"/>
            <a:ext cx="10105628" cy="474489"/>
          </a:xfrm>
          <a:prstGeom prst="rect">
            <a:avLst/>
          </a:prstGeom>
        </p:spPr>
        <p:txBody>
          <a:bodyPr lIns="0" tIns="0" rIns="0" bIns="0" rtlCol="0" anchor="t">
            <a:spAutoFit/>
          </a:bodyPr>
          <a:lstStyle/>
          <a:p>
            <a:pPr algn="ctr" defTabSz="609630">
              <a:lnSpc>
                <a:spcPts val="3666"/>
              </a:lnSpc>
              <a:spcBef>
                <a:spcPct val="0"/>
              </a:spcBef>
            </a:pPr>
            <a:r>
              <a:rPr lang="en-US" sz="3333">
                <a:solidFill>
                  <a:srgbClr val="000000"/>
                </a:solidFill>
                <a:latin typeface="Canva Sans"/>
                <a:ea typeface="Canva Sans"/>
                <a:cs typeface="Canva Sans"/>
                <a:sym typeface="Canva Sans"/>
              </a:rPr>
              <a:t>Antrag auf einstweilige Einstellung der ZV sinnvoll</a:t>
            </a:r>
          </a:p>
        </p:txBody>
      </p:sp>
      <p:grpSp>
        <p:nvGrpSpPr>
          <p:cNvPr id="8" name="Group 8"/>
          <p:cNvGrpSpPr/>
          <p:nvPr/>
        </p:nvGrpSpPr>
        <p:grpSpPr>
          <a:xfrm>
            <a:off x="1996736" y="4481948"/>
            <a:ext cx="2581094" cy="353483"/>
            <a:chOff x="0" y="0"/>
            <a:chExt cx="599819" cy="82146"/>
          </a:xfrm>
        </p:grpSpPr>
        <p:sp>
          <p:nvSpPr>
            <p:cNvPr id="9" name="Freeform 9"/>
            <p:cNvSpPr/>
            <p:nvPr/>
          </p:nvSpPr>
          <p:spPr>
            <a:xfrm>
              <a:off x="0" y="0"/>
              <a:ext cx="599819" cy="82146"/>
            </a:xfrm>
            <a:custGeom>
              <a:avLst/>
              <a:gdLst/>
              <a:ahLst/>
              <a:cxnLst/>
              <a:rect l="l" t="t" r="r" b="b"/>
              <a:pathLst>
                <a:path w="599819" h="82146">
                  <a:moveTo>
                    <a:pt x="0" y="0"/>
                  </a:moveTo>
                  <a:lnTo>
                    <a:pt x="599819" y="0"/>
                  </a:lnTo>
                  <a:lnTo>
                    <a:pt x="599819" y="82146"/>
                  </a:lnTo>
                  <a:lnTo>
                    <a:pt x="0" y="82146"/>
                  </a:lnTo>
                  <a:close/>
                </a:path>
              </a:pathLst>
            </a:custGeom>
            <a:solidFill>
              <a:srgbClr val="E2E2E2"/>
            </a:solidFill>
          </p:spPr>
        </p:sp>
      </p:grpSp>
      <p:sp>
        <p:nvSpPr>
          <p:cNvPr id="10" name="TextBox 10"/>
          <p:cNvSpPr txBox="1"/>
          <p:nvPr/>
        </p:nvSpPr>
        <p:spPr>
          <a:xfrm>
            <a:off x="635879" y="4507771"/>
            <a:ext cx="5252885" cy="320601"/>
          </a:xfrm>
          <a:prstGeom prst="rect">
            <a:avLst/>
          </a:prstGeom>
        </p:spPr>
        <p:txBody>
          <a:bodyPr lIns="0" tIns="0" rIns="0" bIns="0" rtlCol="0" anchor="t">
            <a:spAutoFit/>
          </a:bodyPr>
          <a:lstStyle/>
          <a:p>
            <a:pPr algn="ctr" defTabSz="609630">
              <a:lnSpc>
                <a:spcPts val="2493"/>
              </a:lnSpc>
              <a:spcBef>
                <a:spcPct val="0"/>
              </a:spcBef>
            </a:pPr>
            <a:r>
              <a:rPr lang="en-US" sz="2267">
                <a:solidFill>
                  <a:srgbClr val="000000"/>
                </a:solidFill>
                <a:latin typeface="Canva Sans"/>
                <a:ea typeface="Canva Sans"/>
                <a:cs typeface="Canva Sans"/>
                <a:sym typeface="Canva Sans"/>
              </a:rPr>
              <a:t>§ 794 I Nr. 4 ZPO</a:t>
            </a:r>
          </a:p>
        </p:txBody>
      </p:sp>
      <p:grpSp>
        <p:nvGrpSpPr>
          <p:cNvPr id="11" name="Group 11"/>
          <p:cNvGrpSpPr/>
          <p:nvPr/>
        </p:nvGrpSpPr>
        <p:grpSpPr>
          <a:xfrm>
            <a:off x="7903233" y="4488721"/>
            <a:ext cx="1885436" cy="353483"/>
            <a:chOff x="0" y="0"/>
            <a:chExt cx="438155" cy="82146"/>
          </a:xfrm>
        </p:grpSpPr>
        <p:sp>
          <p:nvSpPr>
            <p:cNvPr id="12" name="Freeform 12"/>
            <p:cNvSpPr/>
            <p:nvPr/>
          </p:nvSpPr>
          <p:spPr>
            <a:xfrm>
              <a:off x="0" y="0"/>
              <a:ext cx="438155" cy="82146"/>
            </a:xfrm>
            <a:custGeom>
              <a:avLst/>
              <a:gdLst/>
              <a:ahLst/>
              <a:cxnLst/>
              <a:rect l="l" t="t" r="r" b="b"/>
              <a:pathLst>
                <a:path w="438155" h="82146">
                  <a:moveTo>
                    <a:pt x="0" y="0"/>
                  </a:moveTo>
                  <a:lnTo>
                    <a:pt x="438155" y="0"/>
                  </a:lnTo>
                  <a:lnTo>
                    <a:pt x="438155" y="82146"/>
                  </a:lnTo>
                  <a:lnTo>
                    <a:pt x="0" y="82146"/>
                  </a:lnTo>
                  <a:close/>
                </a:path>
              </a:pathLst>
            </a:custGeom>
            <a:solidFill>
              <a:srgbClr val="E2E2E2"/>
            </a:solidFill>
          </p:spPr>
        </p:sp>
      </p:grpSp>
      <p:sp>
        <p:nvSpPr>
          <p:cNvPr id="13" name="TextBox 13"/>
          <p:cNvSpPr txBox="1"/>
          <p:nvPr/>
        </p:nvSpPr>
        <p:spPr>
          <a:xfrm>
            <a:off x="6881693" y="4514121"/>
            <a:ext cx="3928515" cy="333425"/>
          </a:xfrm>
          <a:prstGeom prst="rect">
            <a:avLst/>
          </a:prstGeom>
        </p:spPr>
        <p:txBody>
          <a:bodyPr lIns="0" tIns="0" rIns="0" bIns="0" rtlCol="0" anchor="t">
            <a:spAutoFit/>
          </a:bodyPr>
          <a:lstStyle/>
          <a:p>
            <a:pPr algn="ctr" defTabSz="609630">
              <a:lnSpc>
                <a:spcPts val="2567"/>
              </a:lnSpc>
              <a:spcBef>
                <a:spcPct val="0"/>
              </a:spcBef>
            </a:pPr>
            <a:r>
              <a:rPr lang="en-US" sz="2333">
                <a:solidFill>
                  <a:srgbClr val="000000"/>
                </a:solidFill>
                <a:latin typeface="Canva Sans"/>
                <a:ea typeface="Canva Sans"/>
                <a:cs typeface="Canva Sans"/>
                <a:sym typeface="Canva Sans"/>
              </a:rPr>
              <a:t>§ 700 I ZPO</a:t>
            </a:r>
          </a:p>
        </p:txBody>
      </p:sp>
      <p:grpSp>
        <p:nvGrpSpPr>
          <p:cNvPr id="14" name="Group 14"/>
          <p:cNvGrpSpPr/>
          <p:nvPr/>
        </p:nvGrpSpPr>
        <p:grpSpPr>
          <a:xfrm>
            <a:off x="4103902" y="2552495"/>
            <a:ext cx="2134397" cy="353483"/>
            <a:chOff x="0" y="0"/>
            <a:chExt cx="496011" cy="82146"/>
          </a:xfrm>
        </p:grpSpPr>
        <p:sp>
          <p:nvSpPr>
            <p:cNvPr id="15" name="Freeform 15"/>
            <p:cNvSpPr/>
            <p:nvPr/>
          </p:nvSpPr>
          <p:spPr>
            <a:xfrm>
              <a:off x="0" y="0"/>
              <a:ext cx="496011" cy="82146"/>
            </a:xfrm>
            <a:custGeom>
              <a:avLst/>
              <a:gdLst/>
              <a:ahLst/>
              <a:cxnLst/>
              <a:rect l="l" t="t" r="r" b="b"/>
              <a:pathLst>
                <a:path w="496011" h="82146">
                  <a:moveTo>
                    <a:pt x="0" y="0"/>
                  </a:moveTo>
                  <a:lnTo>
                    <a:pt x="496011" y="0"/>
                  </a:lnTo>
                  <a:lnTo>
                    <a:pt x="496011" y="82146"/>
                  </a:lnTo>
                  <a:lnTo>
                    <a:pt x="0" y="82146"/>
                  </a:lnTo>
                  <a:close/>
                </a:path>
              </a:pathLst>
            </a:custGeom>
            <a:solidFill>
              <a:srgbClr val="E2E2E2"/>
            </a:solidFill>
          </p:spPr>
        </p:sp>
      </p:grpSp>
      <p:grpSp>
        <p:nvGrpSpPr>
          <p:cNvPr id="16" name="Group 16"/>
          <p:cNvGrpSpPr/>
          <p:nvPr/>
        </p:nvGrpSpPr>
        <p:grpSpPr>
          <a:xfrm>
            <a:off x="685800" y="3331071"/>
            <a:ext cx="5202964" cy="1150877"/>
            <a:chOff x="0" y="0"/>
            <a:chExt cx="1209113" cy="267451"/>
          </a:xfrm>
        </p:grpSpPr>
        <p:sp>
          <p:nvSpPr>
            <p:cNvPr id="17" name="Freeform 17"/>
            <p:cNvSpPr/>
            <p:nvPr/>
          </p:nvSpPr>
          <p:spPr>
            <a:xfrm>
              <a:off x="0" y="0"/>
              <a:ext cx="1209113" cy="267451"/>
            </a:xfrm>
            <a:custGeom>
              <a:avLst/>
              <a:gdLst/>
              <a:ahLst/>
              <a:cxnLst/>
              <a:rect l="l" t="t" r="r" b="b"/>
              <a:pathLst>
                <a:path w="1209113" h="267451">
                  <a:moveTo>
                    <a:pt x="0" y="0"/>
                  </a:moveTo>
                  <a:lnTo>
                    <a:pt x="1209113" y="0"/>
                  </a:lnTo>
                  <a:lnTo>
                    <a:pt x="1209113" y="267451"/>
                  </a:lnTo>
                  <a:lnTo>
                    <a:pt x="0" y="267451"/>
                  </a:lnTo>
                  <a:close/>
                </a:path>
              </a:pathLst>
            </a:custGeom>
            <a:solidFill>
              <a:srgbClr val="01B4B8"/>
            </a:solidFill>
          </p:spPr>
        </p:sp>
      </p:grpSp>
      <p:sp>
        <p:nvSpPr>
          <p:cNvPr id="18" name="TextBox 18"/>
          <p:cNvSpPr txBox="1"/>
          <p:nvPr/>
        </p:nvSpPr>
        <p:spPr>
          <a:xfrm>
            <a:off x="862980" y="817717"/>
            <a:ext cx="7599263" cy="491481"/>
          </a:xfrm>
          <a:prstGeom prst="rect">
            <a:avLst/>
          </a:prstGeom>
        </p:spPr>
        <p:txBody>
          <a:bodyPr lIns="0" tIns="0" rIns="0" bIns="0" rtlCol="0" anchor="t">
            <a:spAutoFit/>
          </a:bodyPr>
          <a:lstStyle/>
          <a:p>
            <a:pPr defTabSz="609630">
              <a:lnSpc>
                <a:spcPts val="4200"/>
              </a:lnSpc>
            </a:pPr>
            <a:r>
              <a:rPr lang="en-US" sz="3000">
                <a:solidFill>
                  <a:srgbClr val="FFFFFF"/>
                </a:solidFill>
                <a:latin typeface="Canva Sans"/>
                <a:ea typeface="Canva Sans"/>
                <a:cs typeface="Canva Sans"/>
                <a:sym typeface="Canva Sans"/>
              </a:rPr>
              <a:t>Ablauf des Mahnverfahrens</a:t>
            </a:r>
          </a:p>
        </p:txBody>
      </p:sp>
      <p:sp>
        <p:nvSpPr>
          <p:cNvPr id="19" name="TextBox 19"/>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b="1">
                <a:solidFill>
                  <a:srgbClr val="FFFFFF"/>
                </a:solidFill>
                <a:latin typeface="Canva Sans Bold"/>
                <a:ea typeface="Canva Sans Bold"/>
                <a:cs typeface="Canva Sans Bold"/>
                <a:sym typeface="Canva Sans Bold"/>
              </a:rPr>
              <a:t>Vollstreckungsbescheid</a:t>
            </a:r>
          </a:p>
        </p:txBody>
      </p:sp>
      <p:sp>
        <p:nvSpPr>
          <p:cNvPr id="20" name="TextBox 20"/>
          <p:cNvSpPr txBox="1"/>
          <p:nvPr/>
        </p:nvSpPr>
        <p:spPr>
          <a:xfrm>
            <a:off x="1879958" y="2577895"/>
            <a:ext cx="6582284" cy="333425"/>
          </a:xfrm>
          <a:prstGeom prst="rect">
            <a:avLst/>
          </a:prstGeom>
        </p:spPr>
        <p:txBody>
          <a:bodyPr lIns="0" tIns="0" rIns="0" bIns="0" rtlCol="0" anchor="t">
            <a:spAutoFit/>
          </a:bodyPr>
          <a:lstStyle/>
          <a:p>
            <a:pPr algn="ctr" defTabSz="609630">
              <a:lnSpc>
                <a:spcPts val="2567"/>
              </a:lnSpc>
              <a:spcBef>
                <a:spcPct val="0"/>
              </a:spcBef>
            </a:pPr>
            <a:r>
              <a:rPr lang="en-US" sz="2333">
                <a:solidFill>
                  <a:srgbClr val="000000"/>
                </a:solidFill>
                <a:latin typeface="Canva Sans"/>
                <a:ea typeface="Canva Sans"/>
                <a:cs typeface="Canva Sans"/>
                <a:sym typeface="Canva Sans"/>
              </a:rPr>
              <a:t>§ 699 I 2 ZPO</a:t>
            </a:r>
          </a:p>
        </p:txBody>
      </p:sp>
      <p:grpSp>
        <p:nvGrpSpPr>
          <p:cNvPr id="21" name="Group 21"/>
          <p:cNvGrpSpPr/>
          <p:nvPr/>
        </p:nvGrpSpPr>
        <p:grpSpPr>
          <a:xfrm>
            <a:off x="6244469" y="3326321"/>
            <a:ext cx="5202964" cy="1155627"/>
            <a:chOff x="0" y="0"/>
            <a:chExt cx="1209113" cy="268555"/>
          </a:xfrm>
        </p:grpSpPr>
        <p:sp>
          <p:nvSpPr>
            <p:cNvPr id="22" name="Freeform 22"/>
            <p:cNvSpPr/>
            <p:nvPr/>
          </p:nvSpPr>
          <p:spPr>
            <a:xfrm>
              <a:off x="0" y="0"/>
              <a:ext cx="1209113" cy="268555"/>
            </a:xfrm>
            <a:custGeom>
              <a:avLst/>
              <a:gdLst/>
              <a:ahLst/>
              <a:cxnLst/>
              <a:rect l="l" t="t" r="r" b="b"/>
              <a:pathLst>
                <a:path w="1209113" h="268555">
                  <a:moveTo>
                    <a:pt x="0" y="0"/>
                  </a:moveTo>
                  <a:lnTo>
                    <a:pt x="1209113" y="0"/>
                  </a:lnTo>
                  <a:lnTo>
                    <a:pt x="1209113" y="268555"/>
                  </a:lnTo>
                  <a:lnTo>
                    <a:pt x="0" y="268555"/>
                  </a:lnTo>
                  <a:close/>
                </a:path>
              </a:pathLst>
            </a:custGeom>
            <a:solidFill>
              <a:srgbClr val="01B4B8"/>
            </a:solidFill>
          </p:spPr>
        </p:sp>
      </p:grpSp>
      <p:sp>
        <p:nvSpPr>
          <p:cNvPr id="23" name="TextBox 23"/>
          <p:cNvSpPr txBox="1"/>
          <p:nvPr/>
        </p:nvSpPr>
        <p:spPr>
          <a:xfrm>
            <a:off x="-401504" y="3685318"/>
            <a:ext cx="7377574" cy="474489"/>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 Vollstreckungstitel</a:t>
            </a:r>
          </a:p>
        </p:txBody>
      </p:sp>
      <p:sp>
        <p:nvSpPr>
          <p:cNvPr id="24" name="TextBox 24"/>
          <p:cNvSpPr txBox="1"/>
          <p:nvPr/>
        </p:nvSpPr>
        <p:spPr>
          <a:xfrm>
            <a:off x="5888764" y="3460011"/>
            <a:ext cx="6028572" cy="948978"/>
          </a:xfrm>
          <a:prstGeom prst="rect">
            <a:avLst/>
          </a:prstGeom>
        </p:spPr>
        <p:txBody>
          <a:bodyPr wrap="square" lIns="0" tIns="0" rIns="0" bIns="0" rtlCol="0" anchor="t">
            <a:spAutoFit/>
          </a:bodyPr>
          <a:lstStyle/>
          <a:p>
            <a:pPr algn="ctr" defTabSz="609630">
              <a:lnSpc>
                <a:spcPts val="3666"/>
              </a:lnSpc>
            </a:pPr>
            <a:r>
              <a:rPr lang="en-US" sz="3333" dirty="0">
                <a:solidFill>
                  <a:srgbClr val="000000"/>
                </a:solidFill>
                <a:latin typeface="Canva Sans"/>
                <a:ea typeface="Canva Sans"/>
                <a:cs typeface="Canva Sans"/>
                <a:sym typeface="Canva Sans"/>
              </a:rPr>
              <a:t>VB =  </a:t>
            </a:r>
            <a:r>
              <a:rPr lang="en-US" sz="3333" dirty="0" err="1">
                <a:solidFill>
                  <a:srgbClr val="000000"/>
                </a:solidFill>
                <a:latin typeface="Canva Sans"/>
                <a:ea typeface="Canva Sans"/>
                <a:cs typeface="Canva Sans"/>
                <a:sym typeface="Canva Sans"/>
              </a:rPr>
              <a:t>einem</a:t>
            </a:r>
            <a:r>
              <a:rPr lang="en-US" sz="3333" dirty="0">
                <a:solidFill>
                  <a:srgbClr val="000000"/>
                </a:solidFill>
                <a:latin typeface="Canva Sans"/>
                <a:ea typeface="Canva Sans"/>
                <a:cs typeface="Canva Sans"/>
                <a:sym typeface="Canva Sans"/>
              </a:rPr>
              <a:t> für </a:t>
            </a:r>
            <a:r>
              <a:rPr lang="en-US" sz="3333" dirty="0" err="1">
                <a:solidFill>
                  <a:srgbClr val="000000"/>
                </a:solidFill>
                <a:latin typeface="Canva Sans"/>
                <a:ea typeface="Canva Sans"/>
                <a:cs typeface="Canva Sans"/>
                <a:sym typeface="Canva Sans"/>
              </a:rPr>
              <a:t>vorläufig</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voll</a:t>
            </a:r>
            <a:r>
              <a:rPr lang="en-US" sz="3333" dirty="0">
                <a:solidFill>
                  <a:srgbClr val="000000"/>
                </a:solidFill>
                <a:latin typeface="Canva Sans"/>
                <a:ea typeface="Canva Sans"/>
                <a:cs typeface="Canva Sans"/>
                <a:sym typeface="Canva Sans"/>
              </a:rPr>
              <a:t>-</a:t>
            </a:r>
          </a:p>
          <a:p>
            <a:pPr algn="ctr" defTabSz="609630">
              <a:lnSpc>
                <a:spcPts val="3666"/>
              </a:lnSpc>
            </a:pPr>
            <a:r>
              <a:rPr lang="en-US" sz="3333" dirty="0" err="1">
                <a:solidFill>
                  <a:srgbClr val="000000"/>
                </a:solidFill>
                <a:latin typeface="Canva Sans"/>
                <a:ea typeface="Canva Sans"/>
                <a:cs typeface="Canva Sans"/>
                <a:sym typeface="Canva Sans"/>
              </a:rPr>
              <a:t>streckbar</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erklärten</a:t>
            </a:r>
            <a:r>
              <a:rPr lang="en-US" sz="3333" dirty="0">
                <a:solidFill>
                  <a:srgbClr val="000000"/>
                </a:solidFill>
                <a:latin typeface="Canva Sans"/>
                <a:ea typeface="Canva Sans"/>
                <a:cs typeface="Canva Sans"/>
                <a:sym typeface="Canva Sans"/>
              </a:rPr>
              <a:t> VU</a:t>
            </a:r>
          </a:p>
        </p:txBody>
      </p:sp>
      <p:grpSp>
        <p:nvGrpSpPr>
          <p:cNvPr id="25" name="Group 25"/>
          <p:cNvGrpSpPr/>
          <p:nvPr/>
        </p:nvGrpSpPr>
        <p:grpSpPr>
          <a:xfrm>
            <a:off x="5265315" y="5913238"/>
            <a:ext cx="1798299" cy="353483"/>
            <a:chOff x="0" y="0"/>
            <a:chExt cx="417905" cy="82146"/>
          </a:xfrm>
        </p:grpSpPr>
        <p:sp>
          <p:nvSpPr>
            <p:cNvPr id="26" name="Freeform 26"/>
            <p:cNvSpPr/>
            <p:nvPr/>
          </p:nvSpPr>
          <p:spPr>
            <a:xfrm>
              <a:off x="0" y="0"/>
              <a:ext cx="417905" cy="82146"/>
            </a:xfrm>
            <a:custGeom>
              <a:avLst/>
              <a:gdLst/>
              <a:ahLst/>
              <a:cxnLst/>
              <a:rect l="l" t="t" r="r" b="b"/>
              <a:pathLst>
                <a:path w="417905" h="82146">
                  <a:moveTo>
                    <a:pt x="0" y="0"/>
                  </a:moveTo>
                  <a:lnTo>
                    <a:pt x="417905" y="0"/>
                  </a:lnTo>
                  <a:lnTo>
                    <a:pt x="417905" y="82146"/>
                  </a:lnTo>
                  <a:lnTo>
                    <a:pt x="0" y="82146"/>
                  </a:lnTo>
                  <a:close/>
                </a:path>
              </a:pathLst>
            </a:custGeom>
            <a:solidFill>
              <a:srgbClr val="E2E2E2"/>
            </a:solidFill>
          </p:spPr>
        </p:sp>
      </p:grpSp>
      <p:sp>
        <p:nvSpPr>
          <p:cNvPr id="27" name="TextBox 27"/>
          <p:cNvSpPr txBox="1"/>
          <p:nvPr/>
        </p:nvSpPr>
        <p:spPr>
          <a:xfrm>
            <a:off x="4612757" y="5932288"/>
            <a:ext cx="3103415" cy="320601"/>
          </a:xfrm>
          <a:prstGeom prst="rect">
            <a:avLst/>
          </a:prstGeom>
        </p:spPr>
        <p:txBody>
          <a:bodyPr lIns="0" tIns="0" rIns="0" bIns="0" rtlCol="0" anchor="t">
            <a:spAutoFit/>
          </a:bodyPr>
          <a:lstStyle/>
          <a:p>
            <a:pPr algn="ctr" defTabSz="609630">
              <a:lnSpc>
                <a:spcPts val="2493"/>
              </a:lnSpc>
              <a:spcBef>
                <a:spcPct val="0"/>
              </a:spcBef>
            </a:pPr>
            <a:r>
              <a:rPr lang="en-US" sz="2267">
                <a:solidFill>
                  <a:srgbClr val="000000"/>
                </a:solidFill>
                <a:latin typeface="Canva Sans"/>
                <a:ea typeface="Canva Sans"/>
                <a:cs typeface="Canva Sans"/>
                <a:sym typeface="Canva Sans"/>
              </a:rPr>
              <a:t>§ 719 I ZPO</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754327" y="1741810"/>
            <a:ext cx="5977927" cy="4751187"/>
          </a:xfrm>
          <a:custGeom>
            <a:avLst/>
            <a:gdLst/>
            <a:ahLst/>
            <a:cxnLst/>
            <a:rect l="l" t="t" r="r" b="b"/>
            <a:pathLst>
              <a:path w="8966891" h="7126780">
                <a:moveTo>
                  <a:pt x="0" y="0"/>
                </a:moveTo>
                <a:lnTo>
                  <a:pt x="8966891" y="0"/>
                </a:lnTo>
                <a:lnTo>
                  <a:pt x="8966891" y="7126780"/>
                </a:lnTo>
                <a:lnTo>
                  <a:pt x="0" y="7126780"/>
                </a:lnTo>
                <a:lnTo>
                  <a:pt x="0" y="0"/>
                </a:lnTo>
                <a:close/>
              </a:path>
            </a:pathLst>
          </a:custGeom>
          <a:blipFill>
            <a:blip r:embed="rId4"/>
            <a:stretch>
              <a:fillRect/>
            </a:stretch>
          </a:blipFill>
        </p:spPr>
      </p:sp>
      <p:sp>
        <p:nvSpPr>
          <p:cNvPr id="6" name="TextBox 6"/>
          <p:cNvSpPr txBox="1"/>
          <p:nvPr/>
        </p:nvSpPr>
        <p:spPr>
          <a:xfrm>
            <a:off x="931506" y="792528"/>
            <a:ext cx="7599263" cy="549381"/>
          </a:xfrm>
          <a:prstGeom prst="rect">
            <a:avLst/>
          </a:prstGeom>
        </p:spPr>
        <p:txBody>
          <a:bodyPr lIns="0" tIns="0" rIns="0" bIns="0" rtlCol="0" anchor="t">
            <a:spAutoFit/>
          </a:bodyPr>
          <a:lstStyle/>
          <a:p>
            <a:pPr defTabSz="609630">
              <a:lnSpc>
                <a:spcPts val="4666"/>
              </a:lnSpc>
            </a:pPr>
            <a:r>
              <a:rPr lang="en-US" sz="3333" b="1">
                <a:solidFill>
                  <a:srgbClr val="FFFFFF"/>
                </a:solidFill>
                <a:latin typeface="Canva Sans Bold"/>
                <a:ea typeface="Canva Sans Bold"/>
                <a:cs typeface="Canva Sans Bold"/>
                <a:sym typeface="Canva Sans Bold"/>
              </a:rPr>
              <a:t>Ablauf des Mahnverfahrens</a:t>
            </a:r>
          </a:p>
        </p:txBody>
      </p:sp>
      <p:sp>
        <p:nvSpPr>
          <p:cNvPr id="7" name="TextBox 7"/>
          <p:cNvSpPr txBox="1"/>
          <p:nvPr/>
        </p:nvSpPr>
        <p:spPr>
          <a:xfrm>
            <a:off x="5752405" y="732838"/>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Zustellung des VB</a:t>
            </a:r>
          </a:p>
        </p:txBody>
      </p:sp>
      <p:sp>
        <p:nvSpPr>
          <p:cNvPr id="8" name="TextBox 8"/>
          <p:cNvSpPr txBox="1"/>
          <p:nvPr/>
        </p:nvSpPr>
        <p:spPr>
          <a:xfrm>
            <a:off x="7754049" y="2415082"/>
            <a:ext cx="4437951" cy="491481"/>
          </a:xfrm>
          <a:prstGeom prst="rect">
            <a:avLst/>
          </a:prstGeom>
        </p:spPr>
        <p:txBody>
          <a:bodyPr lIns="0" tIns="0" rIns="0" bIns="0" rtlCol="0" anchor="t">
            <a:spAutoFit/>
          </a:bodyPr>
          <a:lstStyle/>
          <a:p>
            <a:pPr defTabSz="609630">
              <a:lnSpc>
                <a:spcPts val="4200"/>
              </a:lnSpc>
            </a:pPr>
            <a:r>
              <a:rPr lang="en-US" sz="3000">
                <a:solidFill>
                  <a:srgbClr val="000000"/>
                </a:solidFill>
                <a:latin typeface="Canva Sans"/>
                <a:ea typeface="Canva Sans"/>
                <a:cs typeface="Canva Sans"/>
                <a:sym typeface="Canva Sans"/>
              </a:rPr>
              <a:t>Ausfertigung</a:t>
            </a:r>
          </a:p>
        </p:txBody>
      </p:sp>
      <p:sp>
        <p:nvSpPr>
          <p:cNvPr id="9" name="TextBox 9"/>
          <p:cNvSpPr txBox="1"/>
          <p:nvPr/>
        </p:nvSpPr>
        <p:spPr>
          <a:xfrm>
            <a:off x="8358532" y="3659318"/>
            <a:ext cx="2348728" cy="549381"/>
          </a:xfrm>
          <a:prstGeom prst="rect">
            <a:avLst/>
          </a:prstGeom>
        </p:spPr>
        <p:txBody>
          <a:bodyPr lIns="0" tIns="0" rIns="0" bIns="0" rtlCol="0" anchor="t">
            <a:spAutoFit/>
          </a:bodyPr>
          <a:lstStyle/>
          <a:p>
            <a:pPr defTabSz="609630">
              <a:lnSpc>
                <a:spcPts val="4666"/>
              </a:lnSpc>
            </a:pPr>
            <a:r>
              <a:rPr lang="en-US" sz="3333" b="1">
                <a:solidFill>
                  <a:srgbClr val="000000"/>
                </a:solidFill>
                <a:latin typeface="Canva Sans Bold"/>
                <a:ea typeface="Canva Sans Bold"/>
                <a:cs typeface="Canva Sans Bold"/>
                <a:sym typeface="Canva Sans Bold"/>
              </a:rPr>
              <a:t>./. ZU</a:t>
            </a:r>
          </a:p>
        </p:txBody>
      </p:sp>
      <p:sp>
        <p:nvSpPr>
          <p:cNvPr id="10" name="TextBox 10"/>
          <p:cNvSpPr txBox="1"/>
          <p:nvPr/>
        </p:nvSpPr>
        <p:spPr>
          <a:xfrm>
            <a:off x="7754050" y="5237162"/>
            <a:ext cx="5170214" cy="491481"/>
          </a:xfrm>
          <a:prstGeom prst="rect">
            <a:avLst/>
          </a:prstGeom>
        </p:spPr>
        <p:txBody>
          <a:bodyPr lIns="0" tIns="0" rIns="0" bIns="0" rtlCol="0" anchor="t">
            <a:spAutoFit/>
          </a:bodyPr>
          <a:lstStyle/>
          <a:p>
            <a:pPr defTabSz="609630">
              <a:lnSpc>
                <a:spcPts val="4200"/>
              </a:lnSpc>
            </a:pPr>
            <a:r>
              <a:rPr lang="en-US" sz="3000">
                <a:solidFill>
                  <a:srgbClr val="000000"/>
                </a:solidFill>
                <a:latin typeface="Canva Sans"/>
                <a:ea typeface="Canva Sans"/>
                <a:cs typeface="Canva Sans"/>
                <a:sym typeface="Canva Sans"/>
              </a:rPr>
              <a:t>Antragsgegner</a:t>
            </a:r>
          </a:p>
        </p:txBody>
      </p:sp>
      <p:sp>
        <p:nvSpPr>
          <p:cNvPr id="11" name="AutoShape 11"/>
          <p:cNvSpPr/>
          <p:nvPr/>
        </p:nvSpPr>
        <p:spPr>
          <a:xfrm flipH="1">
            <a:off x="8123455" y="3074947"/>
            <a:ext cx="0" cy="2090177"/>
          </a:xfrm>
          <a:prstGeom prst="line">
            <a:avLst/>
          </a:prstGeom>
          <a:ln w="38100" cap="flat">
            <a:solidFill>
              <a:srgbClr val="000000"/>
            </a:solidFill>
            <a:prstDash val="solid"/>
            <a:headEnd type="none" w="sm" len="sm"/>
            <a:tailEnd type="none" w="sm" len="sm"/>
          </a:ln>
        </p:spPr>
      </p:sp>
      <p:sp>
        <p:nvSpPr>
          <p:cNvPr id="12" name="Freeform 12"/>
          <p:cNvSpPr/>
          <p:nvPr/>
        </p:nvSpPr>
        <p:spPr>
          <a:xfrm rot="5400000">
            <a:off x="8002972" y="4878456"/>
            <a:ext cx="240967" cy="332369"/>
          </a:xfrm>
          <a:custGeom>
            <a:avLst/>
            <a:gdLst/>
            <a:ahLst/>
            <a:cxnLst/>
            <a:rect l="l" t="t" r="r" b="b"/>
            <a:pathLst>
              <a:path w="361451" h="498553">
                <a:moveTo>
                  <a:pt x="0" y="0"/>
                </a:moveTo>
                <a:lnTo>
                  <a:pt x="361452" y="0"/>
                </a:lnTo>
                <a:lnTo>
                  <a:pt x="361452" y="498553"/>
                </a:lnTo>
                <a:lnTo>
                  <a:pt x="0" y="49855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3919518" y="3810955"/>
            <a:ext cx="1623238" cy="2352519"/>
          </a:xfrm>
          <a:custGeom>
            <a:avLst/>
            <a:gdLst/>
            <a:ahLst/>
            <a:cxnLst/>
            <a:rect l="l" t="t" r="r" b="b"/>
            <a:pathLst>
              <a:path w="2434857" h="3528778">
                <a:moveTo>
                  <a:pt x="0" y="0"/>
                </a:moveTo>
                <a:lnTo>
                  <a:pt x="2434857" y="0"/>
                </a:lnTo>
                <a:lnTo>
                  <a:pt x="2434857" y="3528779"/>
                </a:lnTo>
                <a:lnTo>
                  <a:pt x="0" y="3528779"/>
                </a:lnTo>
                <a:lnTo>
                  <a:pt x="0" y="0"/>
                </a:lnTo>
                <a:close/>
              </a:path>
            </a:pathLst>
          </a:custGeom>
          <a:blipFill>
            <a:blip r:embed="rId4"/>
            <a:stretch>
              <a:fillRect/>
            </a:stretch>
          </a:blipFill>
        </p:spPr>
      </p:sp>
      <p:grpSp>
        <p:nvGrpSpPr>
          <p:cNvPr id="6" name="Group 6"/>
          <p:cNvGrpSpPr>
            <a:grpSpLocks noChangeAspect="1"/>
          </p:cNvGrpSpPr>
          <p:nvPr/>
        </p:nvGrpSpPr>
        <p:grpSpPr>
          <a:xfrm>
            <a:off x="685800" y="2223525"/>
            <a:ext cx="2044568" cy="3948675"/>
            <a:chOff x="0" y="0"/>
            <a:chExt cx="3290570" cy="6355080"/>
          </a:xfrm>
        </p:grpSpPr>
        <p:sp>
          <p:nvSpPr>
            <p:cNvPr id="7" name="Freeform 7"/>
            <p:cNvSpPr/>
            <p:nvPr/>
          </p:nvSpPr>
          <p:spPr>
            <a:xfrm>
              <a:off x="0" y="1270"/>
              <a:ext cx="3289300" cy="6353810"/>
            </a:xfrm>
            <a:custGeom>
              <a:avLst/>
              <a:gdLst/>
              <a:ahLst/>
              <a:cxnLst/>
              <a:rect l="l" t="t" r="r" b="b"/>
              <a:pathLst>
                <a:path w="3289300" h="6353810">
                  <a:moveTo>
                    <a:pt x="3289300" y="6353810"/>
                  </a:moveTo>
                  <a:lnTo>
                    <a:pt x="0" y="6353810"/>
                  </a:lnTo>
                  <a:lnTo>
                    <a:pt x="0" y="0"/>
                  </a:lnTo>
                  <a:lnTo>
                    <a:pt x="3289300" y="0"/>
                  </a:lnTo>
                  <a:lnTo>
                    <a:pt x="3289300" y="6353810"/>
                  </a:lnTo>
                  <a:close/>
                </a:path>
              </a:pathLst>
            </a:custGeom>
            <a:solidFill>
              <a:srgbClr val="6F6F6F"/>
            </a:solidFill>
          </p:spPr>
        </p:sp>
        <p:sp>
          <p:nvSpPr>
            <p:cNvPr id="8" name="Freeform 8"/>
            <p:cNvSpPr/>
            <p:nvPr/>
          </p:nvSpPr>
          <p:spPr>
            <a:xfrm>
              <a:off x="179070" y="323342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9" name="Freeform 9"/>
            <p:cNvSpPr/>
            <p:nvPr/>
          </p:nvSpPr>
          <p:spPr>
            <a:xfrm>
              <a:off x="181610" y="18034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10" name="Freeform 10"/>
            <p:cNvSpPr/>
            <p:nvPr/>
          </p:nvSpPr>
          <p:spPr>
            <a:xfrm>
              <a:off x="54610" y="439420"/>
              <a:ext cx="3173730" cy="5429250"/>
            </a:xfrm>
            <a:custGeom>
              <a:avLst/>
              <a:gdLst/>
              <a:ahLst/>
              <a:cxnLst/>
              <a:rect l="l" t="t" r="r" b="b"/>
              <a:pathLst>
                <a:path w="3173730" h="5429250">
                  <a:moveTo>
                    <a:pt x="3117850" y="751840"/>
                  </a:moveTo>
                  <a:lnTo>
                    <a:pt x="3117850" y="716280"/>
                  </a:lnTo>
                  <a:lnTo>
                    <a:pt x="3129280" y="716280"/>
                  </a:lnTo>
                  <a:lnTo>
                    <a:pt x="3129280" y="740410"/>
                  </a:lnTo>
                  <a:lnTo>
                    <a:pt x="3140710" y="740410"/>
                  </a:lnTo>
                  <a:lnTo>
                    <a:pt x="3140710" y="717550"/>
                  </a:lnTo>
                  <a:lnTo>
                    <a:pt x="3152140" y="717550"/>
                  </a:lnTo>
                  <a:lnTo>
                    <a:pt x="3152140" y="740410"/>
                  </a:lnTo>
                  <a:lnTo>
                    <a:pt x="3173730" y="740410"/>
                  </a:lnTo>
                  <a:lnTo>
                    <a:pt x="3173730" y="751840"/>
                  </a:lnTo>
                  <a:lnTo>
                    <a:pt x="3117850" y="751840"/>
                  </a:lnTo>
                  <a:close/>
                  <a:moveTo>
                    <a:pt x="3117850" y="702310"/>
                  </a:moveTo>
                  <a:lnTo>
                    <a:pt x="3117850" y="690880"/>
                  </a:lnTo>
                  <a:lnTo>
                    <a:pt x="3171190" y="690880"/>
                  </a:lnTo>
                  <a:lnTo>
                    <a:pt x="3171190" y="702310"/>
                  </a:lnTo>
                  <a:lnTo>
                    <a:pt x="3117850" y="702310"/>
                  </a:lnTo>
                  <a:close/>
                  <a:moveTo>
                    <a:pt x="3117850" y="674370"/>
                  </a:moveTo>
                  <a:lnTo>
                    <a:pt x="3117850" y="662940"/>
                  </a:lnTo>
                  <a:lnTo>
                    <a:pt x="3161030" y="662940"/>
                  </a:lnTo>
                  <a:lnTo>
                    <a:pt x="3161030" y="640080"/>
                  </a:lnTo>
                  <a:lnTo>
                    <a:pt x="3172460" y="640080"/>
                  </a:lnTo>
                  <a:lnTo>
                    <a:pt x="3172460" y="674370"/>
                  </a:lnTo>
                  <a:lnTo>
                    <a:pt x="3117850" y="674370"/>
                  </a:lnTo>
                  <a:close/>
                  <a:moveTo>
                    <a:pt x="3117850" y="628650"/>
                  </a:moveTo>
                  <a:lnTo>
                    <a:pt x="3117850" y="610870"/>
                  </a:lnTo>
                  <a:lnTo>
                    <a:pt x="3153410" y="598170"/>
                  </a:lnTo>
                  <a:lnTo>
                    <a:pt x="3153410" y="598170"/>
                  </a:lnTo>
                  <a:lnTo>
                    <a:pt x="3117850" y="585470"/>
                  </a:lnTo>
                  <a:lnTo>
                    <a:pt x="3117850" y="567690"/>
                  </a:lnTo>
                  <a:lnTo>
                    <a:pt x="3171190" y="567690"/>
                  </a:lnTo>
                  <a:lnTo>
                    <a:pt x="3171190" y="579120"/>
                  </a:lnTo>
                  <a:lnTo>
                    <a:pt x="3129280" y="579120"/>
                  </a:lnTo>
                  <a:lnTo>
                    <a:pt x="3129280" y="579120"/>
                  </a:lnTo>
                  <a:lnTo>
                    <a:pt x="3171190" y="593090"/>
                  </a:lnTo>
                  <a:lnTo>
                    <a:pt x="3171190" y="601980"/>
                  </a:lnTo>
                  <a:lnTo>
                    <a:pt x="3129280" y="615950"/>
                  </a:lnTo>
                  <a:lnTo>
                    <a:pt x="3129280" y="615950"/>
                  </a:lnTo>
                  <a:lnTo>
                    <a:pt x="3171190" y="615950"/>
                  </a:lnTo>
                  <a:lnTo>
                    <a:pt x="3171190" y="627380"/>
                  </a:lnTo>
                  <a:lnTo>
                    <a:pt x="3117850" y="628650"/>
                  </a:lnTo>
                  <a:lnTo>
                    <a:pt x="3117850" y="628650"/>
                  </a:lnTo>
                  <a:close/>
                  <a:moveTo>
                    <a:pt x="3117850" y="523240"/>
                  </a:moveTo>
                  <a:lnTo>
                    <a:pt x="3117850" y="506730"/>
                  </a:lnTo>
                  <a:lnTo>
                    <a:pt x="3155950" y="483870"/>
                  </a:lnTo>
                  <a:lnTo>
                    <a:pt x="3155950" y="483870"/>
                  </a:lnTo>
                  <a:lnTo>
                    <a:pt x="3117850" y="483870"/>
                  </a:lnTo>
                  <a:lnTo>
                    <a:pt x="3117850" y="472440"/>
                  </a:lnTo>
                  <a:lnTo>
                    <a:pt x="3171190" y="472440"/>
                  </a:lnTo>
                  <a:lnTo>
                    <a:pt x="3171190" y="487680"/>
                  </a:lnTo>
                  <a:lnTo>
                    <a:pt x="3133090" y="511810"/>
                  </a:lnTo>
                  <a:lnTo>
                    <a:pt x="3133090" y="511810"/>
                  </a:lnTo>
                  <a:lnTo>
                    <a:pt x="3171190" y="511810"/>
                  </a:lnTo>
                  <a:lnTo>
                    <a:pt x="3171190" y="523240"/>
                  </a:lnTo>
                  <a:lnTo>
                    <a:pt x="3117850" y="523240"/>
                  </a:lnTo>
                  <a:close/>
                  <a:moveTo>
                    <a:pt x="3117850" y="454660"/>
                  </a:moveTo>
                  <a:lnTo>
                    <a:pt x="3117850" y="417830"/>
                  </a:lnTo>
                  <a:lnTo>
                    <a:pt x="3129280" y="417830"/>
                  </a:lnTo>
                  <a:lnTo>
                    <a:pt x="3129280" y="443230"/>
                  </a:lnTo>
                  <a:lnTo>
                    <a:pt x="3139440" y="443230"/>
                  </a:lnTo>
                  <a:lnTo>
                    <a:pt x="3139440" y="420370"/>
                  </a:lnTo>
                  <a:lnTo>
                    <a:pt x="3150870" y="420370"/>
                  </a:lnTo>
                  <a:lnTo>
                    <a:pt x="3150870" y="443230"/>
                  </a:lnTo>
                  <a:lnTo>
                    <a:pt x="3162300" y="443230"/>
                  </a:lnTo>
                  <a:lnTo>
                    <a:pt x="3162300" y="416560"/>
                  </a:lnTo>
                  <a:lnTo>
                    <a:pt x="3173730" y="416560"/>
                  </a:lnTo>
                  <a:lnTo>
                    <a:pt x="3173730" y="454660"/>
                  </a:lnTo>
                  <a:lnTo>
                    <a:pt x="3117850" y="454660"/>
                  </a:lnTo>
                  <a:close/>
                  <a:moveTo>
                    <a:pt x="3167380" y="353060"/>
                  </a:moveTo>
                  <a:cubicBezTo>
                    <a:pt x="3168650" y="356870"/>
                    <a:pt x="3169920" y="360680"/>
                    <a:pt x="3171190" y="364490"/>
                  </a:cubicBezTo>
                  <a:cubicBezTo>
                    <a:pt x="3172460" y="368300"/>
                    <a:pt x="3172460" y="372110"/>
                    <a:pt x="3172460" y="375920"/>
                  </a:cubicBezTo>
                  <a:cubicBezTo>
                    <a:pt x="3172460" y="379730"/>
                    <a:pt x="3171190" y="383540"/>
                    <a:pt x="3169920" y="387350"/>
                  </a:cubicBezTo>
                  <a:cubicBezTo>
                    <a:pt x="3168650" y="391160"/>
                    <a:pt x="3166110" y="393700"/>
                    <a:pt x="3164840" y="396240"/>
                  </a:cubicBezTo>
                  <a:cubicBezTo>
                    <a:pt x="3163570" y="398780"/>
                    <a:pt x="3159760" y="401320"/>
                    <a:pt x="3155950" y="402590"/>
                  </a:cubicBezTo>
                  <a:cubicBezTo>
                    <a:pt x="3152140" y="403860"/>
                    <a:pt x="3148330" y="405130"/>
                    <a:pt x="3144520" y="405130"/>
                  </a:cubicBezTo>
                  <a:cubicBezTo>
                    <a:pt x="3140710" y="405130"/>
                    <a:pt x="3136900" y="403860"/>
                    <a:pt x="3133090" y="402590"/>
                  </a:cubicBezTo>
                  <a:cubicBezTo>
                    <a:pt x="3129280" y="401320"/>
                    <a:pt x="3126740" y="398780"/>
                    <a:pt x="3124200" y="396240"/>
                  </a:cubicBezTo>
                  <a:cubicBezTo>
                    <a:pt x="3121660" y="393700"/>
                    <a:pt x="3120390" y="391160"/>
                    <a:pt x="3119121" y="387350"/>
                  </a:cubicBezTo>
                  <a:cubicBezTo>
                    <a:pt x="3117850" y="383540"/>
                    <a:pt x="3116581" y="379730"/>
                    <a:pt x="3116581" y="375920"/>
                  </a:cubicBezTo>
                  <a:cubicBezTo>
                    <a:pt x="3116581" y="372110"/>
                    <a:pt x="3116581" y="367030"/>
                    <a:pt x="3117851" y="364490"/>
                  </a:cubicBezTo>
                  <a:cubicBezTo>
                    <a:pt x="3119121" y="360680"/>
                    <a:pt x="3120391" y="358140"/>
                    <a:pt x="3122931" y="354330"/>
                  </a:cubicBezTo>
                  <a:lnTo>
                    <a:pt x="3131821" y="363220"/>
                  </a:lnTo>
                  <a:cubicBezTo>
                    <a:pt x="3130550" y="364490"/>
                    <a:pt x="3129281" y="367030"/>
                    <a:pt x="3128010" y="368300"/>
                  </a:cubicBezTo>
                  <a:cubicBezTo>
                    <a:pt x="3126740" y="370840"/>
                    <a:pt x="3126740" y="373380"/>
                    <a:pt x="3126740" y="375920"/>
                  </a:cubicBezTo>
                  <a:cubicBezTo>
                    <a:pt x="3126740" y="378460"/>
                    <a:pt x="3126740" y="381000"/>
                    <a:pt x="3128010" y="382270"/>
                  </a:cubicBezTo>
                  <a:cubicBezTo>
                    <a:pt x="3129281" y="384810"/>
                    <a:pt x="3130550" y="386080"/>
                    <a:pt x="3131821" y="387350"/>
                  </a:cubicBezTo>
                  <a:cubicBezTo>
                    <a:pt x="3133091" y="388620"/>
                    <a:pt x="3135631" y="389890"/>
                    <a:pt x="3136900" y="391160"/>
                  </a:cubicBezTo>
                  <a:cubicBezTo>
                    <a:pt x="3138170" y="392430"/>
                    <a:pt x="3140710" y="392430"/>
                    <a:pt x="3143250" y="392430"/>
                  </a:cubicBezTo>
                  <a:cubicBezTo>
                    <a:pt x="3145790" y="392430"/>
                    <a:pt x="3148330" y="392430"/>
                    <a:pt x="3149600" y="391160"/>
                  </a:cubicBezTo>
                  <a:cubicBezTo>
                    <a:pt x="3150871" y="389890"/>
                    <a:pt x="3153410" y="388620"/>
                    <a:pt x="3154680" y="387350"/>
                  </a:cubicBezTo>
                  <a:cubicBezTo>
                    <a:pt x="3155950" y="386080"/>
                    <a:pt x="3157220" y="383540"/>
                    <a:pt x="3158490" y="382270"/>
                  </a:cubicBezTo>
                  <a:cubicBezTo>
                    <a:pt x="3159760" y="379730"/>
                    <a:pt x="3159760" y="378460"/>
                    <a:pt x="3159760" y="375920"/>
                  </a:cubicBezTo>
                  <a:cubicBezTo>
                    <a:pt x="3159760" y="373380"/>
                    <a:pt x="3159760" y="370840"/>
                    <a:pt x="3158490" y="369570"/>
                  </a:cubicBezTo>
                  <a:cubicBezTo>
                    <a:pt x="3157220" y="368300"/>
                    <a:pt x="3157220" y="365760"/>
                    <a:pt x="3157220" y="364490"/>
                  </a:cubicBezTo>
                  <a:lnTo>
                    <a:pt x="3148330" y="364490"/>
                  </a:lnTo>
                  <a:lnTo>
                    <a:pt x="3148330" y="374650"/>
                  </a:lnTo>
                  <a:lnTo>
                    <a:pt x="3136900" y="374650"/>
                  </a:lnTo>
                  <a:lnTo>
                    <a:pt x="3136900" y="353060"/>
                  </a:lnTo>
                  <a:cubicBezTo>
                    <a:pt x="3136900" y="353060"/>
                    <a:pt x="3167380" y="353060"/>
                    <a:pt x="3167380" y="353060"/>
                  </a:cubicBezTo>
                  <a:close/>
                  <a:moveTo>
                    <a:pt x="3117850" y="325120"/>
                  </a:moveTo>
                  <a:lnTo>
                    <a:pt x="3117850" y="314960"/>
                  </a:lnTo>
                  <a:lnTo>
                    <a:pt x="3171190" y="292100"/>
                  </a:lnTo>
                  <a:lnTo>
                    <a:pt x="3171190" y="306070"/>
                  </a:lnTo>
                  <a:lnTo>
                    <a:pt x="3159760" y="311150"/>
                  </a:lnTo>
                  <a:lnTo>
                    <a:pt x="3159760" y="331470"/>
                  </a:lnTo>
                  <a:lnTo>
                    <a:pt x="3171190" y="335280"/>
                  </a:lnTo>
                  <a:lnTo>
                    <a:pt x="3171190" y="347980"/>
                  </a:lnTo>
                  <a:lnTo>
                    <a:pt x="3117850" y="325120"/>
                  </a:lnTo>
                  <a:close/>
                  <a:moveTo>
                    <a:pt x="3133090" y="320040"/>
                  </a:moveTo>
                  <a:lnTo>
                    <a:pt x="3149600" y="326390"/>
                  </a:lnTo>
                  <a:lnTo>
                    <a:pt x="3149600" y="313690"/>
                  </a:lnTo>
                  <a:lnTo>
                    <a:pt x="3133090" y="320040"/>
                  </a:lnTo>
                  <a:close/>
                  <a:moveTo>
                    <a:pt x="3128010" y="278130"/>
                  </a:moveTo>
                  <a:lnTo>
                    <a:pt x="3128010" y="293370"/>
                  </a:lnTo>
                  <a:lnTo>
                    <a:pt x="3117850" y="293370"/>
                  </a:lnTo>
                  <a:lnTo>
                    <a:pt x="3117850" y="250190"/>
                  </a:lnTo>
                  <a:lnTo>
                    <a:pt x="3128010" y="250190"/>
                  </a:lnTo>
                  <a:lnTo>
                    <a:pt x="3128010" y="265430"/>
                  </a:lnTo>
                  <a:lnTo>
                    <a:pt x="3171190" y="265430"/>
                  </a:lnTo>
                  <a:lnTo>
                    <a:pt x="3171190" y="276860"/>
                  </a:lnTo>
                  <a:lnTo>
                    <a:pt x="3128010" y="278130"/>
                  </a:lnTo>
                  <a:lnTo>
                    <a:pt x="3128010" y="278130"/>
                  </a:lnTo>
                  <a:close/>
                  <a:moveTo>
                    <a:pt x="3117850" y="240030"/>
                  </a:moveTo>
                  <a:lnTo>
                    <a:pt x="3117850" y="228600"/>
                  </a:lnTo>
                  <a:lnTo>
                    <a:pt x="3171190" y="228600"/>
                  </a:lnTo>
                  <a:lnTo>
                    <a:pt x="3171190" y="240030"/>
                  </a:lnTo>
                  <a:lnTo>
                    <a:pt x="3117850" y="240030"/>
                  </a:lnTo>
                  <a:close/>
                  <a:moveTo>
                    <a:pt x="3117850" y="217170"/>
                  </a:moveTo>
                  <a:lnTo>
                    <a:pt x="3117850" y="203200"/>
                  </a:lnTo>
                  <a:lnTo>
                    <a:pt x="3153410" y="190500"/>
                  </a:lnTo>
                  <a:lnTo>
                    <a:pt x="3153410" y="190500"/>
                  </a:lnTo>
                  <a:lnTo>
                    <a:pt x="3117850" y="176530"/>
                  </a:lnTo>
                  <a:lnTo>
                    <a:pt x="3117850" y="163830"/>
                  </a:lnTo>
                  <a:lnTo>
                    <a:pt x="3171190" y="186690"/>
                  </a:lnTo>
                  <a:lnTo>
                    <a:pt x="3171190" y="195580"/>
                  </a:lnTo>
                  <a:lnTo>
                    <a:pt x="3117850" y="217170"/>
                  </a:lnTo>
                  <a:close/>
                  <a:moveTo>
                    <a:pt x="3117850" y="152400"/>
                  </a:moveTo>
                  <a:lnTo>
                    <a:pt x="3117850" y="115570"/>
                  </a:lnTo>
                  <a:lnTo>
                    <a:pt x="3129280" y="115570"/>
                  </a:lnTo>
                  <a:lnTo>
                    <a:pt x="3129280" y="140970"/>
                  </a:lnTo>
                  <a:lnTo>
                    <a:pt x="3139440" y="140970"/>
                  </a:lnTo>
                  <a:lnTo>
                    <a:pt x="3139440" y="118110"/>
                  </a:lnTo>
                  <a:lnTo>
                    <a:pt x="3150870" y="118110"/>
                  </a:lnTo>
                  <a:lnTo>
                    <a:pt x="3150870" y="140970"/>
                  </a:lnTo>
                  <a:lnTo>
                    <a:pt x="3162300" y="140970"/>
                  </a:lnTo>
                  <a:lnTo>
                    <a:pt x="3162300" y="114300"/>
                  </a:lnTo>
                  <a:lnTo>
                    <a:pt x="3173730" y="114300"/>
                  </a:lnTo>
                  <a:lnTo>
                    <a:pt x="3173730" y="152400"/>
                  </a:lnTo>
                  <a:lnTo>
                    <a:pt x="3117850" y="152400"/>
                  </a:lnTo>
                  <a:close/>
                  <a:moveTo>
                    <a:pt x="3117850" y="3089910"/>
                  </a:moveTo>
                  <a:lnTo>
                    <a:pt x="3117850" y="3053080"/>
                  </a:lnTo>
                  <a:lnTo>
                    <a:pt x="3129280" y="3053080"/>
                  </a:lnTo>
                  <a:lnTo>
                    <a:pt x="3129280" y="3077210"/>
                  </a:lnTo>
                  <a:lnTo>
                    <a:pt x="3140710" y="3077210"/>
                  </a:lnTo>
                  <a:lnTo>
                    <a:pt x="3140710" y="3054350"/>
                  </a:lnTo>
                  <a:lnTo>
                    <a:pt x="3152140" y="3054350"/>
                  </a:lnTo>
                  <a:lnTo>
                    <a:pt x="3152140" y="3077210"/>
                  </a:lnTo>
                  <a:lnTo>
                    <a:pt x="3173730" y="3077210"/>
                  </a:lnTo>
                  <a:lnTo>
                    <a:pt x="3173730" y="3088640"/>
                  </a:lnTo>
                  <a:lnTo>
                    <a:pt x="3117850" y="3088640"/>
                  </a:lnTo>
                  <a:lnTo>
                    <a:pt x="3117850" y="3089910"/>
                  </a:lnTo>
                  <a:close/>
                  <a:moveTo>
                    <a:pt x="3117850" y="3040380"/>
                  </a:moveTo>
                  <a:lnTo>
                    <a:pt x="3117850" y="3028950"/>
                  </a:lnTo>
                  <a:lnTo>
                    <a:pt x="3171190" y="3028950"/>
                  </a:lnTo>
                  <a:lnTo>
                    <a:pt x="3171190" y="3040380"/>
                  </a:lnTo>
                  <a:lnTo>
                    <a:pt x="3117850" y="3040380"/>
                  </a:lnTo>
                  <a:close/>
                  <a:moveTo>
                    <a:pt x="3117850" y="3012440"/>
                  </a:moveTo>
                  <a:lnTo>
                    <a:pt x="3117850" y="3001010"/>
                  </a:lnTo>
                  <a:lnTo>
                    <a:pt x="3161030" y="3001010"/>
                  </a:lnTo>
                  <a:lnTo>
                    <a:pt x="3161030" y="2979420"/>
                  </a:lnTo>
                  <a:lnTo>
                    <a:pt x="3172460" y="2979420"/>
                  </a:lnTo>
                  <a:lnTo>
                    <a:pt x="3172460" y="3013710"/>
                  </a:lnTo>
                  <a:lnTo>
                    <a:pt x="3117850" y="3013710"/>
                  </a:lnTo>
                  <a:lnTo>
                    <a:pt x="3117850" y="3012440"/>
                  </a:lnTo>
                  <a:close/>
                  <a:moveTo>
                    <a:pt x="3117850" y="2966720"/>
                  </a:moveTo>
                  <a:lnTo>
                    <a:pt x="3117850" y="2948940"/>
                  </a:lnTo>
                  <a:lnTo>
                    <a:pt x="3153410" y="2936240"/>
                  </a:lnTo>
                  <a:lnTo>
                    <a:pt x="3153410" y="2936240"/>
                  </a:lnTo>
                  <a:lnTo>
                    <a:pt x="3117850" y="2923540"/>
                  </a:lnTo>
                  <a:lnTo>
                    <a:pt x="3117850" y="2905760"/>
                  </a:lnTo>
                  <a:lnTo>
                    <a:pt x="3171190" y="2905760"/>
                  </a:lnTo>
                  <a:lnTo>
                    <a:pt x="3171190" y="2917190"/>
                  </a:lnTo>
                  <a:lnTo>
                    <a:pt x="3129280" y="2917190"/>
                  </a:lnTo>
                  <a:lnTo>
                    <a:pt x="3129280" y="2917190"/>
                  </a:lnTo>
                  <a:lnTo>
                    <a:pt x="3171190" y="2931160"/>
                  </a:lnTo>
                  <a:lnTo>
                    <a:pt x="3171190" y="2940050"/>
                  </a:lnTo>
                  <a:lnTo>
                    <a:pt x="3129280" y="2954021"/>
                  </a:lnTo>
                  <a:lnTo>
                    <a:pt x="3129280" y="2954021"/>
                  </a:lnTo>
                  <a:lnTo>
                    <a:pt x="3171190" y="2954021"/>
                  </a:lnTo>
                  <a:lnTo>
                    <a:pt x="3171190" y="2965450"/>
                  </a:lnTo>
                  <a:lnTo>
                    <a:pt x="3117850" y="2966720"/>
                  </a:lnTo>
                  <a:lnTo>
                    <a:pt x="3117850" y="2966720"/>
                  </a:lnTo>
                  <a:close/>
                  <a:moveTo>
                    <a:pt x="3117850" y="2861310"/>
                  </a:moveTo>
                  <a:lnTo>
                    <a:pt x="3117850" y="2844800"/>
                  </a:lnTo>
                  <a:lnTo>
                    <a:pt x="3155950" y="2821940"/>
                  </a:lnTo>
                  <a:lnTo>
                    <a:pt x="3155950" y="2821940"/>
                  </a:lnTo>
                  <a:lnTo>
                    <a:pt x="3117850" y="2821940"/>
                  </a:lnTo>
                  <a:lnTo>
                    <a:pt x="3117850" y="2810510"/>
                  </a:lnTo>
                  <a:lnTo>
                    <a:pt x="3171190" y="2810510"/>
                  </a:lnTo>
                  <a:lnTo>
                    <a:pt x="3171190" y="2825750"/>
                  </a:lnTo>
                  <a:lnTo>
                    <a:pt x="3133090" y="2849880"/>
                  </a:lnTo>
                  <a:lnTo>
                    <a:pt x="3133090" y="2849880"/>
                  </a:lnTo>
                  <a:lnTo>
                    <a:pt x="3171190" y="2849880"/>
                  </a:lnTo>
                  <a:lnTo>
                    <a:pt x="3171190" y="2861310"/>
                  </a:lnTo>
                  <a:lnTo>
                    <a:pt x="3117850" y="2861310"/>
                  </a:lnTo>
                  <a:lnTo>
                    <a:pt x="3117850" y="2861310"/>
                  </a:lnTo>
                  <a:close/>
                  <a:moveTo>
                    <a:pt x="3117850" y="2792730"/>
                  </a:moveTo>
                  <a:lnTo>
                    <a:pt x="3117850" y="2755900"/>
                  </a:lnTo>
                  <a:lnTo>
                    <a:pt x="3129280" y="2755900"/>
                  </a:lnTo>
                  <a:lnTo>
                    <a:pt x="3129280" y="2781300"/>
                  </a:lnTo>
                  <a:lnTo>
                    <a:pt x="3139440" y="2781300"/>
                  </a:lnTo>
                  <a:lnTo>
                    <a:pt x="3139440" y="2758440"/>
                  </a:lnTo>
                  <a:lnTo>
                    <a:pt x="3150870" y="2758440"/>
                  </a:lnTo>
                  <a:lnTo>
                    <a:pt x="3150870" y="2781300"/>
                  </a:lnTo>
                  <a:lnTo>
                    <a:pt x="3162300" y="2781300"/>
                  </a:lnTo>
                  <a:lnTo>
                    <a:pt x="3162300" y="2754630"/>
                  </a:lnTo>
                  <a:lnTo>
                    <a:pt x="3173730" y="2754630"/>
                  </a:lnTo>
                  <a:lnTo>
                    <a:pt x="3173730" y="2792730"/>
                  </a:lnTo>
                  <a:lnTo>
                    <a:pt x="3117850" y="2792730"/>
                  </a:lnTo>
                  <a:close/>
                  <a:moveTo>
                    <a:pt x="3167380" y="2691130"/>
                  </a:moveTo>
                  <a:cubicBezTo>
                    <a:pt x="3168650" y="2694940"/>
                    <a:pt x="3169920" y="2698750"/>
                    <a:pt x="3171190" y="2702560"/>
                  </a:cubicBezTo>
                  <a:cubicBezTo>
                    <a:pt x="3172460" y="2706370"/>
                    <a:pt x="3172460" y="2710180"/>
                    <a:pt x="3172460" y="2713990"/>
                  </a:cubicBezTo>
                  <a:cubicBezTo>
                    <a:pt x="3172460" y="2717800"/>
                    <a:pt x="3171190" y="2721610"/>
                    <a:pt x="3169920" y="2725420"/>
                  </a:cubicBezTo>
                  <a:cubicBezTo>
                    <a:pt x="3168650" y="2729230"/>
                    <a:pt x="3166110" y="2731770"/>
                    <a:pt x="3164840" y="2734310"/>
                  </a:cubicBezTo>
                  <a:cubicBezTo>
                    <a:pt x="3163570" y="2736850"/>
                    <a:pt x="3159760" y="2739390"/>
                    <a:pt x="3155950" y="2740660"/>
                  </a:cubicBezTo>
                  <a:cubicBezTo>
                    <a:pt x="3152140" y="2741930"/>
                    <a:pt x="3148330" y="2743200"/>
                    <a:pt x="3144520" y="2743200"/>
                  </a:cubicBezTo>
                  <a:cubicBezTo>
                    <a:pt x="3140710" y="2743200"/>
                    <a:pt x="3136900" y="2741930"/>
                    <a:pt x="3133090" y="2740660"/>
                  </a:cubicBezTo>
                  <a:cubicBezTo>
                    <a:pt x="3129280" y="2739390"/>
                    <a:pt x="3126740" y="2736850"/>
                    <a:pt x="3124200" y="2734310"/>
                  </a:cubicBezTo>
                  <a:cubicBezTo>
                    <a:pt x="3121660" y="2731770"/>
                    <a:pt x="3120390" y="2729230"/>
                    <a:pt x="3119121" y="2725420"/>
                  </a:cubicBezTo>
                  <a:cubicBezTo>
                    <a:pt x="3117850" y="2721610"/>
                    <a:pt x="3116581" y="2717800"/>
                    <a:pt x="3116581" y="2713990"/>
                  </a:cubicBezTo>
                  <a:cubicBezTo>
                    <a:pt x="3116581" y="2710180"/>
                    <a:pt x="3116581" y="2705100"/>
                    <a:pt x="3117851" y="2702560"/>
                  </a:cubicBezTo>
                  <a:cubicBezTo>
                    <a:pt x="3119121" y="2698750"/>
                    <a:pt x="3120391" y="2696210"/>
                    <a:pt x="3122931" y="2692400"/>
                  </a:cubicBezTo>
                  <a:lnTo>
                    <a:pt x="3131821" y="2701290"/>
                  </a:lnTo>
                  <a:cubicBezTo>
                    <a:pt x="3130550" y="2702560"/>
                    <a:pt x="3129281" y="2705100"/>
                    <a:pt x="3128010" y="2706370"/>
                  </a:cubicBezTo>
                  <a:cubicBezTo>
                    <a:pt x="3126740" y="2708910"/>
                    <a:pt x="3126740" y="2711450"/>
                    <a:pt x="3126740" y="2713990"/>
                  </a:cubicBezTo>
                  <a:cubicBezTo>
                    <a:pt x="3126740" y="2716530"/>
                    <a:pt x="3126740" y="2719070"/>
                    <a:pt x="3128010" y="2720340"/>
                  </a:cubicBezTo>
                  <a:cubicBezTo>
                    <a:pt x="3129281" y="2722880"/>
                    <a:pt x="3130550" y="2724150"/>
                    <a:pt x="3131821" y="2725420"/>
                  </a:cubicBezTo>
                  <a:cubicBezTo>
                    <a:pt x="3133091" y="2726690"/>
                    <a:pt x="3135631" y="2727960"/>
                    <a:pt x="3136900" y="2729230"/>
                  </a:cubicBezTo>
                  <a:cubicBezTo>
                    <a:pt x="3138170" y="2730500"/>
                    <a:pt x="3140710" y="2730500"/>
                    <a:pt x="3143250" y="2730500"/>
                  </a:cubicBezTo>
                  <a:cubicBezTo>
                    <a:pt x="3145790" y="2730500"/>
                    <a:pt x="3148330" y="2730500"/>
                    <a:pt x="3149600" y="2729230"/>
                  </a:cubicBezTo>
                  <a:cubicBezTo>
                    <a:pt x="3150871" y="2727960"/>
                    <a:pt x="3153410" y="2726690"/>
                    <a:pt x="3154680" y="2725420"/>
                  </a:cubicBezTo>
                  <a:cubicBezTo>
                    <a:pt x="3155950" y="2724150"/>
                    <a:pt x="3157220" y="2721610"/>
                    <a:pt x="3158490" y="2720340"/>
                  </a:cubicBezTo>
                  <a:cubicBezTo>
                    <a:pt x="3159760" y="2717800"/>
                    <a:pt x="3159760" y="2716530"/>
                    <a:pt x="3159760" y="2713990"/>
                  </a:cubicBezTo>
                  <a:cubicBezTo>
                    <a:pt x="3159760" y="2711450"/>
                    <a:pt x="3159760" y="2708910"/>
                    <a:pt x="3158490" y="2707640"/>
                  </a:cubicBezTo>
                  <a:cubicBezTo>
                    <a:pt x="3157220" y="2706370"/>
                    <a:pt x="3157220" y="2703830"/>
                    <a:pt x="3157220" y="2702560"/>
                  </a:cubicBezTo>
                  <a:lnTo>
                    <a:pt x="3148330" y="2702560"/>
                  </a:lnTo>
                  <a:lnTo>
                    <a:pt x="3148330" y="2712720"/>
                  </a:lnTo>
                  <a:lnTo>
                    <a:pt x="3136900" y="2712720"/>
                  </a:lnTo>
                  <a:lnTo>
                    <a:pt x="3136900" y="2691130"/>
                  </a:lnTo>
                  <a:lnTo>
                    <a:pt x="3167380" y="2691130"/>
                  </a:lnTo>
                  <a:close/>
                  <a:moveTo>
                    <a:pt x="3117850" y="2663190"/>
                  </a:moveTo>
                  <a:lnTo>
                    <a:pt x="3117850" y="2653030"/>
                  </a:lnTo>
                  <a:lnTo>
                    <a:pt x="3171190" y="2630170"/>
                  </a:lnTo>
                  <a:lnTo>
                    <a:pt x="3171190" y="2644140"/>
                  </a:lnTo>
                  <a:lnTo>
                    <a:pt x="3159760" y="2649220"/>
                  </a:lnTo>
                  <a:lnTo>
                    <a:pt x="3159760" y="2669540"/>
                  </a:lnTo>
                  <a:lnTo>
                    <a:pt x="3171190" y="2674620"/>
                  </a:lnTo>
                  <a:lnTo>
                    <a:pt x="3171190" y="2687320"/>
                  </a:lnTo>
                  <a:lnTo>
                    <a:pt x="3117850" y="2663190"/>
                  </a:lnTo>
                  <a:close/>
                  <a:moveTo>
                    <a:pt x="3133090" y="2658110"/>
                  </a:moveTo>
                  <a:lnTo>
                    <a:pt x="3149600" y="2664460"/>
                  </a:lnTo>
                  <a:lnTo>
                    <a:pt x="3149600" y="2651760"/>
                  </a:lnTo>
                  <a:lnTo>
                    <a:pt x="3133090" y="2658110"/>
                  </a:lnTo>
                  <a:close/>
                  <a:moveTo>
                    <a:pt x="3128010" y="2616200"/>
                  </a:moveTo>
                  <a:lnTo>
                    <a:pt x="3128010" y="2631440"/>
                  </a:lnTo>
                  <a:lnTo>
                    <a:pt x="3117850" y="2631440"/>
                  </a:lnTo>
                  <a:lnTo>
                    <a:pt x="3117850" y="2588260"/>
                  </a:lnTo>
                  <a:lnTo>
                    <a:pt x="3128010" y="2588260"/>
                  </a:lnTo>
                  <a:lnTo>
                    <a:pt x="3128010" y="2603500"/>
                  </a:lnTo>
                  <a:lnTo>
                    <a:pt x="3171190" y="2603500"/>
                  </a:lnTo>
                  <a:lnTo>
                    <a:pt x="3171190" y="2614930"/>
                  </a:lnTo>
                  <a:lnTo>
                    <a:pt x="3128010" y="2614930"/>
                  </a:lnTo>
                  <a:lnTo>
                    <a:pt x="3128010" y="2616200"/>
                  </a:lnTo>
                  <a:close/>
                  <a:moveTo>
                    <a:pt x="3117850" y="2578100"/>
                  </a:moveTo>
                  <a:lnTo>
                    <a:pt x="3117850" y="2566670"/>
                  </a:lnTo>
                  <a:lnTo>
                    <a:pt x="3171190" y="2566670"/>
                  </a:lnTo>
                  <a:lnTo>
                    <a:pt x="3171190" y="2578100"/>
                  </a:lnTo>
                  <a:lnTo>
                    <a:pt x="3117850" y="2578100"/>
                  </a:lnTo>
                  <a:close/>
                  <a:moveTo>
                    <a:pt x="3117850" y="2555240"/>
                  </a:moveTo>
                  <a:lnTo>
                    <a:pt x="3117850" y="2541270"/>
                  </a:lnTo>
                  <a:lnTo>
                    <a:pt x="3153410" y="2528570"/>
                  </a:lnTo>
                  <a:lnTo>
                    <a:pt x="3153410" y="2528570"/>
                  </a:lnTo>
                  <a:lnTo>
                    <a:pt x="3117850" y="2514600"/>
                  </a:lnTo>
                  <a:lnTo>
                    <a:pt x="3117850" y="2501900"/>
                  </a:lnTo>
                  <a:lnTo>
                    <a:pt x="3171190" y="2524760"/>
                  </a:lnTo>
                  <a:lnTo>
                    <a:pt x="3171190" y="2534920"/>
                  </a:lnTo>
                  <a:lnTo>
                    <a:pt x="3117850" y="2555240"/>
                  </a:lnTo>
                  <a:close/>
                  <a:moveTo>
                    <a:pt x="3117850" y="2490470"/>
                  </a:moveTo>
                  <a:lnTo>
                    <a:pt x="3117850" y="2453640"/>
                  </a:lnTo>
                  <a:lnTo>
                    <a:pt x="3129280" y="2453640"/>
                  </a:lnTo>
                  <a:lnTo>
                    <a:pt x="3129280" y="2479040"/>
                  </a:lnTo>
                  <a:lnTo>
                    <a:pt x="3139440" y="2479040"/>
                  </a:lnTo>
                  <a:lnTo>
                    <a:pt x="3139440" y="2456180"/>
                  </a:lnTo>
                  <a:lnTo>
                    <a:pt x="3150870" y="2456180"/>
                  </a:lnTo>
                  <a:lnTo>
                    <a:pt x="3150870" y="2479040"/>
                  </a:lnTo>
                  <a:lnTo>
                    <a:pt x="3162300" y="2479040"/>
                  </a:lnTo>
                  <a:lnTo>
                    <a:pt x="3162300" y="2452370"/>
                  </a:lnTo>
                  <a:lnTo>
                    <a:pt x="3173730" y="2452370"/>
                  </a:lnTo>
                  <a:lnTo>
                    <a:pt x="3173730" y="2490470"/>
                  </a:lnTo>
                  <a:lnTo>
                    <a:pt x="3117850" y="2490470"/>
                  </a:lnTo>
                  <a:close/>
                  <a:moveTo>
                    <a:pt x="3117850" y="5429250"/>
                  </a:moveTo>
                  <a:lnTo>
                    <a:pt x="3117850" y="5392420"/>
                  </a:lnTo>
                  <a:lnTo>
                    <a:pt x="3129280" y="5392420"/>
                  </a:lnTo>
                  <a:lnTo>
                    <a:pt x="3129280" y="5416550"/>
                  </a:lnTo>
                  <a:lnTo>
                    <a:pt x="3140710" y="5416550"/>
                  </a:lnTo>
                  <a:lnTo>
                    <a:pt x="3140710" y="5393690"/>
                  </a:lnTo>
                  <a:lnTo>
                    <a:pt x="3152140" y="5393690"/>
                  </a:lnTo>
                  <a:lnTo>
                    <a:pt x="3152140" y="5416550"/>
                  </a:lnTo>
                  <a:lnTo>
                    <a:pt x="3173730" y="5416550"/>
                  </a:lnTo>
                  <a:lnTo>
                    <a:pt x="3173730" y="5427980"/>
                  </a:lnTo>
                  <a:lnTo>
                    <a:pt x="3117850" y="5427980"/>
                  </a:lnTo>
                  <a:lnTo>
                    <a:pt x="3117850" y="5429250"/>
                  </a:lnTo>
                  <a:close/>
                  <a:moveTo>
                    <a:pt x="3117850" y="5379720"/>
                  </a:moveTo>
                  <a:lnTo>
                    <a:pt x="3117850" y="5368290"/>
                  </a:lnTo>
                  <a:lnTo>
                    <a:pt x="3171190" y="5368290"/>
                  </a:lnTo>
                  <a:lnTo>
                    <a:pt x="3171190" y="5379720"/>
                  </a:lnTo>
                  <a:lnTo>
                    <a:pt x="3117850" y="5379720"/>
                  </a:lnTo>
                  <a:close/>
                  <a:moveTo>
                    <a:pt x="3117850" y="5351780"/>
                  </a:moveTo>
                  <a:lnTo>
                    <a:pt x="3117850" y="5339080"/>
                  </a:lnTo>
                  <a:lnTo>
                    <a:pt x="3161030" y="5339080"/>
                  </a:lnTo>
                  <a:lnTo>
                    <a:pt x="3161030" y="5317490"/>
                  </a:lnTo>
                  <a:lnTo>
                    <a:pt x="3172460" y="5317490"/>
                  </a:lnTo>
                  <a:lnTo>
                    <a:pt x="3172460" y="5351780"/>
                  </a:lnTo>
                  <a:lnTo>
                    <a:pt x="3117850" y="5351780"/>
                  </a:lnTo>
                  <a:close/>
                  <a:moveTo>
                    <a:pt x="3117850" y="5306060"/>
                  </a:moveTo>
                  <a:lnTo>
                    <a:pt x="3117850" y="5288280"/>
                  </a:lnTo>
                  <a:lnTo>
                    <a:pt x="3153410" y="5275580"/>
                  </a:lnTo>
                  <a:lnTo>
                    <a:pt x="3153410" y="5275580"/>
                  </a:lnTo>
                  <a:lnTo>
                    <a:pt x="3117850" y="5262880"/>
                  </a:lnTo>
                  <a:lnTo>
                    <a:pt x="3117850" y="5245100"/>
                  </a:lnTo>
                  <a:lnTo>
                    <a:pt x="3171190" y="5245100"/>
                  </a:lnTo>
                  <a:lnTo>
                    <a:pt x="3171190" y="5256530"/>
                  </a:lnTo>
                  <a:lnTo>
                    <a:pt x="3129280" y="5256530"/>
                  </a:lnTo>
                  <a:lnTo>
                    <a:pt x="3129280" y="5256530"/>
                  </a:lnTo>
                  <a:lnTo>
                    <a:pt x="3171190" y="5270500"/>
                  </a:lnTo>
                  <a:lnTo>
                    <a:pt x="3171190" y="5279390"/>
                  </a:lnTo>
                  <a:lnTo>
                    <a:pt x="3129280" y="5293360"/>
                  </a:lnTo>
                  <a:lnTo>
                    <a:pt x="3129280" y="5293360"/>
                  </a:lnTo>
                  <a:lnTo>
                    <a:pt x="3171190" y="5293360"/>
                  </a:lnTo>
                  <a:lnTo>
                    <a:pt x="3171190" y="5304790"/>
                  </a:lnTo>
                  <a:lnTo>
                    <a:pt x="3117850" y="5306060"/>
                  </a:lnTo>
                  <a:lnTo>
                    <a:pt x="3117850" y="5306060"/>
                  </a:lnTo>
                  <a:close/>
                  <a:moveTo>
                    <a:pt x="3117850" y="5200650"/>
                  </a:moveTo>
                  <a:lnTo>
                    <a:pt x="3117850" y="5184140"/>
                  </a:lnTo>
                  <a:lnTo>
                    <a:pt x="3155950" y="5161280"/>
                  </a:lnTo>
                  <a:lnTo>
                    <a:pt x="3155950" y="5161280"/>
                  </a:lnTo>
                  <a:lnTo>
                    <a:pt x="3117850" y="5161280"/>
                  </a:lnTo>
                  <a:lnTo>
                    <a:pt x="3117850" y="5148580"/>
                  </a:lnTo>
                  <a:lnTo>
                    <a:pt x="3171190" y="5148580"/>
                  </a:lnTo>
                  <a:lnTo>
                    <a:pt x="3171190" y="5163821"/>
                  </a:lnTo>
                  <a:lnTo>
                    <a:pt x="3133090" y="5187950"/>
                  </a:lnTo>
                  <a:lnTo>
                    <a:pt x="3133090" y="5187950"/>
                  </a:lnTo>
                  <a:lnTo>
                    <a:pt x="3171190" y="5187950"/>
                  </a:lnTo>
                  <a:lnTo>
                    <a:pt x="3171190" y="5199380"/>
                  </a:lnTo>
                  <a:lnTo>
                    <a:pt x="3117850" y="5199380"/>
                  </a:lnTo>
                  <a:lnTo>
                    <a:pt x="3117850" y="5200650"/>
                  </a:lnTo>
                  <a:close/>
                  <a:moveTo>
                    <a:pt x="3117850" y="5132070"/>
                  </a:moveTo>
                  <a:lnTo>
                    <a:pt x="3117850" y="5095240"/>
                  </a:lnTo>
                  <a:lnTo>
                    <a:pt x="3129280" y="5095240"/>
                  </a:lnTo>
                  <a:lnTo>
                    <a:pt x="3129280" y="5120640"/>
                  </a:lnTo>
                  <a:lnTo>
                    <a:pt x="3139440" y="5120640"/>
                  </a:lnTo>
                  <a:lnTo>
                    <a:pt x="3139440" y="5097780"/>
                  </a:lnTo>
                  <a:lnTo>
                    <a:pt x="3150870" y="5097780"/>
                  </a:lnTo>
                  <a:lnTo>
                    <a:pt x="3150870" y="5120640"/>
                  </a:lnTo>
                  <a:lnTo>
                    <a:pt x="3162300" y="5120640"/>
                  </a:lnTo>
                  <a:lnTo>
                    <a:pt x="3162300" y="5093970"/>
                  </a:lnTo>
                  <a:lnTo>
                    <a:pt x="3173730" y="5093970"/>
                  </a:lnTo>
                  <a:lnTo>
                    <a:pt x="3173730" y="5132070"/>
                  </a:lnTo>
                  <a:lnTo>
                    <a:pt x="3117850" y="5132070"/>
                  </a:lnTo>
                  <a:close/>
                  <a:moveTo>
                    <a:pt x="3167380" y="5030470"/>
                  </a:moveTo>
                  <a:cubicBezTo>
                    <a:pt x="3168650" y="5034280"/>
                    <a:pt x="3169920" y="5038090"/>
                    <a:pt x="3171190" y="5041900"/>
                  </a:cubicBezTo>
                  <a:cubicBezTo>
                    <a:pt x="3172460" y="5045710"/>
                    <a:pt x="3172460" y="5049520"/>
                    <a:pt x="3172460" y="5053330"/>
                  </a:cubicBezTo>
                  <a:cubicBezTo>
                    <a:pt x="3172460" y="5057140"/>
                    <a:pt x="3171190" y="5060950"/>
                    <a:pt x="3169920" y="5064760"/>
                  </a:cubicBezTo>
                  <a:cubicBezTo>
                    <a:pt x="3168650" y="5068570"/>
                    <a:pt x="3166110" y="5071110"/>
                    <a:pt x="3164840" y="5073650"/>
                  </a:cubicBezTo>
                  <a:cubicBezTo>
                    <a:pt x="3162300" y="5076190"/>
                    <a:pt x="3159760" y="5078730"/>
                    <a:pt x="3155950" y="5080000"/>
                  </a:cubicBezTo>
                  <a:cubicBezTo>
                    <a:pt x="3152140" y="5081270"/>
                    <a:pt x="3148330" y="5082540"/>
                    <a:pt x="3144520" y="5082540"/>
                  </a:cubicBezTo>
                  <a:cubicBezTo>
                    <a:pt x="3140710" y="5082540"/>
                    <a:pt x="3136900" y="5081270"/>
                    <a:pt x="3133090" y="5080000"/>
                  </a:cubicBezTo>
                  <a:cubicBezTo>
                    <a:pt x="3129280" y="5078730"/>
                    <a:pt x="3126740" y="5076190"/>
                    <a:pt x="3124200" y="5073650"/>
                  </a:cubicBezTo>
                  <a:cubicBezTo>
                    <a:pt x="3121660" y="5071110"/>
                    <a:pt x="3120390" y="5068570"/>
                    <a:pt x="3119121" y="5064760"/>
                  </a:cubicBezTo>
                  <a:cubicBezTo>
                    <a:pt x="3117850" y="5060950"/>
                    <a:pt x="3116581" y="5057140"/>
                    <a:pt x="3116581" y="5053330"/>
                  </a:cubicBezTo>
                  <a:cubicBezTo>
                    <a:pt x="3116581" y="5049520"/>
                    <a:pt x="3116581" y="5044440"/>
                    <a:pt x="3117851" y="5041900"/>
                  </a:cubicBezTo>
                  <a:cubicBezTo>
                    <a:pt x="3119121" y="5038090"/>
                    <a:pt x="3120391" y="5035550"/>
                    <a:pt x="3122931" y="5031740"/>
                  </a:cubicBezTo>
                  <a:lnTo>
                    <a:pt x="3131821" y="5040630"/>
                  </a:lnTo>
                  <a:cubicBezTo>
                    <a:pt x="3130550" y="5041900"/>
                    <a:pt x="3129281" y="5044440"/>
                    <a:pt x="3128010" y="5045710"/>
                  </a:cubicBezTo>
                  <a:cubicBezTo>
                    <a:pt x="3126740" y="5048250"/>
                    <a:pt x="3126740" y="5050790"/>
                    <a:pt x="3126740" y="5053330"/>
                  </a:cubicBezTo>
                  <a:cubicBezTo>
                    <a:pt x="3126740" y="5055871"/>
                    <a:pt x="3126740" y="5058410"/>
                    <a:pt x="3128010" y="5059680"/>
                  </a:cubicBezTo>
                  <a:cubicBezTo>
                    <a:pt x="3129281" y="5062221"/>
                    <a:pt x="3130550" y="5063490"/>
                    <a:pt x="3131821" y="5064760"/>
                  </a:cubicBezTo>
                  <a:cubicBezTo>
                    <a:pt x="3133091" y="5066030"/>
                    <a:pt x="3135631" y="5067300"/>
                    <a:pt x="3136900" y="5068570"/>
                  </a:cubicBezTo>
                  <a:cubicBezTo>
                    <a:pt x="3139440" y="5069840"/>
                    <a:pt x="3140710" y="5069840"/>
                    <a:pt x="3143250" y="5069840"/>
                  </a:cubicBezTo>
                  <a:cubicBezTo>
                    <a:pt x="3145790" y="5069840"/>
                    <a:pt x="3148330" y="5069840"/>
                    <a:pt x="3149600" y="5068570"/>
                  </a:cubicBezTo>
                  <a:cubicBezTo>
                    <a:pt x="3152140" y="5067300"/>
                    <a:pt x="3153410" y="5066030"/>
                    <a:pt x="3154680" y="5064760"/>
                  </a:cubicBezTo>
                  <a:cubicBezTo>
                    <a:pt x="3155950" y="5063491"/>
                    <a:pt x="3157220" y="5060950"/>
                    <a:pt x="3158490" y="5059680"/>
                  </a:cubicBezTo>
                  <a:cubicBezTo>
                    <a:pt x="3159760" y="5057140"/>
                    <a:pt x="3159760" y="5055871"/>
                    <a:pt x="3159760" y="5053330"/>
                  </a:cubicBezTo>
                  <a:cubicBezTo>
                    <a:pt x="3159760" y="5050790"/>
                    <a:pt x="3159760" y="5048250"/>
                    <a:pt x="3158490" y="5046980"/>
                  </a:cubicBezTo>
                  <a:cubicBezTo>
                    <a:pt x="3158490" y="5045710"/>
                    <a:pt x="3157220" y="5043171"/>
                    <a:pt x="3157220" y="5041900"/>
                  </a:cubicBezTo>
                  <a:lnTo>
                    <a:pt x="3148330" y="5041900"/>
                  </a:lnTo>
                  <a:lnTo>
                    <a:pt x="3148330" y="5052060"/>
                  </a:lnTo>
                  <a:lnTo>
                    <a:pt x="3136900" y="5052060"/>
                  </a:lnTo>
                  <a:lnTo>
                    <a:pt x="3136900" y="5030470"/>
                  </a:lnTo>
                  <a:lnTo>
                    <a:pt x="3167380" y="5030470"/>
                  </a:lnTo>
                  <a:close/>
                  <a:moveTo>
                    <a:pt x="3117850" y="5002530"/>
                  </a:moveTo>
                  <a:lnTo>
                    <a:pt x="3117850" y="4992370"/>
                  </a:lnTo>
                  <a:lnTo>
                    <a:pt x="3171190" y="4969510"/>
                  </a:lnTo>
                  <a:lnTo>
                    <a:pt x="3171190" y="4983480"/>
                  </a:lnTo>
                  <a:lnTo>
                    <a:pt x="3159760" y="4988560"/>
                  </a:lnTo>
                  <a:lnTo>
                    <a:pt x="3159760" y="5010150"/>
                  </a:lnTo>
                  <a:lnTo>
                    <a:pt x="3171190" y="5015230"/>
                  </a:lnTo>
                  <a:lnTo>
                    <a:pt x="3171190" y="5027930"/>
                  </a:lnTo>
                  <a:lnTo>
                    <a:pt x="3117850" y="5002530"/>
                  </a:lnTo>
                  <a:close/>
                  <a:moveTo>
                    <a:pt x="3133090" y="4997450"/>
                  </a:moveTo>
                  <a:lnTo>
                    <a:pt x="3149600" y="5003800"/>
                  </a:lnTo>
                  <a:lnTo>
                    <a:pt x="3149600" y="4991100"/>
                  </a:lnTo>
                  <a:lnTo>
                    <a:pt x="3133090" y="4997450"/>
                  </a:lnTo>
                  <a:close/>
                  <a:moveTo>
                    <a:pt x="3128010" y="4955540"/>
                  </a:moveTo>
                  <a:lnTo>
                    <a:pt x="3128010" y="4970780"/>
                  </a:lnTo>
                  <a:lnTo>
                    <a:pt x="3117850" y="4970780"/>
                  </a:lnTo>
                  <a:lnTo>
                    <a:pt x="3117850" y="4927600"/>
                  </a:lnTo>
                  <a:lnTo>
                    <a:pt x="3128010" y="4927600"/>
                  </a:lnTo>
                  <a:lnTo>
                    <a:pt x="3128010" y="4942840"/>
                  </a:lnTo>
                  <a:lnTo>
                    <a:pt x="3171190" y="4942840"/>
                  </a:lnTo>
                  <a:lnTo>
                    <a:pt x="3171190" y="4954270"/>
                  </a:lnTo>
                  <a:lnTo>
                    <a:pt x="3128010" y="4955540"/>
                  </a:lnTo>
                  <a:lnTo>
                    <a:pt x="3128010" y="4955540"/>
                  </a:lnTo>
                  <a:close/>
                  <a:moveTo>
                    <a:pt x="3117850" y="4917440"/>
                  </a:moveTo>
                  <a:lnTo>
                    <a:pt x="3117850" y="4906010"/>
                  </a:lnTo>
                  <a:lnTo>
                    <a:pt x="3171190" y="4906010"/>
                  </a:lnTo>
                  <a:lnTo>
                    <a:pt x="3171190" y="4917440"/>
                  </a:lnTo>
                  <a:lnTo>
                    <a:pt x="3117850" y="4917440"/>
                  </a:lnTo>
                  <a:close/>
                  <a:moveTo>
                    <a:pt x="3117850" y="4894580"/>
                  </a:moveTo>
                  <a:lnTo>
                    <a:pt x="3117850" y="4881880"/>
                  </a:lnTo>
                  <a:lnTo>
                    <a:pt x="3153410" y="4869180"/>
                  </a:lnTo>
                  <a:lnTo>
                    <a:pt x="3153410" y="4869180"/>
                  </a:lnTo>
                  <a:lnTo>
                    <a:pt x="3117850" y="4855210"/>
                  </a:lnTo>
                  <a:lnTo>
                    <a:pt x="3117850" y="4842510"/>
                  </a:lnTo>
                  <a:lnTo>
                    <a:pt x="3171190" y="4865370"/>
                  </a:lnTo>
                  <a:lnTo>
                    <a:pt x="3171190" y="4875530"/>
                  </a:lnTo>
                  <a:lnTo>
                    <a:pt x="3117850" y="4894580"/>
                  </a:lnTo>
                  <a:close/>
                  <a:moveTo>
                    <a:pt x="3117850" y="4829810"/>
                  </a:moveTo>
                  <a:lnTo>
                    <a:pt x="3117850" y="4792980"/>
                  </a:lnTo>
                  <a:lnTo>
                    <a:pt x="3129280" y="4792980"/>
                  </a:lnTo>
                  <a:lnTo>
                    <a:pt x="3129280" y="4818380"/>
                  </a:lnTo>
                  <a:lnTo>
                    <a:pt x="3139440" y="4818380"/>
                  </a:lnTo>
                  <a:lnTo>
                    <a:pt x="3139440" y="4795520"/>
                  </a:lnTo>
                  <a:lnTo>
                    <a:pt x="3150870" y="4795520"/>
                  </a:lnTo>
                  <a:lnTo>
                    <a:pt x="3150870" y="4818380"/>
                  </a:lnTo>
                  <a:lnTo>
                    <a:pt x="3162300" y="4818380"/>
                  </a:lnTo>
                  <a:lnTo>
                    <a:pt x="3162300" y="4791710"/>
                  </a:lnTo>
                  <a:lnTo>
                    <a:pt x="3173730" y="4791710"/>
                  </a:lnTo>
                  <a:lnTo>
                    <a:pt x="3173730" y="4829810"/>
                  </a:lnTo>
                  <a:lnTo>
                    <a:pt x="3117850" y="4829810"/>
                  </a:lnTo>
                  <a:close/>
                  <a:moveTo>
                    <a:pt x="30480" y="146050"/>
                  </a:moveTo>
                  <a:lnTo>
                    <a:pt x="1270" y="83820"/>
                  </a:lnTo>
                  <a:lnTo>
                    <a:pt x="6350" y="82550"/>
                  </a:lnTo>
                  <a:lnTo>
                    <a:pt x="30480" y="134620"/>
                  </a:lnTo>
                  <a:lnTo>
                    <a:pt x="53340" y="82550"/>
                  </a:lnTo>
                  <a:lnTo>
                    <a:pt x="58420" y="83820"/>
                  </a:lnTo>
                  <a:lnTo>
                    <a:pt x="30480" y="146050"/>
                  </a:lnTo>
                  <a:close/>
                  <a:moveTo>
                    <a:pt x="26670" y="0"/>
                  </a:moveTo>
                  <a:lnTo>
                    <a:pt x="31750" y="0"/>
                  </a:lnTo>
                  <a:lnTo>
                    <a:pt x="31750" y="139700"/>
                  </a:lnTo>
                  <a:lnTo>
                    <a:pt x="26670" y="139700"/>
                  </a:lnTo>
                  <a:lnTo>
                    <a:pt x="26670" y="0"/>
                  </a:lnTo>
                  <a:close/>
                  <a:moveTo>
                    <a:pt x="41910" y="246380"/>
                  </a:moveTo>
                  <a:lnTo>
                    <a:pt x="31750" y="234950"/>
                  </a:lnTo>
                  <a:lnTo>
                    <a:pt x="39370" y="228600"/>
                  </a:lnTo>
                  <a:lnTo>
                    <a:pt x="54610" y="246380"/>
                  </a:lnTo>
                  <a:lnTo>
                    <a:pt x="54610" y="256540"/>
                  </a:lnTo>
                  <a:lnTo>
                    <a:pt x="1270" y="256540"/>
                  </a:lnTo>
                  <a:lnTo>
                    <a:pt x="1270" y="246380"/>
                  </a:lnTo>
                  <a:lnTo>
                    <a:pt x="41910" y="246380"/>
                  </a:lnTo>
                  <a:close/>
                  <a:moveTo>
                    <a:pt x="34290" y="292100"/>
                  </a:moveTo>
                  <a:lnTo>
                    <a:pt x="34290" y="295910"/>
                  </a:lnTo>
                  <a:cubicBezTo>
                    <a:pt x="34290" y="297180"/>
                    <a:pt x="34290" y="298450"/>
                    <a:pt x="34290" y="298450"/>
                  </a:cubicBezTo>
                  <a:cubicBezTo>
                    <a:pt x="34290" y="298450"/>
                    <a:pt x="34290" y="300990"/>
                    <a:pt x="35560" y="300990"/>
                  </a:cubicBezTo>
                  <a:cubicBezTo>
                    <a:pt x="35560" y="302260"/>
                    <a:pt x="36830" y="302260"/>
                    <a:pt x="36830" y="303530"/>
                  </a:cubicBezTo>
                  <a:cubicBezTo>
                    <a:pt x="38100" y="303530"/>
                    <a:pt x="38100" y="304800"/>
                    <a:pt x="39370" y="304800"/>
                  </a:cubicBezTo>
                  <a:cubicBezTo>
                    <a:pt x="40640" y="304800"/>
                    <a:pt x="41910" y="303530"/>
                    <a:pt x="43180" y="302260"/>
                  </a:cubicBezTo>
                  <a:cubicBezTo>
                    <a:pt x="44450" y="300990"/>
                    <a:pt x="44450" y="299720"/>
                    <a:pt x="44450" y="297180"/>
                  </a:cubicBezTo>
                  <a:cubicBezTo>
                    <a:pt x="44450" y="295910"/>
                    <a:pt x="44450" y="293370"/>
                    <a:pt x="43180" y="293370"/>
                  </a:cubicBezTo>
                  <a:cubicBezTo>
                    <a:pt x="41910" y="293370"/>
                    <a:pt x="40640" y="290830"/>
                    <a:pt x="39370" y="290830"/>
                  </a:cubicBezTo>
                  <a:lnTo>
                    <a:pt x="41910" y="278130"/>
                  </a:lnTo>
                  <a:cubicBezTo>
                    <a:pt x="44450" y="278130"/>
                    <a:pt x="45720" y="279400"/>
                    <a:pt x="48260" y="280670"/>
                  </a:cubicBezTo>
                  <a:cubicBezTo>
                    <a:pt x="49530" y="281940"/>
                    <a:pt x="50800" y="283210"/>
                    <a:pt x="52070" y="284480"/>
                  </a:cubicBezTo>
                  <a:cubicBezTo>
                    <a:pt x="53340" y="285750"/>
                    <a:pt x="53340" y="288290"/>
                    <a:pt x="54610" y="289560"/>
                  </a:cubicBezTo>
                  <a:cubicBezTo>
                    <a:pt x="55880" y="290830"/>
                    <a:pt x="55880" y="293370"/>
                    <a:pt x="55880" y="295910"/>
                  </a:cubicBezTo>
                  <a:cubicBezTo>
                    <a:pt x="55880" y="298450"/>
                    <a:pt x="55880" y="300990"/>
                    <a:pt x="54610" y="302260"/>
                  </a:cubicBezTo>
                  <a:cubicBezTo>
                    <a:pt x="54610" y="304800"/>
                    <a:pt x="53340" y="306070"/>
                    <a:pt x="52070" y="308610"/>
                  </a:cubicBezTo>
                  <a:cubicBezTo>
                    <a:pt x="50800" y="309880"/>
                    <a:pt x="49530" y="311150"/>
                    <a:pt x="46990" y="312420"/>
                  </a:cubicBezTo>
                  <a:cubicBezTo>
                    <a:pt x="45720" y="313690"/>
                    <a:pt x="43180" y="313690"/>
                    <a:pt x="40640" y="313690"/>
                  </a:cubicBezTo>
                  <a:cubicBezTo>
                    <a:pt x="38100" y="313690"/>
                    <a:pt x="35560" y="312420"/>
                    <a:pt x="33020" y="311150"/>
                  </a:cubicBezTo>
                  <a:cubicBezTo>
                    <a:pt x="30480" y="309880"/>
                    <a:pt x="30480" y="309880"/>
                    <a:pt x="29210" y="307340"/>
                  </a:cubicBezTo>
                  <a:lnTo>
                    <a:pt x="29210" y="307340"/>
                  </a:lnTo>
                  <a:cubicBezTo>
                    <a:pt x="29210" y="308610"/>
                    <a:pt x="27940" y="309880"/>
                    <a:pt x="27940" y="311150"/>
                  </a:cubicBezTo>
                  <a:cubicBezTo>
                    <a:pt x="26670" y="312420"/>
                    <a:pt x="26670" y="313690"/>
                    <a:pt x="25400" y="313690"/>
                  </a:cubicBezTo>
                  <a:cubicBezTo>
                    <a:pt x="24130" y="314960"/>
                    <a:pt x="22860" y="314960"/>
                    <a:pt x="21590" y="316230"/>
                  </a:cubicBezTo>
                  <a:cubicBezTo>
                    <a:pt x="20320" y="316230"/>
                    <a:pt x="19050" y="317500"/>
                    <a:pt x="16510" y="317500"/>
                  </a:cubicBezTo>
                  <a:cubicBezTo>
                    <a:pt x="13970" y="317500"/>
                    <a:pt x="11430" y="317500"/>
                    <a:pt x="8890" y="316230"/>
                  </a:cubicBezTo>
                  <a:cubicBezTo>
                    <a:pt x="6350" y="314960"/>
                    <a:pt x="5080" y="313690"/>
                    <a:pt x="3810" y="312420"/>
                  </a:cubicBezTo>
                  <a:cubicBezTo>
                    <a:pt x="2540" y="311150"/>
                    <a:pt x="1270" y="308610"/>
                    <a:pt x="1270" y="306070"/>
                  </a:cubicBezTo>
                  <a:cubicBezTo>
                    <a:pt x="1270" y="303530"/>
                    <a:pt x="0" y="300990"/>
                    <a:pt x="0" y="297180"/>
                  </a:cubicBezTo>
                  <a:cubicBezTo>
                    <a:pt x="0" y="292100"/>
                    <a:pt x="1270" y="288290"/>
                    <a:pt x="3810" y="284480"/>
                  </a:cubicBezTo>
                  <a:cubicBezTo>
                    <a:pt x="6350" y="280670"/>
                    <a:pt x="10160" y="278130"/>
                    <a:pt x="13970" y="278130"/>
                  </a:cubicBezTo>
                  <a:lnTo>
                    <a:pt x="16510" y="289560"/>
                  </a:lnTo>
                  <a:cubicBezTo>
                    <a:pt x="13970" y="289560"/>
                    <a:pt x="12700" y="290830"/>
                    <a:pt x="11430" y="292100"/>
                  </a:cubicBezTo>
                  <a:cubicBezTo>
                    <a:pt x="10160" y="293370"/>
                    <a:pt x="10160" y="294640"/>
                    <a:pt x="10160" y="297180"/>
                  </a:cubicBezTo>
                  <a:cubicBezTo>
                    <a:pt x="10160" y="299720"/>
                    <a:pt x="11430" y="300990"/>
                    <a:pt x="12700" y="302260"/>
                  </a:cubicBezTo>
                  <a:cubicBezTo>
                    <a:pt x="13970" y="303530"/>
                    <a:pt x="15240" y="303530"/>
                    <a:pt x="17780" y="303530"/>
                  </a:cubicBezTo>
                  <a:cubicBezTo>
                    <a:pt x="19050" y="303530"/>
                    <a:pt x="20320" y="303530"/>
                    <a:pt x="21590" y="302260"/>
                  </a:cubicBezTo>
                  <a:cubicBezTo>
                    <a:pt x="22860" y="300990"/>
                    <a:pt x="22860" y="300990"/>
                    <a:pt x="22860" y="299720"/>
                  </a:cubicBezTo>
                  <a:cubicBezTo>
                    <a:pt x="22860" y="298450"/>
                    <a:pt x="24130" y="297180"/>
                    <a:pt x="24130" y="295910"/>
                  </a:cubicBezTo>
                  <a:cubicBezTo>
                    <a:pt x="24130" y="294640"/>
                    <a:pt x="24130" y="293370"/>
                    <a:pt x="24130" y="292100"/>
                  </a:cubicBezTo>
                  <a:lnTo>
                    <a:pt x="24130" y="289560"/>
                  </a:lnTo>
                  <a:lnTo>
                    <a:pt x="34290" y="289560"/>
                  </a:lnTo>
                  <a:lnTo>
                    <a:pt x="34290" y="292100"/>
                  </a:lnTo>
                  <a:close/>
                  <a:moveTo>
                    <a:pt x="30480" y="1762760"/>
                  </a:moveTo>
                  <a:lnTo>
                    <a:pt x="1270" y="1700530"/>
                  </a:lnTo>
                  <a:lnTo>
                    <a:pt x="6350" y="1697990"/>
                  </a:lnTo>
                  <a:lnTo>
                    <a:pt x="30480" y="1750060"/>
                  </a:lnTo>
                  <a:lnTo>
                    <a:pt x="53340" y="1697990"/>
                  </a:lnTo>
                  <a:lnTo>
                    <a:pt x="58420" y="1700530"/>
                  </a:lnTo>
                  <a:lnTo>
                    <a:pt x="30480" y="1762760"/>
                  </a:lnTo>
                  <a:close/>
                  <a:moveTo>
                    <a:pt x="26670" y="1616710"/>
                  </a:moveTo>
                  <a:lnTo>
                    <a:pt x="31750" y="1616710"/>
                  </a:lnTo>
                  <a:lnTo>
                    <a:pt x="31750" y="1756410"/>
                  </a:lnTo>
                  <a:lnTo>
                    <a:pt x="26670" y="1756410"/>
                  </a:lnTo>
                  <a:lnTo>
                    <a:pt x="26670" y="1616710"/>
                  </a:lnTo>
                  <a:close/>
                  <a:moveTo>
                    <a:pt x="41910" y="1863090"/>
                  </a:moveTo>
                  <a:lnTo>
                    <a:pt x="31750" y="1851660"/>
                  </a:lnTo>
                  <a:lnTo>
                    <a:pt x="39370" y="1845310"/>
                  </a:lnTo>
                  <a:lnTo>
                    <a:pt x="54610" y="1863090"/>
                  </a:lnTo>
                  <a:lnTo>
                    <a:pt x="54610" y="1873250"/>
                  </a:lnTo>
                  <a:lnTo>
                    <a:pt x="1270" y="1873250"/>
                  </a:lnTo>
                  <a:lnTo>
                    <a:pt x="1270" y="1861820"/>
                  </a:lnTo>
                  <a:lnTo>
                    <a:pt x="41910" y="1863090"/>
                  </a:lnTo>
                  <a:lnTo>
                    <a:pt x="41910" y="1863090"/>
                  </a:lnTo>
                  <a:close/>
                  <a:moveTo>
                    <a:pt x="34290" y="1908810"/>
                  </a:moveTo>
                  <a:lnTo>
                    <a:pt x="34290" y="1912620"/>
                  </a:lnTo>
                  <a:cubicBezTo>
                    <a:pt x="34290" y="1913890"/>
                    <a:pt x="34290" y="1915160"/>
                    <a:pt x="34290" y="1915160"/>
                  </a:cubicBezTo>
                  <a:cubicBezTo>
                    <a:pt x="34290" y="1915160"/>
                    <a:pt x="34290" y="1917700"/>
                    <a:pt x="35560" y="1917700"/>
                  </a:cubicBezTo>
                  <a:cubicBezTo>
                    <a:pt x="35560" y="1918970"/>
                    <a:pt x="36830" y="1918970"/>
                    <a:pt x="36830" y="1920240"/>
                  </a:cubicBezTo>
                  <a:cubicBezTo>
                    <a:pt x="38100" y="1920240"/>
                    <a:pt x="38100" y="1921510"/>
                    <a:pt x="39370" y="1921510"/>
                  </a:cubicBezTo>
                  <a:cubicBezTo>
                    <a:pt x="40640" y="1921510"/>
                    <a:pt x="41910" y="1920240"/>
                    <a:pt x="43180" y="1918970"/>
                  </a:cubicBezTo>
                  <a:cubicBezTo>
                    <a:pt x="44450" y="1917700"/>
                    <a:pt x="44450" y="1916430"/>
                    <a:pt x="44450" y="1913890"/>
                  </a:cubicBezTo>
                  <a:cubicBezTo>
                    <a:pt x="44450" y="1912620"/>
                    <a:pt x="44450" y="1910080"/>
                    <a:pt x="43180" y="1910080"/>
                  </a:cubicBezTo>
                  <a:cubicBezTo>
                    <a:pt x="41910" y="1910080"/>
                    <a:pt x="40640" y="1907540"/>
                    <a:pt x="39370" y="1907540"/>
                  </a:cubicBezTo>
                  <a:lnTo>
                    <a:pt x="41910" y="1894840"/>
                  </a:lnTo>
                  <a:cubicBezTo>
                    <a:pt x="44450" y="1894840"/>
                    <a:pt x="45720" y="1896110"/>
                    <a:pt x="48260" y="1897380"/>
                  </a:cubicBezTo>
                  <a:cubicBezTo>
                    <a:pt x="49530" y="1898650"/>
                    <a:pt x="50800" y="1899920"/>
                    <a:pt x="52070" y="1901190"/>
                  </a:cubicBezTo>
                  <a:cubicBezTo>
                    <a:pt x="53340" y="1902460"/>
                    <a:pt x="53340" y="1905000"/>
                    <a:pt x="54610" y="1906270"/>
                  </a:cubicBezTo>
                  <a:cubicBezTo>
                    <a:pt x="55880" y="1907540"/>
                    <a:pt x="55880" y="1910080"/>
                    <a:pt x="55880" y="1912620"/>
                  </a:cubicBezTo>
                  <a:cubicBezTo>
                    <a:pt x="55880" y="1915160"/>
                    <a:pt x="55880" y="1917700"/>
                    <a:pt x="54610" y="1918970"/>
                  </a:cubicBezTo>
                  <a:cubicBezTo>
                    <a:pt x="54610" y="1921510"/>
                    <a:pt x="53340" y="1922780"/>
                    <a:pt x="52070" y="1925320"/>
                  </a:cubicBezTo>
                  <a:cubicBezTo>
                    <a:pt x="50800" y="1926590"/>
                    <a:pt x="49530" y="1927860"/>
                    <a:pt x="46990" y="1929130"/>
                  </a:cubicBezTo>
                  <a:cubicBezTo>
                    <a:pt x="45720" y="1930400"/>
                    <a:pt x="43180" y="1930400"/>
                    <a:pt x="40640" y="1930400"/>
                  </a:cubicBezTo>
                  <a:cubicBezTo>
                    <a:pt x="38100" y="1930400"/>
                    <a:pt x="35560" y="1929130"/>
                    <a:pt x="33020" y="1927860"/>
                  </a:cubicBezTo>
                  <a:cubicBezTo>
                    <a:pt x="30480" y="1926590"/>
                    <a:pt x="29210" y="1924050"/>
                    <a:pt x="29210" y="1921510"/>
                  </a:cubicBezTo>
                  <a:lnTo>
                    <a:pt x="29210" y="1921510"/>
                  </a:lnTo>
                  <a:cubicBezTo>
                    <a:pt x="29210" y="1922780"/>
                    <a:pt x="27940" y="1924050"/>
                    <a:pt x="27940" y="1925320"/>
                  </a:cubicBezTo>
                  <a:cubicBezTo>
                    <a:pt x="26670" y="1926590"/>
                    <a:pt x="26670" y="1927860"/>
                    <a:pt x="25400" y="1927860"/>
                  </a:cubicBezTo>
                  <a:cubicBezTo>
                    <a:pt x="24130" y="1929130"/>
                    <a:pt x="22860" y="1929130"/>
                    <a:pt x="21590" y="1930400"/>
                  </a:cubicBezTo>
                  <a:cubicBezTo>
                    <a:pt x="20320" y="1930400"/>
                    <a:pt x="19050" y="1931670"/>
                    <a:pt x="16510" y="1931670"/>
                  </a:cubicBezTo>
                  <a:cubicBezTo>
                    <a:pt x="13970" y="1931670"/>
                    <a:pt x="11430" y="1931670"/>
                    <a:pt x="8890" y="1930400"/>
                  </a:cubicBezTo>
                  <a:cubicBezTo>
                    <a:pt x="6350" y="1929130"/>
                    <a:pt x="5080" y="1927860"/>
                    <a:pt x="3810" y="1926590"/>
                  </a:cubicBezTo>
                  <a:cubicBezTo>
                    <a:pt x="2540" y="1925320"/>
                    <a:pt x="1270" y="1922780"/>
                    <a:pt x="1270" y="1920240"/>
                  </a:cubicBezTo>
                  <a:cubicBezTo>
                    <a:pt x="1270" y="1917700"/>
                    <a:pt x="0" y="1915160"/>
                    <a:pt x="0" y="1912620"/>
                  </a:cubicBezTo>
                  <a:cubicBezTo>
                    <a:pt x="0" y="1907540"/>
                    <a:pt x="1270" y="1903730"/>
                    <a:pt x="3810" y="1899920"/>
                  </a:cubicBezTo>
                  <a:cubicBezTo>
                    <a:pt x="6350" y="1896110"/>
                    <a:pt x="10160" y="1893570"/>
                    <a:pt x="13970" y="1893570"/>
                  </a:cubicBezTo>
                  <a:lnTo>
                    <a:pt x="16510" y="1905000"/>
                  </a:lnTo>
                  <a:cubicBezTo>
                    <a:pt x="13970" y="1905000"/>
                    <a:pt x="12700" y="1906270"/>
                    <a:pt x="11430" y="1907540"/>
                  </a:cubicBezTo>
                  <a:cubicBezTo>
                    <a:pt x="10160" y="1908810"/>
                    <a:pt x="10160" y="1910080"/>
                    <a:pt x="10160" y="1912620"/>
                  </a:cubicBezTo>
                  <a:cubicBezTo>
                    <a:pt x="10160" y="1915160"/>
                    <a:pt x="11430" y="1916430"/>
                    <a:pt x="12700" y="1917700"/>
                  </a:cubicBezTo>
                  <a:cubicBezTo>
                    <a:pt x="13970" y="1918970"/>
                    <a:pt x="15240" y="1918970"/>
                    <a:pt x="17780" y="1918970"/>
                  </a:cubicBezTo>
                  <a:cubicBezTo>
                    <a:pt x="19050" y="1918970"/>
                    <a:pt x="20320" y="1918970"/>
                    <a:pt x="21590" y="1917700"/>
                  </a:cubicBezTo>
                  <a:cubicBezTo>
                    <a:pt x="22860" y="1916430"/>
                    <a:pt x="22860" y="1916430"/>
                    <a:pt x="22860" y="1915160"/>
                  </a:cubicBezTo>
                  <a:cubicBezTo>
                    <a:pt x="22860" y="1913890"/>
                    <a:pt x="24130" y="1912620"/>
                    <a:pt x="24130" y="1911350"/>
                  </a:cubicBezTo>
                  <a:cubicBezTo>
                    <a:pt x="24130" y="1910080"/>
                    <a:pt x="24130" y="1908810"/>
                    <a:pt x="24130" y="1907540"/>
                  </a:cubicBezTo>
                  <a:lnTo>
                    <a:pt x="24130" y="1905000"/>
                  </a:lnTo>
                  <a:lnTo>
                    <a:pt x="34290" y="1905000"/>
                  </a:lnTo>
                  <a:lnTo>
                    <a:pt x="34290" y="1908810"/>
                  </a:lnTo>
                  <a:close/>
                  <a:moveTo>
                    <a:pt x="54610" y="1996440"/>
                  </a:moveTo>
                  <a:lnTo>
                    <a:pt x="54610" y="2006600"/>
                  </a:lnTo>
                  <a:lnTo>
                    <a:pt x="1270" y="2029460"/>
                  </a:lnTo>
                  <a:lnTo>
                    <a:pt x="1270" y="2015490"/>
                  </a:lnTo>
                  <a:lnTo>
                    <a:pt x="12700" y="2010410"/>
                  </a:lnTo>
                  <a:lnTo>
                    <a:pt x="12700" y="1990090"/>
                  </a:lnTo>
                  <a:lnTo>
                    <a:pt x="1270" y="1985010"/>
                  </a:lnTo>
                  <a:lnTo>
                    <a:pt x="1270" y="1972310"/>
                  </a:lnTo>
                  <a:lnTo>
                    <a:pt x="54610" y="1996440"/>
                  </a:lnTo>
                  <a:close/>
                  <a:moveTo>
                    <a:pt x="39370" y="2000250"/>
                  </a:moveTo>
                  <a:lnTo>
                    <a:pt x="22860" y="1993900"/>
                  </a:lnTo>
                  <a:lnTo>
                    <a:pt x="22860" y="2006600"/>
                  </a:lnTo>
                  <a:lnTo>
                    <a:pt x="39370" y="2000250"/>
                  </a:lnTo>
                  <a:close/>
                  <a:moveTo>
                    <a:pt x="30480" y="3468370"/>
                  </a:moveTo>
                  <a:lnTo>
                    <a:pt x="1270" y="3406140"/>
                  </a:lnTo>
                  <a:lnTo>
                    <a:pt x="6350" y="3403600"/>
                  </a:lnTo>
                  <a:lnTo>
                    <a:pt x="30480" y="3455670"/>
                  </a:lnTo>
                  <a:lnTo>
                    <a:pt x="53340" y="3403600"/>
                  </a:lnTo>
                  <a:lnTo>
                    <a:pt x="58420" y="3406140"/>
                  </a:lnTo>
                  <a:lnTo>
                    <a:pt x="30480" y="3468370"/>
                  </a:lnTo>
                  <a:close/>
                  <a:moveTo>
                    <a:pt x="26670" y="3322320"/>
                  </a:moveTo>
                  <a:lnTo>
                    <a:pt x="31750" y="3322320"/>
                  </a:lnTo>
                  <a:lnTo>
                    <a:pt x="31750" y="3462020"/>
                  </a:lnTo>
                  <a:lnTo>
                    <a:pt x="26670" y="3462020"/>
                  </a:lnTo>
                  <a:lnTo>
                    <a:pt x="26670" y="3322320"/>
                  </a:lnTo>
                  <a:close/>
                  <a:moveTo>
                    <a:pt x="41910" y="3568700"/>
                  </a:moveTo>
                  <a:lnTo>
                    <a:pt x="31750" y="3557270"/>
                  </a:lnTo>
                  <a:lnTo>
                    <a:pt x="39370" y="3550920"/>
                  </a:lnTo>
                  <a:lnTo>
                    <a:pt x="54610" y="3568700"/>
                  </a:lnTo>
                  <a:lnTo>
                    <a:pt x="54610" y="3578860"/>
                  </a:lnTo>
                  <a:lnTo>
                    <a:pt x="1270" y="3578860"/>
                  </a:lnTo>
                  <a:lnTo>
                    <a:pt x="1270" y="3567430"/>
                  </a:lnTo>
                  <a:lnTo>
                    <a:pt x="41910" y="3567430"/>
                  </a:lnTo>
                  <a:lnTo>
                    <a:pt x="41910" y="3568700"/>
                  </a:lnTo>
                  <a:close/>
                  <a:moveTo>
                    <a:pt x="12700" y="3623310"/>
                  </a:moveTo>
                  <a:lnTo>
                    <a:pt x="12700" y="3599180"/>
                  </a:lnTo>
                  <a:lnTo>
                    <a:pt x="21590" y="3599180"/>
                  </a:lnTo>
                  <a:lnTo>
                    <a:pt x="54610" y="3620770"/>
                  </a:lnTo>
                  <a:lnTo>
                    <a:pt x="54610" y="3633470"/>
                  </a:lnTo>
                  <a:lnTo>
                    <a:pt x="21590" y="3633470"/>
                  </a:lnTo>
                  <a:lnTo>
                    <a:pt x="21590" y="3639820"/>
                  </a:lnTo>
                  <a:lnTo>
                    <a:pt x="12700" y="3639820"/>
                  </a:lnTo>
                  <a:lnTo>
                    <a:pt x="12700" y="3633470"/>
                  </a:lnTo>
                  <a:lnTo>
                    <a:pt x="1270" y="3633470"/>
                  </a:lnTo>
                  <a:lnTo>
                    <a:pt x="1270" y="3622040"/>
                  </a:lnTo>
                  <a:lnTo>
                    <a:pt x="12700" y="3623310"/>
                  </a:lnTo>
                  <a:lnTo>
                    <a:pt x="12700" y="3623310"/>
                  </a:lnTo>
                  <a:close/>
                  <a:moveTo>
                    <a:pt x="40640" y="3623310"/>
                  </a:moveTo>
                  <a:lnTo>
                    <a:pt x="40640" y="3623310"/>
                  </a:lnTo>
                  <a:lnTo>
                    <a:pt x="21590" y="3611880"/>
                  </a:lnTo>
                  <a:lnTo>
                    <a:pt x="21590" y="3624580"/>
                  </a:lnTo>
                  <a:lnTo>
                    <a:pt x="40640" y="3624580"/>
                  </a:lnTo>
                  <a:lnTo>
                    <a:pt x="40640" y="3623310"/>
                  </a:lnTo>
                  <a:close/>
                  <a:moveTo>
                    <a:pt x="30480" y="5085080"/>
                  </a:moveTo>
                  <a:lnTo>
                    <a:pt x="1270" y="5022850"/>
                  </a:lnTo>
                  <a:lnTo>
                    <a:pt x="6350" y="5020310"/>
                  </a:lnTo>
                  <a:lnTo>
                    <a:pt x="30480" y="5072380"/>
                  </a:lnTo>
                  <a:lnTo>
                    <a:pt x="53340" y="5020310"/>
                  </a:lnTo>
                  <a:lnTo>
                    <a:pt x="58420" y="5022850"/>
                  </a:lnTo>
                  <a:lnTo>
                    <a:pt x="30480" y="5085080"/>
                  </a:lnTo>
                  <a:close/>
                  <a:moveTo>
                    <a:pt x="26670" y="4939030"/>
                  </a:moveTo>
                  <a:lnTo>
                    <a:pt x="31750" y="4939030"/>
                  </a:lnTo>
                  <a:lnTo>
                    <a:pt x="31750" y="5078730"/>
                  </a:lnTo>
                  <a:lnTo>
                    <a:pt x="26670" y="5078730"/>
                  </a:lnTo>
                  <a:lnTo>
                    <a:pt x="26670" y="4939030"/>
                  </a:lnTo>
                  <a:close/>
                  <a:moveTo>
                    <a:pt x="41910" y="5185410"/>
                  </a:moveTo>
                  <a:lnTo>
                    <a:pt x="31750" y="5173980"/>
                  </a:lnTo>
                  <a:lnTo>
                    <a:pt x="39370" y="5167630"/>
                  </a:lnTo>
                  <a:lnTo>
                    <a:pt x="54610" y="5185410"/>
                  </a:lnTo>
                  <a:lnTo>
                    <a:pt x="54610" y="5195570"/>
                  </a:lnTo>
                  <a:lnTo>
                    <a:pt x="1270" y="5195570"/>
                  </a:lnTo>
                  <a:lnTo>
                    <a:pt x="1270" y="5184140"/>
                  </a:lnTo>
                  <a:lnTo>
                    <a:pt x="41910" y="5184140"/>
                  </a:lnTo>
                  <a:lnTo>
                    <a:pt x="41910" y="5185410"/>
                  </a:lnTo>
                  <a:close/>
                  <a:moveTo>
                    <a:pt x="12700" y="5240020"/>
                  </a:moveTo>
                  <a:lnTo>
                    <a:pt x="12700" y="5215890"/>
                  </a:lnTo>
                  <a:lnTo>
                    <a:pt x="21590" y="5215890"/>
                  </a:lnTo>
                  <a:lnTo>
                    <a:pt x="54610" y="5237480"/>
                  </a:lnTo>
                  <a:lnTo>
                    <a:pt x="54610" y="5250180"/>
                  </a:lnTo>
                  <a:lnTo>
                    <a:pt x="21590" y="5250180"/>
                  </a:lnTo>
                  <a:lnTo>
                    <a:pt x="21590" y="5256530"/>
                  </a:lnTo>
                  <a:lnTo>
                    <a:pt x="12700" y="5256530"/>
                  </a:lnTo>
                  <a:lnTo>
                    <a:pt x="12700" y="5250180"/>
                  </a:lnTo>
                  <a:lnTo>
                    <a:pt x="1270" y="5250180"/>
                  </a:lnTo>
                  <a:lnTo>
                    <a:pt x="1270" y="5238750"/>
                  </a:lnTo>
                  <a:lnTo>
                    <a:pt x="12700" y="5240020"/>
                  </a:lnTo>
                  <a:lnTo>
                    <a:pt x="12700" y="5240020"/>
                  </a:lnTo>
                  <a:close/>
                  <a:moveTo>
                    <a:pt x="40640" y="5240020"/>
                  </a:moveTo>
                  <a:lnTo>
                    <a:pt x="40640" y="5240020"/>
                  </a:lnTo>
                  <a:lnTo>
                    <a:pt x="21590" y="5227320"/>
                  </a:lnTo>
                  <a:lnTo>
                    <a:pt x="21590" y="5240020"/>
                  </a:lnTo>
                  <a:lnTo>
                    <a:pt x="40640" y="5240020"/>
                  </a:lnTo>
                  <a:close/>
                  <a:moveTo>
                    <a:pt x="54610" y="5317490"/>
                  </a:moveTo>
                  <a:lnTo>
                    <a:pt x="54610" y="5327650"/>
                  </a:lnTo>
                  <a:lnTo>
                    <a:pt x="1270" y="5351780"/>
                  </a:lnTo>
                  <a:lnTo>
                    <a:pt x="1270" y="5337810"/>
                  </a:lnTo>
                  <a:lnTo>
                    <a:pt x="12700" y="5332730"/>
                  </a:lnTo>
                  <a:lnTo>
                    <a:pt x="12700" y="5311140"/>
                  </a:lnTo>
                  <a:lnTo>
                    <a:pt x="1270" y="5306060"/>
                  </a:lnTo>
                  <a:lnTo>
                    <a:pt x="1270" y="5293360"/>
                  </a:lnTo>
                  <a:lnTo>
                    <a:pt x="54610" y="5317490"/>
                  </a:lnTo>
                  <a:close/>
                  <a:moveTo>
                    <a:pt x="39370" y="5322570"/>
                  </a:moveTo>
                  <a:lnTo>
                    <a:pt x="22860" y="5316220"/>
                  </a:lnTo>
                  <a:lnTo>
                    <a:pt x="22860" y="5328920"/>
                  </a:lnTo>
                  <a:lnTo>
                    <a:pt x="39370" y="5322570"/>
                  </a:lnTo>
                  <a:close/>
                </a:path>
              </a:pathLst>
            </a:custGeom>
            <a:solidFill>
              <a:srgbClr val="016A6D"/>
            </a:solidFill>
          </p:spPr>
        </p:sp>
      </p:grpSp>
      <p:sp>
        <p:nvSpPr>
          <p:cNvPr id="11" name="TextBox 11"/>
          <p:cNvSpPr txBox="1"/>
          <p:nvPr/>
        </p:nvSpPr>
        <p:spPr>
          <a:xfrm>
            <a:off x="931506" y="846927"/>
            <a:ext cx="7599263" cy="408638"/>
          </a:xfrm>
          <a:prstGeom prst="rect">
            <a:avLst/>
          </a:prstGeom>
        </p:spPr>
        <p:txBody>
          <a:bodyPr lIns="0" tIns="0" rIns="0" bIns="0" rtlCol="0" anchor="t">
            <a:spAutoFit/>
          </a:bodyPr>
          <a:lstStyle/>
          <a:p>
            <a:pPr defTabSz="609630">
              <a:lnSpc>
                <a:spcPts val="3454"/>
              </a:lnSpc>
            </a:pPr>
            <a:r>
              <a:rPr lang="en-US" sz="2467" b="1">
                <a:solidFill>
                  <a:srgbClr val="FFFFFF"/>
                </a:solidFill>
                <a:latin typeface="Canva Sans Bold"/>
                <a:ea typeface="Canva Sans Bold"/>
                <a:cs typeface="Canva Sans Bold"/>
                <a:sym typeface="Canva Sans Bold"/>
              </a:rPr>
              <a:t>Ablauf des Mahnverfahrens</a:t>
            </a:r>
          </a:p>
        </p:txBody>
      </p:sp>
      <p:sp>
        <p:nvSpPr>
          <p:cNvPr id="12" name="TextBox 12"/>
          <p:cNvSpPr txBox="1"/>
          <p:nvPr/>
        </p:nvSpPr>
        <p:spPr>
          <a:xfrm>
            <a:off x="4731137" y="762683"/>
            <a:ext cx="6577996"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Reaktion des Antragsgegners</a:t>
            </a:r>
          </a:p>
        </p:txBody>
      </p:sp>
      <p:sp>
        <p:nvSpPr>
          <p:cNvPr id="13" name="TextBox 13"/>
          <p:cNvSpPr txBox="1"/>
          <p:nvPr/>
        </p:nvSpPr>
        <p:spPr>
          <a:xfrm>
            <a:off x="-447453" y="4923716"/>
            <a:ext cx="4430287"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nichts</a:t>
            </a:r>
          </a:p>
        </p:txBody>
      </p:sp>
      <p:grpSp>
        <p:nvGrpSpPr>
          <p:cNvPr id="14" name="Group 14"/>
          <p:cNvGrpSpPr>
            <a:grpSpLocks noChangeAspect="1"/>
          </p:cNvGrpSpPr>
          <p:nvPr/>
        </p:nvGrpSpPr>
        <p:grpSpPr>
          <a:xfrm>
            <a:off x="9461632" y="2223525"/>
            <a:ext cx="2044568" cy="3948675"/>
            <a:chOff x="0" y="0"/>
            <a:chExt cx="3290570" cy="6355080"/>
          </a:xfrm>
        </p:grpSpPr>
        <p:sp>
          <p:nvSpPr>
            <p:cNvPr id="15" name="Freeform 15"/>
            <p:cNvSpPr/>
            <p:nvPr/>
          </p:nvSpPr>
          <p:spPr>
            <a:xfrm>
              <a:off x="0" y="1270"/>
              <a:ext cx="3289300" cy="6353810"/>
            </a:xfrm>
            <a:custGeom>
              <a:avLst/>
              <a:gdLst/>
              <a:ahLst/>
              <a:cxnLst/>
              <a:rect l="l" t="t" r="r" b="b"/>
              <a:pathLst>
                <a:path w="3289300" h="6353810">
                  <a:moveTo>
                    <a:pt x="3289300" y="6353810"/>
                  </a:moveTo>
                  <a:lnTo>
                    <a:pt x="0" y="6353810"/>
                  </a:lnTo>
                  <a:lnTo>
                    <a:pt x="0" y="0"/>
                  </a:lnTo>
                  <a:lnTo>
                    <a:pt x="3289300" y="0"/>
                  </a:lnTo>
                  <a:lnTo>
                    <a:pt x="3289300" y="6353810"/>
                  </a:lnTo>
                  <a:close/>
                </a:path>
              </a:pathLst>
            </a:custGeom>
            <a:solidFill>
              <a:srgbClr val="6F6F6F"/>
            </a:solidFill>
          </p:spPr>
        </p:sp>
        <p:sp>
          <p:nvSpPr>
            <p:cNvPr id="16" name="Freeform 16"/>
            <p:cNvSpPr/>
            <p:nvPr/>
          </p:nvSpPr>
          <p:spPr>
            <a:xfrm>
              <a:off x="179070" y="323342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17" name="Freeform 17"/>
            <p:cNvSpPr/>
            <p:nvPr/>
          </p:nvSpPr>
          <p:spPr>
            <a:xfrm>
              <a:off x="181610" y="18034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18" name="Freeform 18"/>
            <p:cNvSpPr/>
            <p:nvPr/>
          </p:nvSpPr>
          <p:spPr>
            <a:xfrm>
              <a:off x="54610" y="439420"/>
              <a:ext cx="3173730" cy="5429250"/>
            </a:xfrm>
            <a:custGeom>
              <a:avLst/>
              <a:gdLst/>
              <a:ahLst/>
              <a:cxnLst/>
              <a:rect l="l" t="t" r="r" b="b"/>
              <a:pathLst>
                <a:path w="3173730" h="5429250">
                  <a:moveTo>
                    <a:pt x="3117850" y="751840"/>
                  </a:moveTo>
                  <a:lnTo>
                    <a:pt x="3117850" y="716280"/>
                  </a:lnTo>
                  <a:lnTo>
                    <a:pt x="3129280" y="716280"/>
                  </a:lnTo>
                  <a:lnTo>
                    <a:pt x="3129280" y="740410"/>
                  </a:lnTo>
                  <a:lnTo>
                    <a:pt x="3140710" y="740410"/>
                  </a:lnTo>
                  <a:lnTo>
                    <a:pt x="3140710" y="717550"/>
                  </a:lnTo>
                  <a:lnTo>
                    <a:pt x="3152140" y="717550"/>
                  </a:lnTo>
                  <a:lnTo>
                    <a:pt x="3152140" y="740410"/>
                  </a:lnTo>
                  <a:lnTo>
                    <a:pt x="3173730" y="740410"/>
                  </a:lnTo>
                  <a:lnTo>
                    <a:pt x="3173730" y="751840"/>
                  </a:lnTo>
                  <a:lnTo>
                    <a:pt x="3117850" y="751840"/>
                  </a:lnTo>
                  <a:close/>
                  <a:moveTo>
                    <a:pt x="3117850" y="702310"/>
                  </a:moveTo>
                  <a:lnTo>
                    <a:pt x="3117850" y="690880"/>
                  </a:lnTo>
                  <a:lnTo>
                    <a:pt x="3171190" y="690880"/>
                  </a:lnTo>
                  <a:lnTo>
                    <a:pt x="3171190" y="702310"/>
                  </a:lnTo>
                  <a:lnTo>
                    <a:pt x="3117850" y="702310"/>
                  </a:lnTo>
                  <a:close/>
                  <a:moveTo>
                    <a:pt x="3117850" y="674370"/>
                  </a:moveTo>
                  <a:lnTo>
                    <a:pt x="3117850" y="662940"/>
                  </a:lnTo>
                  <a:lnTo>
                    <a:pt x="3161030" y="662940"/>
                  </a:lnTo>
                  <a:lnTo>
                    <a:pt x="3161030" y="640080"/>
                  </a:lnTo>
                  <a:lnTo>
                    <a:pt x="3172460" y="640080"/>
                  </a:lnTo>
                  <a:lnTo>
                    <a:pt x="3172460" y="674370"/>
                  </a:lnTo>
                  <a:lnTo>
                    <a:pt x="3117850" y="674370"/>
                  </a:lnTo>
                  <a:close/>
                  <a:moveTo>
                    <a:pt x="3117850" y="628650"/>
                  </a:moveTo>
                  <a:lnTo>
                    <a:pt x="3117850" y="610870"/>
                  </a:lnTo>
                  <a:lnTo>
                    <a:pt x="3153410" y="598170"/>
                  </a:lnTo>
                  <a:lnTo>
                    <a:pt x="3153410" y="598170"/>
                  </a:lnTo>
                  <a:lnTo>
                    <a:pt x="3117850" y="585470"/>
                  </a:lnTo>
                  <a:lnTo>
                    <a:pt x="3117850" y="567690"/>
                  </a:lnTo>
                  <a:lnTo>
                    <a:pt x="3171190" y="567690"/>
                  </a:lnTo>
                  <a:lnTo>
                    <a:pt x="3171190" y="579120"/>
                  </a:lnTo>
                  <a:lnTo>
                    <a:pt x="3129280" y="579120"/>
                  </a:lnTo>
                  <a:lnTo>
                    <a:pt x="3129280" y="579120"/>
                  </a:lnTo>
                  <a:lnTo>
                    <a:pt x="3171190" y="593090"/>
                  </a:lnTo>
                  <a:lnTo>
                    <a:pt x="3171190" y="601980"/>
                  </a:lnTo>
                  <a:lnTo>
                    <a:pt x="3129280" y="615950"/>
                  </a:lnTo>
                  <a:lnTo>
                    <a:pt x="3129280" y="615950"/>
                  </a:lnTo>
                  <a:lnTo>
                    <a:pt x="3171190" y="615950"/>
                  </a:lnTo>
                  <a:lnTo>
                    <a:pt x="3171190" y="627380"/>
                  </a:lnTo>
                  <a:lnTo>
                    <a:pt x="3117850" y="628650"/>
                  </a:lnTo>
                  <a:lnTo>
                    <a:pt x="3117850" y="628650"/>
                  </a:lnTo>
                  <a:close/>
                  <a:moveTo>
                    <a:pt x="3117850" y="523240"/>
                  </a:moveTo>
                  <a:lnTo>
                    <a:pt x="3117850" y="506730"/>
                  </a:lnTo>
                  <a:lnTo>
                    <a:pt x="3155950" y="483870"/>
                  </a:lnTo>
                  <a:lnTo>
                    <a:pt x="3155950" y="483870"/>
                  </a:lnTo>
                  <a:lnTo>
                    <a:pt x="3117850" y="483870"/>
                  </a:lnTo>
                  <a:lnTo>
                    <a:pt x="3117850" y="472440"/>
                  </a:lnTo>
                  <a:lnTo>
                    <a:pt x="3171190" y="472440"/>
                  </a:lnTo>
                  <a:lnTo>
                    <a:pt x="3171190" y="487680"/>
                  </a:lnTo>
                  <a:lnTo>
                    <a:pt x="3133090" y="511810"/>
                  </a:lnTo>
                  <a:lnTo>
                    <a:pt x="3133090" y="511810"/>
                  </a:lnTo>
                  <a:lnTo>
                    <a:pt x="3171190" y="511810"/>
                  </a:lnTo>
                  <a:lnTo>
                    <a:pt x="3171190" y="523240"/>
                  </a:lnTo>
                  <a:lnTo>
                    <a:pt x="3117850" y="523240"/>
                  </a:lnTo>
                  <a:close/>
                  <a:moveTo>
                    <a:pt x="3117850" y="454660"/>
                  </a:moveTo>
                  <a:lnTo>
                    <a:pt x="3117850" y="417830"/>
                  </a:lnTo>
                  <a:lnTo>
                    <a:pt x="3129280" y="417830"/>
                  </a:lnTo>
                  <a:lnTo>
                    <a:pt x="3129280" y="443230"/>
                  </a:lnTo>
                  <a:lnTo>
                    <a:pt x="3139440" y="443230"/>
                  </a:lnTo>
                  <a:lnTo>
                    <a:pt x="3139440" y="420370"/>
                  </a:lnTo>
                  <a:lnTo>
                    <a:pt x="3150870" y="420370"/>
                  </a:lnTo>
                  <a:lnTo>
                    <a:pt x="3150870" y="443230"/>
                  </a:lnTo>
                  <a:lnTo>
                    <a:pt x="3162300" y="443230"/>
                  </a:lnTo>
                  <a:lnTo>
                    <a:pt x="3162300" y="416560"/>
                  </a:lnTo>
                  <a:lnTo>
                    <a:pt x="3173730" y="416560"/>
                  </a:lnTo>
                  <a:lnTo>
                    <a:pt x="3173730" y="454660"/>
                  </a:lnTo>
                  <a:lnTo>
                    <a:pt x="3117850" y="454660"/>
                  </a:lnTo>
                  <a:close/>
                  <a:moveTo>
                    <a:pt x="3167380" y="353060"/>
                  </a:moveTo>
                  <a:cubicBezTo>
                    <a:pt x="3168650" y="356870"/>
                    <a:pt x="3169920" y="360680"/>
                    <a:pt x="3171190" y="364490"/>
                  </a:cubicBezTo>
                  <a:cubicBezTo>
                    <a:pt x="3172460" y="368300"/>
                    <a:pt x="3172460" y="372110"/>
                    <a:pt x="3172460" y="375920"/>
                  </a:cubicBezTo>
                  <a:cubicBezTo>
                    <a:pt x="3172460" y="379730"/>
                    <a:pt x="3171190" y="383540"/>
                    <a:pt x="3169920" y="387350"/>
                  </a:cubicBezTo>
                  <a:cubicBezTo>
                    <a:pt x="3168650" y="391160"/>
                    <a:pt x="3166110" y="393700"/>
                    <a:pt x="3164840" y="396240"/>
                  </a:cubicBezTo>
                  <a:cubicBezTo>
                    <a:pt x="3163570" y="398780"/>
                    <a:pt x="3159760" y="401320"/>
                    <a:pt x="3155950" y="402590"/>
                  </a:cubicBezTo>
                  <a:cubicBezTo>
                    <a:pt x="3152140" y="403860"/>
                    <a:pt x="3148330" y="405130"/>
                    <a:pt x="3144520" y="405130"/>
                  </a:cubicBezTo>
                  <a:cubicBezTo>
                    <a:pt x="3140710" y="405130"/>
                    <a:pt x="3136900" y="403860"/>
                    <a:pt x="3133090" y="402590"/>
                  </a:cubicBezTo>
                  <a:cubicBezTo>
                    <a:pt x="3129280" y="401320"/>
                    <a:pt x="3126740" y="398780"/>
                    <a:pt x="3124200" y="396240"/>
                  </a:cubicBezTo>
                  <a:cubicBezTo>
                    <a:pt x="3121660" y="393700"/>
                    <a:pt x="3120390" y="391160"/>
                    <a:pt x="3119121" y="387350"/>
                  </a:cubicBezTo>
                  <a:cubicBezTo>
                    <a:pt x="3117850" y="383540"/>
                    <a:pt x="3116581" y="379730"/>
                    <a:pt x="3116581" y="375920"/>
                  </a:cubicBezTo>
                  <a:cubicBezTo>
                    <a:pt x="3116581" y="372110"/>
                    <a:pt x="3116581" y="367030"/>
                    <a:pt x="3117851" y="364490"/>
                  </a:cubicBezTo>
                  <a:cubicBezTo>
                    <a:pt x="3119121" y="360680"/>
                    <a:pt x="3120391" y="358140"/>
                    <a:pt x="3122931" y="354330"/>
                  </a:cubicBezTo>
                  <a:lnTo>
                    <a:pt x="3131821" y="363220"/>
                  </a:lnTo>
                  <a:cubicBezTo>
                    <a:pt x="3130550" y="364490"/>
                    <a:pt x="3129281" y="367030"/>
                    <a:pt x="3128010" y="368300"/>
                  </a:cubicBezTo>
                  <a:cubicBezTo>
                    <a:pt x="3126740" y="370840"/>
                    <a:pt x="3126740" y="373380"/>
                    <a:pt x="3126740" y="375920"/>
                  </a:cubicBezTo>
                  <a:cubicBezTo>
                    <a:pt x="3126740" y="378460"/>
                    <a:pt x="3126740" y="381000"/>
                    <a:pt x="3128010" y="382270"/>
                  </a:cubicBezTo>
                  <a:cubicBezTo>
                    <a:pt x="3129281" y="384810"/>
                    <a:pt x="3130550" y="386080"/>
                    <a:pt x="3131821" y="387350"/>
                  </a:cubicBezTo>
                  <a:cubicBezTo>
                    <a:pt x="3133091" y="388620"/>
                    <a:pt x="3135631" y="389890"/>
                    <a:pt x="3136900" y="391160"/>
                  </a:cubicBezTo>
                  <a:cubicBezTo>
                    <a:pt x="3138170" y="392430"/>
                    <a:pt x="3140710" y="392430"/>
                    <a:pt x="3143250" y="392430"/>
                  </a:cubicBezTo>
                  <a:cubicBezTo>
                    <a:pt x="3145790" y="392430"/>
                    <a:pt x="3148330" y="392430"/>
                    <a:pt x="3149600" y="391160"/>
                  </a:cubicBezTo>
                  <a:cubicBezTo>
                    <a:pt x="3150871" y="389890"/>
                    <a:pt x="3153410" y="388620"/>
                    <a:pt x="3154680" y="387350"/>
                  </a:cubicBezTo>
                  <a:cubicBezTo>
                    <a:pt x="3155950" y="386080"/>
                    <a:pt x="3157220" y="383540"/>
                    <a:pt x="3158490" y="382270"/>
                  </a:cubicBezTo>
                  <a:cubicBezTo>
                    <a:pt x="3159760" y="379730"/>
                    <a:pt x="3159760" y="378460"/>
                    <a:pt x="3159760" y="375920"/>
                  </a:cubicBezTo>
                  <a:cubicBezTo>
                    <a:pt x="3159760" y="373380"/>
                    <a:pt x="3159760" y="370840"/>
                    <a:pt x="3158490" y="369570"/>
                  </a:cubicBezTo>
                  <a:cubicBezTo>
                    <a:pt x="3157220" y="368300"/>
                    <a:pt x="3157220" y="365760"/>
                    <a:pt x="3157220" y="364490"/>
                  </a:cubicBezTo>
                  <a:lnTo>
                    <a:pt x="3148330" y="364490"/>
                  </a:lnTo>
                  <a:lnTo>
                    <a:pt x="3148330" y="374650"/>
                  </a:lnTo>
                  <a:lnTo>
                    <a:pt x="3136900" y="374650"/>
                  </a:lnTo>
                  <a:lnTo>
                    <a:pt x="3136900" y="353060"/>
                  </a:lnTo>
                  <a:cubicBezTo>
                    <a:pt x="3136900" y="353060"/>
                    <a:pt x="3167380" y="353060"/>
                    <a:pt x="3167380" y="353060"/>
                  </a:cubicBezTo>
                  <a:close/>
                  <a:moveTo>
                    <a:pt x="3117850" y="325120"/>
                  </a:moveTo>
                  <a:lnTo>
                    <a:pt x="3117850" y="314960"/>
                  </a:lnTo>
                  <a:lnTo>
                    <a:pt x="3171190" y="292100"/>
                  </a:lnTo>
                  <a:lnTo>
                    <a:pt x="3171190" y="306070"/>
                  </a:lnTo>
                  <a:lnTo>
                    <a:pt x="3159760" y="311150"/>
                  </a:lnTo>
                  <a:lnTo>
                    <a:pt x="3159760" y="331470"/>
                  </a:lnTo>
                  <a:lnTo>
                    <a:pt x="3171190" y="335280"/>
                  </a:lnTo>
                  <a:lnTo>
                    <a:pt x="3171190" y="347980"/>
                  </a:lnTo>
                  <a:lnTo>
                    <a:pt x="3117850" y="325120"/>
                  </a:lnTo>
                  <a:close/>
                  <a:moveTo>
                    <a:pt x="3133090" y="320040"/>
                  </a:moveTo>
                  <a:lnTo>
                    <a:pt x="3149600" y="326390"/>
                  </a:lnTo>
                  <a:lnTo>
                    <a:pt x="3149600" y="313690"/>
                  </a:lnTo>
                  <a:lnTo>
                    <a:pt x="3133090" y="320040"/>
                  </a:lnTo>
                  <a:close/>
                  <a:moveTo>
                    <a:pt x="3128010" y="278130"/>
                  </a:moveTo>
                  <a:lnTo>
                    <a:pt x="3128010" y="293370"/>
                  </a:lnTo>
                  <a:lnTo>
                    <a:pt x="3117850" y="293370"/>
                  </a:lnTo>
                  <a:lnTo>
                    <a:pt x="3117850" y="250190"/>
                  </a:lnTo>
                  <a:lnTo>
                    <a:pt x="3128010" y="250190"/>
                  </a:lnTo>
                  <a:lnTo>
                    <a:pt x="3128010" y="265430"/>
                  </a:lnTo>
                  <a:lnTo>
                    <a:pt x="3171190" y="265430"/>
                  </a:lnTo>
                  <a:lnTo>
                    <a:pt x="3171190" y="276860"/>
                  </a:lnTo>
                  <a:lnTo>
                    <a:pt x="3128010" y="278130"/>
                  </a:lnTo>
                  <a:lnTo>
                    <a:pt x="3128010" y="278130"/>
                  </a:lnTo>
                  <a:close/>
                  <a:moveTo>
                    <a:pt x="3117850" y="240030"/>
                  </a:moveTo>
                  <a:lnTo>
                    <a:pt x="3117850" y="228600"/>
                  </a:lnTo>
                  <a:lnTo>
                    <a:pt x="3171190" y="228600"/>
                  </a:lnTo>
                  <a:lnTo>
                    <a:pt x="3171190" y="240030"/>
                  </a:lnTo>
                  <a:lnTo>
                    <a:pt x="3117850" y="240030"/>
                  </a:lnTo>
                  <a:close/>
                  <a:moveTo>
                    <a:pt x="3117850" y="217170"/>
                  </a:moveTo>
                  <a:lnTo>
                    <a:pt x="3117850" y="203200"/>
                  </a:lnTo>
                  <a:lnTo>
                    <a:pt x="3153410" y="190500"/>
                  </a:lnTo>
                  <a:lnTo>
                    <a:pt x="3153410" y="190500"/>
                  </a:lnTo>
                  <a:lnTo>
                    <a:pt x="3117850" y="176530"/>
                  </a:lnTo>
                  <a:lnTo>
                    <a:pt x="3117850" y="163830"/>
                  </a:lnTo>
                  <a:lnTo>
                    <a:pt x="3171190" y="186690"/>
                  </a:lnTo>
                  <a:lnTo>
                    <a:pt x="3171190" y="195580"/>
                  </a:lnTo>
                  <a:lnTo>
                    <a:pt x="3117850" y="217170"/>
                  </a:lnTo>
                  <a:close/>
                  <a:moveTo>
                    <a:pt x="3117850" y="152400"/>
                  </a:moveTo>
                  <a:lnTo>
                    <a:pt x="3117850" y="115570"/>
                  </a:lnTo>
                  <a:lnTo>
                    <a:pt x="3129280" y="115570"/>
                  </a:lnTo>
                  <a:lnTo>
                    <a:pt x="3129280" y="140970"/>
                  </a:lnTo>
                  <a:lnTo>
                    <a:pt x="3139440" y="140970"/>
                  </a:lnTo>
                  <a:lnTo>
                    <a:pt x="3139440" y="118110"/>
                  </a:lnTo>
                  <a:lnTo>
                    <a:pt x="3150870" y="118110"/>
                  </a:lnTo>
                  <a:lnTo>
                    <a:pt x="3150870" y="140970"/>
                  </a:lnTo>
                  <a:lnTo>
                    <a:pt x="3162300" y="140970"/>
                  </a:lnTo>
                  <a:lnTo>
                    <a:pt x="3162300" y="114300"/>
                  </a:lnTo>
                  <a:lnTo>
                    <a:pt x="3173730" y="114300"/>
                  </a:lnTo>
                  <a:lnTo>
                    <a:pt x="3173730" y="152400"/>
                  </a:lnTo>
                  <a:lnTo>
                    <a:pt x="3117850" y="152400"/>
                  </a:lnTo>
                  <a:close/>
                  <a:moveTo>
                    <a:pt x="3117850" y="3089910"/>
                  </a:moveTo>
                  <a:lnTo>
                    <a:pt x="3117850" y="3053080"/>
                  </a:lnTo>
                  <a:lnTo>
                    <a:pt x="3129280" y="3053080"/>
                  </a:lnTo>
                  <a:lnTo>
                    <a:pt x="3129280" y="3077210"/>
                  </a:lnTo>
                  <a:lnTo>
                    <a:pt x="3140710" y="3077210"/>
                  </a:lnTo>
                  <a:lnTo>
                    <a:pt x="3140710" y="3054350"/>
                  </a:lnTo>
                  <a:lnTo>
                    <a:pt x="3152140" y="3054350"/>
                  </a:lnTo>
                  <a:lnTo>
                    <a:pt x="3152140" y="3077210"/>
                  </a:lnTo>
                  <a:lnTo>
                    <a:pt x="3173730" y="3077210"/>
                  </a:lnTo>
                  <a:lnTo>
                    <a:pt x="3173730" y="3088640"/>
                  </a:lnTo>
                  <a:lnTo>
                    <a:pt x="3117850" y="3088640"/>
                  </a:lnTo>
                  <a:lnTo>
                    <a:pt x="3117850" y="3089910"/>
                  </a:lnTo>
                  <a:close/>
                  <a:moveTo>
                    <a:pt x="3117850" y="3040380"/>
                  </a:moveTo>
                  <a:lnTo>
                    <a:pt x="3117850" y="3028950"/>
                  </a:lnTo>
                  <a:lnTo>
                    <a:pt x="3171190" y="3028950"/>
                  </a:lnTo>
                  <a:lnTo>
                    <a:pt x="3171190" y="3040380"/>
                  </a:lnTo>
                  <a:lnTo>
                    <a:pt x="3117850" y="3040380"/>
                  </a:lnTo>
                  <a:close/>
                  <a:moveTo>
                    <a:pt x="3117850" y="3012440"/>
                  </a:moveTo>
                  <a:lnTo>
                    <a:pt x="3117850" y="3001010"/>
                  </a:lnTo>
                  <a:lnTo>
                    <a:pt x="3161030" y="3001010"/>
                  </a:lnTo>
                  <a:lnTo>
                    <a:pt x="3161030" y="2979420"/>
                  </a:lnTo>
                  <a:lnTo>
                    <a:pt x="3172460" y="2979420"/>
                  </a:lnTo>
                  <a:lnTo>
                    <a:pt x="3172460" y="3013710"/>
                  </a:lnTo>
                  <a:lnTo>
                    <a:pt x="3117850" y="3013710"/>
                  </a:lnTo>
                  <a:lnTo>
                    <a:pt x="3117850" y="3012440"/>
                  </a:lnTo>
                  <a:close/>
                  <a:moveTo>
                    <a:pt x="3117850" y="2966720"/>
                  </a:moveTo>
                  <a:lnTo>
                    <a:pt x="3117850" y="2948940"/>
                  </a:lnTo>
                  <a:lnTo>
                    <a:pt x="3153410" y="2936240"/>
                  </a:lnTo>
                  <a:lnTo>
                    <a:pt x="3153410" y="2936240"/>
                  </a:lnTo>
                  <a:lnTo>
                    <a:pt x="3117850" y="2923540"/>
                  </a:lnTo>
                  <a:lnTo>
                    <a:pt x="3117850" y="2905760"/>
                  </a:lnTo>
                  <a:lnTo>
                    <a:pt x="3171190" y="2905760"/>
                  </a:lnTo>
                  <a:lnTo>
                    <a:pt x="3171190" y="2917190"/>
                  </a:lnTo>
                  <a:lnTo>
                    <a:pt x="3129280" y="2917190"/>
                  </a:lnTo>
                  <a:lnTo>
                    <a:pt x="3129280" y="2917190"/>
                  </a:lnTo>
                  <a:lnTo>
                    <a:pt x="3171190" y="2931160"/>
                  </a:lnTo>
                  <a:lnTo>
                    <a:pt x="3171190" y="2940050"/>
                  </a:lnTo>
                  <a:lnTo>
                    <a:pt x="3129280" y="2954021"/>
                  </a:lnTo>
                  <a:lnTo>
                    <a:pt x="3129280" y="2954021"/>
                  </a:lnTo>
                  <a:lnTo>
                    <a:pt x="3171190" y="2954021"/>
                  </a:lnTo>
                  <a:lnTo>
                    <a:pt x="3171190" y="2965450"/>
                  </a:lnTo>
                  <a:lnTo>
                    <a:pt x="3117850" y="2966720"/>
                  </a:lnTo>
                  <a:lnTo>
                    <a:pt x="3117850" y="2966720"/>
                  </a:lnTo>
                  <a:close/>
                  <a:moveTo>
                    <a:pt x="3117850" y="2861310"/>
                  </a:moveTo>
                  <a:lnTo>
                    <a:pt x="3117850" y="2844800"/>
                  </a:lnTo>
                  <a:lnTo>
                    <a:pt x="3155950" y="2821940"/>
                  </a:lnTo>
                  <a:lnTo>
                    <a:pt x="3155950" y="2821940"/>
                  </a:lnTo>
                  <a:lnTo>
                    <a:pt x="3117850" y="2821940"/>
                  </a:lnTo>
                  <a:lnTo>
                    <a:pt x="3117850" y="2810510"/>
                  </a:lnTo>
                  <a:lnTo>
                    <a:pt x="3171190" y="2810510"/>
                  </a:lnTo>
                  <a:lnTo>
                    <a:pt x="3171190" y="2825750"/>
                  </a:lnTo>
                  <a:lnTo>
                    <a:pt x="3133090" y="2849880"/>
                  </a:lnTo>
                  <a:lnTo>
                    <a:pt x="3133090" y="2849880"/>
                  </a:lnTo>
                  <a:lnTo>
                    <a:pt x="3171190" y="2849880"/>
                  </a:lnTo>
                  <a:lnTo>
                    <a:pt x="3171190" y="2861310"/>
                  </a:lnTo>
                  <a:lnTo>
                    <a:pt x="3117850" y="2861310"/>
                  </a:lnTo>
                  <a:lnTo>
                    <a:pt x="3117850" y="2861310"/>
                  </a:lnTo>
                  <a:close/>
                  <a:moveTo>
                    <a:pt x="3117850" y="2792730"/>
                  </a:moveTo>
                  <a:lnTo>
                    <a:pt x="3117850" y="2755900"/>
                  </a:lnTo>
                  <a:lnTo>
                    <a:pt x="3129280" y="2755900"/>
                  </a:lnTo>
                  <a:lnTo>
                    <a:pt x="3129280" y="2781300"/>
                  </a:lnTo>
                  <a:lnTo>
                    <a:pt x="3139440" y="2781300"/>
                  </a:lnTo>
                  <a:lnTo>
                    <a:pt x="3139440" y="2758440"/>
                  </a:lnTo>
                  <a:lnTo>
                    <a:pt x="3150870" y="2758440"/>
                  </a:lnTo>
                  <a:lnTo>
                    <a:pt x="3150870" y="2781300"/>
                  </a:lnTo>
                  <a:lnTo>
                    <a:pt x="3162300" y="2781300"/>
                  </a:lnTo>
                  <a:lnTo>
                    <a:pt x="3162300" y="2754630"/>
                  </a:lnTo>
                  <a:lnTo>
                    <a:pt x="3173730" y="2754630"/>
                  </a:lnTo>
                  <a:lnTo>
                    <a:pt x="3173730" y="2792730"/>
                  </a:lnTo>
                  <a:lnTo>
                    <a:pt x="3117850" y="2792730"/>
                  </a:lnTo>
                  <a:close/>
                  <a:moveTo>
                    <a:pt x="3167380" y="2691130"/>
                  </a:moveTo>
                  <a:cubicBezTo>
                    <a:pt x="3168650" y="2694940"/>
                    <a:pt x="3169920" y="2698750"/>
                    <a:pt x="3171190" y="2702560"/>
                  </a:cubicBezTo>
                  <a:cubicBezTo>
                    <a:pt x="3172460" y="2706370"/>
                    <a:pt x="3172460" y="2710180"/>
                    <a:pt x="3172460" y="2713990"/>
                  </a:cubicBezTo>
                  <a:cubicBezTo>
                    <a:pt x="3172460" y="2717800"/>
                    <a:pt x="3171190" y="2721610"/>
                    <a:pt x="3169920" y="2725420"/>
                  </a:cubicBezTo>
                  <a:cubicBezTo>
                    <a:pt x="3168650" y="2729230"/>
                    <a:pt x="3166110" y="2731770"/>
                    <a:pt x="3164840" y="2734310"/>
                  </a:cubicBezTo>
                  <a:cubicBezTo>
                    <a:pt x="3163570" y="2736850"/>
                    <a:pt x="3159760" y="2739390"/>
                    <a:pt x="3155950" y="2740660"/>
                  </a:cubicBezTo>
                  <a:cubicBezTo>
                    <a:pt x="3152140" y="2741930"/>
                    <a:pt x="3148330" y="2743200"/>
                    <a:pt x="3144520" y="2743200"/>
                  </a:cubicBezTo>
                  <a:cubicBezTo>
                    <a:pt x="3140710" y="2743200"/>
                    <a:pt x="3136900" y="2741930"/>
                    <a:pt x="3133090" y="2740660"/>
                  </a:cubicBezTo>
                  <a:cubicBezTo>
                    <a:pt x="3129280" y="2739390"/>
                    <a:pt x="3126740" y="2736850"/>
                    <a:pt x="3124200" y="2734310"/>
                  </a:cubicBezTo>
                  <a:cubicBezTo>
                    <a:pt x="3121660" y="2731770"/>
                    <a:pt x="3120390" y="2729230"/>
                    <a:pt x="3119121" y="2725420"/>
                  </a:cubicBezTo>
                  <a:cubicBezTo>
                    <a:pt x="3117850" y="2721610"/>
                    <a:pt x="3116581" y="2717800"/>
                    <a:pt x="3116581" y="2713990"/>
                  </a:cubicBezTo>
                  <a:cubicBezTo>
                    <a:pt x="3116581" y="2710180"/>
                    <a:pt x="3116581" y="2705100"/>
                    <a:pt x="3117851" y="2702560"/>
                  </a:cubicBezTo>
                  <a:cubicBezTo>
                    <a:pt x="3119121" y="2698750"/>
                    <a:pt x="3120391" y="2696210"/>
                    <a:pt x="3122931" y="2692400"/>
                  </a:cubicBezTo>
                  <a:lnTo>
                    <a:pt x="3131821" y="2701290"/>
                  </a:lnTo>
                  <a:cubicBezTo>
                    <a:pt x="3130550" y="2702560"/>
                    <a:pt x="3129281" y="2705100"/>
                    <a:pt x="3128010" y="2706370"/>
                  </a:cubicBezTo>
                  <a:cubicBezTo>
                    <a:pt x="3126740" y="2708910"/>
                    <a:pt x="3126740" y="2711450"/>
                    <a:pt x="3126740" y="2713990"/>
                  </a:cubicBezTo>
                  <a:cubicBezTo>
                    <a:pt x="3126740" y="2716530"/>
                    <a:pt x="3126740" y="2719070"/>
                    <a:pt x="3128010" y="2720340"/>
                  </a:cubicBezTo>
                  <a:cubicBezTo>
                    <a:pt x="3129281" y="2722880"/>
                    <a:pt x="3130550" y="2724150"/>
                    <a:pt x="3131821" y="2725420"/>
                  </a:cubicBezTo>
                  <a:cubicBezTo>
                    <a:pt x="3133091" y="2726690"/>
                    <a:pt x="3135631" y="2727960"/>
                    <a:pt x="3136900" y="2729230"/>
                  </a:cubicBezTo>
                  <a:cubicBezTo>
                    <a:pt x="3138170" y="2730500"/>
                    <a:pt x="3140710" y="2730500"/>
                    <a:pt x="3143250" y="2730500"/>
                  </a:cubicBezTo>
                  <a:cubicBezTo>
                    <a:pt x="3145790" y="2730500"/>
                    <a:pt x="3148330" y="2730500"/>
                    <a:pt x="3149600" y="2729230"/>
                  </a:cubicBezTo>
                  <a:cubicBezTo>
                    <a:pt x="3150871" y="2727960"/>
                    <a:pt x="3153410" y="2726690"/>
                    <a:pt x="3154680" y="2725420"/>
                  </a:cubicBezTo>
                  <a:cubicBezTo>
                    <a:pt x="3155950" y="2724150"/>
                    <a:pt x="3157220" y="2721610"/>
                    <a:pt x="3158490" y="2720340"/>
                  </a:cubicBezTo>
                  <a:cubicBezTo>
                    <a:pt x="3159760" y="2717800"/>
                    <a:pt x="3159760" y="2716530"/>
                    <a:pt x="3159760" y="2713990"/>
                  </a:cubicBezTo>
                  <a:cubicBezTo>
                    <a:pt x="3159760" y="2711450"/>
                    <a:pt x="3159760" y="2708910"/>
                    <a:pt x="3158490" y="2707640"/>
                  </a:cubicBezTo>
                  <a:cubicBezTo>
                    <a:pt x="3157220" y="2706370"/>
                    <a:pt x="3157220" y="2703830"/>
                    <a:pt x="3157220" y="2702560"/>
                  </a:cubicBezTo>
                  <a:lnTo>
                    <a:pt x="3148330" y="2702560"/>
                  </a:lnTo>
                  <a:lnTo>
                    <a:pt x="3148330" y="2712720"/>
                  </a:lnTo>
                  <a:lnTo>
                    <a:pt x="3136900" y="2712720"/>
                  </a:lnTo>
                  <a:lnTo>
                    <a:pt x="3136900" y="2691130"/>
                  </a:lnTo>
                  <a:lnTo>
                    <a:pt x="3167380" y="2691130"/>
                  </a:lnTo>
                  <a:close/>
                  <a:moveTo>
                    <a:pt x="3117850" y="2663190"/>
                  </a:moveTo>
                  <a:lnTo>
                    <a:pt x="3117850" y="2653030"/>
                  </a:lnTo>
                  <a:lnTo>
                    <a:pt x="3171190" y="2630170"/>
                  </a:lnTo>
                  <a:lnTo>
                    <a:pt x="3171190" y="2644140"/>
                  </a:lnTo>
                  <a:lnTo>
                    <a:pt x="3159760" y="2649220"/>
                  </a:lnTo>
                  <a:lnTo>
                    <a:pt x="3159760" y="2669540"/>
                  </a:lnTo>
                  <a:lnTo>
                    <a:pt x="3171190" y="2674620"/>
                  </a:lnTo>
                  <a:lnTo>
                    <a:pt x="3171190" y="2687320"/>
                  </a:lnTo>
                  <a:lnTo>
                    <a:pt x="3117850" y="2663190"/>
                  </a:lnTo>
                  <a:close/>
                  <a:moveTo>
                    <a:pt x="3133090" y="2658110"/>
                  </a:moveTo>
                  <a:lnTo>
                    <a:pt x="3149600" y="2664460"/>
                  </a:lnTo>
                  <a:lnTo>
                    <a:pt x="3149600" y="2651760"/>
                  </a:lnTo>
                  <a:lnTo>
                    <a:pt x="3133090" y="2658110"/>
                  </a:lnTo>
                  <a:close/>
                  <a:moveTo>
                    <a:pt x="3128010" y="2616200"/>
                  </a:moveTo>
                  <a:lnTo>
                    <a:pt x="3128010" y="2631440"/>
                  </a:lnTo>
                  <a:lnTo>
                    <a:pt x="3117850" y="2631440"/>
                  </a:lnTo>
                  <a:lnTo>
                    <a:pt x="3117850" y="2588260"/>
                  </a:lnTo>
                  <a:lnTo>
                    <a:pt x="3128010" y="2588260"/>
                  </a:lnTo>
                  <a:lnTo>
                    <a:pt x="3128010" y="2603500"/>
                  </a:lnTo>
                  <a:lnTo>
                    <a:pt x="3171190" y="2603500"/>
                  </a:lnTo>
                  <a:lnTo>
                    <a:pt x="3171190" y="2614930"/>
                  </a:lnTo>
                  <a:lnTo>
                    <a:pt x="3128010" y="2614930"/>
                  </a:lnTo>
                  <a:lnTo>
                    <a:pt x="3128010" y="2616200"/>
                  </a:lnTo>
                  <a:close/>
                  <a:moveTo>
                    <a:pt x="3117850" y="2578100"/>
                  </a:moveTo>
                  <a:lnTo>
                    <a:pt x="3117850" y="2566670"/>
                  </a:lnTo>
                  <a:lnTo>
                    <a:pt x="3171190" y="2566670"/>
                  </a:lnTo>
                  <a:lnTo>
                    <a:pt x="3171190" y="2578100"/>
                  </a:lnTo>
                  <a:lnTo>
                    <a:pt x="3117850" y="2578100"/>
                  </a:lnTo>
                  <a:close/>
                  <a:moveTo>
                    <a:pt x="3117850" y="2555240"/>
                  </a:moveTo>
                  <a:lnTo>
                    <a:pt x="3117850" y="2541270"/>
                  </a:lnTo>
                  <a:lnTo>
                    <a:pt x="3153410" y="2528570"/>
                  </a:lnTo>
                  <a:lnTo>
                    <a:pt x="3153410" y="2528570"/>
                  </a:lnTo>
                  <a:lnTo>
                    <a:pt x="3117850" y="2514600"/>
                  </a:lnTo>
                  <a:lnTo>
                    <a:pt x="3117850" y="2501900"/>
                  </a:lnTo>
                  <a:lnTo>
                    <a:pt x="3171190" y="2524760"/>
                  </a:lnTo>
                  <a:lnTo>
                    <a:pt x="3171190" y="2534920"/>
                  </a:lnTo>
                  <a:lnTo>
                    <a:pt x="3117850" y="2555240"/>
                  </a:lnTo>
                  <a:close/>
                  <a:moveTo>
                    <a:pt x="3117850" y="2490470"/>
                  </a:moveTo>
                  <a:lnTo>
                    <a:pt x="3117850" y="2453640"/>
                  </a:lnTo>
                  <a:lnTo>
                    <a:pt x="3129280" y="2453640"/>
                  </a:lnTo>
                  <a:lnTo>
                    <a:pt x="3129280" y="2479040"/>
                  </a:lnTo>
                  <a:lnTo>
                    <a:pt x="3139440" y="2479040"/>
                  </a:lnTo>
                  <a:lnTo>
                    <a:pt x="3139440" y="2456180"/>
                  </a:lnTo>
                  <a:lnTo>
                    <a:pt x="3150870" y="2456180"/>
                  </a:lnTo>
                  <a:lnTo>
                    <a:pt x="3150870" y="2479040"/>
                  </a:lnTo>
                  <a:lnTo>
                    <a:pt x="3162300" y="2479040"/>
                  </a:lnTo>
                  <a:lnTo>
                    <a:pt x="3162300" y="2452370"/>
                  </a:lnTo>
                  <a:lnTo>
                    <a:pt x="3173730" y="2452370"/>
                  </a:lnTo>
                  <a:lnTo>
                    <a:pt x="3173730" y="2490470"/>
                  </a:lnTo>
                  <a:lnTo>
                    <a:pt x="3117850" y="2490470"/>
                  </a:lnTo>
                  <a:close/>
                  <a:moveTo>
                    <a:pt x="3117850" y="5429250"/>
                  </a:moveTo>
                  <a:lnTo>
                    <a:pt x="3117850" y="5392420"/>
                  </a:lnTo>
                  <a:lnTo>
                    <a:pt x="3129280" y="5392420"/>
                  </a:lnTo>
                  <a:lnTo>
                    <a:pt x="3129280" y="5416550"/>
                  </a:lnTo>
                  <a:lnTo>
                    <a:pt x="3140710" y="5416550"/>
                  </a:lnTo>
                  <a:lnTo>
                    <a:pt x="3140710" y="5393690"/>
                  </a:lnTo>
                  <a:lnTo>
                    <a:pt x="3152140" y="5393690"/>
                  </a:lnTo>
                  <a:lnTo>
                    <a:pt x="3152140" y="5416550"/>
                  </a:lnTo>
                  <a:lnTo>
                    <a:pt x="3173730" y="5416550"/>
                  </a:lnTo>
                  <a:lnTo>
                    <a:pt x="3173730" y="5427980"/>
                  </a:lnTo>
                  <a:lnTo>
                    <a:pt x="3117850" y="5427980"/>
                  </a:lnTo>
                  <a:lnTo>
                    <a:pt x="3117850" y="5429250"/>
                  </a:lnTo>
                  <a:close/>
                  <a:moveTo>
                    <a:pt x="3117850" y="5379720"/>
                  </a:moveTo>
                  <a:lnTo>
                    <a:pt x="3117850" y="5368290"/>
                  </a:lnTo>
                  <a:lnTo>
                    <a:pt x="3171190" y="5368290"/>
                  </a:lnTo>
                  <a:lnTo>
                    <a:pt x="3171190" y="5379720"/>
                  </a:lnTo>
                  <a:lnTo>
                    <a:pt x="3117850" y="5379720"/>
                  </a:lnTo>
                  <a:close/>
                  <a:moveTo>
                    <a:pt x="3117850" y="5351780"/>
                  </a:moveTo>
                  <a:lnTo>
                    <a:pt x="3117850" y="5339080"/>
                  </a:lnTo>
                  <a:lnTo>
                    <a:pt x="3161030" y="5339080"/>
                  </a:lnTo>
                  <a:lnTo>
                    <a:pt x="3161030" y="5317490"/>
                  </a:lnTo>
                  <a:lnTo>
                    <a:pt x="3172460" y="5317490"/>
                  </a:lnTo>
                  <a:lnTo>
                    <a:pt x="3172460" y="5351780"/>
                  </a:lnTo>
                  <a:lnTo>
                    <a:pt x="3117850" y="5351780"/>
                  </a:lnTo>
                  <a:close/>
                  <a:moveTo>
                    <a:pt x="3117850" y="5306060"/>
                  </a:moveTo>
                  <a:lnTo>
                    <a:pt x="3117850" y="5288280"/>
                  </a:lnTo>
                  <a:lnTo>
                    <a:pt x="3153410" y="5275580"/>
                  </a:lnTo>
                  <a:lnTo>
                    <a:pt x="3153410" y="5275580"/>
                  </a:lnTo>
                  <a:lnTo>
                    <a:pt x="3117850" y="5262880"/>
                  </a:lnTo>
                  <a:lnTo>
                    <a:pt x="3117850" y="5245100"/>
                  </a:lnTo>
                  <a:lnTo>
                    <a:pt x="3171190" y="5245100"/>
                  </a:lnTo>
                  <a:lnTo>
                    <a:pt x="3171190" y="5256530"/>
                  </a:lnTo>
                  <a:lnTo>
                    <a:pt x="3129280" y="5256530"/>
                  </a:lnTo>
                  <a:lnTo>
                    <a:pt x="3129280" y="5256530"/>
                  </a:lnTo>
                  <a:lnTo>
                    <a:pt x="3171190" y="5270500"/>
                  </a:lnTo>
                  <a:lnTo>
                    <a:pt x="3171190" y="5279390"/>
                  </a:lnTo>
                  <a:lnTo>
                    <a:pt x="3129280" y="5293360"/>
                  </a:lnTo>
                  <a:lnTo>
                    <a:pt x="3129280" y="5293360"/>
                  </a:lnTo>
                  <a:lnTo>
                    <a:pt x="3171190" y="5293360"/>
                  </a:lnTo>
                  <a:lnTo>
                    <a:pt x="3171190" y="5304790"/>
                  </a:lnTo>
                  <a:lnTo>
                    <a:pt x="3117850" y="5306060"/>
                  </a:lnTo>
                  <a:lnTo>
                    <a:pt x="3117850" y="5306060"/>
                  </a:lnTo>
                  <a:close/>
                  <a:moveTo>
                    <a:pt x="3117850" y="5200650"/>
                  </a:moveTo>
                  <a:lnTo>
                    <a:pt x="3117850" y="5184140"/>
                  </a:lnTo>
                  <a:lnTo>
                    <a:pt x="3155950" y="5161280"/>
                  </a:lnTo>
                  <a:lnTo>
                    <a:pt x="3155950" y="5161280"/>
                  </a:lnTo>
                  <a:lnTo>
                    <a:pt x="3117850" y="5161280"/>
                  </a:lnTo>
                  <a:lnTo>
                    <a:pt x="3117850" y="5148580"/>
                  </a:lnTo>
                  <a:lnTo>
                    <a:pt x="3171190" y="5148580"/>
                  </a:lnTo>
                  <a:lnTo>
                    <a:pt x="3171190" y="5163821"/>
                  </a:lnTo>
                  <a:lnTo>
                    <a:pt x="3133090" y="5187950"/>
                  </a:lnTo>
                  <a:lnTo>
                    <a:pt x="3133090" y="5187950"/>
                  </a:lnTo>
                  <a:lnTo>
                    <a:pt x="3171190" y="5187950"/>
                  </a:lnTo>
                  <a:lnTo>
                    <a:pt x="3171190" y="5199380"/>
                  </a:lnTo>
                  <a:lnTo>
                    <a:pt x="3117850" y="5199380"/>
                  </a:lnTo>
                  <a:lnTo>
                    <a:pt x="3117850" y="5200650"/>
                  </a:lnTo>
                  <a:close/>
                  <a:moveTo>
                    <a:pt x="3117850" y="5132070"/>
                  </a:moveTo>
                  <a:lnTo>
                    <a:pt x="3117850" y="5095240"/>
                  </a:lnTo>
                  <a:lnTo>
                    <a:pt x="3129280" y="5095240"/>
                  </a:lnTo>
                  <a:lnTo>
                    <a:pt x="3129280" y="5120640"/>
                  </a:lnTo>
                  <a:lnTo>
                    <a:pt x="3139440" y="5120640"/>
                  </a:lnTo>
                  <a:lnTo>
                    <a:pt x="3139440" y="5097780"/>
                  </a:lnTo>
                  <a:lnTo>
                    <a:pt x="3150870" y="5097780"/>
                  </a:lnTo>
                  <a:lnTo>
                    <a:pt x="3150870" y="5120640"/>
                  </a:lnTo>
                  <a:lnTo>
                    <a:pt x="3162300" y="5120640"/>
                  </a:lnTo>
                  <a:lnTo>
                    <a:pt x="3162300" y="5093970"/>
                  </a:lnTo>
                  <a:lnTo>
                    <a:pt x="3173730" y="5093970"/>
                  </a:lnTo>
                  <a:lnTo>
                    <a:pt x="3173730" y="5132070"/>
                  </a:lnTo>
                  <a:lnTo>
                    <a:pt x="3117850" y="5132070"/>
                  </a:lnTo>
                  <a:close/>
                  <a:moveTo>
                    <a:pt x="3167380" y="5030470"/>
                  </a:moveTo>
                  <a:cubicBezTo>
                    <a:pt x="3168650" y="5034280"/>
                    <a:pt x="3169920" y="5038090"/>
                    <a:pt x="3171190" y="5041900"/>
                  </a:cubicBezTo>
                  <a:cubicBezTo>
                    <a:pt x="3172460" y="5045710"/>
                    <a:pt x="3172460" y="5049520"/>
                    <a:pt x="3172460" y="5053330"/>
                  </a:cubicBezTo>
                  <a:cubicBezTo>
                    <a:pt x="3172460" y="5057140"/>
                    <a:pt x="3171190" y="5060950"/>
                    <a:pt x="3169920" y="5064760"/>
                  </a:cubicBezTo>
                  <a:cubicBezTo>
                    <a:pt x="3168650" y="5068570"/>
                    <a:pt x="3166110" y="5071110"/>
                    <a:pt x="3164840" y="5073650"/>
                  </a:cubicBezTo>
                  <a:cubicBezTo>
                    <a:pt x="3162300" y="5076190"/>
                    <a:pt x="3159760" y="5078730"/>
                    <a:pt x="3155950" y="5080000"/>
                  </a:cubicBezTo>
                  <a:cubicBezTo>
                    <a:pt x="3152140" y="5081270"/>
                    <a:pt x="3148330" y="5082540"/>
                    <a:pt x="3144520" y="5082540"/>
                  </a:cubicBezTo>
                  <a:cubicBezTo>
                    <a:pt x="3140710" y="5082540"/>
                    <a:pt x="3136900" y="5081270"/>
                    <a:pt x="3133090" y="5080000"/>
                  </a:cubicBezTo>
                  <a:cubicBezTo>
                    <a:pt x="3129280" y="5078730"/>
                    <a:pt x="3126740" y="5076190"/>
                    <a:pt x="3124200" y="5073650"/>
                  </a:cubicBezTo>
                  <a:cubicBezTo>
                    <a:pt x="3121660" y="5071110"/>
                    <a:pt x="3120390" y="5068570"/>
                    <a:pt x="3119121" y="5064760"/>
                  </a:cubicBezTo>
                  <a:cubicBezTo>
                    <a:pt x="3117850" y="5060950"/>
                    <a:pt x="3116581" y="5057140"/>
                    <a:pt x="3116581" y="5053330"/>
                  </a:cubicBezTo>
                  <a:cubicBezTo>
                    <a:pt x="3116581" y="5049520"/>
                    <a:pt x="3116581" y="5044440"/>
                    <a:pt x="3117851" y="5041900"/>
                  </a:cubicBezTo>
                  <a:cubicBezTo>
                    <a:pt x="3119121" y="5038090"/>
                    <a:pt x="3120391" y="5035550"/>
                    <a:pt x="3122931" y="5031740"/>
                  </a:cubicBezTo>
                  <a:lnTo>
                    <a:pt x="3131821" y="5040630"/>
                  </a:lnTo>
                  <a:cubicBezTo>
                    <a:pt x="3130550" y="5041900"/>
                    <a:pt x="3129281" y="5044440"/>
                    <a:pt x="3128010" y="5045710"/>
                  </a:cubicBezTo>
                  <a:cubicBezTo>
                    <a:pt x="3126740" y="5048250"/>
                    <a:pt x="3126740" y="5050790"/>
                    <a:pt x="3126740" y="5053330"/>
                  </a:cubicBezTo>
                  <a:cubicBezTo>
                    <a:pt x="3126740" y="5055871"/>
                    <a:pt x="3126740" y="5058410"/>
                    <a:pt x="3128010" y="5059680"/>
                  </a:cubicBezTo>
                  <a:cubicBezTo>
                    <a:pt x="3129281" y="5062221"/>
                    <a:pt x="3130550" y="5063490"/>
                    <a:pt x="3131821" y="5064760"/>
                  </a:cubicBezTo>
                  <a:cubicBezTo>
                    <a:pt x="3133091" y="5066030"/>
                    <a:pt x="3135631" y="5067300"/>
                    <a:pt x="3136900" y="5068570"/>
                  </a:cubicBezTo>
                  <a:cubicBezTo>
                    <a:pt x="3139440" y="5069840"/>
                    <a:pt x="3140710" y="5069840"/>
                    <a:pt x="3143250" y="5069840"/>
                  </a:cubicBezTo>
                  <a:cubicBezTo>
                    <a:pt x="3145790" y="5069840"/>
                    <a:pt x="3148330" y="5069840"/>
                    <a:pt x="3149600" y="5068570"/>
                  </a:cubicBezTo>
                  <a:cubicBezTo>
                    <a:pt x="3152140" y="5067300"/>
                    <a:pt x="3153410" y="5066030"/>
                    <a:pt x="3154680" y="5064760"/>
                  </a:cubicBezTo>
                  <a:cubicBezTo>
                    <a:pt x="3155950" y="5063491"/>
                    <a:pt x="3157220" y="5060950"/>
                    <a:pt x="3158490" y="5059680"/>
                  </a:cubicBezTo>
                  <a:cubicBezTo>
                    <a:pt x="3159760" y="5057140"/>
                    <a:pt x="3159760" y="5055871"/>
                    <a:pt x="3159760" y="5053330"/>
                  </a:cubicBezTo>
                  <a:cubicBezTo>
                    <a:pt x="3159760" y="5050790"/>
                    <a:pt x="3159760" y="5048250"/>
                    <a:pt x="3158490" y="5046980"/>
                  </a:cubicBezTo>
                  <a:cubicBezTo>
                    <a:pt x="3158490" y="5045710"/>
                    <a:pt x="3157220" y="5043171"/>
                    <a:pt x="3157220" y="5041900"/>
                  </a:cubicBezTo>
                  <a:lnTo>
                    <a:pt x="3148330" y="5041900"/>
                  </a:lnTo>
                  <a:lnTo>
                    <a:pt x="3148330" y="5052060"/>
                  </a:lnTo>
                  <a:lnTo>
                    <a:pt x="3136900" y="5052060"/>
                  </a:lnTo>
                  <a:lnTo>
                    <a:pt x="3136900" y="5030470"/>
                  </a:lnTo>
                  <a:lnTo>
                    <a:pt x="3167380" y="5030470"/>
                  </a:lnTo>
                  <a:close/>
                  <a:moveTo>
                    <a:pt x="3117850" y="5002530"/>
                  </a:moveTo>
                  <a:lnTo>
                    <a:pt x="3117850" y="4992370"/>
                  </a:lnTo>
                  <a:lnTo>
                    <a:pt x="3171190" y="4969510"/>
                  </a:lnTo>
                  <a:lnTo>
                    <a:pt x="3171190" y="4983480"/>
                  </a:lnTo>
                  <a:lnTo>
                    <a:pt x="3159760" y="4988560"/>
                  </a:lnTo>
                  <a:lnTo>
                    <a:pt x="3159760" y="5010150"/>
                  </a:lnTo>
                  <a:lnTo>
                    <a:pt x="3171190" y="5015230"/>
                  </a:lnTo>
                  <a:lnTo>
                    <a:pt x="3171190" y="5027930"/>
                  </a:lnTo>
                  <a:lnTo>
                    <a:pt x="3117850" y="5002530"/>
                  </a:lnTo>
                  <a:close/>
                  <a:moveTo>
                    <a:pt x="3133090" y="4997450"/>
                  </a:moveTo>
                  <a:lnTo>
                    <a:pt x="3149600" y="5003800"/>
                  </a:lnTo>
                  <a:lnTo>
                    <a:pt x="3149600" y="4991100"/>
                  </a:lnTo>
                  <a:lnTo>
                    <a:pt x="3133090" y="4997450"/>
                  </a:lnTo>
                  <a:close/>
                  <a:moveTo>
                    <a:pt x="3128010" y="4955540"/>
                  </a:moveTo>
                  <a:lnTo>
                    <a:pt x="3128010" y="4970780"/>
                  </a:lnTo>
                  <a:lnTo>
                    <a:pt x="3117850" y="4970780"/>
                  </a:lnTo>
                  <a:lnTo>
                    <a:pt x="3117850" y="4927600"/>
                  </a:lnTo>
                  <a:lnTo>
                    <a:pt x="3128010" y="4927600"/>
                  </a:lnTo>
                  <a:lnTo>
                    <a:pt x="3128010" y="4942840"/>
                  </a:lnTo>
                  <a:lnTo>
                    <a:pt x="3171190" y="4942840"/>
                  </a:lnTo>
                  <a:lnTo>
                    <a:pt x="3171190" y="4954270"/>
                  </a:lnTo>
                  <a:lnTo>
                    <a:pt x="3128010" y="4955540"/>
                  </a:lnTo>
                  <a:lnTo>
                    <a:pt x="3128010" y="4955540"/>
                  </a:lnTo>
                  <a:close/>
                  <a:moveTo>
                    <a:pt x="3117850" y="4917440"/>
                  </a:moveTo>
                  <a:lnTo>
                    <a:pt x="3117850" y="4906010"/>
                  </a:lnTo>
                  <a:lnTo>
                    <a:pt x="3171190" y="4906010"/>
                  </a:lnTo>
                  <a:lnTo>
                    <a:pt x="3171190" y="4917440"/>
                  </a:lnTo>
                  <a:lnTo>
                    <a:pt x="3117850" y="4917440"/>
                  </a:lnTo>
                  <a:close/>
                  <a:moveTo>
                    <a:pt x="3117850" y="4894580"/>
                  </a:moveTo>
                  <a:lnTo>
                    <a:pt x="3117850" y="4881880"/>
                  </a:lnTo>
                  <a:lnTo>
                    <a:pt x="3153410" y="4869180"/>
                  </a:lnTo>
                  <a:lnTo>
                    <a:pt x="3153410" y="4869180"/>
                  </a:lnTo>
                  <a:lnTo>
                    <a:pt x="3117850" y="4855210"/>
                  </a:lnTo>
                  <a:lnTo>
                    <a:pt x="3117850" y="4842510"/>
                  </a:lnTo>
                  <a:lnTo>
                    <a:pt x="3171190" y="4865370"/>
                  </a:lnTo>
                  <a:lnTo>
                    <a:pt x="3171190" y="4875530"/>
                  </a:lnTo>
                  <a:lnTo>
                    <a:pt x="3117850" y="4894580"/>
                  </a:lnTo>
                  <a:close/>
                  <a:moveTo>
                    <a:pt x="3117850" y="4829810"/>
                  </a:moveTo>
                  <a:lnTo>
                    <a:pt x="3117850" y="4792980"/>
                  </a:lnTo>
                  <a:lnTo>
                    <a:pt x="3129280" y="4792980"/>
                  </a:lnTo>
                  <a:lnTo>
                    <a:pt x="3129280" y="4818380"/>
                  </a:lnTo>
                  <a:lnTo>
                    <a:pt x="3139440" y="4818380"/>
                  </a:lnTo>
                  <a:lnTo>
                    <a:pt x="3139440" y="4795520"/>
                  </a:lnTo>
                  <a:lnTo>
                    <a:pt x="3150870" y="4795520"/>
                  </a:lnTo>
                  <a:lnTo>
                    <a:pt x="3150870" y="4818380"/>
                  </a:lnTo>
                  <a:lnTo>
                    <a:pt x="3162300" y="4818380"/>
                  </a:lnTo>
                  <a:lnTo>
                    <a:pt x="3162300" y="4791710"/>
                  </a:lnTo>
                  <a:lnTo>
                    <a:pt x="3173730" y="4791710"/>
                  </a:lnTo>
                  <a:lnTo>
                    <a:pt x="3173730" y="4829810"/>
                  </a:lnTo>
                  <a:lnTo>
                    <a:pt x="3117850" y="4829810"/>
                  </a:lnTo>
                  <a:close/>
                  <a:moveTo>
                    <a:pt x="30480" y="146050"/>
                  </a:moveTo>
                  <a:lnTo>
                    <a:pt x="1270" y="83820"/>
                  </a:lnTo>
                  <a:lnTo>
                    <a:pt x="6350" y="82550"/>
                  </a:lnTo>
                  <a:lnTo>
                    <a:pt x="30480" y="134620"/>
                  </a:lnTo>
                  <a:lnTo>
                    <a:pt x="53340" y="82550"/>
                  </a:lnTo>
                  <a:lnTo>
                    <a:pt x="58420" y="83820"/>
                  </a:lnTo>
                  <a:lnTo>
                    <a:pt x="30480" y="146050"/>
                  </a:lnTo>
                  <a:close/>
                  <a:moveTo>
                    <a:pt x="26670" y="0"/>
                  </a:moveTo>
                  <a:lnTo>
                    <a:pt x="31750" y="0"/>
                  </a:lnTo>
                  <a:lnTo>
                    <a:pt x="31750" y="139700"/>
                  </a:lnTo>
                  <a:lnTo>
                    <a:pt x="26670" y="139700"/>
                  </a:lnTo>
                  <a:lnTo>
                    <a:pt x="26670" y="0"/>
                  </a:lnTo>
                  <a:close/>
                  <a:moveTo>
                    <a:pt x="41910" y="246380"/>
                  </a:moveTo>
                  <a:lnTo>
                    <a:pt x="31750" y="234950"/>
                  </a:lnTo>
                  <a:lnTo>
                    <a:pt x="39370" y="228600"/>
                  </a:lnTo>
                  <a:lnTo>
                    <a:pt x="54610" y="246380"/>
                  </a:lnTo>
                  <a:lnTo>
                    <a:pt x="54610" y="256540"/>
                  </a:lnTo>
                  <a:lnTo>
                    <a:pt x="1270" y="256540"/>
                  </a:lnTo>
                  <a:lnTo>
                    <a:pt x="1270" y="246380"/>
                  </a:lnTo>
                  <a:lnTo>
                    <a:pt x="41910" y="246380"/>
                  </a:lnTo>
                  <a:close/>
                  <a:moveTo>
                    <a:pt x="34290" y="292100"/>
                  </a:moveTo>
                  <a:lnTo>
                    <a:pt x="34290" y="295910"/>
                  </a:lnTo>
                  <a:cubicBezTo>
                    <a:pt x="34290" y="297180"/>
                    <a:pt x="34290" y="298450"/>
                    <a:pt x="34290" y="298450"/>
                  </a:cubicBezTo>
                  <a:cubicBezTo>
                    <a:pt x="34290" y="298450"/>
                    <a:pt x="34290" y="300990"/>
                    <a:pt x="35560" y="300990"/>
                  </a:cubicBezTo>
                  <a:cubicBezTo>
                    <a:pt x="35560" y="302260"/>
                    <a:pt x="36830" y="302260"/>
                    <a:pt x="36830" y="303530"/>
                  </a:cubicBezTo>
                  <a:cubicBezTo>
                    <a:pt x="38100" y="303530"/>
                    <a:pt x="38100" y="304800"/>
                    <a:pt x="39370" y="304800"/>
                  </a:cubicBezTo>
                  <a:cubicBezTo>
                    <a:pt x="40640" y="304800"/>
                    <a:pt x="41910" y="303530"/>
                    <a:pt x="43180" y="302260"/>
                  </a:cubicBezTo>
                  <a:cubicBezTo>
                    <a:pt x="44450" y="300990"/>
                    <a:pt x="44450" y="299720"/>
                    <a:pt x="44450" y="297180"/>
                  </a:cubicBezTo>
                  <a:cubicBezTo>
                    <a:pt x="44450" y="295910"/>
                    <a:pt x="44450" y="293370"/>
                    <a:pt x="43180" y="293370"/>
                  </a:cubicBezTo>
                  <a:cubicBezTo>
                    <a:pt x="41910" y="293370"/>
                    <a:pt x="40640" y="290830"/>
                    <a:pt x="39370" y="290830"/>
                  </a:cubicBezTo>
                  <a:lnTo>
                    <a:pt x="41910" y="278130"/>
                  </a:lnTo>
                  <a:cubicBezTo>
                    <a:pt x="44450" y="278130"/>
                    <a:pt x="45720" y="279400"/>
                    <a:pt x="48260" y="280670"/>
                  </a:cubicBezTo>
                  <a:cubicBezTo>
                    <a:pt x="49530" y="281940"/>
                    <a:pt x="50800" y="283210"/>
                    <a:pt x="52070" y="284480"/>
                  </a:cubicBezTo>
                  <a:cubicBezTo>
                    <a:pt x="53340" y="285750"/>
                    <a:pt x="53340" y="288290"/>
                    <a:pt x="54610" y="289560"/>
                  </a:cubicBezTo>
                  <a:cubicBezTo>
                    <a:pt x="55880" y="290830"/>
                    <a:pt x="55880" y="293370"/>
                    <a:pt x="55880" y="295910"/>
                  </a:cubicBezTo>
                  <a:cubicBezTo>
                    <a:pt x="55880" y="298450"/>
                    <a:pt x="55880" y="300990"/>
                    <a:pt x="54610" y="302260"/>
                  </a:cubicBezTo>
                  <a:cubicBezTo>
                    <a:pt x="54610" y="304800"/>
                    <a:pt x="53340" y="306070"/>
                    <a:pt x="52070" y="308610"/>
                  </a:cubicBezTo>
                  <a:cubicBezTo>
                    <a:pt x="50800" y="309880"/>
                    <a:pt x="49530" y="311150"/>
                    <a:pt x="46990" y="312420"/>
                  </a:cubicBezTo>
                  <a:cubicBezTo>
                    <a:pt x="45720" y="313690"/>
                    <a:pt x="43180" y="313690"/>
                    <a:pt x="40640" y="313690"/>
                  </a:cubicBezTo>
                  <a:cubicBezTo>
                    <a:pt x="38100" y="313690"/>
                    <a:pt x="35560" y="312420"/>
                    <a:pt x="33020" y="311150"/>
                  </a:cubicBezTo>
                  <a:cubicBezTo>
                    <a:pt x="30480" y="309880"/>
                    <a:pt x="30480" y="309880"/>
                    <a:pt x="29210" y="307340"/>
                  </a:cubicBezTo>
                  <a:lnTo>
                    <a:pt x="29210" y="307340"/>
                  </a:lnTo>
                  <a:cubicBezTo>
                    <a:pt x="29210" y="308610"/>
                    <a:pt x="27940" y="309880"/>
                    <a:pt x="27940" y="311150"/>
                  </a:cubicBezTo>
                  <a:cubicBezTo>
                    <a:pt x="26670" y="312420"/>
                    <a:pt x="26670" y="313690"/>
                    <a:pt x="25400" y="313690"/>
                  </a:cubicBezTo>
                  <a:cubicBezTo>
                    <a:pt x="24130" y="314960"/>
                    <a:pt x="22860" y="314960"/>
                    <a:pt x="21590" y="316230"/>
                  </a:cubicBezTo>
                  <a:cubicBezTo>
                    <a:pt x="20320" y="316230"/>
                    <a:pt x="19050" y="317500"/>
                    <a:pt x="16510" y="317500"/>
                  </a:cubicBezTo>
                  <a:cubicBezTo>
                    <a:pt x="13970" y="317500"/>
                    <a:pt x="11430" y="317500"/>
                    <a:pt x="8890" y="316230"/>
                  </a:cubicBezTo>
                  <a:cubicBezTo>
                    <a:pt x="6350" y="314960"/>
                    <a:pt x="5080" y="313690"/>
                    <a:pt x="3810" y="312420"/>
                  </a:cubicBezTo>
                  <a:cubicBezTo>
                    <a:pt x="2540" y="311150"/>
                    <a:pt x="1270" y="308610"/>
                    <a:pt x="1270" y="306070"/>
                  </a:cubicBezTo>
                  <a:cubicBezTo>
                    <a:pt x="1270" y="303530"/>
                    <a:pt x="0" y="300990"/>
                    <a:pt x="0" y="297180"/>
                  </a:cubicBezTo>
                  <a:cubicBezTo>
                    <a:pt x="0" y="292100"/>
                    <a:pt x="1270" y="288290"/>
                    <a:pt x="3810" y="284480"/>
                  </a:cubicBezTo>
                  <a:cubicBezTo>
                    <a:pt x="6350" y="280670"/>
                    <a:pt x="10160" y="278130"/>
                    <a:pt x="13970" y="278130"/>
                  </a:cubicBezTo>
                  <a:lnTo>
                    <a:pt x="16510" y="289560"/>
                  </a:lnTo>
                  <a:cubicBezTo>
                    <a:pt x="13970" y="289560"/>
                    <a:pt x="12700" y="290830"/>
                    <a:pt x="11430" y="292100"/>
                  </a:cubicBezTo>
                  <a:cubicBezTo>
                    <a:pt x="10160" y="293370"/>
                    <a:pt x="10160" y="294640"/>
                    <a:pt x="10160" y="297180"/>
                  </a:cubicBezTo>
                  <a:cubicBezTo>
                    <a:pt x="10160" y="299720"/>
                    <a:pt x="11430" y="300990"/>
                    <a:pt x="12700" y="302260"/>
                  </a:cubicBezTo>
                  <a:cubicBezTo>
                    <a:pt x="13970" y="303530"/>
                    <a:pt x="15240" y="303530"/>
                    <a:pt x="17780" y="303530"/>
                  </a:cubicBezTo>
                  <a:cubicBezTo>
                    <a:pt x="19050" y="303530"/>
                    <a:pt x="20320" y="303530"/>
                    <a:pt x="21590" y="302260"/>
                  </a:cubicBezTo>
                  <a:cubicBezTo>
                    <a:pt x="22860" y="300990"/>
                    <a:pt x="22860" y="300990"/>
                    <a:pt x="22860" y="299720"/>
                  </a:cubicBezTo>
                  <a:cubicBezTo>
                    <a:pt x="22860" y="298450"/>
                    <a:pt x="24130" y="297180"/>
                    <a:pt x="24130" y="295910"/>
                  </a:cubicBezTo>
                  <a:cubicBezTo>
                    <a:pt x="24130" y="294640"/>
                    <a:pt x="24130" y="293370"/>
                    <a:pt x="24130" y="292100"/>
                  </a:cubicBezTo>
                  <a:lnTo>
                    <a:pt x="24130" y="289560"/>
                  </a:lnTo>
                  <a:lnTo>
                    <a:pt x="34290" y="289560"/>
                  </a:lnTo>
                  <a:lnTo>
                    <a:pt x="34290" y="292100"/>
                  </a:lnTo>
                  <a:close/>
                  <a:moveTo>
                    <a:pt x="30480" y="1762760"/>
                  </a:moveTo>
                  <a:lnTo>
                    <a:pt x="1270" y="1700530"/>
                  </a:lnTo>
                  <a:lnTo>
                    <a:pt x="6350" y="1697990"/>
                  </a:lnTo>
                  <a:lnTo>
                    <a:pt x="30480" y="1750060"/>
                  </a:lnTo>
                  <a:lnTo>
                    <a:pt x="53340" y="1697990"/>
                  </a:lnTo>
                  <a:lnTo>
                    <a:pt x="58420" y="1700530"/>
                  </a:lnTo>
                  <a:lnTo>
                    <a:pt x="30480" y="1762760"/>
                  </a:lnTo>
                  <a:close/>
                  <a:moveTo>
                    <a:pt x="26670" y="1616710"/>
                  </a:moveTo>
                  <a:lnTo>
                    <a:pt x="31750" y="1616710"/>
                  </a:lnTo>
                  <a:lnTo>
                    <a:pt x="31750" y="1756410"/>
                  </a:lnTo>
                  <a:lnTo>
                    <a:pt x="26670" y="1756410"/>
                  </a:lnTo>
                  <a:lnTo>
                    <a:pt x="26670" y="1616710"/>
                  </a:lnTo>
                  <a:close/>
                  <a:moveTo>
                    <a:pt x="41910" y="1863090"/>
                  </a:moveTo>
                  <a:lnTo>
                    <a:pt x="31750" y="1851660"/>
                  </a:lnTo>
                  <a:lnTo>
                    <a:pt x="39370" y="1845310"/>
                  </a:lnTo>
                  <a:lnTo>
                    <a:pt x="54610" y="1863090"/>
                  </a:lnTo>
                  <a:lnTo>
                    <a:pt x="54610" y="1873250"/>
                  </a:lnTo>
                  <a:lnTo>
                    <a:pt x="1270" y="1873250"/>
                  </a:lnTo>
                  <a:lnTo>
                    <a:pt x="1270" y="1861820"/>
                  </a:lnTo>
                  <a:lnTo>
                    <a:pt x="41910" y="1863090"/>
                  </a:lnTo>
                  <a:lnTo>
                    <a:pt x="41910" y="1863090"/>
                  </a:lnTo>
                  <a:close/>
                  <a:moveTo>
                    <a:pt x="34290" y="1908810"/>
                  </a:moveTo>
                  <a:lnTo>
                    <a:pt x="34290" y="1912620"/>
                  </a:lnTo>
                  <a:cubicBezTo>
                    <a:pt x="34290" y="1913890"/>
                    <a:pt x="34290" y="1915160"/>
                    <a:pt x="34290" y="1915160"/>
                  </a:cubicBezTo>
                  <a:cubicBezTo>
                    <a:pt x="34290" y="1915160"/>
                    <a:pt x="34290" y="1917700"/>
                    <a:pt x="35560" y="1917700"/>
                  </a:cubicBezTo>
                  <a:cubicBezTo>
                    <a:pt x="35560" y="1918970"/>
                    <a:pt x="36830" y="1918970"/>
                    <a:pt x="36830" y="1920240"/>
                  </a:cubicBezTo>
                  <a:cubicBezTo>
                    <a:pt x="38100" y="1920240"/>
                    <a:pt x="38100" y="1921510"/>
                    <a:pt x="39370" y="1921510"/>
                  </a:cubicBezTo>
                  <a:cubicBezTo>
                    <a:pt x="40640" y="1921510"/>
                    <a:pt x="41910" y="1920240"/>
                    <a:pt x="43180" y="1918970"/>
                  </a:cubicBezTo>
                  <a:cubicBezTo>
                    <a:pt x="44450" y="1917700"/>
                    <a:pt x="44450" y="1916430"/>
                    <a:pt x="44450" y="1913890"/>
                  </a:cubicBezTo>
                  <a:cubicBezTo>
                    <a:pt x="44450" y="1912620"/>
                    <a:pt x="44450" y="1910080"/>
                    <a:pt x="43180" y="1910080"/>
                  </a:cubicBezTo>
                  <a:cubicBezTo>
                    <a:pt x="41910" y="1910080"/>
                    <a:pt x="40640" y="1907540"/>
                    <a:pt x="39370" y="1907540"/>
                  </a:cubicBezTo>
                  <a:lnTo>
                    <a:pt x="41910" y="1894840"/>
                  </a:lnTo>
                  <a:cubicBezTo>
                    <a:pt x="44450" y="1894840"/>
                    <a:pt x="45720" y="1896110"/>
                    <a:pt x="48260" y="1897380"/>
                  </a:cubicBezTo>
                  <a:cubicBezTo>
                    <a:pt x="49530" y="1898650"/>
                    <a:pt x="50800" y="1899920"/>
                    <a:pt x="52070" y="1901190"/>
                  </a:cubicBezTo>
                  <a:cubicBezTo>
                    <a:pt x="53340" y="1902460"/>
                    <a:pt x="53340" y="1905000"/>
                    <a:pt x="54610" y="1906270"/>
                  </a:cubicBezTo>
                  <a:cubicBezTo>
                    <a:pt x="55880" y="1907540"/>
                    <a:pt x="55880" y="1910080"/>
                    <a:pt x="55880" y="1912620"/>
                  </a:cubicBezTo>
                  <a:cubicBezTo>
                    <a:pt x="55880" y="1915160"/>
                    <a:pt x="55880" y="1917700"/>
                    <a:pt x="54610" y="1918970"/>
                  </a:cubicBezTo>
                  <a:cubicBezTo>
                    <a:pt x="54610" y="1921510"/>
                    <a:pt x="53340" y="1922780"/>
                    <a:pt x="52070" y="1925320"/>
                  </a:cubicBezTo>
                  <a:cubicBezTo>
                    <a:pt x="50800" y="1926590"/>
                    <a:pt x="49530" y="1927860"/>
                    <a:pt x="46990" y="1929130"/>
                  </a:cubicBezTo>
                  <a:cubicBezTo>
                    <a:pt x="45720" y="1930400"/>
                    <a:pt x="43180" y="1930400"/>
                    <a:pt x="40640" y="1930400"/>
                  </a:cubicBezTo>
                  <a:cubicBezTo>
                    <a:pt x="38100" y="1930400"/>
                    <a:pt x="35560" y="1929130"/>
                    <a:pt x="33020" y="1927860"/>
                  </a:cubicBezTo>
                  <a:cubicBezTo>
                    <a:pt x="30480" y="1926590"/>
                    <a:pt x="29210" y="1924050"/>
                    <a:pt x="29210" y="1921510"/>
                  </a:cubicBezTo>
                  <a:lnTo>
                    <a:pt x="29210" y="1921510"/>
                  </a:lnTo>
                  <a:cubicBezTo>
                    <a:pt x="29210" y="1922780"/>
                    <a:pt x="27940" y="1924050"/>
                    <a:pt x="27940" y="1925320"/>
                  </a:cubicBezTo>
                  <a:cubicBezTo>
                    <a:pt x="26670" y="1926590"/>
                    <a:pt x="26670" y="1927860"/>
                    <a:pt x="25400" y="1927860"/>
                  </a:cubicBezTo>
                  <a:cubicBezTo>
                    <a:pt x="24130" y="1929130"/>
                    <a:pt x="22860" y="1929130"/>
                    <a:pt x="21590" y="1930400"/>
                  </a:cubicBezTo>
                  <a:cubicBezTo>
                    <a:pt x="20320" y="1930400"/>
                    <a:pt x="19050" y="1931670"/>
                    <a:pt x="16510" y="1931670"/>
                  </a:cubicBezTo>
                  <a:cubicBezTo>
                    <a:pt x="13970" y="1931670"/>
                    <a:pt x="11430" y="1931670"/>
                    <a:pt x="8890" y="1930400"/>
                  </a:cubicBezTo>
                  <a:cubicBezTo>
                    <a:pt x="6350" y="1929130"/>
                    <a:pt x="5080" y="1927860"/>
                    <a:pt x="3810" y="1926590"/>
                  </a:cubicBezTo>
                  <a:cubicBezTo>
                    <a:pt x="2540" y="1925320"/>
                    <a:pt x="1270" y="1922780"/>
                    <a:pt x="1270" y="1920240"/>
                  </a:cubicBezTo>
                  <a:cubicBezTo>
                    <a:pt x="1270" y="1917700"/>
                    <a:pt x="0" y="1915160"/>
                    <a:pt x="0" y="1912620"/>
                  </a:cubicBezTo>
                  <a:cubicBezTo>
                    <a:pt x="0" y="1907540"/>
                    <a:pt x="1270" y="1903730"/>
                    <a:pt x="3810" y="1899920"/>
                  </a:cubicBezTo>
                  <a:cubicBezTo>
                    <a:pt x="6350" y="1896110"/>
                    <a:pt x="10160" y="1893570"/>
                    <a:pt x="13970" y="1893570"/>
                  </a:cubicBezTo>
                  <a:lnTo>
                    <a:pt x="16510" y="1905000"/>
                  </a:lnTo>
                  <a:cubicBezTo>
                    <a:pt x="13970" y="1905000"/>
                    <a:pt x="12700" y="1906270"/>
                    <a:pt x="11430" y="1907540"/>
                  </a:cubicBezTo>
                  <a:cubicBezTo>
                    <a:pt x="10160" y="1908810"/>
                    <a:pt x="10160" y="1910080"/>
                    <a:pt x="10160" y="1912620"/>
                  </a:cubicBezTo>
                  <a:cubicBezTo>
                    <a:pt x="10160" y="1915160"/>
                    <a:pt x="11430" y="1916430"/>
                    <a:pt x="12700" y="1917700"/>
                  </a:cubicBezTo>
                  <a:cubicBezTo>
                    <a:pt x="13970" y="1918970"/>
                    <a:pt x="15240" y="1918970"/>
                    <a:pt x="17780" y="1918970"/>
                  </a:cubicBezTo>
                  <a:cubicBezTo>
                    <a:pt x="19050" y="1918970"/>
                    <a:pt x="20320" y="1918970"/>
                    <a:pt x="21590" y="1917700"/>
                  </a:cubicBezTo>
                  <a:cubicBezTo>
                    <a:pt x="22860" y="1916430"/>
                    <a:pt x="22860" y="1916430"/>
                    <a:pt x="22860" y="1915160"/>
                  </a:cubicBezTo>
                  <a:cubicBezTo>
                    <a:pt x="22860" y="1913890"/>
                    <a:pt x="24130" y="1912620"/>
                    <a:pt x="24130" y="1911350"/>
                  </a:cubicBezTo>
                  <a:cubicBezTo>
                    <a:pt x="24130" y="1910080"/>
                    <a:pt x="24130" y="1908810"/>
                    <a:pt x="24130" y="1907540"/>
                  </a:cubicBezTo>
                  <a:lnTo>
                    <a:pt x="24130" y="1905000"/>
                  </a:lnTo>
                  <a:lnTo>
                    <a:pt x="34290" y="1905000"/>
                  </a:lnTo>
                  <a:lnTo>
                    <a:pt x="34290" y="1908810"/>
                  </a:lnTo>
                  <a:close/>
                  <a:moveTo>
                    <a:pt x="54610" y="1996440"/>
                  </a:moveTo>
                  <a:lnTo>
                    <a:pt x="54610" y="2006600"/>
                  </a:lnTo>
                  <a:lnTo>
                    <a:pt x="1270" y="2029460"/>
                  </a:lnTo>
                  <a:lnTo>
                    <a:pt x="1270" y="2015490"/>
                  </a:lnTo>
                  <a:lnTo>
                    <a:pt x="12700" y="2010410"/>
                  </a:lnTo>
                  <a:lnTo>
                    <a:pt x="12700" y="1990090"/>
                  </a:lnTo>
                  <a:lnTo>
                    <a:pt x="1270" y="1985010"/>
                  </a:lnTo>
                  <a:lnTo>
                    <a:pt x="1270" y="1972310"/>
                  </a:lnTo>
                  <a:lnTo>
                    <a:pt x="54610" y="1996440"/>
                  </a:lnTo>
                  <a:close/>
                  <a:moveTo>
                    <a:pt x="39370" y="2000250"/>
                  </a:moveTo>
                  <a:lnTo>
                    <a:pt x="22860" y="1993900"/>
                  </a:lnTo>
                  <a:lnTo>
                    <a:pt x="22860" y="2006600"/>
                  </a:lnTo>
                  <a:lnTo>
                    <a:pt x="39370" y="2000250"/>
                  </a:lnTo>
                  <a:close/>
                  <a:moveTo>
                    <a:pt x="30480" y="3468370"/>
                  </a:moveTo>
                  <a:lnTo>
                    <a:pt x="1270" y="3406140"/>
                  </a:lnTo>
                  <a:lnTo>
                    <a:pt x="6350" y="3403600"/>
                  </a:lnTo>
                  <a:lnTo>
                    <a:pt x="30480" y="3455670"/>
                  </a:lnTo>
                  <a:lnTo>
                    <a:pt x="53340" y="3403600"/>
                  </a:lnTo>
                  <a:lnTo>
                    <a:pt x="58420" y="3406140"/>
                  </a:lnTo>
                  <a:lnTo>
                    <a:pt x="30480" y="3468370"/>
                  </a:lnTo>
                  <a:close/>
                  <a:moveTo>
                    <a:pt x="26670" y="3322320"/>
                  </a:moveTo>
                  <a:lnTo>
                    <a:pt x="31750" y="3322320"/>
                  </a:lnTo>
                  <a:lnTo>
                    <a:pt x="31750" y="3462020"/>
                  </a:lnTo>
                  <a:lnTo>
                    <a:pt x="26670" y="3462020"/>
                  </a:lnTo>
                  <a:lnTo>
                    <a:pt x="26670" y="3322320"/>
                  </a:lnTo>
                  <a:close/>
                  <a:moveTo>
                    <a:pt x="41910" y="3568700"/>
                  </a:moveTo>
                  <a:lnTo>
                    <a:pt x="31750" y="3557270"/>
                  </a:lnTo>
                  <a:lnTo>
                    <a:pt x="39370" y="3550920"/>
                  </a:lnTo>
                  <a:lnTo>
                    <a:pt x="54610" y="3568700"/>
                  </a:lnTo>
                  <a:lnTo>
                    <a:pt x="54610" y="3578860"/>
                  </a:lnTo>
                  <a:lnTo>
                    <a:pt x="1270" y="3578860"/>
                  </a:lnTo>
                  <a:lnTo>
                    <a:pt x="1270" y="3567430"/>
                  </a:lnTo>
                  <a:lnTo>
                    <a:pt x="41910" y="3567430"/>
                  </a:lnTo>
                  <a:lnTo>
                    <a:pt x="41910" y="3568700"/>
                  </a:lnTo>
                  <a:close/>
                  <a:moveTo>
                    <a:pt x="12700" y="3623310"/>
                  </a:moveTo>
                  <a:lnTo>
                    <a:pt x="12700" y="3599180"/>
                  </a:lnTo>
                  <a:lnTo>
                    <a:pt x="21590" y="3599180"/>
                  </a:lnTo>
                  <a:lnTo>
                    <a:pt x="54610" y="3620770"/>
                  </a:lnTo>
                  <a:lnTo>
                    <a:pt x="54610" y="3633470"/>
                  </a:lnTo>
                  <a:lnTo>
                    <a:pt x="21590" y="3633470"/>
                  </a:lnTo>
                  <a:lnTo>
                    <a:pt x="21590" y="3639820"/>
                  </a:lnTo>
                  <a:lnTo>
                    <a:pt x="12700" y="3639820"/>
                  </a:lnTo>
                  <a:lnTo>
                    <a:pt x="12700" y="3633470"/>
                  </a:lnTo>
                  <a:lnTo>
                    <a:pt x="1270" y="3633470"/>
                  </a:lnTo>
                  <a:lnTo>
                    <a:pt x="1270" y="3622040"/>
                  </a:lnTo>
                  <a:lnTo>
                    <a:pt x="12700" y="3623310"/>
                  </a:lnTo>
                  <a:lnTo>
                    <a:pt x="12700" y="3623310"/>
                  </a:lnTo>
                  <a:close/>
                  <a:moveTo>
                    <a:pt x="40640" y="3623310"/>
                  </a:moveTo>
                  <a:lnTo>
                    <a:pt x="40640" y="3623310"/>
                  </a:lnTo>
                  <a:lnTo>
                    <a:pt x="21590" y="3611880"/>
                  </a:lnTo>
                  <a:lnTo>
                    <a:pt x="21590" y="3624580"/>
                  </a:lnTo>
                  <a:lnTo>
                    <a:pt x="40640" y="3624580"/>
                  </a:lnTo>
                  <a:lnTo>
                    <a:pt x="40640" y="3623310"/>
                  </a:lnTo>
                  <a:close/>
                  <a:moveTo>
                    <a:pt x="30480" y="5085080"/>
                  </a:moveTo>
                  <a:lnTo>
                    <a:pt x="1270" y="5022850"/>
                  </a:lnTo>
                  <a:lnTo>
                    <a:pt x="6350" y="5020310"/>
                  </a:lnTo>
                  <a:lnTo>
                    <a:pt x="30480" y="5072380"/>
                  </a:lnTo>
                  <a:lnTo>
                    <a:pt x="53340" y="5020310"/>
                  </a:lnTo>
                  <a:lnTo>
                    <a:pt x="58420" y="5022850"/>
                  </a:lnTo>
                  <a:lnTo>
                    <a:pt x="30480" y="5085080"/>
                  </a:lnTo>
                  <a:close/>
                  <a:moveTo>
                    <a:pt x="26670" y="4939030"/>
                  </a:moveTo>
                  <a:lnTo>
                    <a:pt x="31750" y="4939030"/>
                  </a:lnTo>
                  <a:lnTo>
                    <a:pt x="31750" y="5078730"/>
                  </a:lnTo>
                  <a:lnTo>
                    <a:pt x="26670" y="5078730"/>
                  </a:lnTo>
                  <a:lnTo>
                    <a:pt x="26670" y="4939030"/>
                  </a:lnTo>
                  <a:close/>
                  <a:moveTo>
                    <a:pt x="41910" y="5185410"/>
                  </a:moveTo>
                  <a:lnTo>
                    <a:pt x="31750" y="5173980"/>
                  </a:lnTo>
                  <a:lnTo>
                    <a:pt x="39370" y="5167630"/>
                  </a:lnTo>
                  <a:lnTo>
                    <a:pt x="54610" y="5185410"/>
                  </a:lnTo>
                  <a:lnTo>
                    <a:pt x="54610" y="5195570"/>
                  </a:lnTo>
                  <a:lnTo>
                    <a:pt x="1270" y="5195570"/>
                  </a:lnTo>
                  <a:lnTo>
                    <a:pt x="1270" y="5184140"/>
                  </a:lnTo>
                  <a:lnTo>
                    <a:pt x="41910" y="5184140"/>
                  </a:lnTo>
                  <a:lnTo>
                    <a:pt x="41910" y="5185410"/>
                  </a:lnTo>
                  <a:close/>
                  <a:moveTo>
                    <a:pt x="12700" y="5240020"/>
                  </a:moveTo>
                  <a:lnTo>
                    <a:pt x="12700" y="5215890"/>
                  </a:lnTo>
                  <a:lnTo>
                    <a:pt x="21590" y="5215890"/>
                  </a:lnTo>
                  <a:lnTo>
                    <a:pt x="54610" y="5237480"/>
                  </a:lnTo>
                  <a:lnTo>
                    <a:pt x="54610" y="5250180"/>
                  </a:lnTo>
                  <a:lnTo>
                    <a:pt x="21590" y="5250180"/>
                  </a:lnTo>
                  <a:lnTo>
                    <a:pt x="21590" y="5256530"/>
                  </a:lnTo>
                  <a:lnTo>
                    <a:pt x="12700" y="5256530"/>
                  </a:lnTo>
                  <a:lnTo>
                    <a:pt x="12700" y="5250180"/>
                  </a:lnTo>
                  <a:lnTo>
                    <a:pt x="1270" y="5250180"/>
                  </a:lnTo>
                  <a:lnTo>
                    <a:pt x="1270" y="5238750"/>
                  </a:lnTo>
                  <a:lnTo>
                    <a:pt x="12700" y="5240020"/>
                  </a:lnTo>
                  <a:lnTo>
                    <a:pt x="12700" y="5240020"/>
                  </a:lnTo>
                  <a:close/>
                  <a:moveTo>
                    <a:pt x="40640" y="5240020"/>
                  </a:moveTo>
                  <a:lnTo>
                    <a:pt x="40640" y="5240020"/>
                  </a:lnTo>
                  <a:lnTo>
                    <a:pt x="21590" y="5227320"/>
                  </a:lnTo>
                  <a:lnTo>
                    <a:pt x="21590" y="5240020"/>
                  </a:lnTo>
                  <a:lnTo>
                    <a:pt x="40640" y="5240020"/>
                  </a:lnTo>
                  <a:close/>
                  <a:moveTo>
                    <a:pt x="54610" y="5317490"/>
                  </a:moveTo>
                  <a:lnTo>
                    <a:pt x="54610" y="5327650"/>
                  </a:lnTo>
                  <a:lnTo>
                    <a:pt x="1270" y="5351780"/>
                  </a:lnTo>
                  <a:lnTo>
                    <a:pt x="1270" y="5337810"/>
                  </a:lnTo>
                  <a:lnTo>
                    <a:pt x="12700" y="5332730"/>
                  </a:lnTo>
                  <a:lnTo>
                    <a:pt x="12700" y="5311140"/>
                  </a:lnTo>
                  <a:lnTo>
                    <a:pt x="1270" y="5306060"/>
                  </a:lnTo>
                  <a:lnTo>
                    <a:pt x="1270" y="5293360"/>
                  </a:lnTo>
                  <a:lnTo>
                    <a:pt x="54610" y="5317490"/>
                  </a:lnTo>
                  <a:close/>
                  <a:moveTo>
                    <a:pt x="39370" y="5322570"/>
                  </a:moveTo>
                  <a:lnTo>
                    <a:pt x="22860" y="5316220"/>
                  </a:lnTo>
                  <a:lnTo>
                    <a:pt x="22860" y="5328920"/>
                  </a:lnTo>
                  <a:lnTo>
                    <a:pt x="39370" y="5322570"/>
                  </a:lnTo>
                  <a:close/>
                </a:path>
              </a:pathLst>
            </a:custGeom>
            <a:solidFill>
              <a:srgbClr val="016A6D"/>
            </a:solidFill>
          </p:spPr>
        </p:sp>
      </p:grpSp>
      <p:sp>
        <p:nvSpPr>
          <p:cNvPr id="19" name="Freeform 19"/>
          <p:cNvSpPr/>
          <p:nvPr/>
        </p:nvSpPr>
        <p:spPr>
          <a:xfrm>
            <a:off x="10118834" y="2723007"/>
            <a:ext cx="730166" cy="1121176"/>
          </a:xfrm>
          <a:custGeom>
            <a:avLst/>
            <a:gdLst/>
            <a:ahLst/>
            <a:cxnLst/>
            <a:rect l="l" t="t" r="r" b="b"/>
            <a:pathLst>
              <a:path w="1095249" h="1681764">
                <a:moveTo>
                  <a:pt x="0" y="0"/>
                </a:moveTo>
                <a:lnTo>
                  <a:pt x="1095248" y="0"/>
                </a:lnTo>
                <a:lnTo>
                  <a:pt x="1095248" y="1681764"/>
                </a:lnTo>
                <a:lnTo>
                  <a:pt x="0" y="168176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20" name="TextBox 20"/>
          <p:cNvSpPr txBox="1"/>
          <p:nvPr/>
        </p:nvSpPr>
        <p:spPr>
          <a:xfrm>
            <a:off x="7511509" y="4726325"/>
            <a:ext cx="5944814"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Ein-</a:t>
            </a:r>
          </a:p>
          <a:p>
            <a:pPr algn="ctr" defTabSz="609630">
              <a:lnSpc>
                <a:spcPts val="3666"/>
              </a:lnSpc>
            </a:pPr>
            <a:r>
              <a:rPr lang="en-US" sz="3333">
                <a:solidFill>
                  <a:srgbClr val="000000"/>
                </a:solidFill>
                <a:latin typeface="Canva Sans"/>
                <a:ea typeface="Canva Sans"/>
                <a:cs typeface="Canva Sans"/>
                <a:sym typeface="Canva Sans"/>
              </a:rPr>
              <a:t>spruch</a:t>
            </a:r>
          </a:p>
        </p:txBody>
      </p:sp>
      <p:grpSp>
        <p:nvGrpSpPr>
          <p:cNvPr id="21" name="Group 21"/>
          <p:cNvGrpSpPr>
            <a:grpSpLocks noChangeAspect="1"/>
          </p:cNvGrpSpPr>
          <p:nvPr/>
        </p:nvGrpSpPr>
        <p:grpSpPr>
          <a:xfrm>
            <a:off x="6927180" y="2223525"/>
            <a:ext cx="2044568" cy="3948675"/>
            <a:chOff x="0" y="0"/>
            <a:chExt cx="3290570" cy="6355080"/>
          </a:xfrm>
        </p:grpSpPr>
        <p:sp>
          <p:nvSpPr>
            <p:cNvPr id="22" name="Freeform 22"/>
            <p:cNvSpPr/>
            <p:nvPr/>
          </p:nvSpPr>
          <p:spPr>
            <a:xfrm>
              <a:off x="0" y="1270"/>
              <a:ext cx="3289300" cy="6353810"/>
            </a:xfrm>
            <a:custGeom>
              <a:avLst/>
              <a:gdLst/>
              <a:ahLst/>
              <a:cxnLst/>
              <a:rect l="l" t="t" r="r" b="b"/>
              <a:pathLst>
                <a:path w="3289300" h="6353810">
                  <a:moveTo>
                    <a:pt x="3289300" y="6353810"/>
                  </a:moveTo>
                  <a:lnTo>
                    <a:pt x="0" y="6353810"/>
                  </a:lnTo>
                  <a:lnTo>
                    <a:pt x="0" y="0"/>
                  </a:lnTo>
                  <a:lnTo>
                    <a:pt x="3289300" y="0"/>
                  </a:lnTo>
                  <a:lnTo>
                    <a:pt x="3289300" y="6353810"/>
                  </a:lnTo>
                  <a:close/>
                </a:path>
              </a:pathLst>
            </a:custGeom>
            <a:solidFill>
              <a:srgbClr val="6F6F6F"/>
            </a:solidFill>
          </p:spPr>
        </p:sp>
        <p:sp>
          <p:nvSpPr>
            <p:cNvPr id="23" name="Freeform 23"/>
            <p:cNvSpPr/>
            <p:nvPr/>
          </p:nvSpPr>
          <p:spPr>
            <a:xfrm>
              <a:off x="179070" y="323342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5"/>
              <a:stretch>
                <a:fillRect l="-25339" r="-25339"/>
              </a:stretch>
            </a:blipFill>
          </p:spPr>
        </p:sp>
        <p:sp>
          <p:nvSpPr>
            <p:cNvPr id="24" name="Freeform 24"/>
            <p:cNvSpPr/>
            <p:nvPr/>
          </p:nvSpPr>
          <p:spPr>
            <a:xfrm>
              <a:off x="181610" y="180340"/>
              <a:ext cx="2928620" cy="2940050"/>
            </a:xfrm>
            <a:custGeom>
              <a:avLst/>
              <a:gdLst/>
              <a:ahLst/>
              <a:cxnLst/>
              <a:rect l="l" t="t" r="r" b="b"/>
              <a:pathLst>
                <a:path w="2928620" h="2940050">
                  <a:moveTo>
                    <a:pt x="2928620" y="2940050"/>
                  </a:moveTo>
                  <a:lnTo>
                    <a:pt x="0" y="2940050"/>
                  </a:lnTo>
                  <a:lnTo>
                    <a:pt x="0" y="0"/>
                  </a:lnTo>
                  <a:lnTo>
                    <a:pt x="2928620" y="0"/>
                  </a:lnTo>
                  <a:lnTo>
                    <a:pt x="2928620" y="2940050"/>
                  </a:lnTo>
                  <a:lnTo>
                    <a:pt x="2928620" y="2940050"/>
                  </a:lnTo>
                  <a:close/>
                </a:path>
              </a:pathLst>
            </a:custGeom>
            <a:blipFill>
              <a:blip r:embed="rId8"/>
              <a:stretch>
                <a:fillRect l="-25339" r="-25339"/>
              </a:stretch>
            </a:blipFill>
          </p:spPr>
        </p:sp>
        <p:sp>
          <p:nvSpPr>
            <p:cNvPr id="25" name="Freeform 25"/>
            <p:cNvSpPr/>
            <p:nvPr/>
          </p:nvSpPr>
          <p:spPr>
            <a:xfrm>
              <a:off x="54610" y="439420"/>
              <a:ext cx="3173730" cy="5429250"/>
            </a:xfrm>
            <a:custGeom>
              <a:avLst/>
              <a:gdLst/>
              <a:ahLst/>
              <a:cxnLst/>
              <a:rect l="l" t="t" r="r" b="b"/>
              <a:pathLst>
                <a:path w="3173730" h="5429250">
                  <a:moveTo>
                    <a:pt x="3117850" y="751840"/>
                  </a:moveTo>
                  <a:lnTo>
                    <a:pt x="3117850" y="716280"/>
                  </a:lnTo>
                  <a:lnTo>
                    <a:pt x="3129280" y="716280"/>
                  </a:lnTo>
                  <a:lnTo>
                    <a:pt x="3129280" y="740410"/>
                  </a:lnTo>
                  <a:lnTo>
                    <a:pt x="3140710" y="740410"/>
                  </a:lnTo>
                  <a:lnTo>
                    <a:pt x="3140710" y="717550"/>
                  </a:lnTo>
                  <a:lnTo>
                    <a:pt x="3152140" y="717550"/>
                  </a:lnTo>
                  <a:lnTo>
                    <a:pt x="3152140" y="740410"/>
                  </a:lnTo>
                  <a:lnTo>
                    <a:pt x="3173730" y="740410"/>
                  </a:lnTo>
                  <a:lnTo>
                    <a:pt x="3173730" y="751840"/>
                  </a:lnTo>
                  <a:lnTo>
                    <a:pt x="3117850" y="751840"/>
                  </a:lnTo>
                  <a:close/>
                  <a:moveTo>
                    <a:pt x="3117850" y="702310"/>
                  </a:moveTo>
                  <a:lnTo>
                    <a:pt x="3117850" y="690880"/>
                  </a:lnTo>
                  <a:lnTo>
                    <a:pt x="3171190" y="690880"/>
                  </a:lnTo>
                  <a:lnTo>
                    <a:pt x="3171190" y="702310"/>
                  </a:lnTo>
                  <a:lnTo>
                    <a:pt x="3117850" y="702310"/>
                  </a:lnTo>
                  <a:close/>
                  <a:moveTo>
                    <a:pt x="3117850" y="674370"/>
                  </a:moveTo>
                  <a:lnTo>
                    <a:pt x="3117850" y="662940"/>
                  </a:lnTo>
                  <a:lnTo>
                    <a:pt x="3161030" y="662940"/>
                  </a:lnTo>
                  <a:lnTo>
                    <a:pt x="3161030" y="640080"/>
                  </a:lnTo>
                  <a:lnTo>
                    <a:pt x="3172460" y="640080"/>
                  </a:lnTo>
                  <a:lnTo>
                    <a:pt x="3172460" y="674370"/>
                  </a:lnTo>
                  <a:lnTo>
                    <a:pt x="3117850" y="674370"/>
                  </a:lnTo>
                  <a:close/>
                  <a:moveTo>
                    <a:pt x="3117850" y="628650"/>
                  </a:moveTo>
                  <a:lnTo>
                    <a:pt x="3117850" y="610870"/>
                  </a:lnTo>
                  <a:lnTo>
                    <a:pt x="3153410" y="598170"/>
                  </a:lnTo>
                  <a:lnTo>
                    <a:pt x="3153410" y="598170"/>
                  </a:lnTo>
                  <a:lnTo>
                    <a:pt x="3117850" y="585470"/>
                  </a:lnTo>
                  <a:lnTo>
                    <a:pt x="3117850" y="567690"/>
                  </a:lnTo>
                  <a:lnTo>
                    <a:pt x="3171190" y="567690"/>
                  </a:lnTo>
                  <a:lnTo>
                    <a:pt x="3171190" y="579120"/>
                  </a:lnTo>
                  <a:lnTo>
                    <a:pt x="3129280" y="579120"/>
                  </a:lnTo>
                  <a:lnTo>
                    <a:pt x="3129280" y="579120"/>
                  </a:lnTo>
                  <a:lnTo>
                    <a:pt x="3171190" y="593090"/>
                  </a:lnTo>
                  <a:lnTo>
                    <a:pt x="3171190" y="601980"/>
                  </a:lnTo>
                  <a:lnTo>
                    <a:pt x="3129280" y="615950"/>
                  </a:lnTo>
                  <a:lnTo>
                    <a:pt x="3129280" y="615950"/>
                  </a:lnTo>
                  <a:lnTo>
                    <a:pt x="3171190" y="615950"/>
                  </a:lnTo>
                  <a:lnTo>
                    <a:pt x="3171190" y="627380"/>
                  </a:lnTo>
                  <a:lnTo>
                    <a:pt x="3117850" y="628650"/>
                  </a:lnTo>
                  <a:lnTo>
                    <a:pt x="3117850" y="628650"/>
                  </a:lnTo>
                  <a:close/>
                  <a:moveTo>
                    <a:pt x="3117850" y="523240"/>
                  </a:moveTo>
                  <a:lnTo>
                    <a:pt x="3117850" y="506730"/>
                  </a:lnTo>
                  <a:lnTo>
                    <a:pt x="3155950" y="483870"/>
                  </a:lnTo>
                  <a:lnTo>
                    <a:pt x="3155950" y="483870"/>
                  </a:lnTo>
                  <a:lnTo>
                    <a:pt x="3117850" y="483870"/>
                  </a:lnTo>
                  <a:lnTo>
                    <a:pt x="3117850" y="472440"/>
                  </a:lnTo>
                  <a:lnTo>
                    <a:pt x="3171190" y="472440"/>
                  </a:lnTo>
                  <a:lnTo>
                    <a:pt x="3171190" y="487680"/>
                  </a:lnTo>
                  <a:lnTo>
                    <a:pt x="3133090" y="511810"/>
                  </a:lnTo>
                  <a:lnTo>
                    <a:pt x="3133090" y="511810"/>
                  </a:lnTo>
                  <a:lnTo>
                    <a:pt x="3171190" y="511810"/>
                  </a:lnTo>
                  <a:lnTo>
                    <a:pt x="3171190" y="523240"/>
                  </a:lnTo>
                  <a:lnTo>
                    <a:pt x="3117850" y="523240"/>
                  </a:lnTo>
                  <a:close/>
                  <a:moveTo>
                    <a:pt x="3117850" y="454660"/>
                  </a:moveTo>
                  <a:lnTo>
                    <a:pt x="3117850" y="417830"/>
                  </a:lnTo>
                  <a:lnTo>
                    <a:pt x="3129280" y="417830"/>
                  </a:lnTo>
                  <a:lnTo>
                    <a:pt x="3129280" y="443230"/>
                  </a:lnTo>
                  <a:lnTo>
                    <a:pt x="3139440" y="443230"/>
                  </a:lnTo>
                  <a:lnTo>
                    <a:pt x="3139440" y="420370"/>
                  </a:lnTo>
                  <a:lnTo>
                    <a:pt x="3150870" y="420370"/>
                  </a:lnTo>
                  <a:lnTo>
                    <a:pt x="3150870" y="443230"/>
                  </a:lnTo>
                  <a:lnTo>
                    <a:pt x="3162300" y="443230"/>
                  </a:lnTo>
                  <a:lnTo>
                    <a:pt x="3162300" y="416560"/>
                  </a:lnTo>
                  <a:lnTo>
                    <a:pt x="3173730" y="416560"/>
                  </a:lnTo>
                  <a:lnTo>
                    <a:pt x="3173730" y="454660"/>
                  </a:lnTo>
                  <a:lnTo>
                    <a:pt x="3117850" y="454660"/>
                  </a:lnTo>
                  <a:close/>
                  <a:moveTo>
                    <a:pt x="3167380" y="353060"/>
                  </a:moveTo>
                  <a:cubicBezTo>
                    <a:pt x="3168650" y="356870"/>
                    <a:pt x="3169920" y="360680"/>
                    <a:pt x="3171190" y="364490"/>
                  </a:cubicBezTo>
                  <a:cubicBezTo>
                    <a:pt x="3172460" y="368300"/>
                    <a:pt x="3172460" y="372110"/>
                    <a:pt x="3172460" y="375920"/>
                  </a:cubicBezTo>
                  <a:cubicBezTo>
                    <a:pt x="3172460" y="379730"/>
                    <a:pt x="3171190" y="383540"/>
                    <a:pt x="3169920" y="387350"/>
                  </a:cubicBezTo>
                  <a:cubicBezTo>
                    <a:pt x="3168650" y="391160"/>
                    <a:pt x="3166110" y="393700"/>
                    <a:pt x="3164840" y="396240"/>
                  </a:cubicBezTo>
                  <a:cubicBezTo>
                    <a:pt x="3163570" y="398780"/>
                    <a:pt x="3159760" y="401320"/>
                    <a:pt x="3155950" y="402590"/>
                  </a:cubicBezTo>
                  <a:cubicBezTo>
                    <a:pt x="3152140" y="403860"/>
                    <a:pt x="3148330" y="405130"/>
                    <a:pt x="3144520" y="405130"/>
                  </a:cubicBezTo>
                  <a:cubicBezTo>
                    <a:pt x="3140710" y="405130"/>
                    <a:pt x="3136900" y="403860"/>
                    <a:pt x="3133090" y="402590"/>
                  </a:cubicBezTo>
                  <a:cubicBezTo>
                    <a:pt x="3129280" y="401320"/>
                    <a:pt x="3126740" y="398780"/>
                    <a:pt x="3124200" y="396240"/>
                  </a:cubicBezTo>
                  <a:cubicBezTo>
                    <a:pt x="3121660" y="393700"/>
                    <a:pt x="3120390" y="391160"/>
                    <a:pt x="3119121" y="387350"/>
                  </a:cubicBezTo>
                  <a:cubicBezTo>
                    <a:pt x="3117850" y="383540"/>
                    <a:pt x="3116581" y="379730"/>
                    <a:pt x="3116581" y="375920"/>
                  </a:cubicBezTo>
                  <a:cubicBezTo>
                    <a:pt x="3116581" y="372110"/>
                    <a:pt x="3116581" y="367030"/>
                    <a:pt x="3117851" y="364490"/>
                  </a:cubicBezTo>
                  <a:cubicBezTo>
                    <a:pt x="3119121" y="360680"/>
                    <a:pt x="3120391" y="358140"/>
                    <a:pt x="3122931" y="354330"/>
                  </a:cubicBezTo>
                  <a:lnTo>
                    <a:pt x="3131821" y="363220"/>
                  </a:lnTo>
                  <a:cubicBezTo>
                    <a:pt x="3130550" y="364490"/>
                    <a:pt x="3129281" y="367030"/>
                    <a:pt x="3128010" y="368300"/>
                  </a:cubicBezTo>
                  <a:cubicBezTo>
                    <a:pt x="3126740" y="370840"/>
                    <a:pt x="3126740" y="373380"/>
                    <a:pt x="3126740" y="375920"/>
                  </a:cubicBezTo>
                  <a:cubicBezTo>
                    <a:pt x="3126740" y="378460"/>
                    <a:pt x="3126740" y="381000"/>
                    <a:pt x="3128010" y="382270"/>
                  </a:cubicBezTo>
                  <a:cubicBezTo>
                    <a:pt x="3129281" y="384810"/>
                    <a:pt x="3130550" y="386080"/>
                    <a:pt x="3131821" y="387350"/>
                  </a:cubicBezTo>
                  <a:cubicBezTo>
                    <a:pt x="3133091" y="388620"/>
                    <a:pt x="3135631" y="389890"/>
                    <a:pt x="3136900" y="391160"/>
                  </a:cubicBezTo>
                  <a:cubicBezTo>
                    <a:pt x="3138170" y="392430"/>
                    <a:pt x="3140710" y="392430"/>
                    <a:pt x="3143250" y="392430"/>
                  </a:cubicBezTo>
                  <a:cubicBezTo>
                    <a:pt x="3145790" y="392430"/>
                    <a:pt x="3148330" y="392430"/>
                    <a:pt x="3149600" y="391160"/>
                  </a:cubicBezTo>
                  <a:cubicBezTo>
                    <a:pt x="3150871" y="389890"/>
                    <a:pt x="3153410" y="388620"/>
                    <a:pt x="3154680" y="387350"/>
                  </a:cubicBezTo>
                  <a:cubicBezTo>
                    <a:pt x="3155950" y="386080"/>
                    <a:pt x="3157220" y="383540"/>
                    <a:pt x="3158490" y="382270"/>
                  </a:cubicBezTo>
                  <a:cubicBezTo>
                    <a:pt x="3159760" y="379730"/>
                    <a:pt x="3159760" y="378460"/>
                    <a:pt x="3159760" y="375920"/>
                  </a:cubicBezTo>
                  <a:cubicBezTo>
                    <a:pt x="3159760" y="373380"/>
                    <a:pt x="3159760" y="370840"/>
                    <a:pt x="3158490" y="369570"/>
                  </a:cubicBezTo>
                  <a:cubicBezTo>
                    <a:pt x="3157220" y="368300"/>
                    <a:pt x="3157220" y="365760"/>
                    <a:pt x="3157220" y="364490"/>
                  </a:cubicBezTo>
                  <a:lnTo>
                    <a:pt x="3148330" y="364490"/>
                  </a:lnTo>
                  <a:lnTo>
                    <a:pt x="3148330" y="374650"/>
                  </a:lnTo>
                  <a:lnTo>
                    <a:pt x="3136900" y="374650"/>
                  </a:lnTo>
                  <a:lnTo>
                    <a:pt x="3136900" y="353060"/>
                  </a:lnTo>
                  <a:cubicBezTo>
                    <a:pt x="3136900" y="353060"/>
                    <a:pt x="3167380" y="353060"/>
                    <a:pt x="3167380" y="353060"/>
                  </a:cubicBezTo>
                  <a:close/>
                  <a:moveTo>
                    <a:pt x="3117850" y="325120"/>
                  </a:moveTo>
                  <a:lnTo>
                    <a:pt x="3117850" y="314960"/>
                  </a:lnTo>
                  <a:lnTo>
                    <a:pt x="3171190" y="292100"/>
                  </a:lnTo>
                  <a:lnTo>
                    <a:pt x="3171190" y="306070"/>
                  </a:lnTo>
                  <a:lnTo>
                    <a:pt x="3159760" y="311150"/>
                  </a:lnTo>
                  <a:lnTo>
                    <a:pt x="3159760" y="331470"/>
                  </a:lnTo>
                  <a:lnTo>
                    <a:pt x="3171190" y="335280"/>
                  </a:lnTo>
                  <a:lnTo>
                    <a:pt x="3171190" y="347980"/>
                  </a:lnTo>
                  <a:lnTo>
                    <a:pt x="3117850" y="325120"/>
                  </a:lnTo>
                  <a:close/>
                  <a:moveTo>
                    <a:pt x="3133090" y="320040"/>
                  </a:moveTo>
                  <a:lnTo>
                    <a:pt x="3149600" y="326390"/>
                  </a:lnTo>
                  <a:lnTo>
                    <a:pt x="3149600" y="313690"/>
                  </a:lnTo>
                  <a:lnTo>
                    <a:pt x="3133090" y="320040"/>
                  </a:lnTo>
                  <a:close/>
                  <a:moveTo>
                    <a:pt x="3128010" y="278130"/>
                  </a:moveTo>
                  <a:lnTo>
                    <a:pt x="3128010" y="293370"/>
                  </a:lnTo>
                  <a:lnTo>
                    <a:pt x="3117850" y="293370"/>
                  </a:lnTo>
                  <a:lnTo>
                    <a:pt x="3117850" y="250190"/>
                  </a:lnTo>
                  <a:lnTo>
                    <a:pt x="3128010" y="250190"/>
                  </a:lnTo>
                  <a:lnTo>
                    <a:pt x="3128010" y="265430"/>
                  </a:lnTo>
                  <a:lnTo>
                    <a:pt x="3171190" y="265430"/>
                  </a:lnTo>
                  <a:lnTo>
                    <a:pt x="3171190" y="276860"/>
                  </a:lnTo>
                  <a:lnTo>
                    <a:pt x="3128010" y="278130"/>
                  </a:lnTo>
                  <a:lnTo>
                    <a:pt x="3128010" y="278130"/>
                  </a:lnTo>
                  <a:close/>
                  <a:moveTo>
                    <a:pt x="3117850" y="240030"/>
                  </a:moveTo>
                  <a:lnTo>
                    <a:pt x="3117850" y="228600"/>
                  </a:lnTo>
                  <a:lnTo>
                    <a:pt x="3171190" y="228600"/>
                  </a:lnTo>
                  <a:lnTo>
                    <a:pt x="3171190" y="240030"/>
                  </a:lnTo>
                  <a:lnTo>
                    <a:pt x="3117850" y="240030"/>
                  </a:lnTo>
                  <a:close/>
                  <a:moveTo>
                    <a:pt x="3117850" y="217170"/>
                  </a:moveTo>
                  <a:lnTo>
                    <a:pt x="3117850" y="203200"/>
                  </a:lnTo>
                  <a:lnTo>
                    <a:pt x="3153410" y="190500"/>
                  </a:lnTo>
                  <a:lnTo>
                    <a:pt x="3153410" y="190500"/>
                  </a:lnTo>
                  <a:lnTo>
                    <a:pt x="3117850" y="176530"/>
                  </a:lnTo>
                  <a:lnTo>
                    <a:pt x="3117850" y="163830"/>
                  </a:lnTo>
                  <a:lnTo>
                    <a:pt x="3171190" y="186690"/>
                  </a:lnTo>
                  <a:lnTo>
                    <a:pt x="3171190" y="195580"/>
                  </a:lnTo>
                  <a:lnTo>
                    <a:pt x="3117850" y="217170"/>
                  </a:lnTo>
                  <a:close/>
                  <a:moveTo>
                    <a:pt x="3117850" y="152400"/>
                  </a:moveTo>
                  <a:lnTo>
                    <a:pt x="3117850" y="115570"/>
                  </a:lnTo>
                  <a:lnTo>
                    <a:pt x="3129280" y="115570"/>
                  </a:lnTo>
                  <a:lnTo>
                    <a:pt x="3129280" y="140970"/>
                  </a:lnTo>
                  <a:lnTo>
                    <a:pt x="3139440" y="140970"/>
                  </a:lnTo>
                  <a:lnTo>
                    <a:pt x="3139440" y="118110"/>
                  </a:lnTo>
                  <a:lnTo>
                    <a:pt x="3150870" y="118110"/>
                  </a:lnTo>
                  <a:lnTo>
                    <a:pt x="3150870" y="140970"/>
                  </a:lnTo>
                  <a:lnTo>
                    <a:pt x="3162300" y="140970"/>
                  </a:lnTo>
                  <a:lnTo>
                    <a:pt x="3162300" y="114300"/>
                  </a:lnTo>
                  <a:lnTo>
                    <a:pt x="3173730" y="114300"/>
                  </a:lnTo>
                  <a:lnTo>
                    <a:pt x="3173730" y="152400"/>
                  </a:lnTo>
                  <a:lnTo>
                    <a:pt x="3117850" y="152400"/>
                  </a:lnTo>
                  <a:close/>
                  <a:moveTo>
                    <a:pt x="3117850" y="3089910"/>
                  </a:moveTo>
                  <a:lnTo>
                    <a:pt x="3117850" y="3053080"/>
                  </a:lnTo>
                  <a:lnTo>
                    <a:pt x="3129280" y="3053080"/>
                  </a:lnTo>
                  <a:lnTo>
                    <a:pt x="3129280" y="3077210"/>
                  </a:lnTo>
                  <a:lnTo>
                    <a:pt x="3140710" y="3077210"/>
                  </a:lnTo>
                  <a:lnTo>
                    <a:pt x="3140710" y="3054350"/>
                  </a:lnTo>
                  <a:lnTo>
                    <a:pt x="3152140" y="3054350"/>
                  </a:lnTo>
                  <a:lnTo>
                    <a:pt x="3152140" y="3077210"/>
                  </a:lnTo>
                  <a:lnTo>
                    <a:pt x="3173730" y="3077210"/>
                  </a:lnTo>
                  <a:lnTo>
                    <a:pt x="3173730" y="3088640"/>
                  </a:lnTo>
                  <a:lnTo>
                    <a:pt x="3117850" y="3088640"/>
                  </a:lnTo>
                  <a:lnTo>
                    <a:pt x="3117850" y="3089910"/>
                  </a:lnTo>
                  <a:close/>
                  <a:moveTo>
                    <a:pt x="3117850" y="3040380"/>
                  </a:moveTo>
                  <a:lnTo>
                    <a:pt x="3117850" y="3028950"/>
                  </a:lnTo>
                  <a:lnTo>
                    <a:pt x="3171190" y="3028950"/>
                  </a:lnTo>
                  <a:lnTo>
                    <a:pt x="3171190" y="3040380"/>
                  </a:lnTo>
                  <a:lnTo>
                    <a:pt x="3117850" y="3040380"/>
                  </a:lnTo>
                  <a:close/>
                  <a:moveTo>
                    <a:pt x="3117850" y="3012440"/>
                  </a:moveTo>
                  <a:lnTo>
                    <a:pt x="3117850" y="3001010"/>
                  </a:lnTo>
                  <a:lnTo>
                    <a:pt x="3161030" y="3001010"/>
                  </a:lnTo>
                  <a:lnTo>
                    <a:pt x="3161030" y="2979420"/>
                  </a:lnTo>
                  <a:lnTo>
                    <a:pt x="3172460" y="2979420"/>
                  </a:lnTo>
                  <a:lnTo>
                    <a:pt x="3172460" y="3013710"/>
                  </a:lnTo>
                  <a:lnTo>
                    <a:pt x="3117850" y="3013710"/>
                  </a:lnTo>
                  <a:lnTo>
                    <a:pt x="3117850" y="3012440"/>
                  </a:lnTo>
                  <a:close/>
                  <a:moveTo>
                    <a:pt x="3117850" y="2966720"/>
                  </a:moveTo>
                  <a:lnTo>
                    <a:pt x="3117850" y="2948940"/>
                  </a:lnTo>
                  <a:lnTo>
                    <a:pt x="3153410" y="2936240"/>
                  </a:lnTo>
                  <a:lnTo>
                    <a:pt x="3153410" y="2936240"/>
                  </a:lnTo>
                  <a:lnTo>
                    <a:pt x="3117850" y="2923540"/>
                  </a:lnTo>
                  <a:lnTo>
                    <a:pt x="3117850" y="2905760"/>
                  </a:lnTo>
                  <a:lnTo>
                    <a:pt x="3171190" y="2905760"/>
                  </a:lnTo>
                  <a:lnTo>
                    <a:pt x="3171190" y="2917190"/>
                  </a:lnTo>
                  <a:lnTo>
                    <a:pt x="3129280" y="2917190"/>
                  </a:lnTo>
                  <a:lnTo>
                    <a:pt x="3129280" y="2917190"/>
                  </a:lnTo>
                  <a:lnTo>
                    <a:pt x="3171190" y="2931160"/>
                  </a:lnTo>
                  <a:lnTo>
                    <a:pt x="3171190" y="2940050"/>
                  </a:lnTo>
                  <a:lnTo>
                    <a:pt x="3129280" y="2954021"/>
                  </a:lnTo>
                  <a:lnTo>
                    <a:pt x="3129280" y="2954021"/>
                  </a:lnTo>
                  <a:lnTo>
                    <a:pt x="3171190" y="2954021"/>
                  </a:lnTo>
                  <a:lnTo>
                    <a:pt x="3171190" y="2965450"/>
                  </a:lnTo>
                  <a:lnTo>
                    <a:pt x="3117850" y="2966720"/>
                  </a:lnTo>
                  <a:lnTo>
                    <a:pt x="3117850" y="2966720"/>
                  </a:lnTo>
                  <a:close/>
                  <a:moveTo>
                    <a:pt x="3117850" y="2861310"/>
                  </a:moveTo>
                  <a:lnTo>
                    <a:pt x="3117850" y="2844800"/>
                  </a:lnTo>
                  <a:lnTo>
                    <a:pt x="3155950" y="2821940"/>
                  </a:lnTo>
                  <a:lnTo>
                    <a:pt x="3155950" y="2821940"/>
                  </a:lnTo>
                  <a:lnTo>
                    <a:pt x="3117850" y="2821940"/>
                  </a:lnTo>
                  <a:lnTo>
                    <a:pt x="3117850" y="2810510"/>
                  </a:lnTo>
                  <a:lnTo>
                    <a:pt x="3171190" y="2810510"/>
                  </a:lnTo>
                  <a:lnTo>
                    <a:pt x="3171190" y="2825750"/>
                  </a:lnTo>
                  <a:lnTo>
                    <a:pt x="3133090" y="2849880"/>
                  </a:lnTo>
                  <a:lnTo>
                    <a:pt x="3133090" y="2849880"/>
                  </a:lnTo>
                  <a:lnTo>
                    <a:pt x="3171190" y="2849880"/>
                  </a:lnTo>
                  <a:lnTo>
                    <a:pt x="3171190" y="2861310"/>
                  </a:lnTo>
                  <a:lnTo>
                    <a:pt x="3117850" y="2861310"/>
                  </a:lnTo>
                  <a:lnTo>
                    <a:pt x="3117850" y="2861310"/>
                  </a:lnTo>
                  <a:close/>
                  <a:moveTo>
                    <a:pt x="3117850" y="2792730"/>
                  </a:moveTo>
                  <a:lnTo>
                    <a:pt x="3117850" y="2755900"/>
                  </a:lnTo>
                  <a:lnTo>
                    <a:pt x="3129280" y="2755900"/>
                  </a:lnTo>
                  <a:lnTo>
                    <a:pt x="3129280" y="2781300"/>
                  </a:lnTo>
                  <a:lnTo>
                    <a:pt x="3139440" y="2781300"/>
                  </a:lnTo>
                  <a:lnTo>
                    <a:pt x="3139440" y="2758440"/>
                  </a:lnTo>
                  <a:lnTo>
                    <a:pt x="3150870" y="2758440"/>
                  </a:lnTo>
                  <a:lnTo>
                    <a:pt x="3150870" y="2781300"/>
                  </a:lnTo>
                  <a:lnTo>
                    <a:pt x="3162300" y="2781300"/>
                  </a:lnTo>
                  <a:lnTo>
                    <a:pt x="3162300" y="2754630"/>
                  </a:lnTo>
                  <a:lnTo>
                    <a:pt x="3173730" y="2754630"/>
                  </a:lnTo>
                  <a:lnTo>
                    <a:pt x="3173730" y="2792730"/>
                  </a:lnTo>
                  <a:lnTo>
                    <a:pt x="3117850" y="2792730"/>
                  </a:lnTo>
                  <a:close/>
                  <a:moveTo>
                    <a:pt x="3167380" y="2691130"/>
                  </a:moveTo>
                  <a:cubicBezTo>
                    <a:pt x="3168650" y="2694940"/>
                    <a:pt x="3169920" y="2698750"/>
                    <a:pt x="3171190" y="2702560"/>
                  </a:cubicBezTo>
                  <a:cubicBezTo>
                    <a:pt x="3172460" y="2706370"/>
                    <a:pt x="3172460" y="2710180"/>
                    <a:pt x="3172460" y="2713990"/>
                  </a:cubicBezTo>
                  <a:cubicBezTo>
                    <a:pt x="3172460" y="2717800"/>
                    <a:pt x="3171190" y="2721610"/>
                    <a:pt x="3169920" y="2725420"/>
                  </a:cubicBezTo>
                  <a:cubicBezTo>
                    <a:pt x="3168650" y="2729230"/>
                    <a:pt x="3166110" y="2731770"/>
                    <a:pt x="3164840" y="2734310"/>
                  </a:cubicBezTo>
                  <a:cubicBezTo>
                    <a:pt x="3163570" y="2736850"/>
                    <a:pt x="3159760" y="2739390"/>
                    <a:pt x="3155950" y="2740660"/>
                  </a:cubicBezTo>
                  <a:cubicBezTo>
                    <a:pt x="3152140" y="2741930"/>
                    <a:pt x="3148330" y="2743200"/>
                    <a:pt x="3144520" y="2743200"/>
                  </a:cubicBezTo>
                  <a:cubicBezTo>
                    <a:pt x="3140710" y="2743200"/>
                    <a:pt x="3136900" y="2741930"/>
                    <a:pt x="3133090" y="2740660"/>
                  </a:cubicBezTo>
                  <a:cubicBezTo>
                    <a:pt x="3129280" y="2739390"/>
                    <a:pt x="3126740" y="2736850"/>
                    <a:pt x="3124200" y="2734310"/>
                  </a:cubicBezTo>
                  <a:cubicBezTo>
                    <a:pt x="3121660" y="2731770"/>
                    <a:pt x="3120390" y="2729230"/>
                    <a:pt x="3119121" y="2725420"/>
                  </a:cubicBezTo>
                  <a:cubicBezTo>
                    <a:pt x="3117850" y="2721610"/>
                    <a:pt x="3116581" y="2717800"/>
                    <a:pt x="3116581" y="2713990"/>
                  </a:cubicBezTo>
                  <a:cubicBezTo>
                    <a:pt x="3116581" y="2710180"/>
                    <a:pt x="3116581" y="2705100"/>
                    <a:pt x="3117851" y="2702560"/>
                  </a:cubicBezTo>
                  <a:cubicBezTo>
                    <a:pt x="3119121" y="2698750"/>
                    <a:pt x="3120391" y="2696210"/>
                    <a:pt x="3122931" y="2692400"/>
                  </a:cubicBezTo>
                  <a:lnTo>
                    <a:pt x="3131821" y="2701290"/>
                  </a:lnTo>
                  <a:cubicBezTo>
                    <a:pt x="3130550" y="2702560"/>
                    <a:pt x="3129281" y="2705100"/>
                    <a:pt x="3128010" y="2706370"/>
                  </a:cubicBezTo>
                  <a:cubicBezTo>
                    <a:pt x="3126740" y="2708910"/>
                    <a:pt x="3126740" y="2711450"/>
                    <a:pt x="3126740" y="2713990"/>
                  </a:cubicBezTo>
                  <a:cubicBezTo>
                    <a:pt x="3126740" y="2716530"/>
                    <a:pt x="3126740" y="2719070"/>
                    <a:pt x="3128010" y="2720340"/>
                  </a:cubicBezTo>
                  <a:cubicBezTo>
                    <a:pt x="3129281" y="2722880"/>
                    <a:pt x="3130550" y="2724150"/>
                    <a:pt x="3131821" y="2725420"/>
                  </a:cubicBezTo>
                  <a:cubicBezTo>
                    <a:pt x="3133091" y="2726690"/>
                    <a:pt x="3135631" y="2727960"/>
                    <a:pt x="3136900" y="2729230"/>
                  </a:cubicBezTo>
                  <a:cubicBezTo>
                    <a:pt x="3138170" y="2730500"/>
                    <a:pt x="3140710" y="2730500"/>
                    <a:pt x="3143250" y="2730500"/>
                  </a:cubicBezTo>
                  <a:cubicBezTo>
                    <a:pt x="3145790" y="2730500"/>
                    <a:pt x="3148330" y="2730500"/>
                    <a:pt x="3149600" y="2729230"/>
                  </a:cubicBezTo>
                  <a:cubicBezTo>
                    <a:pt x="3150871" y="2727960"/>
                    <a:pt x="3153410" y="2726690"/>
                    <a:pt x="3154680" y="2725420"/>
                  </a:cubicBezTo>
                  <a:cubicBezTo>
                    <a:pt x="3155950" y="2724150"/>
                    <a:pt x="3157220" y="2721610"/>
                    <a:pt x="3158490" y="2720340"/>
                  </a:cubicBezTo>
                  <a:cubicBezTo>
                    <a:pt x="3159760" y="2717800"/>
                    <a:pt x="3159760" y="2716530"/>
                    <a:pt x="3159760" y="2713990"/>
                  </a:cubicBezTo>
                  <a:cubicBezTo>
                    <a:pt x="3159760" y="2711450"/>
                    <a:pt x="3159760" y="2708910"/>
                    <a:pt x="3158490" y="2707640"/>
                  </a:cubicBezTo>
                  <a:cubicBezTo>
                    <a:pt x="3157220" y="2706370"/>
                    <a:pt x="3157220" y="2703830"/>
                    <a:pt x="3157220" y="2702560"/>
                  </a:cubicBezTo>
                  <a:lnTo>
                    <a:pt x="3148330" y="2702560"/>
                  </a:lnTo>
                  <a:lnTo>
                    <a:pt x="3148330" y="2712720"/>
                  </a:lnTo>
                  <a:lnTo>
                    <a:pt x="3136900" y="2712720"/>
                  </a:lnTo>
                  <a:lnTo>
                    <a:pt x="3136900" y="2691130"/>
                  </a:lnTo>
                  <a:lnTo>
                    <a:pt x="3167380" y="2691130"/>
                  </a:lnTo>
                  <a:close/>
                  <a:moveTo>
                    <a:pt x="3117850" y="2663190"/>
                  </a:moveTo>
                  <a:lnTo>
                    <a:pt x="3117850" y="2653030"/>
                  </a:lnTo>
                  <a:lnTo>
                    <a:pt x="3171190" y="2630170"/>
                  </a:lnTo>
                  <a:lnTo>
                    <a:pt x="3171190" y="2644140"/>
                  </a:lnTo>
                  <a:lnTo>
                    <a:pt x="3159760" y="2649220"/>
                  </a:lnTo>
                  <a:lnTo>
                    <a:pt x="3159760" y="2669540"/>
                  </a:lnTo>
                  <a:lnTo>
                    <a:pt x="3171190" y="2674620"/>
                  </a:lnTo>
                  <a:lnTo>
                    <a:pt x="3171190" y="2687320"/>
                  </a:lnTo>
                  <a:lnTo>
                    <a:pt x="3117850" y="2663190"/>
                  </a:lnTo>
                  <a:close/>
                  <a:moveTo>
                    <a:pt x="3133090" y="2658110"/>
                  </a:moveTo>
                  <a:lnTo>
                    <a:pt x="3149600" y="2664460"/>
                  </a:lnTo>
                  <a:lnTo>
                    <a:pt x="3149600" y="2651760"/>
                  </a:lnTo>
                  <a:lnTo>
                    <a:pt x="3133090" y="2658110"/>
                  </a:lnTo>
                  <a:close/>
                  <a:moveTo>
                    <a:pt x="3128010" y="2616200"/>
                  </a:moveTo>
                  <a:lnTo>
                    <a:pt x="3128010" y="2631440"/>
                  </a:lnTo>
                  <a:lnTo>
                    <a:pt x="3117850" y="2631440"/>
                  </a:lnTo>
                  <a:lnTo>
                    <a:pt x="3117850" y="2588260"/>
                  </a:lnTo>
                  <a:lnTo>
                    <a:pt x="3128010" y="2588260"/>
                  </a:lnTo>
                  <a:lnTo>
                    <a:pt x="3128010" y="2603500"/>
                  </a:lnTo>
                  <a:lnTo>
                    <a:pt x="3171190" y="2603500"/>
                  </a:lnTo>
                  <a:lnTo>
                    <a:pt x="3171190" y="2614930"/>
                  </a:lnTo>
                  <a:lnTo>
                    <a:pt x="3128010" y="2614930"/>
                  </a:lnTo>
                  <a:lnTo>
                    <a:pt x="3128010" y="2616200"/>
                  </a:lnTo>
                  <a:close/>
                  <a:moveTo>
                    <a:pt x="3117850" y="2578100"/>
                  </a:moveTo>
                  <a:lnTo>
                    <a:pt x="3117850" y="2566670"/>
                  </a:lnTo>
                  <a:lnTo>
                    <a:pt x="3171190" y="2566670"/>
                  </a:lnTo>
                  <a:lnTo>
                    <a:pt x="3171190" y="2578100"/>
                  </a:lnTo>
                  <a:lnTo>
                    <a:pt x="3117850" y="2578100"/>
                  </a:lnTo>
                  <a:close/>
                  <a:moveTo>
                    <a:pt x="3117850" y="2555240"/>
                  </a:moveTo>
                  <a:lnTo>
                    <a:pt x="3117850" y="2541270"/>
                  </a:lnTo>
                  <a:lnTo>
                    <a:pt x="3153410" y="2528570"/>
                  </a:lnTo>
                  <a:lnTo>
                    <a:pt x="3153410" y="2528570"/>
                  </a:lnTo>
                  <a:lnTo>
                    <a:pt x="3117850" y="2514600"/>
                  </a:lnTo>
                  <a:lnTo>
                    <a:pt x="3117850" y="2501900"/>
                  </a:lnTo>
                  <a:lnTo>
                    <a:pt x="3171190" y="2524760"/>
                  </a:lnTo>
                  <a:lnTo>
                    <a:pt x="3171190" y="2534920"/>
                  </a:lnTo>
                  <a:lnTo>
                    <a:pt x="3117850" y="2555240"/>
                  </a:lnTo>
                  <a:close/>
                  <a:moveTo>
                    <a:pt x="3117850" y="2490470"/>
                  </a:moveTo>
                  <a:lnTo>
                    <a:pt x="3117850" y="2453640"/>
                  </a:lnTo>
                  <a:lnTo>
                    <a:pt x="3129280" y="2453640"/>
                  </a:lnTo>
                  <a:lnTo>
                    <a:pt x="3129280" y="2479040"/>
                  </a:lnTo>
                  <a:lnTo>
                    <a:pt x="3139440" y="2479040"/>
                  </a:lnTo>
                  <a:lnTo>
                    <a:pt x="3139440" y="2456180"/>
                  </a:lnTo>
                  <a:lnTo>
                    <a:pt x="3150870" y="2456180"/>
                  </a:lnTo>
                  <a:lnTo>
                    <a:pt x="3150870" y="2479040"/>
                  </a:lnTo>
                  <a:lnTo>
                    <a:pt x="3162300" y="2479040"/>
                  </a:lnTo>
                  <a:lnTo>
                    <a:pt x="3162300" y="2452370"/>
                  </a:lnTo>
                  <a:lnTo>
                    <a:pt x="3173730" y="2452370"/>
                  </a:lnTo>
                  <a:lnTo>
                    <a:pt x="3173730" y="2490470"/>
                  </a:lnTo>
                  <a:lnTo>
                    <a:pt x="3117850" y="2490470"/>
                  </a:lnTo>
                  <a:close/>
                  <a:moveTo>
                    <a:pt x="3117850" y="5429250"/>
                  </a:moveTo>
                  <a:lnTo>
                    <a:pt x="3117850" y="5392420"/>
                  </a:lnTo>
                  <a:lnTo>
                    <a:pt x="3129280" y="5392420"/>
                  </a:lnTo>
                  <a:lnTo>
                    <a:pt x="3129280" y="5416550"/>
                  </a:lnTo>
                  <a:lnTo>
                    <a:pt x="3140710" y="5416550"/>
                  </a:lnTo>
                  <a:lnTo>
                    <a:pt x="3140710" y="5393690"/>
                  </a:lnTo>
                  <a:lnTo>
                    <a:pt x="3152140" y="5393690"/>
                  </a:lnTo>
                  <a:lnTo>
                    <a:pt x="3152140" y="5416550"/>
                  </a:lnTo>
                  <a:lnTo>
                    <a:pt x="3173730" y="5416550"/>
                  </a:lnTo>
                  <a:lnTo>
                    <a:pt x="3173730" y="5427980"/>
                  </a:lnTo>
                  <a:lnTo>
                    <a:pt x="3117850" y="5427980"/>
                  </a:lnTo>
                  <a:lnTo>
                    <a:pt x="3117850" y="5429250"/>
                  </a:lnTo>
                  <a:close/>
                  <a:moveTo>
                    <a:pt x="3117850" y="5379720"/>
                  </a:moveTo>
                  <a:lnTo>
                    <a:pt x="3117850" y="5368290"/>
                  </a:lnTo>
                  <a:lnTo>
                    <a:pt x="3171190" y="5368290"/>
                  </a:lnTo>
                  <a:lnTo>
                    <a:pt x="3171190" y="5379720"/>
                  </a:lnTo>
                  <a:lnTo>
                    <a:pt x="3117850" y="5379720"/>
                  </a:lnTo>
                  <a:close/>
                  <a:moveTo>
                    <a:pt x="3117850" y="5351780"/>
                  </a:moveTo>
                  <a:lnTo>
                    <a:pt x="3117850" y="5339080"/>
                  </a:lnTo>
                  <a:lnTo>
                    <a:pt x="3161030" y="5339080"/>
                  </a:lnTo>
                  <a:lnTo>
                    <a:pt x="3161030" y="5317490"/>
                  </a:lnTo>
                  <a:lnTo>
                    <a:pt x="3172460" y="5317490"/>
                  </a:lnTo>
                  <a:lnTo>
                    <a:pt x="3172460" y="5351780"/>
                  </a:lnTo>
                  <a:lnTo>
                    <a:pt x="3117850" y="5351780"/>
                  </a:lnTo>
                  <a:close/>
                  <a:moveTo>
                    <a:pt x="3117850" y="5306060"/>
                  </a:moveTo>
                  <a:lnTo>
                    <a:pt x="3117850" y="5288280"/>
                  </a:lnTo>
                  <a:lnTo>
                    <a:pt x="3153410" y="5275580"/>
                  </a:lnTo>
                  <a:lnTo>
                    <a:pt x="3153410" y="5275580"/>
                  </a:lnTo>
                  <a:lnTo>
                    <a:pt x="3117850" y="5262880"/>
                  </a:lnTo>
                  <a:lnTo>
                    <a:pt x="3117850" y="5245100"/>
                  </a:lnTo>
                  <a:lnTo>
                    <a:pt x="3171190" y="5245100"/>
                  </a:lnTo>
                  <a:lnTo>
                    <a:pt x="3171190" y="5256530"/>
                  </a:lnTo>
                  <a:lnTo>
                    <a:pt x="3129280" y="5256530"/>
                  </a:lnTo>
                  <a:lnTo>
                    <a:pt x="3129280" y="5256530"/>
                  </a:lnTo>
                  <a:lnTo>
                    <a:pt x="3171190" y="5270500"/>
                  </a:lnTo>
                  <a:lnTo>
                    <a:pt x="3171190" y="5279390"/>
                  </a:lnTo>
                  <a:lnTo>
                    <a:pt x="3129280" y="5293360"/>
                  </a:lnTo>
                  <a:lnTo>
                    <a:pt x="3129280" y="5293360"/>
                  </a:lnTo>
                  <a:lnTo>
                    <a:pt x="3171190" y="5293360"/>
                  </a:lnTo>
                  <a:lnTo>
                    <a:pt x="3171190" y="5304790"/>
                  </a:lnTo>
                  <a:lnTo>
                    <a:pt x="3117850" y="5306060"/>
                  </a:lnTo>
                  <a:lnTo>
                    <a:pt x="3117850" y="5306060"/>
                  </a:lnTo>
                  <a:close/>
                  <a:moveTo>
                    <a:pt x="3117850" y="5200650"/>
                  </a:moveTo>
                  <a:lnTo>
                    <a:pt x="3117850" y="5184140"/>
                  </a:lnTo>
                  <a:lnTo>
                    <a:pt x="3155950" y="5161280"/>
                  </a:lnTo>
                  <a:lnTo>
                    <a:pt x="3155950" y="5161280"/>
                  </a:lnTo>
                  <a:lnTo>
                    <a:pt x="3117850" y="5161280"/>
                  </a:lnTo>
                  <a:lnTo>
                    <a:pt x="3117850" y="5148580"/>
                  </a:lnTo>
                  <a:lnTo>
                    <a:pt x="3171190" y="5148580"/>
                  </a:lnTo>
                  <a:lnTo>
                    <a:pt x="3171190" y="5163821"/>
                  </a:lnTo>
                  <a:lnTo>
                    <a:pt x="3133090" y="5187950"/>
                  </a:lnTo>
                  <a:lnTo>
                    <a:pt x="3133090" y="5187950"/>
                  </a:lnTo>
                  <a:lnTo>
                    <a:pt x="3171190" y="5187950"/>
                  </a:lnTo>
                  <a:lnTo>
                    <a:pt x="3171190" y="5199380"/>
                  </a:lnTo>
                  <a:lnTo>
                    <a:pt x="3117850" y="5199380"/>
                  </a:lnTo>
                  <a:lnTo>
                    <a:pt x="3117850" y="5200650"/>
                  </a:lnTo>
                  <a:close/>
                  <a:moveTo>
                    <a:pt x="3117850" y="5132070"/>
                  </a:moveTo>
                  <a:lnTo>
                    <a:pt x="3117850" y="5095240"/>
                  </a:lnTo>
                  <a:lnTo>
                    <a:pt x="3129280" y="5095240"/>
                  </a:lnTo>
                  <a:lnTo>
                    <a:pt x="3129280" y="5120640"/>
                  </a:lnTo>
                  <a:lnTo>
                    <a:pt x="3139440" y="5120640"/>
                  </a:lnTo>
                  <a:lnTo>
                    <a:pt x="3139440" y="5097780"/>
                  </a:lnTo>
                  <a:lnTo>
                    <a:pt x="3150870" y="5097780"/>
                  </a:lnTo>
                  <a:lnTo>
                    <a:pt x="3150870" y="5120640"/>
                  </a:lnTo>
                  <a:lnTo>
                    <a:pt x="3162300" y="5120640"/>
                  </a:lnTo>
                  <a:lnTo>
                    <a:pt x="3162300" y="5093970"/>
                  </a:lnTo>
                  <a:lnTo>
                    <a:pt x="3173730" y="5093970"/>
                  </a:lnTo>
                  <a:lnTo>
                    <a:pt x="3173730" y="5132070"/>
                  </a:lnTo>
                  <a:lnTo>
                    <a:pt x="3117850" y="5132070"/>
                  </a:lnTo>
                  <a:close/>
                  <a:moveTo>
                    <a:pt x="3167380" y="5030470"/>
                  </a:moveTo>
                  <a:cubicBezTo>
                    <a:pt x="3168650" y="5034280"/>
                    <a:pt x="3169920" y="5038090"/>
                    <a:pt x="3171190" y="5041900"/>
                  </a:cubicBezTo>
                  <a:cubicBezTo>
                    <a:pt x="3172460" y="5045710"/>
                    <a:pt x="3172460" y="5049520"/>
                    <a:pt x="3172460" y="5053330"/>
                  </a:cubicBezTo>
                  <a:cubicBezTo>
                    <a:pt x="3172460" y="5057140"/>
                    <a:pt x="3171190" y="5060950"/>
                    <a:pt x="3169920" y="5064760"/>
                  </a:cubicBezTo>
                  <a:cubicBezTo>
                    <a:pt x="3168650" y="5068570"/>
                    <a:pt x="3166110" y="5071110"/>
                    <a:pt x="3164840" y="5073650"/>
                  </a:cubicBezTo>
                  <a:cubicBezTo>
                    <a:pt x="3162300" y="5076190"/>
                    <a:pt x="3159760" y="5078730"/>
                    <a:pt x="3155950" y="5080000"/>
                  </a:cubicBezTo>
                  <a:cubicBezTo>
                    <a:pt x="3152140" y="5081270"/>
                    <a:pt x="3148330" y="5082540"/>
                    <a:pt x="3144520" y="5082540"/>
                  </a:cubicBezTo>
                  <a:cubicBezTo>
                    <a:pt x="3140710" y="5082540"/>
                    <a:pt x="3136900" y="5081270"/>
                    <a:pt x="3133090" y="5080000"/>
                  </a:cubicBezTo>
                  <a:cubicBezTo>
                    <a:pt x="3129280" y="5078730"/>
                    <a:pt x="3126740" y="5076190"/>
                    <a:pt x="3124200" y="5073650"/>
                  </a:cubicBezTo>
                  <a:cubicBezTo>
                    <a:pt x="3121660" y="5071110"/>
                    <a:pt x="3120390" y="5068570"/>
                    <a:pt x="3119121" y="5064760"/>
                  </a:cubicBezTo>
                  <a:cubicBezTo>
                    <a:pt x="3117850" y="5060950"/>
                    <a:pt x="3116581" y="5057140"/>
                    <a:pt x="3116581" y="5053330"/>
                  </a:cubicBezTo>
                  <a:cubicBezTo>
                    <a:pt x="3116581" y="5049520"/>
                    <a:pt x="3116581" y="5044440"/>
                    <a:pt x="3117851" y="5041900"/>
                  </a:cubicBezTo>
                  <a:cubicBezTo>
                    <a:pt x="3119121" y="5038090"/>
                    <a:pt x="3120391" y="5035550"/>
                    <a:pt x="3122931" y="5031740"/>
                  </a:cubicBezTo>
                  <a:lnTo>
                    <a:pt x="3131821" y="5040630"/>
                  </a:lnTo>
                  <a:cubicBezTo>
                    <a:pt x="3130550" y="5041900"/>
                    <a:pt x="3129281" y="5044440"/>
                    <a:pt x="3128010" y="5045710"/>
                  </a:cubicBezTo>
                  <a:cubicBezTo>
                    <a:pt x="3126740" y="5048250"/>
                    <a:pt x="3126740" y="5050790"/>
                    <a:pt x="3126740" y="5053330"/>
                  </a:cubicBezTo>
                  <a:cubicBezTo>
                    <a:pt x="3126740" y="5055871"/>
                    <a:pt x="3126740" y="5058410"/>
                    <a:pt x="3128010" y="5059680"/>
                  </a:cubicBezTo>
                  <a:cubicBezTo>
                    <a:pt x="3129281" y="5062221"/>
                    <a:pt x="3130550" y="5063490"/>
                    <a:pt x="3131821" y="5064760"/>
                  </a:cubicBezTo>
                  <a:cubicBezTo>
                    <a:pt x="3133091" y="5066030"/>
                    <a:pt x="3135631" y="5067300"/>
                    <a:pt x="3136900" y="5068570"/>
                  </a:cubicBezTo>
                  <a:cubicBezTo>
                    <a:pt x="3139440" y="5069840"/>
                    <a:pt x="3140710" y="5069840"/>
                    <a:pt x="3143250" y="5069840"/>
                  </a:cubicBezTo>
                  <a:cubicBezTo>
                    <a:pt x="3145790" y="5069840"/>
                    <a:pt x="3148330" y="5069840"/>
                    <a:pt x="3149600" y="5068570"/>
                  </a:cubicBezTo>
                  <a:cubicBezTo>
                    <a:pt x="3152140" y="5067300"/>
                    <a:pt x="3153410" y="5066030"/>
                    <a:pt x="3154680" y="5064760"/>
                  </a:cubicBezTo>
                  <a:cubicBezTo>
                    <a:pt x="3155950" y="5063491"/>
                    <a:pt x="3157220" y="5060950"/>
                    <a:pt x="3158490" y="5059680"/>
                  </a:cubicBezTo>
                  <a:cubicBezTo>
                    <a:pt x="3159760" y="5057140"/>
                    <a:pt x="3159760" y="5055871"/>
                    <a:pt x="3159760" y="5053330"/>
                  </a:cubicBezTo>
                  <a:cubicBezTo>
                    <a:pt x="3159760" y="5050790"/>
                    <a:pt x="3159760" y="5048250"/>
                    <a:pt x="3158490" y="5046980"/>
                  </a:cubicBezTo>
                  <a:cubicBezTo>
                    <a:pt x="3158490" y="5045710"/>
                    <a:pt x="3157220" y="5043171"/>
                    <a:pt x="3157220" y="5041900"/>
                  </a:cubicBezTo>
                  <a:lnTo>
                    <a:pt x="3148330" y="5041900"/>
                  </a:lnTo>
                  <a:lnTo>
                    <a:pt x="3148330" y="5052060"/>
                  </a:lnTo>
                  <a:lnTo>
                    <a:pt x="3136900" y="5052060"/>
                  </a:lnTo>
                  <a:lnTo>
                    <a:pt x="3136900" y="5030470"/>
                  </a:lnTo>
                  <a:lnTo>
                    <a:pt x="3167380" y="5030470"/>
                  </a:lnTo>
                  <a:close/>
                  <a:moveTo>
                    <a:pt x="3117850" y="5002530"/>
                  </a:moveTo>
                  <a:lnTo>
                    <a:pt x="3117850" y="4992370"/>
                  </a:lnTo>
                  <a:lnTo>
                    <a:pt x="3171190" y="4969510"/>
                  </a:lnTo>
                  <a:lnTo>
                    <a:pt x="3171190" y="4983480"/>
                  </a:lnTo>
                  <a:lnTo>
                    <a:pt x="3159760" y="4988560"/>
                  </a:lnTo>
                  <a:lnTo>
                    <a:pt x="3159760" y="5010150"/>
                  </a:lnTo>
                  <a:lnTo>
                    <a:pt x="3171190" y="5015230"/>
                  </a:lnTo>
                  <a:lnTo>
                    <a:pt x="3171190" y="5027930"/>
                  </a:lnTo>
                  <a:lnTo>
                    <a:pt x="3117850" y="5002530"/>
                  </a:lnTo>
                  <a:close/>
                  <a:moveTo>
                    <a:pt x="3133090" y="4997450"/>
                  </a:moveTo>
                  <a:lnTo>
                    <a:pt x="3149600" y="5003800"/>
                  </a:lnTo>
                  <a:lnTo>
                    <a:pt x="3149600" y="4991100"/>
                  </a:lnTo>
                  <a:lnTo>
                    <a:pt x="3133090" y="4997450"/>
                  </a:lnTo>
                  <a:close/>
                  <a:moveTo>
                    <a:pt x="3128010" y="4955540"/>
                  </a:moveTo>
                  <a:lnTo>
                    <a:pt x="3128010" y="4970780"/>
                  </a:lnTo>
                  <a:lnTo>
                    <a:pt x="3117850" y="4970780"/>
                  </a:lnTo>
                  <a:lnTo>
                    <a:pt x="3117850" y="4927600"/>
                  </a:lnTo>
                  <a:lnTo>
                    <a:pt x="3128010" y="4927600"/>
                  </a:lnTo>
                  <a:lnTo>
                    <a:pt x="3128010" y="4942840"/>
                  </a:lnTo>
                  <a:lnTo>
                    <a:pt x="3171190" y="4942840"/>
                  </a:lnTo>
                  <a:lnTo>
                    <a:pt x="3171190" y="4954270"/>
                  </a:lnTo>
                  <a:lnTo>
                    <a:pt x="3128010" y="4955540"/>
                  </a:lnTo>
                  <a:lnTo>
                    <a:pt x="3128010" y="4955540"/>
                  </a:lnTo>
                  <a:close/>
                  <a:moveTo>
                    <a:pt x="3117850" y="4917440"/>
                  </a:moveTo>
                  <a:lnTo>
                    <a:pt x="3117850" y="4906010"/>
                  </a:lnTo>
                  <a:lnTo>
                    <a:pt x="3171190" y="4906010"/>
                  </a:lnTo>
                  <a:lnTo>
                    <a:pt x="3171190" y="4917440"/>
                  </a:lnTo>
                  <a:lnTo>
                    <a:pt x="3117850" y="4917440"/>
                  </a:lnTo>
                  <a:close/>
                  <a:moveTo>
                    <a:pt x="3117850" y="4894580"/>
                  </a:moveTo>
                  <a:lnTo>
                    <a:pt x="3117850" y="4881880"/>
                  </a:lnTo>
                  <a:lnTo>
                    <a:pt x="3153410" y="4869180"/>
                  </a:lnTo>
                  <a:lnTo>
                    <a:pt x="3153410" y="4869180"/>
                  </a:lnTo>
                  <a:lnTo>
                    <a:pt x="3117850" y="4855210"/>
                  </a:lnTo>
                  <a:lnTo>
                    <a:pt x="3117850" y="4842510"/>
                  </a:lnTo>
                  <a:lnTo>
                    <a:pt x="3171190" y="4865370"/>
                  </a:lnTo>
                  <a:lnTo>
                    <a:pt x="3171190" y="4875530"/>
                  </a:lnTo>
                  <a:lnTo>
                    <a:pt x="3117850" y="4894580"/>
                  </a:lnTo>
                  <a:close/>
                  <a:moveTo>
                    <a:pt x="3117850" y="4829810"/>
                  </a:moveTo>
                  <a:lnTo>
                    <a:pt x="3117850" y="4792980"/>
                  </a:lnTo>
                  <a:lnTo>
                    <a:pt x="3129280" y="4792980"/>
                  </a:lnTo>
                  <a:lnTo>
                    <a:pt x="3129280" y="4818380"/>
                  </a:lnTo>
                  <a:lnTo>
                    <a:pt x="3139440" y="4818380"/>
                  </a:lnTo>
                  <a:lnTo>
                    <a:pt x="3139440" y="4795520"/>
                  </a:lnTo>
                  <a:lnTo>
                    <a:pt x="3150870" y="4795520"/>
                  </a:lnTo>
                  <a:lnTo>
                    <a:pt x="3150870" y="4818380"/>
                  </a:lnTo>
                  <a:lnTo>
                    <a:pt x="3162300" y="4818380"/>
                  </a:lnTo>
                  <a:lnTo>
                    <a:pt x="3162300" y="4791710"/>
                  </a:lnTo>
                  <a:lnTo>
                    <a:pt x="3173730" y="4791710"/>
                  </a:lnTo>
                  <a:lnTo>
                    <a:pt x="3173730" y="4829810"/>
                  </a:lnTo>
                  <a:lnTo>
                    <a:pt x="3117850" y="4829810"/>
                  </a:lnTo>
                  <a:close/>
                  <a:moveTo>
                    <a:pt x="30480" y="146050"/>
                  </a:moveTo>
                  <a:lnTo>
                    <a:pt x="1270" y="83820"/>
                  </a:lnTo>
                  <a:lnTo>
                    <a:pt x="6350" y="82550"/>
                  </a:lnTo>
                  <a:lnTo>
                    <a:pt x="30480" y="134620"/>
                  </a:lnTo>
                  <a:lnTo>
                    <a:pt x="53340" y="82550"/>
                  </a:lnTo>
                  <a:lnTo>
                    <a:pt x="58420" y="83820"/>
                  </a:lnTo>
                  <a:lnTo>
                    <a:pt x="30480" y="146050"/>
                  </a:lnTo>
                  <a:close/>
                  <a:moveTo>
                    <a:pt x="26670" y="0"/>
                  </a:moveTo>
                  <a:lnTo>
                    <a:pt x="31750" y="0"/>
                  </a:lnTo>
                  <a:lnTo>
                    <a:pt x="31750" y="139700"/>
                  </a:lnTo>
                  <a:lnTo>
                    <a:pt x="26670" y="139700"/>
                  </a:lnTo>
                  <a:lnTo>
                    <a:pt x="26670" y="0"/>
                  </a:lnTo>
                  <a:close/>
                  <a:moveTo>
                    <a:pt x="41910" y="246380"/>
                  </a:moveTo>
                  <a:lnTo>
                    <a:pt x="31750" y="234950"/>
                  </a:lnTo>
                  <a:lnTo>
                    <a:pt x="39370" y="228600"/>
                  </a:lnTo>
                  <a:lnTo>
                    <a:pt x="54610" y="246380"/>
                  </a:lnTo>
                  <a:lnTo>
                    <a:pt x="54610" y="256540"/>
                  </a:lnTo>
                  <a:lnTo>
                    <a:pt x="1270" y="256540"/>
                  </a:lnTo>
                  <a:lnTo>
                    <a:pt x="1270" y="246380"/>
                  </a:lnTo>
                  <a:lnTo>
                    <a:pt x="41910" y="246380"/>
                  </a:lnTo>
                  <a:close/>
                  <a:moveTo>
                    <a:pt x="34290" y="292100"/>
                  </a:moveTo>
                  <a:lnTo>
                    <a:pt x="34290" y="295910"/>
                  </a:lnTo>
                  <a:cubicBezTo>
                    <a:pt x="34290" y="297180"/>
                    <a:pt x="34290" y="298450"/>
                    <a:pt x="34290" y="298450"/>
                  </a:cubicBezTo>
                  <a:cubicBezTo>
                    <a:pt x="34290" y="298450"/>
                    <a:pt x="34290" y="300990"/>
                    <a:pt x="35560" y="300990"/>
                  </a:cubicBezTo>
                  <a:cubicBezTo>
                    <a:pt x="35560" y="302260"/>
                    <a:pt x="36830" y="302260"/>
                    <a:pt x="36830" y="303530"/>
                  </a:cubicBezTo>
                  <a:cubicBezTo>
                    <a:pt x="38100" y="303530"/>
                    <a:pt x="38100" y="304800"/>
                    <a:pt x="39370" y="304800"/>
                  </a:cubicBezTo>
                  <a:cubicBezTo>
                    <a:pt x="40640" y="304800"/>
                    <a:pt x="41910" y="303530"/>
                    <a:pt x="43180" y="302260"/>
                  </a:cubicBezTo>
                  <a:cubicBezTo>
                    <a:pt x="44450" y="300990"/>
                    <a:pt x="44450" y="299720"/>
                    <a:pt x="44450" y="297180"/>
                  </a:cubicBezTo>
                  <a:cubicBezTo>
                    <a:pt x="44450" y="295910"/>
                    <a:pt x="44450" y="293370"/>
                    <a:pt x="43180" y="293370"/>
                  </a:cubicBezTo>
                  <a:cubicBezTo>
                    <a:pt x="41910" y="293370"/>
                    <a:pt x="40640" y="290830"/>
                    <a:pt x="39370" y="290830"/>
                  </a:cubicBezTo>
                  <a:lnTo>
                    <a:pt x="41910" y="278130"/>
                  </a:lnTo>
                  <a:cubicBezTo>
                    <a:pt x="44450" y="278130"/>
                    <a:pt x="45720" y="279400"/>
                    <a:pt x="48260" y="280670"/>
                  </a:cubicBezTo>
                  <a:cubicBezTo>
                    <a:pt x="49530" y="281940"/>
                    <a:pt x="50800" y="283210"/>
                    <a:pt x="52070" y="284480"/>
                  </a:cubicBezTo>
                  <a:cubicBezTo>
                    <a:pt x="53340" y="285750"/>
                    <a:pt x="53340" y="288290"/>
                    <a:pt x="54610" y="289560"/>
                  </a:cubicBezTo>
                  <a:cubicBezTo>
                    <a:pt x="55880" y="290830"/>
                    <a:pt x="55880" y="293370"/>
                    <a:pt x="55880" y="295910"/>
                  </a:cubicBezTo>
                  <a:cubicBezTo>
                    <a:pt x="55880" y="298450"/>
                    <a:pt x="55880" y="300990"/>
                    <a:pt x="54610" y="302260"/>
                  </a:cubicBezTo>
                  <a:cubicBezTo>
                    <a:pt x="54610" y="304800"/>
                    <a:pt x="53340" y="306070"/>
                    <a:pt x="52070" y="308610"/>
                  </a:cubicBezTo>
                  <a:cubicBezTo>
                    <a:pt x="50800" y="309880"/>
                    <a:pt x="49530" y="311150"/>
                    <a:pt x="46990" y="312420"/>
                  </a:cubicBezTo>
                  <a:cubicBezTo>
                    <a:pt x="45720" y="313690"/>
                    <a:pt x="43180" y="313690"/>
                    <a:pt x="40640" y="313690"/>
                  </a:cubicBezTo>
                  <a:cubicBezTo>
                    <a:pt x="38100" y="313690"/>
                    <a:pt x="35560" y="312420"/>
                    <a:pt x="33020" y="311150"/>
                  </a:cubicBezTo>
                  <a:cubicBezTo>
                    <a:pt x="30480" y="309880"/>
                    <a:pt x="30480" y="309880"/>
                    <a:pt x="29210" y="307340"/>
                  </a:cubicBezTo>
                  <a:lnTo>
                    <a:pt x="29210" y="307340"/>
                  </a:lnTo>
                  <a:cubicBezTo>
                    <a:pt x="29210" y="308610"/>
                    <a:pt x="27940" y="309880"/>
                    <a:pt x="27940" y="311150"/>
                  </a:cubicBezTo>
                  <a:cubicBezTo>
                    <a:pt x="26670" y="312420"/>
                    <a:pt x="26670" y="313690"/>
                    <a:pt x="25400" y="313690"/>
                  </a:cubicBezTo>
                  <a:cubicBezTo>
                    <a:pt x="24130" y="314960"/>
                    <a:pt x="22860" y="314960"/>
                    <a:pt x="21590" y="316230"/>
                  </a:cubicBezTo>
                  <a:cubicBezTo>
                    <a:pt x="20320" y="316230"/>
                    <a:pt x="19050" y="317500"/>
                    <a:pt x="16510" y="317500"/>
                  </a:cubicBezTo>
                  <a:cubicBezTo>
                    <a:pt x="13970" y="317500"/>
                    <a:pt x="11430" y="317500"/>
                    <a:pt x="8890" y="316230"/>
                  </a:cubicBezTo>
                  <a:cubicBezTo>
                    <a:pt x="6350" y="314960"/>
                    <a:pt x="5080" y="313690"/>
                    <a:pt x="3810" y="312420"/>
                  </a:cubicBezTo>
                  <a:cubicBezTo>
                    <a:pt x="2540" y="311150"/>
                    <a:pt x="1270" y="308610"/>
                    <a:pt x="1270" y="306070"/>
                  </a:cubicBezTo>
                  <a:cubicBezTo>
                    <a:pt x="1270" y="303530"/>
                    <a:pt x="0" y="300990"/>
                    <a:pt x="0" y="297180"/>
                  </a:cubicBezTo>
                  <a:cubicBezTo>
                    <a:pt x="0" y="292100"/>
                    <a:pt x="1270" y="288290"/>
                    <a:pt x="3810" y="284480"/>
                  </a:cubicBezTo>
                  <a:cubicBezTo>
                    <a:pt x="6350" y="280670"/>
                    <a:pt x="10160" y="278130"/>
                    <a:pt x="13970" y="278130"/>
                  </a:cubicBezTo>
                  <a:lnTo>
                    <a:pt x="16510" y="289560"/>
                  </a:lnTo>
                  <a:cubicBezTo>
                    <a:pt x="13970" y="289560"/>
                    <a:pt x="12700" y="290830"/>
                    <a:pt x="11430" y="292100"/>
                  </a:cubicBezTo>
                  <a:cubicBezTo>
                    <a:pt x="10160" y="293370"/>
                    <a:pt x="10160" y="294640"/>
                    <a:pt x="10160" y="297180"/>
                  </a:cubicBezTo>
                  <a:cubicBezTo>
                    <a:pt x="10160" y="299720"/>
                    <a:pt x="11430" y="300990"/>
                    <a:pt x="12700" y="302260"/>
                  </a:cubicBezTo>
                  <a:cubicBezTo>
                    <a:pt x="13970" y="303530"/>
                    <a:pt x="15240" y="303530"/>
                    <a:pt x="17780" y="303530"/>
                  </a:cubicBezTo>
                  <a:cubicBezTo>
                    <a:pt x="19050" y="303530"/>
                    <a:pt x="20320" y="303530"/>
                    <a:pt x="21590" y="302260"/>
                  </a:cubicBezTo>
                  <a:cubicBezTo>
                    <a:pt x="22860" y="300990"/>
                    <a:pt x="22860" y="300990"/>
                    <a:pt x="22860" y="299720"/>
                  </a:cubicBezTo>
                  <a:cubicBezTo>
                    <a:pt x="22860" y="298450"/>
                    <a:pt x="24130" y="297180"/>
                    <a:pt x="24130" y="295910"/>
                  </a:cubicBezTo>
                  <a:cubicBezTo>
                    <a:pt x="24130" y="294640"/>
                    <a:pt x="24130" y="293370"/>
                    <a:pt x="24130" y="292100"/>
                  </a:cubicBezTo>
                  <a:lnTo>
                    <a:pt x="24130" y="289560"/>
                  </a:lnTo>
                  <a:lnTo>
                    <a:pt x="34290" y="289560"/>
                  </a:lnTo>
                  <a:lnTo>
                    <a:pt x="34290" y="292100"/>
                  </a:lnTo>
                  <a:close/>
                  <a:moveTo>
                    <a:pt x="30480" y="1762760"/>
                  </a:moveTo>
                  <a:lnTo>
                    <a:pt x="1270" y="1700530"/>
                  </a:lnTo>
                  <a:lnTo>
                    <a:pt x="6350" y="1697990"/>
                  </a:lnTo>
                  <a:lnTo>
                    <a:pt x="30480" y="1750060"/>
                  </a:lnTo>
                  <a:lnTo>
                    <a:pt x="53340" y="1697990"/>
                  </a:lnTo>
                  <a:lnTo>
                    <a:pt x="58420" y="1700530"/>
                  </a:lnTo>
                  <a:lnTo>
                    <a:pt x="30480" y="1762760"/>
                  </a:lnTo>
                  <a:close/>
                  <a:moveTo>
                    <a:pt x="26670" y="1616710"/>
                  </a:moveTo>
                  <a:lnTo>
                    <a:pt x="31750" y="1616710"/>
                  </a:lnTo>
                  <a:lnTo>
                    <a:pt x="31750" y="1756410"/>
                  </a:lnTo>
                  <a:lnTo>
                    <a:pt x="26670" y="1756410"/>
                  </a:lnTo>
                  <a:lnTo>
                    <a:pt x="26670" y="1616710"/>
                  </a:lnTo>
                  <a:close/>
                  <a:moveTo>
                    <a:pt x="41910" y="1863090"/>
                  </a:moveTo>
                  <a:lnTo>
                    <a:pt x="31750" y="1851660"/>
                  </a:lnTo>
                  <a:lnTo>
                    <a:pt x="39370" y="1845310"/>
                  </a:lnTo>
                  <a:lnTo>
                    <a:pt x="54610" y="1863090"/>
                  </a:lnTo>
                  <a:lnTo>
                    <a:pt x="54610" y="1873250"/>
                  </a:lnTo>
                  <a:lnTo>
                    <a:pt x="1270" y="1873250"/>
                  </a:lnTo>
                  <a:lnTo>
                    <a:pt x="1270" y="1861820"/>
                  </a:lnTo>
                  <a:lnTo>
                    <a:pt x="41910" y="1863090"/>
                  </a:lnTo>
                  <a:lnTo>
                    <a:pt x="41910" y="1863090"/>
                  </a:lnTo>
                  <a:close/>
                  <a:moveTo>
                    <a:pt x="34290" y="1908810"/>
                  </a:moveTo>
                  <a:lnTo>
                    <a:pt x="34290" y="1912620"/>
                  </a:lnTo>
                  <a:cubicBezTo>
                    <a:pt x="34290" y="1913890"/>
                    <a:pt x="34290" y="1915160"/>
                    <a:pt x="34290" y="1915160"/>
                  </a:cubicBezTo>
                  <a:cubicBezTo>
                    <a:pt x="34290" y="1915160"/>
                    <a:pt x="34290" y="1917700"/>
                    <a:pt x="35560" y="1917700"/>
                  </a:cubicBezTo>
                  <a:cubicBezTo>
                    <a:pt x="35560" y="1918970"/>
                    <a:pt x="36830" y="1918970"/>
                    <a:pt x="36830" y="1920240"/>
                  </a:cubicBezTo>
                  <a:cubicBezTo>
                    <a:pt x="38100" y="1920240"/>
                    <a:pt x="38100" y="1921510"/>
                    <a:pt x="39370" y="1921510"/>
                  </a:cubicBezTo>
                  <a:cubicBezTo>
                    <a:pt x="40640" y="1921510"/>
                    <a:pt x="41910" y="1920240"/>
                    <a:pt x="43180" y="1918970"/>
                  </a:cubicBezTo>
                  <a:cubicBezTo>
                    <a:pt x="44450" y="1917700"/>
                    <a:pt x="44450" y="1916430"/>
                    <a:pt x="44450" y="1913890"/>
                  </a:cubicBezTo>
                  <a:cubicBezTo>
                    <a:pt x="44450" y="1912620"/>
                    <a:pt x="44450" y="1910080"/>
                    <a:pt x="43180" y="1910080"/>
                  </a:cubicBezTo>
                  <a:cubicBezTo>
                    <a:pt x="41910" y="1910080"/>
                    <a:pt x="40640" y="1907540"/>
                    <a:pt x="39370" y="1907540"/>
                  </a:cubicBezTo>
                  <a:lnTo>
                    <a:pt x="41910" y="1894840"/>
                  </a:lnTo>
                  <a:cubicBezTo>
                    <a:pt x="44450" y="1894840"/>
                    <a:pt x="45720" y="1896110"/>
                    <a:pt x="48260" y="1897380"/>
                  </a:cubicBezTo>
                  <a:cubicBezTo>
                    <a:pt x="49530" y="1898650"/>
                    <a:pt x="50800" y="1899920"/>
                    <a:pt x="52070" y="1901190"/>
                  </a:cubicBezTo>
                  <a:cubicBezTo>
                    <a:pt x="53340" y="1902460"/>
                    <a:pt x="53340" y="1905000"/>
                    <a:pt x="54610" y="1906270"/>
                  </a:cubicBezTo>
                  <a:cubicBezTo>
                    <a:pt x="55880" y="1907540"/>
                    <a:pt x="55880" y="1910080"/>
                    <a:pt x="55880" y="1912620"/>
                  </a:cubicBezTo>
                  <a:cubicBezTo>
                    <a:pt x="55880" y="1915160"/>
                    <a:pt x="55880" y="1917700"/>
                    <a:pt x="54610" y="1918970"/>
                  </a:cubicBezTo>
                  <a:cubicBezTo>
                    <a:pt x="54610" y="1921510"/>
                    <a:pt x="53340" y="1922780"/>
                    <a:pt x="52070" y="1925320"/>
                  </a:cubicBezTo>
                  <a:cubicBezTo>
                    <a:pt x="50800" y="1926590"/>
                    <a:pt x="49530" y="1927860"/>
                    <a:pt x="46990" y="1929130"/>
                  </a:cubicBezTo>
                  <a:cubicBezTo>
                    <a:pt x="45720" y="1930400"/>
                    <a:pt x="43180" y="1930400"/>
                    <a:pt x="40640" y="1930400"/>
                  </a:cubicBezTo>
                  <a:cubicBezTo>
                    <a:pt x="38100" y="1930400"/>
                    <a:pt x="35560" y="1929130"/>
                    <a:pt x="33020" y="1927860"/>
                  </a:cubicBezTo>
                  <a:cubicBezTo>
                    <a:pt x="30480" y="1926590"/>
                    <a:pt x="29210" y="1924050"/>
                    <a:pt x="29210" y="1921510"/>
                  </a:cubicBezTo>
                  <a:lnTo>
                    <a:pt x="29210" y="1921510"/>
                  </a:lnTo>
                  <a:cubicBezTo>
                    <a:pt x="29210" y="1922780"/>
                    <a:pt x="27940" y="1924050"/>
                    <a:pt x="27940" y="1925320"/>
                  </a:cubicBezTo>
                  <a:cubicBezTo>
                    <a:pt x="26670" y="1926590"/>
                    <a:pt x="26670" y="1927860"/>
                    <a:pt x="25400" y="1927860"/>
                  </a:cubicBezTo>
                  <a:cubicBezTo>
                    <a:pt x="24130" y="1929130"/>
                    <a:pt x="22860" y="1929130"/>
                    <a:pt x="21590" y="1930400"/>
                  </a:cubicBezTo>
                  <a:cubicBezTo>
                    <a:pt x="20320" y="1930400"/>
                    <a:pt x="19050" y="1931670"/>
                    <a:pt x="16510" y="1931670"/>
                  </a:cubicBezTo>
                  <a:cubicBezTo>
                    <a:pt x="13970" y="1931670"/>
                    <a:pt x="11430" y="1931670"/>
                    <a:pt x="8890" y="1930400"/>
                  </a:cubicBezTo>
                  <a:cubicBezTo>
                    <a:pt x="6350" y="1929130"/>
                    <a:pt x="5080" y="1927860"/>
                    <a:pt x="3810" y="1926590"/>
                  </a:cubicBezTo>
                  <a:cubicBezTo>
                    <a:pt x="2540" y="1925320"/>
                    <a:pt x="1270" y="1922780"/>
                    <a:pt x="1270" y="1920240"/>
                  </a:cubicBezTo>
                  <a:cubicBezTo>
                    <a:pt x="1270" y="1917700"/>
                    <a:pt x="0" y="1915160"/>
                    <a:pt x="0" y="1912620"/>
                  </a:cubicBezTo>
                  <a:cubicBezTo>
                    <a:pt x="0" y="1907540"/>
                    <a:pt x="1270" y="1903730"/>
                    <a:pt x="3810" y="1899920"/>
                  </a:cubicBezTo>
                  <a:cubicBezTo>
                    <a:pt x="6350" y="1896110"/>
                    <a:pt x="10160" y="1893570"/>
                    <a:pt x="13970" y="1893570"/>
                  </a:cubicBezTo>
                  <a:lnTo>
                    <a:pt x="16510" y="1905000"/>
                  </a:lnTo>
                  <a:cubicBezTo>
                    <a:pt x="13970" y="1905000"/>
                    <a:pt x="12700" y="1906270"/>
                    <a:pt x="11430" y="1907540"/>
                  </a:cubicBezTo>
                  <a:cubicBezTo>
                    <a:pt x="10160" y="1908810"/>
                    <a:pt x="10160" y="1910080"/>
                    <a:pt x="10160" y="1912620"/>
                  </a:cubicBezTo>
                  <a:cubicBezTo>
                    <a:pt x="10160" y="1915160"/>
                    <a:pt x="11430" y="1916430"/>
                    <a:pt x="12700" y="1917700"/>
                  </a:cubicBezTo>
                  <a:cubicBezTo>
                    <a:pt x="13970" y="1918970"/>
                    <a:pt x="15240" y="1918970"/>
                    <a:pt x="17780" y="1918970"/>
                  </a:cubicBezTo>
                  <a:cubicBezTo>
                    <a:pt x="19050" y="1918970"/>
                    <a:pt x="20320" y="1918970"/>
                    <a:pt x="21590" y="1917700"/>
                  </a:cubicBezTo>
                  <a:cubicBezTo>
                    <a:pt x="22860" y="1916430"/>
                    <a:pt x="22860" y="1916430"/>
                    <a:pt x="22860" y="1915160"/>
                  </a:cubicBezTo>
                  <a:cubicBezTo>
                    <a:pt x="22860" y="1913890"/>
                    <a:pt x="24130" y="1912620"/>
                    <a:pt x="24130" y="1911350"/>
                  </a:cubicBezTo>
                  <a:cubicBezTo>
                    <a:pt x="24130" y="1910080"/>
                    <a:pt x="24130" y="1908810"/>
                    <a:pt x="24130" y="1907540"/>
                  </a:cubicBezTo>
                  <a:lnTo>
                    <a:pt x="24130" y="1905000"/>
                  </a:lnTo>
                  <a:lnTo>
                    <a:pt x="34290" y="1905000"/>
                  </a:lnTo>
                  <a:lnTo>
                    <a:pt x="34290" y="1908810"/>
                  </a:lnTo>
                  <a:close/>
                  <a:moveTo>
                    <a:pt x="54610" y="1996440"/>
                  </a:moveTo>
                  <a:lnTo>
                    <a:pt x="54610" y="2006600"/>
                  </a:lnTo>
                  <a:lnTo>
                    <a:pt x="1270" y="2029460"/>
                  </a:lnTo>
                  <a:lnTo>
                    <a:pt x="1270" y="2015490"/>
                  </a:lnTo>
                  <a:lnTo>
                    <a:pt x="12700" y="2010410"/>
                  </a:lnTo>
                  <a:lnTo>
                    <a:pt x="12700" y="1990090"/>
                  </a:lnTo>
                  <a:lnTo>
                    <a:pt x="1270" y="1985010"/>
                  </a:lnTo>
                  <a:lnTo>
                    <a:pt x="1270" y="1972310"/>
                  </a:lnTo>
                  <a:lnTo>
                    <a:pt x="54610" y="1996440"/>
                  </a:lnTo>
                  <a:close/>
                  <a:moveTo>
                    <a:pt x="39370" y="2000250"/>
                  </a:moveTo>
                  <a:lnTo>
                    <a:pt x="22860" y="1993900"/>
                  </a:lnTo>
                  <a:lnTo>
                    <a:pt x="22860" y="2006600"/>
                  </a:lnTo>
                  <a:lnTo>
                    <a:pt x="39370" y="2000250"/>
                  </a:lnTo>
                  <a:close/>
                  <a:moveTo>
                    <a:pt x="30480" y="3468370"/>
                  </a:moveTo>
                  <a:lnTo>
                    <a:pt x="1270" y="3406140"/>
                  </a:lnTo>
                  <a:lnTo>
                    <a:pt x="6350" y="3403600"/>
                  </a:lnTo>
                  <a:lnTo>
                    <a:pt x="30480" y="3455670"/>
                  </a:lnTo>
                  <a:lnTo>
                    <a:pt x="53340" y="3403600"/>
                  </a:lnTo>
                  <a:lnTo>
                    <a:pt x="58420" y="3406140"/>
                  </a:lnTo>
                  <a:lnTo>
                    <a:pt x="30480" y="3468370"/>
                  </a:lnTo>
                  <a:close/>
                  <a:moveTo>
                    <a:pt x="26670" y="3322320"/>
                  </a:moveTo>
                  <a:lnTo>
                    <a:pt x="31750" y="3322320"/>
                  </a:lnTo>
                  <a:lnTo>
                    <a:pt x="31750" y="3462020"/>
                  </a:lnTo>
                  <a:lnTo>
                    <a:pt x="26670" y="3462020"/>
                  </a:lnTo>
                  <a:lnTo>
                    <a:pt x="26670" y="3322320"/>
                  </a:lnTo>
                  <a:close/>
                  <a:moveTo>
                    <a:pt x="41910" y="3568700"/>
                  </a:moveTo>
                  <a:lnTo>
                    <a:pt x="31750" y="3557270"/>
                  </a:lnTo>
                  <a:lnTo>
                    <a:pt x="39370" y="3550920"/>
                  </a:lnTo>
                  <a:lnTo>
                    <a:pt x="54610" y="3568700"/>
                  </a:lnTo>
                  <a:lnTo>
                    <a:pt x="54610" y="3578860"/>
                  </a:lnTo>
                  <a:lnTo>
                    <a:pt x="1270" y="3578860"/>
                  </a:lnTo>
                  <a:lnTo>
                    <a:pt x="1270" y="3567430"/>
                  </a:lnTo>
                  <a:lnTo>
                    <a:pt x="41910" y="3567430"/>
                  </a:lnTo>
                  <a:lnTo>
                    <a:pt x="41910" y="3568700"/>
                  </a:lnTo>
                  <a:close/>
                  <a:moveTo>
                    <a:pt x="12700" y="3623310"/>
                  </a:moveTo>
                  <a:lnTo>
                    <a:pt x="12700" y="3599180"/>
                  </a:lnTo>
                  <a:lnTo>
                    <a:pt x="21590" y="3599180"/>
                  </a:lnTo>
                  <a:lnTo>
                    <a:pt x="54610" y="3620770"/>
                  </a:lnTo>
                  <a:lnTo>
                    <a:pt x="54610" y="3633470"/>
                  </a:lnTo>
                  <a:lnTo>
                    <a:pt x="21590" y="3633470"/>
                  </a:lnTo>
                  <a:lnTo>
                    <a:pt x="21590" y="3639820"/>
                  </a:lnTo>
                  <a:lnTo>
                    <a:pt x="12700" y="3639820"/>
                  </a:lnTo>
                  <a:lnTo>
                    <a:pt x="12700" y="3633470"/>
                  </a:lnTo>
                  <a:lnTo>
                    <a:pt x="1270" y="3633470"/>
                  </a:lnTo>
                  <a:lnTo>
                    <a:pt x="1270" y="3622040"/>
                  </a:lnTo>
                  <a:lnTo>
                    <a:pt x="12700" y="3623310"/>
                  </a:lnTo>
                  <a:lnTo>
                    <a:pt x="12700" y="3623310"/>
                  </a:lnTo>
                  <a:close/>
                  <a:moveTo>
                    <a:pt x="40640" y="3623310"/>
                  </a:moveTo>
                  <a:lnTo>
                    <a:pt x="40640" y="3623310"/>
                  </a:lnTo>
                  <a:lnTo>
                    <a:pt x="21590" y="3611880"/>
                  </a:lnTo>
                  <a:lnTo>
                    <a:pt x="21590" y="3624580"/>
                  </a:lnTo>
                  <a:lnTo>
                    <a:pt x="40640" y="3624580"/>
                  </a:lnTo>
                  <a:lnTo>
                    <a:pt x="40640" y="3623310"/>
                  </a:lnTo>
                  <a:close/>
                  <a:moveTo>
                    <a:pt x="30480" y="5085080"/>
                  </a:moveTo>
                  <a:lnTo>
                    <a:pt x="1270" y="5022850"/>
                  </a:lnTo>
                  <a:lnTo>
                    <a:pt x="6350" y="5020310"/>
                  </a:lnTo>
                  <a:lnTo>
                    <a:pt x="30480" y="5072380"/>
                  </a:lnTo>
                  <a:lnTo>
                    <a:pt x="53340" y="5020310"/>
                  </a:lnTo>
                  <a:lnTo>
                    <a:pt x="58420" y="5022850"/>
                  </a:lnTo>
                  <a:lnTo>
                    <a:pt x="30480" y="5085080"/>
                  </a:lnTo>
                  <a:close/>
                  <a:moveTo>
                    <a:pt x="26670" y="4939030"/>
                  </a:moveTo>
                  <a:lnTo>
                    <a:pt x="31750" y="4939030"/>
                  </a:lnTo>
                  <a:lnTo>
                    <a:pt x="31750" y="5078730"/>
                  </a:lnTo>
                  <a:lnTo>
                    <a:pt x="26670" y="5078730"/>
                  </a:lnTo>
                  <a:lnTo>
                    <a:pt x="26670" y="4939030"/>
                  </a:lnTo>
                  <a:close/>
                  <a:moveTo>
                    <a:pt x="41910" y="5185410"/>
                  </a:moveTo>
                  <a:lnTo>
                    <a:pt x="31750" y="5173980"/>
                  </a:lnTo>
                  <a:lnTo>
                    <a:pt x="39370" y="5167630"/>
                  </a:lnTo>
                  <a:lnTo>
                    <a:pt x="54610" y="5185410"/>
                  </a:lnTo>
                  <a:lnTo>
                    <a:pt x="54610" y="5195570"/>
                  </a:lnTo>
                  <a:lnTo>
                    <a:pt x="1270" y="5195570"/>
                  </a:lnTo>
                  <a:lnTo>
                    <a:pt x="1270" y="5184140"/>
                  </a:lnTo>
                  <a:lnTo>
                    <a:pt x="41910" y="5184140"/>
                  </a:lnTo>
                  <a:lnTo>
                    <a:pt x="41910" y="5185410"/>
                  </a:lnTo>
                  <a:close/>
                  <a:moveTo>
                    <a:pt x="12700" y="5240020"/>
                  </a:moveTo>
                  <a:lnTo>
                    <a:pt x="12700" y="5215890"/>
                  </a:lnTo>
                  <a:lnTo>
                    <a:pt x="21590" y="5215890"/>
                  </a:lnTo>
                  <a:lnTo>
                    <a:pt x="54610" y="5237480"/>
                  </a:lnTo>
                  <a:lnTo>
                    <a:pt x="54610" y="5250180"/>
                  </a:lnTo>
                  <a:lnTo>
                    <a:pt x="21590" y="5250180"/>
                  </a:lnTo>
                  <a:lnTo>
                    <a:pt x="21590" y="5256530"/>
                  </a:lnTo>
                  <a:lnTo>
                    <a:pt x="12700" y="5256530"/>
                  </a:lnTo>
                  <a:lnTo>
                    <a:pt x="12700" y="5250180"/>
                  </a:lnTo>
                  <a:lnTo>
                    <a:pt x="1270" y="5250180"/>
                  </a:lnTo>
                  <a:lnTo>
                    <a:pt x="1270" y="5238750"/>
                  </a:lnTo>
                  <a:lnTo>
                    <a:pt x="12700" y="5240020"/>
                  </a:lnTo>
                  <a:lnTo>
                    <a:pt x="12700" y="5240020"/>
                  </a:lnTo>
                  <a:close/>
                  <a:moveTo>
                    <a:pt x="40640" y="5240020"/>
                  </a:moveTo>
                  <a:lnTo>
                    <a:pt x="40640" y="5240020"/>
                  </a:lnTo>
                  <a:lnTo>
                    <a:pt x="21590" y="5227320"/>
                  </a:lnTo>
                  <a:lnTo>
                    <a:pt x="21590" y="5240020"/>
                  </a:lnTo>
                  <a:lnTo>
                    <a:pt x="40640" y="5240020"/>
                  </a:lnTo>
                  <a:close/>
                  <a:moveTo>
                    <a:pt x="54610" y="5317490"/>
                  </a:moveTo>
                  <a:lnTo>
                    <a:pt x="54610" y="5327650"/>
                  </a:lnTo>
                  <a:lnTo>
                    <a:pt x="1270" y="5351780"/>
                  </a:lnTo>
                  <a:lnTo>
                    <a:pt x="1270" y="5337810"/>
                  </a:lnTo>
                  <a:lnTo>
                    <a:pt x="12700" y="5332730"/>
                  </a:lnTo>
                  <a:lnTo>
                    <a:pt x="12700" y="5311140"/>
                  </a:lnTo>
                  <a:lnTo>
                    <a:pt x="1270" y="5306060"/>
                  </a:lnTo>
                  <a:lnTo>
                    <a:pt x="1270" y="5293360"/>
                  </a:lnTo>
                  <a:lnTo>
                    <a:pt x="54610" y="5317490"/>
                  </a:lnTo>
                  <a:close/>
                  <a:moveTo>
                    <a:pt x="39370" y="5322570"/>
                  </a:moveTo>
                  <a:lnTo>
                    <a:pt x="22860" y="5316220"/>
                  </a:lnTo>
                  <a:lnTo>
                    <a:pt x="22860" y="5328920"/>
                  </a:lnTo>
                  <a:lnTo>
                    <a:pt x="39370" y="5322570"/>
                  </a:lnTo>
                  <a:close/>
                </a:path>
              </a:pathLst>
            </a:custGeom>
            <a:solidFill>
              <a:srgbClr val="016A6D"/>
            </a:solidFill>
          </p:spPr>
        </p:sp>
      </p:grpSp>
      <p:sp>
        <p:nvSpPr>
          <p:cNvPr id="26" name="TextBox 26"/>
          <p:cNvSpPr txBox="1"/>
          <p:nvPr/>
        </p:nvSpPr>
        <p:spPr>
          <a:xfrm>
            <a:off x="6335696" y="4862851"/>
            <a:ext cx="3227536"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Zahlung </a:t>
            </a:r>
          </a:p>
        </p:txBody>
      </p:sp>
      <p:sp>
        <p:nvSpPr>
          <p:cNvPr id="27" name="AutoShape 27"/>
          <p:cNvSpPr/>
          <p:nvPr/>
        </p:nvSpPr>
        <p:spPr>
          <a:xfrm flipH="1" flipV="1">
            <a:off x="4731137" y="1771072"/>
            <a:ext cx="0" cy="1848142"/>
          </a:xfrm>
          <a:prstGeom prst="line">
            <a:avLst/>
          </a:prstGeom>
          <a:ln w="76200" cap="flat">
            <a:solidFill>
              <a:srgbClr val="000000"/>
            </a:solidFill>
            <a:prstDash val="solid"/>
            <a:headEnd type="none" w="sm" len="sm"/>
            <a:tailEnd type="none" w="sm" len="sm"/>
          </a:ln>
        </p:spPr>
      </p:sp>
      <p:sp>
        <p:nvSpPr>
          <p:cNvPr id="28" name="AutoShape 28"/>
          <p:cNvSpPr/>
          <p:nvPr/>
        </p:nvSpPr>
        <p:spPr>
          <a:xfrm flipV="1">
            <a:off x="1708084" y="1771071"/>
            <a:ext cx="8803684" cy="0"/>
          </a:xfrm>
          <a:prstGeom prst="line">
            <a:avLst/>
          </a:prstGeom>
          <a:ln w="76200" cap="flat">
            <a:solidFill>
              <a:srgbClr val="000000"/>
            </a:solidFill>
            <a:prstDash val="solid"/>
            <a:headEnd type="none" w="sm" len="sm"/>
            <a:tailEnd type="none" w="sm" len="sm"/>
          </a:ln>
        </p:spPr>
      </p:sp>
      <p:sp>
        <p:nvSpPr>
          <p:cNvPr id="29" name="AutoShape 29"/>
          <p:cNvSpPr/>
          <p:nvPr/>
        </p:nvSpPr>
        <p:spPr>
          <a:xfrm flipH="1">
            <a:off x="1708084" y="1739779"/>
            <a:ext cx="0" cy="484535"/>
          </a:xfrm>
          <a:prstGeom prst="line">
            <a:avLst/>
          </a:prstGeom>
          <a:ln w="76200" cap="flat">
            <a:solidFill>
              <a:srgbClr val="000000"/>
            </a:solidFill>
            <a:prstDash val="solid"/>
            <a:headEnd type="none" w="sm" len="sm"/>
            <a:tailEnd type="none" w="sm" len="sm"/>
          </a:ln>
        </p:spPr>
      </p:sp>
      <p:sp>
        <p:nvSpPr>
          <p:cNvPr id="30" name="AutoShape 30"/>
          <p:cNvSpPr/>
          <p:nvPr/>
        </p:nvSpPr>
        <p:spPr>
          <a:xfrm>
            <a:off x="7949465" y="1771072"/>
            <a:ext cx="13107" cy="487089"/>
          </a:xfrm>
          <a:prstGeom prst="line">
            <a:avLst/>
          </a:prstGeom>
          <a:ln w="76200" cap="flat">
            <a:solidFill>
              <a:srgbClr val="000000"/>
            </a:solidFill>
            <a:prstDash val="solid"/>
            <a:headEnd type="none" w="sm" len="sm"/>
            <a:tailEnd type="none" w="sm" len="sm"/>
          </a:ln>
        </p:spPr>
      </p:sp>
      <p:sp>
        <p:nvSpPr>
          <p:cNvPr id="31" name="AutoShape 31"/>
          <p:cNvSpPr/>
          <p:nvPr/>
        </p:nvSpPr>
        <p:spPr>
          <a:xfrm flipH="1">
            <a:off x="10448207" y="1771071"/>
            <a:ext cx="35709" cy="467895"/>
          </a:xfrm>
          <a:prstGeom prst="line">
            <a:avLst/>
          </a:prstGeom>
          <a:ln w="76200" cap="flat">
            <a:solidFill>
              <a:srgbClr val="000000"/>
            </a:solidFill>
            <a:prstDash val="solid"/>
            <a:headEnd type="none" w="sm" len="sm"/>
            <a:tailEnd type="none" w="sm" len="sm"/>
          </a:ln>
        </p:spPr>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AutoShape 5"/>
          <p:cNvSpPr/>
          <p:nvPr/>
        </p:nvSpPr>
        <p:spPr>
          <a:xfrm>
            <a:off x="4350790" y="2428554"/>
            <a:ext cx="927141" cy="799812"/>
          </a:xfrm>
          <a:prstGeom prst="line">
            <a:avLst/>
          </a:prstGeom>
          <a:ln w="190500" cap="flat">
            <a:solidFill>
              <a:srgbClr val="01B4B8"/>
            </a:solidFill>
            <a:prstDash val="solid"/>
            <a:headEnd type="none" w="sm" len="sm"/>
            <a:tailEnd type="none" w="sm" len="sm"/>
          </a:ln>
        </p:spPr>
      </p:sp>
      <p:grpSp>
        <p:nvGrpSpPr>
          <p:cNvPr id="6" name="Group 6"/>
          <p:cNvGrpSpPr/>
          <p:nvPr/>
        </p:nvGrpSpPr>
        <p:grpSpPr>
          <a:xfrm>
            <a:off x="1441676" y="2082923"/>
            <a:ext cx="3108960" cy="854339"/>
            <a:chOff x="0" y="0"/>
            <a:chExt cx="406400" cy="111678"/>
          </a:xfrm>
        </p:grpSpPr>
        <p:sp>
          <p:nvSpPr>
            <p:cNvPr id="7" name="Freeform 7"/>
            <p:cNvSpPr/>
            <p:nvPr/>
          </p:nvSpPr>
          <p:spPr>
            <a:xfrm>
              <a:off x="0" y="0"/>
              <a:ext cx="406400" cy="111678"/>
            </a:xfrm>
            <a:custGeom>
              <a:avLst/>
              <a:gdLst/>
              <a:ahLst/>
              <a:cxnLst/>
              <a:rect l="l" t="t" r="r" b="b"/>
              <a:pathLst>
                <a:path w="406400" h="111678">
                  <a:moveTo>
                    <a:pt x="203200" y="0"/>
                  </a:moveTo>
                  <a:cubicBezTo>
                    <a:pt x="315430" y="0"/>
                    <a:pt x="406400" y="24998"/>
                    <a:pt x="406400" y="55839"/>
                  </a:cubicBezTo>
                  <a:cubicBezTo>
                    <a:pt x="406400" y="86680"/>
                    <a:pt x="315430" y="111678"/>
                    <a:pt x="203200" y="111678"/>
                  </a:cubicBezTo>
                  <a:lnTo>
                    <a:pt x="203200" y="111678"/>
                  </a:lnTo>
                  <a:cubicBezTo>
                    <a:pt x="90970" y="111678"/>
                    <a:pt x="0" y="86680"/>
                    <a:pt x="0" y="55839"/>
                  </a:cubicBezTo>
                  <a:cubicBezTo>
                    <a:pt x="0" y="24998"/>
                    <a:pt x="90970" y="0"/>
                    <a:pt x="203200" y="0"/>
                  </a:cubicBezTo>
                  <a:lnTo>
                    <a:pt x="203200" y="0"/>
                  </a:lnTo>
                </a:path>
              </a:pathLst>
            </a:custGeom>
            <a:blipFill>
              <a:blip r:embed="rId4"/>
              <a:stretch>
                <a:fillRect t="-71300" b="-71300"/>
              </a:stretch>
            </a:blipFill>
          </p:spPr>
        </p:sp>
      </p:grpSp>
      <p:sp>
        <p:nvSpPr>
          <p:cNvPr id="8" name="TextBox 8"/>
          <p:cNvSpPr txBox="1"/>
          <p:nvPr/>
        </p:nvSpPr>
        <p:spPr>
          <a:xfrm>
            <a:off x="931506" y="769033"/>
            <a:ext cx="7599263" cy="526234"/>
          </a:xfrm>
          <a:prstGeom prst="rect">
            <a:avLst/>
          </a:prstGeom>
        </p:spPr>
        <p:txBody>
          <a:bodyPr lIns="0" tIns="0" rIns="0" bIns="0" rtlCol="0" anchor="t">
            <a:spAutoFit/>
          </a:bodyPr>
          <a:lstStyle/>
          <a:p>
            <a:pPr defTabSz="609630">
              <a:lnSpc>
                <a:spcPts val="4480"/>
              </a:lnSpc>
            </a:pPr>
            <a:r>
              <a:rPr lang="en-US" sz="3200" b="1">
                <a:solidFill>
                  <a:srgbClr val="FFFFFF"/>
                </a:solidFill>
                <a:latin typeface="Canva Sans Bold"/>
                <a:ea typeface="Canva Sans Bold"/>
                <a:cs typeface="Canva Sans Bold"/>
                <a:sym typeface="Canva Sans Bold"/>
              </a:rPr>
              <a:t>Mahnverfahren</a:t>
            </a:r>
          </a:p>
        </p:txBody>
      </p:sp>
      <p:sp>
        <p:nvSpPr>
          <p:cNvPr id="9" name="TextBox 9"/>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Einspruch</a:t>
            </a:r>
          </a:p>
        </p:txBody>
      </p:sp>
      <p:sp>
        <p:nvSpPr>
          <p:cNvPr id="10" name="TextBox 10"/>
          <p:cNvSpPr txBox="1"/>
          <p:nvPr/>
        </p:nvSpPr>
        <p:spPr>
          <a:xfrm>
            <a:off x="1033675" y="2193651"/>
            <a:ext cx="3924963"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Notfrist</a:t>
            </a:r>
          </a:p>
        </p:txBody>
      </p:sp>
      <p:sp>
        <p:nvSpPr>
          <p:cNvPr id="11" name="AutoShape 11"/>
          <p:cNvSpPr/>
          <p:nvPr/>
        </p:nvSpPr>
        <p:spPr>
          <a:xfrm>
            <a:off x="7443013" y="4340973"/>
            <a:ext cx="908264" cy="928295"/>
          </a:xfrm>
          <a:prstGeom prst="line">
            <a:avLst/>
          </a:prstGeom>
          <a:ln w="190500" cap="flat">
            <a:solidFill>
              <a:srgbClr val="01B4B8"/>
            </a:solidFill>
            <a:prstDash val="solid"/>
            <a:headEnd type="none" w="sm" len="sm"/>
            <a:tailEnd type="none" w="sm" len="sm"/>
          </a:ln>
        </p:spPr>
      </p:sp>
      <p:grpSp>
        <p:nvGrpSpPr>
          <p:cNvPr id="12" name="Group 12"/>
          <p:cNvGrpSpPr/>
          <p:nvPr/>
        </p:nvGrpSpPr>
        <p:grpSpPr>
          <a:xfrm>
            <a:off x="7866112" y="4563107"/>
            <a:ext cx="3134481" cy="1577141"/>
            <a:chOff x="0" y="0"/>
            <a:chExt cx="409736" cy="206162"/>
          </a:xfrm>
        </p:grpSpPr>
        <p:sp>
          <p:nvSpPr>
            <p:cNvPr id="13" name="Freeform 13"/>
            <p:cNvSpPr/>
            <p:nvPr/>
          </p:nvSpPr>
          <p:spPr>
            <a:xfrm>
              <a:off x="0" y="0"/>
              <a:ext cx="409736" cy="206162"/>
            </a:xfrm>
            <a:custGeom>
              <a:avLst/>
              <a:gdLst/>
              <a:ahLst/>
              <a:cxnLst/>
              <a:rect l="l" t="t" r="r" b="b"/>
              <a:pathLst>
                <a:path w="409736" h="206162">
                  <a:moveTo>
                    <a:pt x="206536" y="0"/>
                  </a:moveTo>
                  <a:cubicBezTo>
                    <a:pt x="318766" y="0"/>
                    <a:pt x="409736" y="46148"/>
                    <a:pt x="409736" y="103081"/>
                  </a:cubicBezTo>
                  <a:cubicBezTo>
                    <a:pt x="409736" y="160014"/>
                    <a:pt x="318766" y="206162"/>
                    <a:pt x="206536" y="206162"/>
                  </a:cubicBezTo>
                  <a:lnTo>
                    <a:pt x="203200" y="206162"/>
                  </a:lnTo>
                  <a:cubicBezTo>
                    <a:pt x="90970" y="206162"/>
                    <a:pt x="0" y="160014"/>
                    <a:pt x="0" y="103081"/>
                  </a:cubicBezTo>
                  <a:cubicBezTo>
                    <a:pt x="0" y="46148"/>
                    <a:pt x="90970" y="0"/>
                    <a:pt x="203200" y="0"/>
                  </a:cubicBezTo>
                  <a:lnTo>
                    <a:pt x="206536" y="0"/>
                  </a:lnTo>
                </a:path>
              </a:pathLst>
            </a:custGeom>
            <a:blipFill>
              <a:blip r:embed="rId4"/>
              <a:stretch>
                <a:fillRect t="-16248" b="-16248"/>
              </a:stretch>
            </a:blipFill>
          </p:spPr>
        </p:sp>
      </p:grpSp>
      <p:sp>
        <p:nvSpPr>
          <p:cNvPr id="14" name="TextBox 14"/>
          <p:cNvSpPr txBox="1"/>
          <p:nvPr/>
        </p:nvSpPr>
        <p:spPr>
          <a:xfrm>
            <a:off x="5530599" y="4816301"/>
            <a:ext cx="7805507"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Rechtskraft </a:t>
            </a:r>
          </a:p>
          <a:p>
            <a:pPr algn="ctr" defTabSz="609630">
              <a:lnSpc>
                <a:spcPts val="3666"/>
              </a:lnSpc>
            </a:pPr>
            <a:r>
              <a:rPr lang="en-US" sz="3333">
                <a:solidFill>
                  <a:srgbClr val="000000"/>
                </a:solidFill>
                <a:latin typeface="Canva Sans"/>
                <a:ea typeface="Canva Sans"/>
                <a:cs typeface="Canva Sans"/>
                <a:sym typeface="Canva Sans"/>
              </a:rPr>
              <a:t>ist gehemmt </a:t>
            </a:r>
          </a:p>
        </p:txBody>
      </p:sp>
      <p:sp>
        <p:nvSpPr>
          <p:cNvPr id="15" name="AutoShape 15"/>
          <p:cNvSpPr/>
          <p:nvPr/>
        </p:nvSpPr>
        <p:spPr>
          <a:xfrm flipV="1">
            <a:off x="3694665" y="3917940"/>
            <a:ext cx="1263972" cy="252942"/>
          </a:xfrm>
          <a:prstGeom prst="line">
            <a:avLst/>
          </a:prstGeom>
          <a:ln w="190500" cap="flat">
            <a:solidFill>
              <a:srgbClr val="01B4B8"/>
            </a:solidFill>
            <a:prstDash val="solid"/>
            <a:headEnd type="none" w="sm" len="sm"/>
            <a:tailEnd type="none" w="sm" len="sm"/>
          </a:ln>
        </p:spPr>
      </p:sp>
      <p:grpSp>
        <p:nvGrpSpPr>
          <p:cNvPr id="16" name="Group 16"/>
          <p:cNvGrpSpPr/>
          <p:nvPr/>
        </p:nvGrpSpPr>
        <p:grpSpPr>
          <a:xfrm>
            <a:off x="758980" y="3743713"/>
            <a:ext cx="3108960" cy="854339"/>
            <a:chOff x="0" y="0"/>
            <a:chExt cx="406400" cy="111678"/>
          </a:xfrm>
        </p:grpSpPr>
        <p:sp>
          <p:nvSpPr>
            <p:cNvPr id="17" name="Freeform 17"/>
            <p:cNvSpPr/>
            <p:nvPr/>
          </p:nvSpPr>
          <p:spPr>
            <a:xfrm>
              <a:off x="0" y="0"/>
              <a:ext cx="406400" cy="111678"/>
            </a:xfrm>
            <a:custGeom>
              <a:avLst/>
              <a:gdLst/>
              <a:ahLst/>
              <a:cxnLst/>
              <a:rect l="l" t="t" r="r" b="b"/>
              <a:pathLst>
                <a:path w="406400" h="111678">
                  <a:moveTo>
                    <a:pt x="203200" y="0"/>
                  </a:moveTo>
                  <a:cubicBezTo>
                    <a:pt x="315430" y="0"/>
                    <a:pt x="406400" y="24998"/>
                    <a:pt x="406400" y="55839"/>
                  </a:cubicBezTo>
                  <a:cubicBezTo>
                    <a:pt x="406400" y="86680"/>
                    <a:pt x="315430" y="111678"/>
                    <a:pt x="203200" y="111678"/>
                  </a:cubicBezTo>
                  <a:lnTo>
                    <a:pt x="203200" y="111678"/>
                  </a:lnTo>
                  <a:cubicBezTo>
                    <a:pt x="90970" y="111678"/>
                    <a:pt x="0" y="86680"/>
                    <a:pt x="0" y="55839"/>
                  </a:cubicBezTo>
                  <a:cubicBezTo>
                    <a:pt x="0" y="24998"/>
                    <a:pt x="90970" y="0"/>
                    <a:pt x="203200" y="0"/>
                  </a:cubicBezTo>
                  <a:lnTo>
                    <a:pt x="203200" y="0"/>
                  </a:lnTo>
                </a:path>
              </a:pathLst>
            </a:custGeom>
            <a:blipFill>
              <a:blip r:embed="rId4"/>
              <a:stretch>
                <a:fillRect t="-71300" b="-71300"/>
              </a:stretch>
            </a:blipFill>
          </p:spPr>
        </p:sp>
      </p:grpSp>
      <p:sp>
        <p:nvSpPr>
          <p:cNvPr id="18" name="TextBox 18"/>
          <p:cNvSpPr txBox="1"/>
          <p:nvPr/>
        </p:nvSpPr>
        <p:spPr>
          <a:xfrm>
            <a:off x="17146" y="3854440"/>
            <a:ext cx="4592628"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2 Wochen </a:t>
            </a:r>
          </a:p>
        </p:txBody>
      </p:sp>
      <p:sp>
        <p:nvSpPr>
          <p:cNvPr id="19" name="AutoShape 19"/>
          <p:cNvSpPr/>
          <p:nvPr/>
        </p:nvSpPr>
        <p:spPr>
          <a:xfrm flipV="1">
            <a:off x="4609774" y="4423824"/>
            <a:ext cx="920824" cy="956797"/>
          </a:xfrm>
          <a:prstGeom prst="line">
            <a:avLst/>
          </a:prstGeom>
          <a:ln w="190500" cap="flat">
            <a:solidFill>
              <a:srgbClr val="01B4B8"/>
            </a:solidFill>
            <a:prstDash val="solid"/>
            <a:headEnd type="none" w="sm" len="sm"/>
            <a:tailEnd type="none" w="sm" len="sm"/>
          </a:ln>
        </p:spPr>
      </p:sp>
      <p:grpSp>
        <p:nvGrpSpPr>
          <p:cNvPr id="20" name="Group 20"/>
          <p:cNvGrpSpPr/>
          <p:nvPr/>
        </p:nvGrpSpPr>
        <p:grpSpPr>
          <a:xfrm>
            <a:off x="2313460" y="5154995"/>
            <a:ext cx="3108960" cy="1205162"/>
            <a:chOff x="0" y="0"/>
            <a:chExt cx="406400" cy="157538"/>
          </a:xfrm>
        </p:grpSpPr>
        <p:sp>
          <p:nvSpPr>
            <p:cNvPr id="21" name="Freeform 21"/>
            <p:cNvSpPr/>
            <p:nvPr/>
          </p:nvSpPr>
          <p:spPr>
            <a:xfrm>
              <a:off x="0" y="0"/>
              <a:ext cx="406400" cy="157538"/>
            </a:xfrm>
            <a:custGeom>
              <a:avLst/>
              <a:gdLst/>
              <a:ahLst/>
              <a:cxnLst/>
              <a:rect l="l" t="t" r="r" b="b"/>
              <a:pathLst>
                <a:path w="406400" h="157538">
                  <a:moveTo>
                    <a:pt x="203200" y="0"/>
                  </a:moveTo>
                  <a:cubicBezTo>
                    <a:pt x="315430" y="0"/>
                    <a:pt x="406400" y="35264"/>
                    <a:pt x="406400" y="78769"/>
                  </a:cubicBezTo>
                  <a:cubicBezTo>
                    <a:pt x="406400" y="122274"/>
                    <a:pt x="315430" y="157538"/>
                    <a:pt x="203200" y="157538"/>
                  </a:cubicBezTo>
                  <a:lnTo>
                    <a:pt x="203200" y="157538"/>
                  </a:lnTo>
                  <a:cubicBezTo>
                    <a:pt x="90970" y="157538"/>
                    <a:pt x="0" y="122274"/>
                    <a:pt x="0" y="78769"/>
                  </a:cubicBezTo>
                  <a:cubicBezTo>
                    <a:pt x="0" y="35264"/>
                    <a:pt x="90970" y="0"/>
                    <a:pt x="203200" y="0"/>
                  </a:cubicBezTo>
                  <a:lnTo>
                    <a:pt x="203200" y="0"/>
                  </a:lnTo>
                </a:path>
              </a:pathLst>
            </a:custGeom>
            <a:blipFill>
              <a:blip r:embed="rId4"/>
              <a:stretch>
                <a:fillRect t="-35990" b="-35990"/>
              </a:stretch>
            </a:blipFill>
          </p:spPr>
        </p:sp>
      </p:grpSp>
      <p:sp>
        <p:nvSpPr>
          <p:cNvPr id="22" name="TextBox 22"/>
          <p:cNvSpPr txBox="1"/>
          <p:nvPr/>
        </p:nvSpPr>
        <p:spPr>
          <a:xfrm>
            <a:off x="513713" y="5383428"/>
            <a:ext cx="6708455" cy="846386"/>
          </a:xfrm>
          <a:prstGeom prst="rect">
            <a:avLst/>
          </a:prstGeom>
        </p:spPr>
        <p:txBody>
          <a:bodyPr lIns="0" tIns="0" rIns="0" bIns="0" rtlCol="0" anchor="t">
            <a:spAutoFit/>
          </a:bodyPr>
          <a:lstStyle/>
          <a:p>
            <a:pPr algn="ctr" defTabSz="609630">
              <a:lnSpc>
                <a:spcPts val="3300"/>
              </a:lnSpc>
            </a:pPr>
            <a:r>
              <a:rPr lang="en-US" sz="3000">
                <a:solidFill>
                  <a:srgbClr val="000000"/>
                </a:solidFill>
                <a:latin typeface="Canva Sans"/>
                <a:ea typeface="Canva Sans"/>
                <a:cs typeface="Canva Sans"/>
                <a:sym typeface="Canva Sans"/>
              </a:rPr>
              <a:t>ab Zustellung </a:t>
            </a:r>
          </a:p>
          <a:p>
            <a:pPr algn="ctr" defTabSz="609630">
              <a:lnSpc>
                <a:spcPts val="3300"/>
              </a:lnSpc>
            </a:pPr>
            <a:r>
              <a:rPr lang="en-US" sz="3000">
                <a:solidFill>
                  <a:srgbClr val="000000"/>
                </a:solidFill>
                <a:latin typeface="Canva Sans"/>
                <a:ea typeface="Canva Sans"/>
                <a:cs typeface="Canva Sans"/>
                <a:sym typeface="Canva Sans"/>
              </a:rPr>
              <a:t>des VB</a:t>
            </a:r>
          </a:p>
        </p:txBody>
      </p:sp>
      <p:sp>
        <p:nvSpPr>
          <p:cNvPr id="23" name="AutoShape 23"/>
          <p:cNvSpPr/>
          <p:nvPr/>
        </p:nvSpPr>
        <p:spPr>
          <a:xfrm flipV="1">
            <a:off x="7443014" y="2359389"/>
            <a:ext cx="1063299" cy="1231163"/>
          </a:xfrm>
          <a:prstGeom prst="line">
            <a:avLst/>
          </a:prstGeom>
          <a:ln w="190500" cap="flat">
            <a:solidFill>
              <a:srgbClr val="01B4B8"/>
            </a:solidFill>
            <a:prstDash val="solid"/>
            <a:headEnd type="none" w="sm" len="sm"/>
            <a:tailEnd type="none" w="sm" len="sm"/>
          </a:ln>
        </p:spPr>
      </p:sp>
      <p:grpSp>
        <p:nvGrpSpPr>
          <p:cNvPr id="24" name="Group 24"/>
          <p:cNvGrpSpPr/>
          <p:nvPr/>
        </p:nvGrpSpPr>
        <p:grpSpPr>
          <a:xfrm>
            <a:off x="6270510" y="1689165"/>
            <a:ext cx="4522517" cy="972896"/>
            <a:chOff x="0" y="0"/>
            <a:chExt cx="591179" cy="127176"/>
          </a:xfrm>
        </p:grpSpPr>
        <p:sp>
          <p:nvSpPr>
            <p:cNvPr id="25" name="Freeform 25"/>
            <p:cNvSpPr/>
            <p:nvPr/>
          </p:nvSpPr>
          <p:spPr>
            <a:xfrm>
              <a:off x="0" y="0"/>
              <a:ext cx="591179" cy="127176"/>
            </a:xfrm>
            <a:custGeom>
              <a:avLst/>
              <a:gdLst/>
              <a:ahLst/>
              <a:cxnLst/>
              <a:rect l="l" t="t" r="r" b="b"/>
              <a:pathLst>
                <a:path w="591179" h="127176">
                  <a:moveTo>
                    <a:pt x="387979" y="0"/>
                  </a:moveTo>
                  <a:cubicBezTo>
                    <a:pt x="500209" y="0"/>
                    <a:pt x="591179" y="28468"/>
                    <a:pt x="591179" y="63588"/>
                  </a:cubicBezTo>
                  <a:cubicBezTo>
                    <a:pt x="591179" y="98708"/>
                    <a:pt x="500209" y="127176"/>
                    <a:pt x="387979" y="127176"/>
                  </a:cubicBezTo>
                  <a:lnTo>
                    <a:pt x="203200" y="127176"/>
                  </a:lnTo>
                  <a:cubicBezTo>
                    <a:pt x="90970" y="127176"/>
                    <a:pt x="0" y="98708"/>
                    <a:pt x="0" y="63588"/>
                  </a:cubicBezTo>
                  <a:cubicBezTo>
                    <a:pt x="0" y="28468"/>
                    <a:pt x="90970" y="0"/>
                    <a:pt x="203200" y="0"/>
                  </a:cubicBezTo>
                  <a:lnTo>
                    <a:pt x="387979" y="0"/>
                  </a:lnTo>
                </a:path>
              </a:pathLst>
            </a:custGeom>
            <a:blipFill>
              <a:blip r:embed="rId4"/>
              <a:stretch>
                <a:fillRect t="-104950" b="-104950"/>
              </a:stretch>
            </a:blipFill>
          </p:spPr>
        </p:sp>
      </p:grpSp>
      <p:sp>
        <p:nvSpPr>
          <p:cNvPr id="26" name="TextBox 26"/>
          <p:cNvSpPr txBox="1"/>
          <p:nvPr/>
        </p:nvSpPr>
        <p:spPr>
          <a:xfrm>
            <a:off x="5840181" y="1954421"/>
            <a:ext cx="5383175" cy="474489"/>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 339 I, 700 I ZPO</a:t>
            </a:r>
          </a:p>
        </p:txBody>
      </p:sp>
      <p:sp>
        <p:nvSpPr>
          <p:cNvPr id="27" name="Freeform 27"/>
          <p:cNvSpPr/>
          <p:nvPr/>
        </p:nvSpPr>
        <p:spPr>
          <a:xfrm>
            <a:off x="4816821" y="3062053"/>
            <a:ext cx="2945249" cy="1711775"/>
          </a:xfrm>
          <a:custGeom>
            <a:avLst/>
            <a:gdLst/>
            <a:ahLst/>
            <a:cxnLst/>
            <a:rect l="l" t="t" r="r" b="b"/>
            <a:pathLst>
              <a:path w="4417873" h="2567662">
                <a:moveTo>
                  <a:pt x="0" y="0"/>
                </a:moveTo>
                <a:lnTo>
                  <a:pt x="4417873" y="0"/>
                </a:lnTo>
                <a:lnTo>
                  <a:pt x="4417873" y="2567662"/>
                </a:lnTo>
                <a:lnTo>
                  <a:pt x="0" y="2567662"/>
                </a:lnTo>
                <a:lnTo>
                  <a:pt x="0" y="0"/>
                </a:lnTo>
                <a:close/>
              </a:path>
            </a:pathLst>
          </a:custGeom>
          <a:blipFill>
            <a:blip r:embed="rId5"/>
            <a:stretch>
              <a:fillRect t="-15122"/>
            </a:stretch>
          </a:blipFill>
        </p:spPr>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TextBox 5"/>
          <p:cNvSpPr txBox="1"/>
          <p:nvPr/>
        </p:nvSpPr>
        <p:spPr>
          <a:xfrm>
            <a:off x="931506" y="769033"/>
            <a:ext cx="7599263" cy="433708"/>
          </a:xfrm>
          <a:prstGeom prst="rect">
            <a:avLst/>
          </a:prstGeom>
        </p:spPr>
        <p:txBody>
          <a:bodyPr lIns="0" tIns="0" rIns="0" bIns="0" rtlCol="0" anchor="t">
            <a:spAutoFit/>
          </a:bodyPr>
          <a:lstStyle/>
          <a:p>
            <a:pPr defTabSz="609630">
              <a:lnSpc>
                <a:spcPts val="3734"/>
              </a:lnSpc>
            </a:pPr>
            <a:r>
              <a:rPr lang="en-US" sz="2667" b="1">
                <a:solidFill>
                  <a:srgbClr val="FFFFFF"/>
                </a:solidFill>
                <a:latin typeface="Canva Sans Bold"/>
                <a:ea typeface="Canva Sans Bold"/>
                <a:cs typeface="Canva Sans Bold"/>
                <a:sym typeface="Canva Sans Bold"/>
              </a:rPr>
              <a:t>Ablauf des Mahnverfahrens</a:t>
            </a:r>
          </a:p>
        </p:txBody>
      </p:sp>
      <p:sp>
        <p:nvSpPr>
          <p:cNvPr id="6" name="TextBox 6"/>
          <p:cNvSpPr txBox="1"/>
          <p:nvPr/>
        </p:nvSpPr>
        <p:spPr>
          <a:xfrm>
            <a:off x="4964351" y="762683"/>
            <a:ext cx="6344783"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Ablauf nach Einspruch</a:t>
            </a:r>
          </a:p>
        </p:txBody>
      </p:sp>
      <p:sp>
        <p:nvSpPr>
          <p:cNvPr id="7" name="Freeform 7"/>
          <p:cNvSpPr/>
          <p:nvPr/>
        </p:nvSpPr>
        <p:spPr>
          <a:xfrm>
            <a:off x="685800" y="1821323"/>
            <a:ext cx="3211336" cy="3215355"/>
          </a:xfrm>
          <a:custGeom>
            <a:avLst/>
            <a:gdLst/>
            <a:ahLst/>
            <a:cxnLst/>
            <a:rect l="l" t="t" r="r" b="b"/>
            <a:pathLst>
              <a:path w="4817004" h="4823033">
                <a:moveTo>
                  <a:pt x="0" y="0"/>
                </a:moveTo>
                <a:lnTo>
                  <a:pt x="4817004" y="0"/>
                </a:lnTo>
                <a:lnTo>
                  <a:pt x="4817004" y="4823034"/>
                </a:lnTo>
                <a:lnTo>
                  <a:pt x="0" y="4823034"/>
                </a:lnTo>
                <a:lnTo>
                  <a:pt x="0" y="0"/>
                </a:lnTo>
                <a:close/>
              </a:path>
            </a:pathLst>
          </a:custGeom>
          <a:blipFill>
            <a:blip r:embed="rId4"/>
            <a:stretch>
              <a:fillRect/>
            </a:stretch>
          </a:blipFill>
        </p:spPr>
      </p:sp>
      <p:sp>
        <p:nvSpPr>
          <p:cNvPr id="8" name="TextBox 8"/>
          <p:cNvSpPr txBox="1"/>
          <p:nvPr/>
        </p:nvSpPr>
        <p:spPr>
          <a:xfrm>
            <a:off x="-1060137" y="5335128"/>
            <a:ext cx="6812541" cy="948978"/>
          </a:xfrm>
          <a:prstGeom prst="rect">
            <a:avLst/>
          </a:prstGeom>
        </p:spPr>
        <p:txBody>
          <a:bodyPr lIns="0" tIns="0" rIns="0" bIns="0" rtlCol="0" anchor="t">
            <a:spAutoFit/>
          </a:bodyPr>
          <a:lstStyle/>
          <a:p>
            <a:pPr algn="ctr" defTabSz="609630">
              <a:lnSpc>
                <a:spcPts val="3666"/>
              </a:lnSpc>
            </a:pPr>
            <a:r>
              <a:rPr lang="en-US" sz="3333" u="sng" dirty="0" err="1">
                <a:solidFill>
                  <a:srgbClr val="000000"/>
                </a:solidFill>
                <a:latin typeface="Canva Sans"/>
                <a:ea typeface="Canva Sans"/>
                <a:cs typeface="Canva Sans"/>
                <a:sym typeface="Canva Sans"/>
              </a:rPr>
              <a:t>UdG</a:t>
            </a:r>
            <a:r>
              <a:rPr lang="en-US" sz="3333" u="sng" dirty="0">
                <a:solidFill>
                  <a:srgbClr val="000000"/>
                </a:solidFill>
                <a:latin typeface="Canva Sans"/>
                <a:ea typeface="Canva Sans"/>
                <a:cs typeface="Canva Sans"/>
                <a:sym typeface="Canva Sans"/>
              </a:rPr>
              <a:t> </a:t>
            </a:r>
            <a:r>
              <a:rPr lang="en-US" sz="3333" u="sng" dirty="0" err="1">
                <a:solidFill>
                  <a:srgbClr val="000000"/>
                </a:solidFill>
                <a:latin typeface="Canva Sans"/>
                <a:ea typeface="Canva Sans"/>
                <a:cs typeface="Canva Sans"/>
                <a:sym typeface="Canva Sans"/>
              </a:rPr>
              <a:t>beim</a:t>
            </a:r>
            <a:r>
              <a:rPr lang="en-US" sz="3333" u="sng" dirty="0">
                <a:solidFill>
                  <a:srgbClr val="000000"/>
                </a:solidFill>
                <a:latin typeface="Canva Sans"/>
                <a:ea typeface="Canva Sans"/>
                <a:cs typeface="Canva Sans"/>
                <a:sym typeface="Canva Sans"/>
              </a:rPr>
              <a:t> </a:t>
            </a:r>
          </a:p>
          <a:p>
            <a:pPr algn="ctr" defTabSz="609630">
              <a:lnSpc>
                <a:spcPts val="3666"/>
              </a:lnSpc>
            </a:pPr>
            <a:r>
              <a:rPr lang="en-US" sz="3333" b="1" u="sng" dirty="0" err="1">
                <a:solidFill>
                  <a:srgbClr val="000000"/>
                </a:solidFill>
                <a:latin typeface="Canva Sans"/>
                <a:ea typeface="Canva Sans"/>
                <a:cs typeface="Canva Sans"/>
                <a:sym typeface="Canva Sans"/>
              </a:rPr>
              <a:t>Mahngericht</a:t>
            </a:r>
            <a:endParaRPr lang="en-US" sz="3333" b="1" u="sng" dirty="0">
              <a:solidFill>
                <a:srgbClr val="000000"/>
              </a:solidFill>
              <a:latin typeface="Canva Sans"/>
              <a:ea typeface="Canva Sans"/>
              <a:cs typeface="Canva Sans"/>
              <a:sym typeface="Canva Sans"/>
            </a:endParaRPr>
          </a:p>
        </p:txBody>
      </p:sp>
      <p:sp>
        <p:nvSpPr>
          <p:cNvPr id="9" name="AutoShape 9"/>
          <p:cNvSpPr/>
          <p:nvPr/>
        </p:nvSpPr>
        <p:spPr>
          <a:xfrm>
            <a:off x="7657832" y="2849728"/>
            <a:ext cx="0" cy="893197"/>
          </a:xfrm>
          <a:prstGeom prst="line">
            <a:avLst/>
          </a:prstGeom>
          <a:ln w="66675" cap="flat">
            <a:solidFill>
              <a:srgbClr val="000000"/>
            </a:solidFill>
            <a:prstDash val="solid"/>
            <a:headEnd type="none" w="sm" len="sm"/>
            <a:tailEnd type="none" w="sm" len="sm"/>
          </a:ln>
        </p:spPr>
      </p:sp>
      <p:sp>
        <p:nvSpPr>
          <p:cNvPr id="10" name="Freeform 10"/>
          <p:cNvSpPr/>
          <p:nvPr/>
        </p:nvSpPr>
        <p:spPr>
          <a:xfrm rot="5400000">
            <a:off x="7495914" y="3367583"/>
            <a:ext cx="323838" cy="446673"/>
          </a:xfrm>
          <a:custGeom>
            <a:avLst/>
            <a:gdLst/>
            <a:ahLst/>
            <a:cxnLst/>
            <a:rect l="l" t="t" r="r" b="b"/>
            <a:pathLst>
              <a:path w="485757" h="670010">
                <a:moveTo>
                  <a:pt x="0" y="0"/>
                </a:moveTo>
                <a:lnTo>
                  <a:pt x="485757" y="0"/>
                </a:lnTo>
                <a:lnTo>
                  <a:pt x="485757" y="670010"/>
                </a:lnTo>
                <a:lnTo>
                  <a:pt x="0" y="6700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AutoShape 11"/>
          <p:cNvSpPr/>
          <p:nvPr/>
        </p:nvSpPr>
        <p:spPr>
          <a:xfrm flipH="1">
            <a:off x="7657832" y="4420126"/>
            <a:ext cx="0" cy="883253"/>
          </a:xfrm>
          <a:prstGeom prst="line">
            <a:avLst/>
          </a:prstGeom>
          <a:ln w="66675" cap="flat">
            <a:solidFill>
              <a:srgbClr val="000000"/>
            </a:solidFill>
            <a:prstDash val="solid"/>
            <a:headEnd type="none" w="sm" len="sm"/>
            <a:tailEnd type="none" w="sm" len="sm"/>
          </a:ln>
        </p:spPr>
      </p:sp>
      <p:sp>
        <p:nvSpPr>
          <p:cNvPr id="12" name="Freeform 12"/>
          <p:cNvSpPr/>
          <p:nvPr/>
        </p:nvSpPr>
        <p:spPr>
          <a:xfrm rot="5400000">
            <a:off x="7495914" y="4918122"/>
            <a:ext cx="323838" cy="446673"/>
          </a:xfrm>
          <a:custGeom>
            <a:avLst/>
            <a:gdLst/>
            <a:ahLst/>
            <a:cxnLst/>
            <a:rect l="l" t="t" r="r" b="b"/>
            <a:pathLst>
              <a:path w="485757" h="670010">
                <a:moveTo>
                  <a:pt x="0" y="0"/>
                </a:moveTo>
                <a:lnTo>
                  <a:pt x="485757" y="0"/>
                </a:lnTo>
                <a:lnTo>
                  <a:pt x="485757" y="670010"/>
                </a:lnTo>
                <a:lnTo>
                  <a:pt x="0" y="67001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3" name="TextBox 13"/>
          <p:cNvSpPr txBox="1"/>
          <p:nvPr/>
        </p:nvSpPr>
        <p:spPr>
          <a:xfrm>
            <a:off x="4727477" y="2123276"/>
            <a:ext cx="5860711"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sofortige Abgabe</a:t>
            </a:r>
          </a:p>
        </p:txBody>
      </p:sp>
      <p:sp>
        <p:nvSpPr>
          <p:cNvPr id="14" name="TextBox 14"/>
          <p:cNvSpPr txBox="1"/>
          <p:nvPr/>
        </p:nvSpPr>
        <p:spPr>
          <a:xfrm>
            <a:off x="5592771" y="3770040"/>
            <a:ext cx="4130123"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von Amts wegen</a:t>
            </a:r>
          </a:p>
        </p:txBody>
      </p:sp>
      <p:sp>
        <p:nvSpPr>
          <p:cNvPr id="15" name="TextBox 15"/>
          <p:cNvSpPr txBox="1"/>
          <p:nvPr/>
        </p:nvSpPr>
        <p:spPr>
          <a:xfrm>
            <a:off x="4901617" y="5398628"/>
            <a:ext cx="5512431" cy="549381"/>
          </a:xfrm>
          <a:prstGeom prst="rect">
            <a:avLst/>
          </a:prstGeom>
        </p:spPr>
        <p:txBody>
          <a:bodyPr lIns="0" tIns="0" rIns="0" bIns="0" rtlCol="0" anchor="t">
            <a:spAutoFit/>
          </a:bodyPr>
          <a:lstStyle/>
          <a:p>
            <a:pPr algn="ctr" defTabSz="609630">
              <a:lnSpc>
                <a:spcPts val="4666"/>
              </a:lnSpc>
            </a:pPr>
            <a:r>
              <a:rPr lang="en-US" sz="3333" b="1" dirty="0">
                <a:solidFill>
                  <a:srgbClr val="000000"/>
                </a:solidFill>
                <a:latin typeface="Canva Sans Bold"/>
                <a:ea typeface="Canva Sans Bold"/>
                <a:cs typeface="Canva Sans Bold"/>
                <a:sym typeface="Canva Sans Bold"/>
              </a:rPr>
              <a:t>an </a:t>
            </a:r>
            <a:r>
              <a:rPr lang="en-US" sz="3333" b="1" dirty="0" err="1">
                <a:solidFill>
                  <a:srgbClr val="000000"/>
                </a:solidFill>
                <a:latin typeface="Canva Sans Bold"/>
                <a:ea typeface="Canva Sans Bold"/>
                <a:cs typeface="Canva Sans Bold"/>
                <a:sym typeface="Canva Sans Bold"/>
              </a:rPr>
              <a:t>streitiges</a:t>
            </a:r>
            <a:r>
              <a:rPr lang="en-US" sz="3333" b="1" dirty="0">
                <a:solidFill>
                  <a:srgbClr val="000000"/>
                </a:solidFill>
                <a:latin typeface="Canva Sans Bold"/>
                <a:ea typeface="Canva Sans Bold"/>
                <a:cs typeface="Canva Sans Bold"/>
                <a:sym typeface="Canva Sans Bold"/>
              </a:rPr>
              <a:t> </a:t>
            </a:r>
            <a:r>
              <a:rPr lang="en-US" sz="3333" b="1" dirty="0" err="1">
                <a:solidFill>
                  <a:srgbClr val="000000"/>
                </a:solidFill>
                <a:latin typeface="Canva Sans Bold"/>
                <a:ea typeface="Canva Sans Bold"/>
                <a:cs typeface="Canva Sans Bold"/>
                <a:sym typeface="Canva Sans Bold"/>
              </a:rPr>
              <a:t>Gericht</a:t>
            </a:r>
            <a:endParaRPr lang="en-US" sz="3333" b="1" dirty="0">
              <a:solidFill>
                <a:srgbClr val="000000"/>
              </a:solidFill>
              <a:latin typeface="Canva Sans Bold"/>
              <a:ea typeface="Canva Sans Bold"/>
              <a:cs typeface="Canva Sans Bold"/>
              <a:sym typeface="Canva Sans Bold"/>
            </a:endParaRPr>
          </a:p>
        </p:txBody>
      </p:sp>
      <p:sp>
        <p:nvSpPr>
          <p:cNvPr id="16" name="TextBox 16">
            <a:extLst>
              <a:ext uri="{FF2B5EF4-FFF2-40B4-BE49-F238E27FC236}">
                <a16:creationId xmlns:a16="http://schemas.microsoft.com/office/drawing/2014/main" id="{9F128436-45B0-1564-2861-5513CB7AB38D}"/>
              </a:ext>
            </a:extLst>
          </p:cNvPr>
          <p:cNvSpPr txBox="1"/>
          <p:nvPr/>
        </p:nvSpPr>
        <p:spPr>
          <a:xfrm>
            <a:off x="7657832" y="6305256"/>
            <a:ext cx="6390386" cy="492125"/>
          </a:xfrm>
          <a:prstGeom prst="rect">
            <a:avLst/>
          </a:prstGeom>
        </p:spPr>
        <p:txBody>
          <a:bodyPr lIns="0" tIns="0" rIns="0" bIns="0" rtlCol="0" anchor="t">
            <a:spAutoFit/>
          </a:bodyPr>
          <a:lstStyle/>
          <a:p>
            <a:pPr algn="ctr">
              <a:lnSpc>
                <a:spcPts val="3850"/>
              </a:lnSpc>
              <a:spcBef>
                <a:spcPct val="0"/>
              </a:spcBef>
            </a:pPr>
            <a:r>
              <a:rPr lang="en-US" sz="3500" dirty="0">
                <a:solidFill>
                  <a:srgbClr val="000000"/>
                </a:solidFill>
                <a:latin typeface="Canva Sans"/>
                <a:ea typeface="Canva Sans"/>
                <a:cs typeface="Canva Sans"/>
                <a:sym typeface="Canva Sans"/>
              </a:rPr>
              <a:t>§ 700 III ZPO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685800" y="1821323"/>
            <a:ext cx="3211336" cy="3215355"/>
          </a:xfrm>
          <a:custGeom>
            <a:avLst/>
            <a:gdLst/>
            <a:ahLst/>
            <a:cxnLst/>
            <a:rect l="l" t="t" r="r" b="b"/>
            <a:pathLst>
              <a:path w="4817004" h="4823033">
                <a:moveTo>
                  <a:pt x="0" y="0"/>
                </a:moveTo>
                <a:lnTo>
                  <a:pt x="4817004" y="0"/>
                </a:lnTo>
                <a:lnTo>
                  <a:pt x="4817004" y="4823034"/>
                </a:lnTo>
                <a:lnTo>
                  <a:pt x="0" y="4823034"/>
                </a:lnTo>
                <a:lnTo>
                  <a:pt x="0" y="0"/>
                </a:lnTo>
                <a:close/>
              </a:path>
            </a:pathLst>
          </a:custGeom>
          <a:blipFill>
            <a:blip r:embed="rId4"/>
            <a:stretch>
              <a:fillRect/>
            </a:stretch>
          </a:blipFill>
        </p:spPr>
      </p:sp>
      <p:sp>
        <p:nvSpPr>
          <p:cNvPr id="6" name="Freeform 6"/>
          <p:cNvSpPr/>
          <p:nvPr/>
        </p:nvSpPr>
        <p:spPr>
          <a:xfrm>
            <a:off x="4553257" y="1783833"/>
            <a:ext cx="822187" cy="702595"/>
          </a:xfrm>
          <a:custGeom>
            <a:avLst/>
            <a:gdLst/>
            <a:ahLst/>
            <a:cxnLst/>
            <a:rect l="l" t="t" r="r" b="b"/>
            <a:pathLst>
              <a:path w="1233280" h="1053893">
                <a:moveTo>
                  <a:pt x="0" y="0"/>
                </a:moveTo>
                <a:lnTo>
                  <a:pt x="1233279" y="0"/>
                </a:lnTo>
                <a:lnTo>
                  <a:pt x="1233279" y="1053893"/>
                </a:lnTo>
                <a:lnTo>
                  <a:pt x="0" y="10538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931506" y="769033"/>
            <a:ext cx="7599263" cy="433708"/>
          </a:xfrm>
          <a:prstGeom prst="rect">
            <a:avLst/>
          </a:prstGeom>
        </p:spPr>
        <p:txBody>
          <a:bodyPr lIns="0" tIns="0" rIns="0" bIns="0" rtlCol="0" anchor="t">
            <a:spAutoFit/>
          </a:bodyPr>
          <a:lstStyle/>
          <a:p>
            <a:pPr defTabSz="609630">
              <a:lnSpc>
                <a:spcPts val="3734"/>
              </a:lnSpc>
            </a:pPr>
            <a:r>
              <a:rPr lang="en-US" sz="2667" b="1">
                <a:solidFill>
                  <a:srgbClr val="FFFFFF"/>
                </a:solidFill>
                <a:latin typeface="Canva Sans Bold"/>
                <a:ea typeface="Canva Sans Bold"/>
                <a:cs typeface="Canva Sans Bold"/>
                <a:sym typeface="Canva Sans Bold"/>
              </a:rPr>
              <a:t>Ablauf des Mahnverfahrens</a:t>
            </a:r>
          </a:p>
        </p:txBody>
      </p:sp>
      <p:sp>
        <p:nvSpPr>
          <p:cNvPr id="8" name="TextBox 8"/>
          <p:cNvSpPr txBox="1"/>
          <p:nvPr/>
        </p:nvSpPr>
        <p:spPr>
          <a:xfrm>
            <a:off x="4964351" y="762683"/>
            <a:ext cx="6344783"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Ablauf nach Einspruch</a:t>
            </a:r>
          </a:p>
        </p:txBody>
      </p:sp>
      <p:sp>
        <p:nvSpPr>
          <p:cNvPr id="9" name="TextBox 9"/>
          <p:cNvSpPr txBox="1"/>
          <p:nvPr/>
        </p:nvSpPr>
        <p:spPr>
          <a:xfrm>
            <a:off x="-1114803" y="5335128"/>
            <a:ext cx="6812541" cy="948978"/>
          </a:xfrm>
          <a:prstGeom prst="rect">
            <a:avLst/>
          </a:prstGeom>
        </p:spPr>
        <p:txBody>
          <a:bodyPr lIns="0" tIns="0" rIns="0" bIns="0" rtlCol="0" anchor="t">
            <a:spAutoFit/>
          </a:bodyPr>
          <a:lstStyle/>
          <a:p>
            <a:pPr algn="ctr" defTabSz="609630">
              <a:lnSpc>
                <a:spcPts val="3666"/>
              </a:lnSpc>
            </a:pPr>
            <a:r>
              <a:rPr lang="en-US" sz="3333" u="sng" dirty="0" err="1">
                <a:solidFill>
                  <a:srgbClr val="000000"/>
                </a:solidFill>
                <a:latin typeface="Canva Sans"/>
                <a:ea typeface="Canva Sans"/>
                <a:cs typeface="Canva Sans"/>
                <a:sym typeface="Canva Sans"/>
              </a:rPr>
              <a:t>UdG</a:t>
            </a:r>
            <a:r>
              <a:rPr lang="en-US" sz="3333" u="sng" dirty="0">
                <a:solidFill>
                  <a:srgbClr val="000000"/>
                </a:solidFill>
                <a:latin typeface="Canva Sans"/>
                <a:ea typeface="Canva Sans"/>
                <a:cs typeface="Canva Sans"/>
                <a:sym typeface="Canva Sans"/>
              </a:rPr>
              <a:t> </a:t>
            </a:r>
            <a:r>
              <a:rPr lang="en-US" sz="3333" u="sng" dirty="0" err="1">
                <a:solidFill>
                  <a:srgbClr val="000000"/>
                </a:solidFill>
                <a:latin typeface="Canva Sans"/>
                <a:ea typeface="Canva Sans"/>
                <a:cs typeface="Canva Sans"/>
                <a:sym typeface="Canva Sans"/>
              </a:rPr>
              <a:t>beim</a:t>
            </a:r>
            <a:r>
              <a:rPr lang="en-US" sz="3333" u="sng" dirty="0">
                <a:solidFill>
                  <a:srgbClr val="000000"/>
                </a:solidFill>
                <a:latin typeface="Canva Sans"/>
                <a:ea typeface="Canva Sans"/>
                <a:cs typeface="Canva Sans"/>
                <a:sym typeface="Canva Sans"/>
              </a:rPr>
              <a:t> </a:t>
            </a:r>
          </a:p>
          <a:p>
            <a:pPr algn="ctr" defTabSz="609630">
              <a:lnSpc>
                <a:spcPts val="3666"/>
              </a:lnSpc>
            </a:pPr>
            <a:r>
              <a:rPr lang="en-US" sz="3333" b="1" u="sng" dirty="0" err="1">
                <a:solidFill>
                  <a:srgbClr val="000000"/>
                </a:solidFill>
                <a:latin typeface="Canva Sans"/>
                <a:ea typeface="Canva Sans"/>
                <a:cs typeface="Canva Sans"/>
                <a:sym typeface="Canva Sans"/>
              </a:rPr>
              <a:t>streitigen</a:t>
            </a:r>
            <a:r>
              <a:rPr lang="en-US" sz="3333" b="1" u="sng" dirty="0">
                <a:solidFill>
                  <a:srgbClr val="000000"/>
                </a:solidFill>
                <a:latin typeface="Canva Sans"/>
                <a:ea typeface="Canva Sans"/>
                <a:cs typeface="Canva Sans"/>
                <a:sym typeface="Canva Sans"/>
              </a:rPr>
              <a:t> </a:t>
            </a:r>
            <a:r>
              <a:rPr lang="en-US" sz="3333" b="1" u="sng" dirty="0" err="1">
                <a:solidFill>
                  <a:srgbClr val="000000"/>
                </a:solidFill>
                <a:latin typeface="Canva Sans"/>
                <a:ea typeface="Canva Sans"/>
                <a:cs typeface="Canva Sans"/>
                <a:sym typeface="Canva Sans"/>
              </a:rPr>
              <a:t>Gericht</a:t>
            </a:r>
            <a:endParaRPr lang="en-US" sz="3333" b="1" u="sng" dirty="0">
              <a:solidFill>
                <a:srgbClr val="000000"/>
              </a:solidFill>
              <a:latin typeface="Canva Sans"/>
              <a:ea typeface="Canva Sans"/>
              <a:cs typeface="Canva Sans"/>
              <a:sym typeface="Canva Sans"/>
            </a:endParaRPr>
          </a:p>
        </p:txBody>
      </p:sp>
      <p:sp>
        <p:nvSpPr>
          <p:cNvPr id="10" name="TextBox 10"/>
          <p:cNvSpPr txBox="1"/>
          <p:nvPr/>
        </p:nvSpPr>
        <p:spPr>
          <a:xfrm>
            <a:off x="5697739" y="1728731"/>
            <a:ext cx="8151060" cy="846386"/>
          </a:xfrm>
          <a:prstGeom prst="rect">
            <a:avLst/>
          </a:prstGeom>
        </p:spPr>
        <p:txBody>
          <a:bodyPr lIns="0" tIns="0" rIns="0" bIns="0" rtlCol="0" anchor="t">
            <a:spAutoFit/>
          </a:bodyPr>
          <a:lstStyle/>
          <a:p>
            <a:pPr defTabSz="609630">
              <a:lnSpc>
                <a:spcPts val="3300"/>
              </a:lnSpc>
            </a:pPr>
            <a:r>
              <a:rPr lang="en-US" sz="3000">
                <a:solidFill>
                  <a:srgbClr val="000000"/>
                </a:solidFill>
                <a:latin typeface="Canva Sans"/>
                <a:ea typeface="Canva Sans"/>
                <a:cs typeface="Canva Sans"/>
                <a:sym typeface="Canva Sans"/>
              </a:rPr>
              <a:t>Eintragung der Beteiligten </a:t>
            </a:r>
          </a:p>
          <a:p>
            <a:pPr defTabSz="609630">
              <a:lnSpc>
                <a:spcPts val="3300"/>
              </a:lnSpc>
            </a:pPr>
            <a:r>
              <a:rPr lang="en-US" sz="3000">
                <a:solidFill>
                  <a:srgbClr val="000000"/>
                </a:solidFill>
                <a:latin typeface="Canva Sans"/>
                <a:ea typeface="Canva Sans"/>
                <a:cs typeface="Canva Sans"/>
                <a:sym typeface="Canva Sans"/>
              </a:rPr>
              <a:t>in forumSTAR</a:t>
            </a:r>
          </a:p>
        </p:txBody>
      </p:sp>
      <p:sp>
        <p:nvSpPr>
          <p:cNvPr id="11" name="TextBox 11"/>
          <p:cNvSpPr txBox="1"/>
          <p:nvPr/>
        </p:nvSpPr>
        <p:spPr>
          <a:xfrm>
            <a:off x="5697739" y="2824980"/>
            <a:ext cx="11564356" cy="846386"/>
          </a:xfrm>
          <a:prstGeom prst="rect">
            <a:avLst/>
          </a:prstGeom>
        </p:spPr>
        <p:txBody>
          <a:bodyPr lIns="0" tIns="0" rIns="0" bIns="0" rtlCol="0" anchor="t">
            <a:spAutoFit/>
          </a:bodyPr>
          <a:lstStyle/>
          <a:p>
            <a:pPr defTabSz="609630">
              <a:lnSpc>
                <a:spcPts val="3300"/>
              </a:lnSpc>
            </a:pPr>
            <a:r>
              <a:rPr lang="en-US" sz="3000">
                <a:solidFill>
                  <a:srgbClr val="000000"/>
                </a:solidFill>
                <a:latin typeface="Canva Sans"/>
                <a:ea typeface="Canva Sans"/>
                <a:cs typeface="Canva Sans"/>
                <a:sym typeface="Canva Sans"/>
              </a:rPr>
              <a:t>Anforderung der </a:t>
            </a:r>
          </a:p>
          <a:p>
            <a:pPr defTabSz="609630">
              <a:lnSpc>
                <a:spcPts val="3300"/>
              </a:lnSpc>
            </a:pPr>
            <a:r>
              <a:rPr lang="en-US" sz="3000">
                <a:solidFill>
                  <a:srgbClr val="000000"/>
                </a:solidFill>
                <a:latin typeface="Canva Sans"/>
                <a:ea typeface="Canva Sans"/>
                <a:cs typeface="Canva Sans"/>
                <a:sym typeface="Canva Sans"/>
              </a:rPr>
              <a:t>Anspruchsbegründung </a:t>
            </a:r>
          </a:p>
        </p:txBody>
      </p:sp>
      <p:sp>
        <p:nvSpPr>
          <p:cNvPr id="12" name="TextBox 12"/>
          <p:cNvSpPr txBox="1"/>
          <p:nvPr/>
        </p:nvSpPr>
        <p:spPr>
          <a:xfrm>
            <a:off x="5697739" y="3694931"/>
            <a:ext cx="6142215" cy="333425"/>
          </a:xfrm>
          <a:prstGeom prst="rect">
            <a:avLst/>
          </a:prstGeom>
        </p:spPr>
        <p:txBody>
          <a:bodyPr lIns="0" tIns="0" rIns="0" bIns="0" rtlCol="0" anchor="t">
            <a:spAutoFit/>
          </a:bodyPr>
          <a:lstStyle/>
          <a:p>
            <a:pPr defTabSz="609630">
              <a:lnSpc>
                <a:spcPts val="2567"/>
              </a:lnSpc>
            </a:pPr>
            <a:r>
              <a:rPr lang="en-US" sz="2333">
                <a:solidFill>
                  <a:srgbClr val="000000"/>
                </a:solidFill>
                <a:latin typeface="Canva Sans"/>
                <a:ea typeface="Canva Sans"/>
                <a:cs typeface="Canva Sans"/>
                <a:sym typeface="Canva Sans"/>
              </a:rPr>
              <a:t>vom Kläger binnen 2 Wochen ./. ZU </a:t>
            </a:r>
          </a:p>
        </p:txBody>
      </p:sp>
      <p:sp>
        <p:nvSpPr>
          <p:cNvPr id="13" name="Freeform 13"/>
          <p:cNvSpPr/>
          <p:nvPr/>
        </p:nvSpPr>
        <p:spPr>
          <a:xfrm>
            <a:off x="4553257" y="2880083"/>
            <a:ext cx="822187" cy="702595"/>
          </a:xfrm>
          <a:custGeom>
            <a:avLst/>
            <a:gdLst/>
            <a:ahLst/>
            <a:cxnLst/>
            <a:rect l="l" t="t" r="r" b="b"/>
            <a:pathLst>
              <a:path w="1233280" h="1053893">
                <a:moveTo>
                  <a:pt x="0" y="0"/>
                </a:moveTo>
                <a:lnTo>
                  <a:pt x="1233279" y="0"/>
                </a:lnTo>
                <a:lnTo>
                  <a:pt x="1233279" y="1053894"/>
                </a:lnTo>
                <a:lnTo>
                  <a:pt x="0" y="105389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TextBox 14"/>
          <p:cNvSpPr txBox="1"/>
          <p:nvPr/>
        </p:nvSpPr>
        <p:spPr>
          <a:xfrm>
            <a:off x="5680153" y="5335128"/>
            <a:ext cx="6018967" cy="846386"/>
          </a:xfrm>
          <a:prstGeom prst="rect">
            <a:avLst/>
          </a:prstGeom>
        </p:spPr>
        <p:txBody>
          <a:bodyPr lIns="0" tIns="0" rIns="0" bIns="0" rtlCol="0" anchor="t">
            <a:spAutoFit/>
          </a:bodyPr>
          <a:lstStyle/>
          <a:p>
            <a:pPr defTabSz="609630">
              <a:lnSpc>
                <a:spcPts val="3299"/>
              </a:lnSpc>
            </a:pPr>
            <a:r>
              <a:rPr lang="en-US" sz="2999" dirty="0" err="1">
                <a:solidFill>
                  <a:srgbClr val="000000"/>
                </a:solidFill>
                <a:latin typeface="Canva Sans"/>
                <a:ea typeface="Canva Sans"/>
                <a:cs typeface="Canva Sans"/>
                <a:sym typeface="Canva Sans"/>
              </a:rPr>
              <a:t>Anforderung</a:t>
            </a:r>
            <a:r>
              <a:rPr lang="en-US" sz="2999" dirty="0">
                <a:solidFill>
                  <a:srgbClr val="000000"/>
                </a:solidFill>
                <a:latin typeface="Canva Sans"/>
                <a:ea typeface="Canva Sans"/>
                <a:cs typeface="Canva Sans"/>
                <a:sym typeface="Canva Sans"/>
              </a:rPr>
              <a:t> der </a:t>
            </a:r>
            <a:r>
              <a:rPr lang="en-US" sz="2999" dirty="0" err="1">
                <a:solidFill>
                  <a:srgbClr val="000000"/>
                </a:solidFill>
                <a:latin typeface="Canva Sans"/>
                <a:ea typeface="Canva Sans"/>
                <a:cs typeface="Canva Sans"/>
                <a:sym typeface="Canva Sans"/>
              </a:rPr>
              <a:t>restlichen</a:t>
            </a:r>
            <a:r>
              <a:rPr lang="en-US" sz="2999" dirty="0">
                <a:solidFill>
                  <a:srgbClr val="000000"/>
                </a:solidFill>
                <a:latin typeface="Canva Sans"/>
                <a:ea typeface="Canva Sans"/>
                <a:cs typeface="Canva Sans"/>
                <a:sym typeface="Canva Sans"/>
              </a:rPr>
              <a:t> </a:t>
            </a:r>
            <a:br>
              <a:rPr lang="en-US" sz="2999" dirty="0">
                <a:solidFill>
                  <a:srgbClr val="000000"/>
                </a:solidFill>
                <a:latin typeface="Canva Sans"/>
                <a:ea typeface="Canva Sans"/>
                <a:cs typeface="Canva Sans"/>
                <a:sym typeface="Canva Sans"/>
              </a:rPr>
            </a:br>
            <a:r>
              <a:rPr lang="en-US" sz="2999" dirty="0">
                <a:solidFill>
                  <a:srgbClr val="000000"/>
                </a:solidFill>
                <a:latin typeface="Canva Sans"/>
                <a:ea typeface="Canva Sans"/>
                <a:cs typeface="Canva Sans"/>
                <a:sym typeface="Canva Sans"/>
              </a:rPr>
              <a:t>2,5-fachen </a:t>
            </a:r>
            <a:r>
              <a:rPr lang="en-US" sz="2999" dirty="0" err="1">
                <a:solidFill>
                  <a:srgbClr val="000000"/>
                </a:solidFill>
                <a:latin typeface="Canva Sans"/>
                <a:ea typeface="Canva Sans"/>
                <a:cs typeface="Canva Sans"/>
                <a:sym typeface="Canva Sans"/>
              </a:rPr>
              <a:t>Gebühr</a:t>
            </a:r>
            <a:endParaRPr lang="en-US" sz="2999" dirty="0">
              <a:solidFill>
                <a:srgbClr val="000000"/>
              </a:solidFill>
              <a:latin typeface="Canva Sans"/>
              <a:ea typeface="Canva Sans"/>
              <a:cs typeface="Canva Sans"/>
              <a:sym typeface="Canva Sans"/>
            </a:endParaRPr>
          </a:p>
        </p:txBody>
      </p:sp>
      <p:sp>
        <p:nvSpPr>
          <p:cNvPr id="15" name="TextBox 15"/>
          <p:cNvSpPr txBox="1"/>
          <p:nvPr/>
        </p:nvSpPr>
        <p:spPr>
          <a:xfrm>
            <a:off x="5697738" y="4350370"/>
            <a:ext cx="6142215" cy="846386"/>
          </a:xfrm>
          <a:prstGeom prst="rect">
            <a:avLst/>
          </a:prstGeom>
        </p:spPr>
        <p:txBody>
          <a:bodyPr wrap="square" lIns="0" tIns="0" rIns="0" bIns="0" rtlCol="0" anchor="t">
            <a:spAutoFit/>
          </a:bodyPr>
          <a:lstStyle/>
          <a:p>
            <a:pPr defTabSz="609630">
              <a:lnSpc>
                <a:spcPts val="3299"/>
              </a:lnSpc>
            </a:pPr>
            <a:r>
              <a:rPr lang="en-US" sz="2999" dirty="0" err="1">
                <a:solidFill>
                  <a:srgbClr val="000000"/>
                </a:solidFill>
                <a:latin typeface="Canva Sans"/>
                <a:ea typeface="Canva Sans"/>
                <a:cs typeface="Canva Sans"/>
                <a:sym typeface="Canva Sans"/>
              </a:rPr>
              <a:t>Bisherige</a:t>
            </a:r>
            <a:r>
              <a:rPr lang="en-US" sz="2999" dirty="0">
                <a:solidFill>
                  <a:srgbClr val="000000"/>
                </a:solidFill>
                <a:latin typeface="Canva Sans"/>
                <a:ea typeface="Canva Sans"/>
                <a:cs typeface="Canva Sans"/>
                <a:sym typeface="Canva Sans"/>
              </a:rPr>
              <a:t> </a:t>
            </a:r>
            <a:r>
              <a:rPr lang="en-US" sz="2999" dirty="0" err="1">
                <a:solidFill>
                  <a:srgbClr val="000000"/>
                </a:solidFill>
                <a:latin typeface="Canva Sans"/>
                <a:ea typeface="Canva Sans"/>
                <a:cs typeface="Canva Sans"/>
                <a:sym typeface="Canva Sans"/>
              </a:rPr>
              <a:t>Zahlung</a:t>
            </a:r>
            <a:r>
              <a:rPr lang="en-US" sz="2999" dirty="0">
                <a:solidFill>
                  <a:srgbClr val="000000"/>
                </a:solidFill>
                <a:latin typeface="Canva Sans"/>
                <a:ea typeface="Canva Sans"/>
                <a:cs typeface="Canva Sans"/>
                <a:sym typeface="Canva Sans"/>
              </a:rPr>
              <a:t> in </a:t>
            </a:r>
            <a:r>
              <a:rPr lang="en-US" sz="2999" dirty="0" err="1">
                <a:solidFill>
                  <a:srgbClr val="000000"/>
                </a:solidFill>
                <a:latin typeface="Canva Sans"/>
                <a:ea typeface="Canva Sans"/>
                <a:cs typeface="Canva Sans"/>
                <a:sym typeface="Canva Sans"/>
              </a:rPr>
              <a:t>Zahlungs-verwaltung</a:t>
            </a:r>
            <a:r>
              <a:rPr lang="en-US" sz="2999" dirty="0">
                <a:solidFill>
                  <a:srgbClr val="000000"/>
                </a:solidFill>
                <a:latin typeface="Canva Sans"/>
                <a:ea typeface="Canva Sans"/>
                <a:cs typeface="Canva Sans"/>
                <a:sym typeface="Canva Sans"/>
              </a:rPr>
              <a:t> in </a:t>
            </a:r>
            <a:r>
              <a:rPr lang="en-US" sz="2999" dirty="0" err="1">
                <a:solidFill>
                  <a:srgbClr val="000000"/>
                </a:solidFill>
                <a:latin typeface="Canva Sans"/>
                <a:ea typeface="Canva Sans"/>
                <a:cs typeface="Canva Sans"/>
                <a:sym typeface="Canva Sans"/>
              </a:rPr>
              <a:t>forumSTAR</a:t>
            </a:r>
            <a:r>
              <a:rPr lang="en-US" sz="2999" dirty="0">
                <a:solidFill>
                  <a:srgbClr val="000000"/>
                </a:solidFill>
                <a:latin typeface="Canva Sans"/>
                <a:ea typeface="Canva Sans"/>
                <a:cs typeface="Canva Sans"/>
                <a:sym typeface="Canva Sans"/>
              </a:rPr>
              <a:t> </a:t>
            </a:r>
            <a:r>
              <a:rPr lang="en-US" sz="2999" dirty="0" err="1">
                <a:solidFill>
                  <a:srgbClr val="000000"/>
                </a:solidFill>
                <a:latin typeface="Canva Sans"/>
                <a:ea typeface="Canva Sans"/>
                <a:cs typeface="Canva Sans"/>
                <a:sym typeface="Canva Sans"/>
              </a:rPr>
              <a:t>eintragen</a:t>
            </a:r>
            <a:endParaRPr lang="en-US" sz="2999" dirty="0">
              <a:solidFill>
                <a:srgbClr val="000000"/>
              </a:solidFill>
              <a:latin typeface="Canva Sans"/>
              <a:ea typeface="Canva Sans"/>
              <a:cs typeface="Canva Sans"/>
              <a:sym typeface="Canva Sans"/>
            </a:endParaRPr>
          </a:p>
        </p:txBody>
      </p:sp>
      <p:sp>
        <p:nvSpPr>
          <p:cNvPr id="16" name="Freeform 16"/>
          <p:cNvSpPr/>
          <p:nvPr/>
        </p:nvSpPr>
        <p:spPr>
          <a:xfrm>
            <a:off x="4553257" y="4325767"/>
            <a:ext cx="822187" cy="702595"/>
          </a:xfrm>
          <a:custGeom>
            <a:avLst/>
            <a:gdLst/>
            <a:ahLst/>
            <a:cxnLst/>
            <a:rect l="l" t="t" r="r" b="b"/>
            <a:pathLst>
              <a:path w="1233280" h="1053893">
                <a:moveTo>
                  <a:pt x="0" y="0"/>
                </a:moveTo>
                <a:lnTo>
                  <a:pt x="1233279" y="0"/>
                </a:lnTo>
                <a:lnTo>
                  <a:pt x="1233279" y="1053893"/>
                </a:lnTo>
                <a:lnTo>
                  <a:pt x="0" y="10538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7" name="Freeform 17"/>
          <p:cNvSpPr/>
          <p:nvPr/>
        </p:nvSpPr>
        <p:spPr>
          <a:xfrm>
            <a:off x="4553257" y="5436797"/>
            <a:ext cx="822187" cy="702595"/>
          </a:xfrm>
          <a:custGeom>
            <a:avLst/>
            <a:gdLst/>
            <a:ahLst/>
            <a:cxnLst/>
            <a:rect l="l" t="t" r="r" b="b"/>
            <a:pathLst>
              <a:path w="1233280" h="1053893">
                <a:moveTo>
                  <a:pt x="0" y="0"/>
                </a:moveTo>
                <a:lnTo>
                  <a:pt x="1233279" y="0"/>
                </a:lnTo>
                <a:lnTo>
                  <a:pt x="1233279" y="1053893"/>
                </a:lnTo>
                <a:lnTo>
                  <a:pt x="0" y="105389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AutoShape 5"/>
          <p:cNvSpPr/>
          <p:nvPr/>
        </p:nvSpPr>
        <p:spPr>
          <a:xfrm>
            <a:off x="3801025" y="2734243"/>
            <a:ext cx="3674023" cy="0"/>
          </a:xfrm>
          <a:prstGeom prst="line">
            <a:avLst/>
          </a:prstGeom>
          <a:ln w="95250" cap="flat">
            <a:solidFill>
              <a:srgbClr val="000000"/>
            </a:solidFill>
            <a:prstDash val="solid"/>
            <a:headEnd type="none" w="sm" len="sm"/>
            <a:tailEnd type="triangle" w="lg" len="med"/>
          </a:ln>
        </p:spPr>
      </p:sp>
      <p:sp>
        <p:nvSpPr>
          <p:cNvPr id="6" name="Freeform 6"/>
          <p:cNvSpPr/>
          <p:nvPr/>
        </p:nvSpPr>
        <p:spPr>
          <a:xfrm>
            <a:off x="1174315" y="3429000"/>
            <a:ext cx="740664" cy="2743200"/>
          </a:xfrm>
          <a:custGeom>
            <a:avLst/>
            <a:gdLst/>
            <a:ahLst/>
            <a:cxnLst/>
            <a:rect l="l" t="t" r="r" b="b"/>
            <a:pathLst>
              <a:path w="1110996" h="4114800">
                <a:moveTo>
                  <a:pt x="0" y="0"/>
                </a:moveTo>
                <a:lnTo>
                  <a:pt x="1110996" y="0"/>
                </a:lnTo>
                <a:lnTo>
                  <a:pt x="1110996" y="4114800"/>
                </a:lnTo>
                <a:lnTo>
                  <a:pt x="0" y="41148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TextBox 7"/>
          <p:cNvSpPr txBox="1"/>
          <p:nvPr/>
        </p:nvSpPr>
        <p:spPr>
          <a:xfrm>
            <a:off x="931506" y="762683"/>
            <a:ext cx="7599263" cy="549381"/>
          </a:xfrm>
          <a:prstGeom prst="rect">
            <a:avLst/>
          </a:prstGeom>
        </p:spPr>
        <p:txBody>
          <a:bodyPr lIns="0" tIns="0" rIns="0" bIns="0" rtlCol="0" anchor="t">
            <a:spAutoFit/>
          </a:bodyPr>
          <a:lstStyle/>
          <a:p>
            <a:pPr defTabSz="609630">
              <a:lnSpc>
                <a:spcPts val="4666"/>
              </a:lnSpc>
            </a:pPr>
            <a:r>
              <a:rPr lang="en-US" sz="3333">
                <a:solidFill>
                  <a:srgbClr val="FFFFFF"/>
                </a:solidFill>
                <a:latin typeface="Canva Sans"/>
                <a:ea typeface="Canva Sans"/>
                <a:cs typeface="Canva Sans"/>
                <a:sym typeface="Canva Sans"/>
              </a:rPr>
              <a:t>Mahnverfahren</a:t>
            </a:r>
          </a:p>
        </p:txBody>
      </p:sp>
      <p:sp>
        <p:nvSpPr>
          <p:cNvPr id="8" name="TextBox 8"/>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b="1">
                <a:solidFill>
                  <a:srgbClr val="FFFFFF"/>
                </a:solidFill>
                <a:latin typeface="Canva Sans Bold"/>
                <a:ea typeface="Canva Sans Bold"/>
                <a:cs typeface="Canva Sans Bold"/>
                <a:sym typeface="Canva Sans Bold"/>
              </a:rPr>
              <a:t>verspäteter Einspruch</a:t>
            </a:r>
          </a:p>
        </p:txBody>
      </p:sp>
      <p:sp>
        <p:nvSpPr>
          <p:cNvPr id="9" name="TextBox 9"/>
          <p:cNvSpPr txBox="1"/>
          <p:nvPr/>
        </p:nvSpPr>
        <p:spPr>
          <a:xfrm>
            <a:off x="-1299366" y="2023639"/>
            <a:ext cx="4947361" cy="948978"/>
          </a:xfrm>
          <a:prstGeom prst="rect">
            <a:avLst/>
          </a:prstGeom>
        </p:spPr>
        <p:txBody>
          <a:bodyPr lIns="0" tIns="0" rIns="0" bIns="0" rtlCol="0" anchor="t">
            <a:spAutoFit/>
          </a:bodyPr>
          <a:lstStyle/>
          <a:p>
            <a:pPr algn="r" defTabSz="609630">
              <a:lnSpc>
                <a:spcPts val="3666"/>
              </a:lnSpc>
            </a:pPr>
            <a:r>
              <a:rPr lang="en-US" sz="3333">
                <a:solidFill>
                  <a:srgbClr val="000000"/>
                </a:solidFill>
                <a:latin typeface="Canva Sans"/>
                <a:ea typeface="Canva Sans"/>
                <a:cs typeface="Canva Sans"/>
                <a:sym typeface="Canva Sans"/>
              </a:rPr>
              <a:t>verspäteter</a:t>
            </a:r>
          </a:p>
          <a:p>
            <a:pPr algn="r" defTabSz="609630">
              <a:lnSpc>
                <a:spcPts val="3666"/>
              </a:lnSpc>
            </a:pPr>
            <a:r>
              <a:rPr lang="en-US" sz="3333">
                <a:solidFill>
                  <a:srgbClr val="000000"/>
                </a:solidFill>
                <a:latin typeface="Canva Sans"/>
                <a:ea typeface="Canva Sans"/>
                <a:cs typeface="Canva Sans"/>
                <a:sym typeface="Canva Sans"/>
              </a:rPr>
              <a:t>Einspruch</a:t>
            </a:r>
          </a:p>
        </p:txBody>
      </p:sp>
      <p:sp>
        <p:nvSpPr>
          <p:cNvPr id="10" name="TextBox 10"/>
          <p:cNvSpPr txBox="1"/>
          <p:nvPr/>
        </p:nvSpPr>
        <p:spPr>
          <a:xfrm>
            <a:off x="7607122" y="2023639"/>
            <a:ext cx="4947361" cy="948978"/>
          </a:xfrm>
          <a:prstGeom prst="rect">
            <a:avLst/>
          </a:prstGeom>
        </p:spPr>
        <p:txBody>
          <a:bodyPr lIns="0" tIns="0" rIns="0" bIns="0" rtlCol="0" anchor="t">
            <a:spAutoFit/>
          </a:bodyPr>
          <a:lstStyle/>
          <a:p>
            <a:pPr defTabSz="609630">
              <a:lnSpc>
                <a:spcPts val="3666"/>
              </a:lnSpc>
            </a:pPr>
            <a:r>
              <a:rPr lang="en-US" sz="3333">
                <a:solidFill>
                  <a:srgbClr val="000000"/>
                </a:solidFill>
                <a:latin typeface="Canva Sans"/>
                <a:ea typeface="Canva Sans"/>
                <a:cs typeface="Canva Sans"/>
                <a:sym typeface="Canva Sans"/>
              </a:rPr>
              <a:t>Abgabe an </a:t>
            </a:r>
          </a:p>
          <a:p>
            <a:pPr defTabSz="609630">
              <a:lnSpc>
                <a:spcPts val="3666"/>
              </a:lnSpc>
            </a:pPr>
            <a:r>
              <a:rPr lang="en-US" sz="3333">
                <a:solidFill>
                  <a:srgbClr val="000000"/>
                </a:solidFill>
                <a:latin typeface="Canva Sans"/>
                <a:ea typeface="Canva Sans"/>
                <a:cs typeface="Canva Sans"/>
                <a:sym typeface="Canva Sans"/>
              </a:rPr>
              <a:t>streitiges Gericht</a:t>
            </a:r>
          </a:p>
        </p:txBody>
      </p:sp>
      <p:sp>
        <p:nvSpPr>
          <p:cNvPr id="11" name="TextBox 11"/>
          <p:cNvSpPr txBox="1"/>
          <p:nvPr/>
        </p:nvSpPr>
        <p:spPr>
          <a:xfrm>
            <a:off x="3503889" y="2261764"/>
            <a:ext cx="4497031" cy="385490"/>
          </a:xfrm>
          <a:prstGeom prst="rect">
            <a:avLst/>
          </a:prstGeom>
        </p:spPr>
        <p:txBody>
          <a:bodyPr lIns="0" tIns="0" rIns="0" bIns="0" rtlCol="0" anchor="t">
            <a:spAutoFit/>
          </a:bodyPr>
          <a:lstStyle/>
          <a:p>
            <a:pPr algn="ctr" defTabSz="609630">
              <a:lnSpc>
                <a:spcPts val="3266"/>
              </a:lnSpc>
            </a:pPr>
            <a:r>
              <a:rPr lang="en-US" sz="2333">
                <a:solidFill>
                  <a:srgbClr val="000000"/>
                </a:solidFill>
                <a:latin typeface="Canva Sans"/>
                <a:ea typeface="Canva Sans"/>
                <a:cs typeface="Canva Sans"/>
                <a:sym typeface="Canva Sans"/>
              </a:rPr>
              <a:t>trotzdem</a:t>
            </a:r>
          </a:p>
        </p:txBody>
      </p:sp>
      <p:sp>
        <p:nvSpPr>
          <p:cNvPr id="12" name="TextBox 12"/>
          <p:cNvSpPr txBox="1"/>
          <p:nvPr/>
        </p:nvSpPr>
        <p:spPr>
          <a:xfrm>
            <a:off x="2641595" y="3651574"/>
            <a:ext cx="9931053" cy="549381"/>
          </a:xfrm>
          <a:prstGeom prst="rect">
            <a:avLst/>
          </a:prstGeom>
        </p:spPr>
        <p:txBody>
          <a:bodyPr lIns="0" tIns="0" rIns="0" bIns="0" rtlCol="0" anchor="t">
            <a:spAutoFit/>
          </a:bodyPr>
          <a:lstStyle/>
          <a:p>
            <a:pPr defTabSz="609630">
              <a:lnSpc>
                <a:spcPts val="4666"/>
              </a:lnSpc>
            </a:pPr>
            <a:r>
              <a:rPr lang="en-US" sz="3333" strike="sngStrike">
                <a:solidFill>
                  <a:srgbClr val="000000"/>
                </a:solidFill>
                <a:latin typeface="Canva Sans"/>
                <a:ea typeface="Canva Sans"/>
                <a:cs typeface="Canva Sans"/>
                <a:sym typeface="Canva Sans"/>
              </a:rPr>
              <a:t>Anforderung der Anspruchsbegründung </a:t>
            </a:r>
          </a:p>
        </p:txBody>
      </p:sp>
      <p:sp>
        <p:nvSpPr>
          <p:cNvPr id="13" name="TextBox 13"/>
          <p:cNvSpPr txBox="1"/>
          <p:nvPr/>
        </p:nvSpPr>
        <p:spPr>
          <a:xfrm>
            <a:off x="2641595" y="4484158"/>
            <a:ext cx="8435936" cy="549381"/>
          </a:xfrm>
          <a:prstGeom prst="rect">
            <a:avLst/>
          </a:prstGeom>
        </p:spPr>
        <p:txBody>
          <a:bodyPr lIns="0" tIns="0" rIns="0" bIns="0" rtlCol="0" anchor="t">
            <a:spAutoFit/>
          </a:bodyPr>
          <a:lstStyle/>
          <a:p>
            <a:pPr defTabSz="609630">
              <a:lnSpc>
                <a:spcPts val="4666"/>
              </a:lnSpc>
            </a:pPr>
            <a:r>
              <a:rPr lang="en-US" sz="3333" strike="sngStrike">
                <a:solidFill>
                  <a:srgbClr val="000000"/>
                </a:solidFill>
                <a:latin typeface="Canva Sans"/>
                <a:ea typeface="Canva Sans"/>
                <a:cs typeface="Canva Sans"/>
                <a:sym typeface="Canva Sans"/>
              </a:rPr>
              <a:t>Anforderung weiterer Kosten</a:t>
            </a:r>
          </a:p>
        </p:txBody>
      </p:sp>
      <p:sp>
        <p:nvSpPr>
          <p:cNvPr id="14" name="TextBox 14"/>
          <p:cNvSpPr txBox="1"/>
          <p:nvPr/>
        </p:nvSpPr>
        <p:spPr>
          <a:xfrm>
            <a:off x="2641595" y="5313892"/>
            <a:ext cx="9007287"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sofortige Vorlage an Richter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grpSp>
        <p:nvGrpSpPr>
          <p:cNvPr id="5" name="Group 5"/>
          <p:cNvGrpSpPr/>
          <p:nvPr/>
        </p:nvGrpSpPr>
        <p:grpSpPr>
          <a:xfrm>
            <a:off x="795219" y="2943820"/>
            <a:ext cx="3803378" cy="1901689"/>
            <a:chOff x="0" y="0"/>
            <a:chExt cx="812800" cy="406400"/>
          </a:xfrm>
        </p:grpSpPr>
        <p:sp>
          <p:nvSpPr>
            <p:cNvPr id="6" name="Freeform 6"/>
            <p:cNvSpPr/>
            <p:nvPr/>
          </p:nvSpPr>
          <p:spPr>
            <a:xfrm>
              <a:off x="0" y="0"/>
              <a:ext cx="812800" cy="406400"/>
            </a:xfrm>
            <a:custGeom>
              <a:avLst/>
              <a:gdLst/>
              <a:ahLst/>
              <a:cxnLst/>
              <a:rect l="l" t="t" r="r" b="b"/>
              <a:pathLst>
                <a:path w="812800" h="406400">
                  <a:moveTo>
                    <a:pt x="609600" y="0"/>
                  </a:moveTo>
                  <a:cubicBezTo>
                    <a:pt x="721830" y="0"/>
                    <a:pt x="812800" y="90970"/>
                    <a:pt x="812800" y="203200"/>
                  </a:cubicBezTo>
                  <a:cubicBezTo>
                    <a:pt x="812800" y="315430"/>
                    <a:pt x="721830" y="406400"/>
                    <a:pt x="609600" y="406400"/>
                  </a:cubicBezTo>
                  <a:lnTo>
                    <a:pt x="203200" y="406400"/>
                  </a:lnTo>
                  <a:cubicBezTo>
                    <a:pt x="90970" y="406400"/>
                    <a:pt x="0" y="315430"/>
                    <a:pt x="0" y="203200"/>
                  </a:cubicBezTo>
                  <a:cubicBezTo>
                    <a:pt x="0" y="90970"/>
                    <a:pt x="90970" y="0"/>
                    <a:pt x="203200" y="0"/>
                  </a:cubicBezTo>
                  <a:lnTo>
                    <a:pt x="609600" y="0"/>
                  </a:lnTo>
                </a:path>
              </a:pathLst>
            </a:custGeom>
            <a:blipFill>
              <a:blip r:embed="rId4"/>
              <a:stretch>
                <a:fillRect t="-16666" b="-16666"/>
              </a:stretch>
            </a:blipFill>
          </p:spPr>
        </p:sp>
      </p:grpSp>
      <p:grpSp>
        <p:nvGrpSpPr>
          <p:cNvPr id="7" name="Group 7"/>
          <p:cNvGrpSpPr/>
          <p:nvPr/>
        </p:nvGrpSpPr>
        <p:grpSpPr>
          <a:xfrm>
            <a:off x="9078169" y="2948639"/>
            <a:ext cx="2369669" cy="2134024"/>
            <a:chOff x="0" y="0"/>
            <a:chExt cx="812800" cy="812800"/>
          </a:xfrm>
        </p:grpSpPr>
        <p:sp>
          <p:nvSpPr>
            <p:cNvPr id="8" name="Freeform 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000" r="-25000"/>
              </a:stretch>
            </a:blipFill>
          </p:spPr>
        </p:sp>
      </p:grpSp>
      <p:sp>
        <p:nvSpPr>
          <p:cNvPr id="9" name="TextBox 9"/>
          <p:cNvSpPr txBox="1"/>
          <p:nvPr/>
        </p:nvSpPr>
        <p:spPr>
          <a:xfrm>
            <a:off x="931506" y="769033"/>
            <a:ext cx="7599263" cy="526234"/>
          </a:xfrm>
          <a:prstGeom prst="rect">
            <a:avLst/>
          </a:prstGeom>
        </p:spPr>
        <p:txBody>
          <a:bodyPr lIns="0" tIns="0" rIns="0" bIns="0" rtlCol="0" anchor="t">
            <a:spAutoFit/>
          </a:bodyPr>
          <a:lstStyle/>
          <a:p>
            <a:pPr defTabSz="609630">
              <a:lnSpc>
                <a:spcPts val="4480"/>
              </a:lnSpc>
            </a:pPr>
            <a:r>
              <a:rPr lang="en-US" sz="3200" b="1">
                <a:solidFill>
                  <a:srgbClr val="FFFFFF"/>
                </a:solidFill>
                <a:latin typeface="Canva Sans Bold"/>
                <a:ea typeface="Canva Sans Bold"/>
                <a:cs typeface="Canva Sans Bold"/>
                <a:sym typeface="Canva Sans Bold"/>
              </a:rPr>
              <a:t>Mahnverfahren</a:t>
            </a:r>
          </a:p>
        </p:txBody>
      </p:sp>
      <p:sp>
        <p:nvSpPr>
          <p:cNvPr id="10" name="TextBox 10"/>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kein Einspruch</a:t>
            </a:r>
          </a:p>
        </p:txBody>
      </p:sp>
      <p:sp>
        <p:nvSpPr>
          <p:cNvPr id="11" name="TextBox 11"/>
          <p:cNvSpPr txBox="1"/>
          <p:nvPr/>
        </p:nvSpPr>
        <p:spPr>
          <a:xfrm>
            <a:off x="185670" y="3505863"/>
            <a:ext cx="5022476" cy="948978"/>
          </a:xfrm>
          <a:prstGeom prst="rect">
            <a:avLst/>
          </a:prstGeom>
        </p:spPr>
        <p:txBody>
          <a:bodyPr lIns="0" tIns="0" rIns="0" bIns="0" rtlCol="0" anchor="t">
            <a:spAutoFit/>
          </a:bodyPr>
          <a:lstStyle/>
          <a:p>
            <a:pPr algn="ctr" defTabSz="609630">
              <a:lnSpc>
                <a:spcPts val="3666"/>
              </a:lnSpc>
            </a:pPr>
            <a:r>
              <a:rPr lang="en-US" sz="3333" dirty="0" err="1">
                <a:solidFill>
                  <a:srgbClr val="000000"/>
                </a:solidFill>
                <a:latin typeface="Canva Sans"/>
                <a:ea typeface="Canva Sans"/>
                <a:cs typeface="Canva Sans"/>
                <a:sym typeface="Canva Sans"/>
              </a:rPr>
              <a:t>Vollstreckungs</a:t>
            </a:r>
            <a:r>
              <a:rPr lang="en-US" sz="3333" dirty="0">
                <a:solidFill>
                  <a:srgbClr val="000000"/>
                </a:solidFill>
                <a:latin typeface="Canva Sans"/>
                <a:ea typeface="Canva Sans"/>
                <a:cs typeface="Canva Sans"/>
                <a:sym typeface="Canva Sans"/>
              </a:rPr>
              <a:t>-</a:t>
            </a:r>
          </a:p>
          <a:p>
            <a:pPr algn="ctr" defTabSz="609630">
              <a:lnSpc>
                <a:spcPts val="3666"/>
              </a:lnSpc>
            </a:pPr>
            <a:r>
              <a:rPr lang="en-US" sz="3333" dirty="0" err="1">
                <a:solidFill>
                  <a:srgbClr val="000000"/>
                </a:solidFill>
                <a:latin typeface="Canva Sans"/>
                <a:ea typeface="Canva Sans"/>
                <a:cs typeface="Canva Sans"/>
                <a:sym typeface="Canva Sans"/>
              </a:rPr>
              <a:t>bescheid</a:t>
            </a:r>
            <a:endParaRPr lang="en-US" sz="3333" dirty="0">
              <a:solidFill>
                <a:srgbClr val="000000"/>
              </a:solidFill>
              <a:latin typeface="Canva Sans"/>
              <a:ea typeface="Canva Sans"/>
              <a:cs typeface="Canva Sans"/>
              <a:sym typeface="Canva Sans"/>
            </a:endParaRPr>
          </a:p>
        </p:txBody>
      </p:sp>
      <p:sp>
        <p:nvSpPr>
          <p:cNvPr id="12" name="TextBox 12"/>
          <p:cNvSpPr txBox="1"/>
          <p:nvPr/>
        </p:nvSpPr>
        <p:spPr>
          <a:xfrm>
            <a:off x="7676290" y="3565445"/>
            <a:ext cx="5213785" cy="948978"/>
          </a:xfrm>
          <a:prstGeom prst="rect">
            <a:avLst/>
          </a:prstGeom>
        </p:spPr>
        <p:txBody>
          <a:bodyPr lIns="0" tIns="0" rIns="0" bIns="0" rtlCol="0" anchor="t">
            <a:spAutoFit/>
          </a:bodyPr>
          <a:lstStyle/>
          <a:p>
            <a:pPr algn="ctr" defTabSz="609630">
              <a:lnSpc>
                <a:spcPts val="3666"/>
              </a:lnSpc>
            </a:pPr>
            <a:r>
              <a:rPr lang="en-US" sz="3333" dirty="0" err="1">
                <a:solidFill>
                  <a:srgbClr val="000000"/>
                </a:solidFill>
                <a:latin typeface="Canva Sans"/>
                <a:ea typeface="Canva Sans"/>
                <a:cs typeface="Canva Sans"/>
                <a:sym typeface="Canva Sans"/>
              </a:rPr>
              <a:t>rechts</a:t>
            </a:r>
            <a:r>
              <a:rPr lang="en-US" sz="3333" dirty="0">
                <a:solidFill>
                  <a:srgbClr val="000000"/>
                </a:solidFill>
                <a:latin typeface="Canva Sans"/>
                <a:ea typeface="Canva Sans"/>
                <a:cs typeface="Canva Sans"/>
                <a:sym typeface="Canva Sans"/>
              </a:rPr>
              <a:t>-</a:t>
            </a:r>
          </a:p>
          <a:p>
            <a:pPr algn="ctr" defTabSz="609630">
              <a:lnSpc>
                <a:spcPts val="3666"/>
              </a:lnSpc>
            </a:pPr>
            <a:r>
              <a:rPr lang="en-US" sz="3333" dirty="0" err="1">
                <a:solidFill>
                  <a:srgbClr val="000000"/>
                </a:solidFill>
                <a:latin typeface="Canva Sans"/>
                <a:ea typeface="Canva Sans"/>
                <a:cs typeface="Canva Sans"/>
                <a:sym typeface="Canva Sans"/>
              </a:rPr>
              <a:t>kräftig</a:t>
            </a:r>
            <a:endParaRPr lang="en-US" sz="3333" dirty="0">
              <a:solidFill>
                <a:srgbClr val="000000"/>
              </a:solidFill>
              <a:latin typeface="Canva Sans"/>
              <a:ea typeface="Canva Sans"/>
              <a:cs typeface="Canva Sans"/>
              <a:sym typeface="Canva Sans"/>
            </a:endParaRPr>
          </a:p>
        </p:txBody>
      </p:sp>
      <p:sp>
        <p:nvSpPr>
          <p:cNvPr id="13" name="TextBox 13"/>
          <p:cNvSpPr txBox="1"/>
          <p:nvPr/>
        </p:nvSpPr>
        <p:spPr>
          <a:xfrm>
            <a:off x="4471348" y="1751330"/>
            <a:ext cx="4588820" cy="743793"/>
          </a:xfrm>
          <a:prstGeom prst="rect">
            <a:avLst/>
          </a:prstGeom>
        </p:spPr>
        <p:txBody>
          <a:bodyPr lIns="0" tIns="0" rIns="0" bIns="0" rtlCol="0" anchor="t">
            <a:spAutoFit/>
          </a:bodyPr>
          <a:lstStyle/>
          <a:p>
            <a:pPr algn="ctr" defTabSz="609630">
              <a:lnSpc>
                <a:spcPts val="2933"/>
              </a:lnSpc>
            </a:pPr>
            <a:r>
              <a:rPr lang="en-US" sz="2667" dirty="0" err="1">
                <a:solidFill>
                  <a:srgbClr val="000000"/>
                </a:solidFill>
                <a:latin typeface="Canva Sans"/>
                <a:ea typeface="Canva Sans"/>
                <a:cs typeface="Canva Sans"/>
                <a:sym typeface="Canva Sans"/>
              </a:rPr>
              <a:t>nach</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Ablauf</a:t>
            </a:r>
            <a:r>
              <a:rPr lang="en-US" sz="2667" dirty="0">
                <a:solidFill>
                  <a:srgbClr val="000000"/>
                </a:solidFill>
                <a:latin typeface="Canva Sans"/>
                <a:ea typeface="Canva Sans"/>
                <a:cs typeface="Canva Sans"/>
                <a:sym typeface="Canva Sans"/>
              </a:rPr>
              <a:t> der </a:t>
            </a:r>
            <a:r>
              <a:rPr lang="en-US" sz="2667" dirty="0" err="1">
                <a:solidFill>
                  <a:srgbClr val="000000"/>
                </a:solidFill>
                <a:latin typeface="Canva Sans"/>
                <a:ea typeface="Canva Sans"/>
                <a:cs typeface="Canva Sans"/>
                <a:sym typeface="Canva Sans"/>
              </a:rPr>
              <a:t>ungenutzten</a:t>
            </a:r>
            <a:r>
              <a:rPr lang="en-US" sz="2667" dirty="0">
                <a:solidFill>
                  <a:srgbClr val="000000"/>
                </a:solidFill>
                <a:latin typeface="Canva Sans"/>
                <a:ea typeface="Canva Sans"/>
                <a:cs typeface="Canva Sans"/>
                <a:sym typeface="Canva Sans"/>
              </a:rPr>
              <a:t> </a:t>
            </a:r>
            <a:r>
              <a:rPr lang="en-US" sz="2667" dirty="0" err="1">
                <a:solidFill>
                  <a:srgbClr val="000000"/>
                </a:solidFill>
                <a:latin typeface="Canva Sans"/>
                <a:ea typeface="Canva Sans"/>
                <a:cs typeface="Canva Sans"/>
                <a:sym typeface="Canva Sans"/>
              </a:rPr>
              <a:t>Einspruchsfrist</a:t>
            </a:r>
            <a:r>
              <a:rPr lang="en-US" sz="2667" dirty="0">
                <a:solidFill>
                  <a:srgbClr val="000000"/>
                </a:solidFill>
                <a:latin typeface="Canva Sans"/>
                <a:ea typeface="Canva Sans"/>
                <a:cs typeface="Canva Sans"/>
                <a:sym typeface="Canva Sans"/>
              </a:rPr>
              <a:t> </a:t>
            </a:r>
          </a:p>
        </p:txBody>
      </p:sp>
      <p:sp>
        <p:nvSpPr>
          <p:cNvPr id="14" name="AutoShape 14"/>
          <p:cNvSpPr/>
          <p:nvPr/>
        </p:nvSpPr>
        <p:spPr>
          <a:xfrm flipV="1">
            <a:off x="2696908" y="2361530"/>
            <a:ext cx="0" cy="599927"/>
          </a:xfrm>
          <a:prstGeom prst="line">
            <a:avLst/>
          </a:prstGeom>
          <a:ln w="76200" cap="flat">
            <a:solidFill>
              <a:srgbClr val="000000"/>
            </a:solidFill>
            <a:prstDash val="solid"/>
            <a:headEnd type="none" w="sm" len="sm"/>
            <a:tailEnd type="none" w="sm" len="sm"/>
          </a:ln>
        </p:spPr>
      </p:sp>
      <p:sp>
        <p:nvSpPr>
          <p:cNvPr id="15" name="AutoShape 15"/>
          <p:cNvSpPr/>
          <p:nvPr/>
        </p:nvSpPr>
        <p:spPr>
          <a:xfrm flipV="1">
            <a:off x="2676511" y="2361530"/>
            <a:ext cx="2511238" cy="0"/>
          </a:xfrm>
          <a:prstGeom prst="line">
            <a:avLst/>
          </a:prstGeom>
          <a:ln w="76200" cap="flat">
            <a:solidFill>
              <a:srgbClr val="000000"/>
            </a:solidFill>
            <a:prstDash val="solid"/>
            <a:headEnd type="none" w="sm" len="sm"/>
            <a:tailEnd type="none" w="sm" len="sm"/>
          </a:ln>
        </p:spPr>
      </p:sp>
      <p:sp>
        <p:nvSpPr>
          <p:cNvPr id="16" name="AutoShape 16"/>
          <p:cNvSpPr/>
          <p:nvPr/>
        </p:nvSpPr>
        <p:spPr>
          <a:xfrm>
            <a:off x="8117873" y="2361530"/>
            <a:ext cx="2165311" cy="0"/>
          </a:xfrm>
          <a:prstGeom prst="line">
            <a:avLst/>
          </a:prstGeom>
          <a:ln w="76200" cap="flat">
            <a:solidFill>
              <a:srgbClr val="000000"/>
            </a:solidFill>
            <a:prstDash val="solid"/>
            <a:headEnd type="none" w="sm" len="sm"/>
            <a:tailEnd type="none" w="sm" len="sm"/>
          </a:ln>
        </p:spPr>
      </p:sp>
      <p:sp>
        <p:nvSpPr>
          <p:cNvPr id="17" name="AutoShape 17"/>
          <p:cNvSpPr/>
          <p:nvPr/>
        </p:nvSpPr>
        <p:spPr>
          <a:xfrm>
            <a:off x="10283183" y="2344652"/>
            <a:ext cx="0" cy="616806"/>
          </a:xfrm>
          <a:prstGeom prst="line">
            <a:avLst/>
          </a:prstGeom>
          <a:ln w="76200" cap="flat">
            <a:solidFill>
              <a:srgbClr val="000000"/>
            </a:solidFill>
            <a:prstDash val="solid"/>
            <a:headEnd type="none" w="sm" len="sm"/>
            <a:tailEnd type="none" w="sm" len="sm"/>
          </a:ln>
        </p:spPr>
      </p:sp>
      <p:grpSp>
        <p:nvGrpSpPr>
          <p:cNvPr id="18" name="Group 5">
            <a:extLst>
              <a:ext uri="{FF2B5EF4-FFF2-40B4-BE49-F238E27FC236}">
                <a16:creationId xmlns:a16="http://schemas.microsoft.com/office/drawing/2014/main" id="{E08CBAC9-3D69-4C37-8FE1-B64157700E5F}"/>
              </a:ext>
            </a:extLst>
          </p:cNvPr>
          <p:cNvGrpSpPr/>
          <p:nvPr/>
        </p:nvGrpSpPr>
        <p:grpSpPr>
          <a:xfrm>
            <a:off x="795219" y="5103368"/>
            <a:ext cx="10513914" cy="1438621"/>
            <a:chOff x="0" y="0"/>
            <a:chExt cx="812800" cy="406400"/>
          </a:xfrm>
        </p:grpSpPr>
        <p:sp>
          <p:nvSpPr>
            <p:cNvPr id="19" name="Freeform 6">
              <a:extLst>
                <a:ext uri="{FF2B5EF4-FFF2-40B4-BE49-F238E27FC236}">
                  <a16:creationId xmlns:a16="http://schemas.microsoft.com/office/drawing/2014/main" id="{389BF745-9D03-4D96-89C2-D6D75936625A}"/>
                </a:ext>
              </a:extLst>
            </p:cNvPr>
            <p:cNvSpPr/>
            <p:nvPr/>
          </p:nvSpPr>
          <p:spPr>
            <a:xfrm>
              <a:off x="0" y="0"/>
              <a:ext cx="812800" cy="406400"/>
            </a:xfrm>
            <a:custGeom>
              <a:avLst/>
              <a:gdLst/>
              <a:ahLst/>
              <a:cxnLst/>
              <a:rect l="l" t="t" r="r" b="b"/>
              <a:pathLst>
                <a:path w="812800" h="406400">
                  <a:moveTo>
                    <a:pt x="609600" y="0"/>
                  </a:moveTo>
                  <a:cubicBezTo>
                    <a:pt x="721830" y="0"/>
                    <a:pt x="812800" y="90970"/>
                    <a:pt x="812800" y="203200"/>
                  </a:cubicBezTo>
                  <a:cubicBezTo>
                    <a:pt x="812800" y="315430"/>
                    <a:pt x="721830" y="406400"/>
                    <a:pt x="609600" y="406400"/>
                  </a:cubicBezTo>
                  <a:lnTo>
                    <a:pt x="203200" y="406400"/>
                  </a:lnTo>
                  <a:cubicBezTo>
                    <a:pt x="90970" y="406400"/>
                    <a:pt x="0" y="315430"/>
                    <a:pt x="0" y="203200"/>
                  </a:cubicBezTo>
                  <a:cubicBezTo>
                    <a:pt x="0" y="90970"/>
                    <a:pt x="90970" y="0"/>
                    <a:pt x="203200" y="0"/>
                  </a:cubicBezTo>
                  <a:lnTo>
                    <a:pt x="609600" y="0"/>
                  </a:lnTo>
                </a:path>
              </a:pathLst>
            </a:custGeom>
            <a:blipFill>
              <a:blip r:embed="rId4"/>
              <a:stretch>
                <a:fillRect t="-16666" b="-16666"/>
              </a:stretch>
            </a:blipFill>
          </p:spPr>
        </p:sp>
      </p:grpSp>
      <p:sp>
        <p:nvSpPr>
          <p:cNvPr id="20" name="Rechteck 19">
            <a:extLst>
              <a:ext uri="{FF2B5EF4-FFF2-40B4-BE49-F238E27FC236}">
                <a16:creationId xmlns:a16="http://schemas.microsoft.com/office/drawing/2014/main" id="{D0C4815B-A1C8-4054-ABC2-12C0D383B3CC}"/>
              </a:ext>
            </a:extLst>
          </p:cNvPr>
          <p:cNvSpPr/>
          <p:nvPr/>
        </p:nvSpPr>
        <p:spPr>
          <a:xfrm>
            <a:off x="1616507" y="5216156"/>
            <a:ext cx="8871338" cy="1323439"/>
          </a:xfrm>
          <a:prstGeom prst="rect">
            <a:avLst/>
          </a:prstGeom>
        </p:spPr>
        <p:txBody>
          <a:bodyPr wrap="none">
            <a:spAutoFit/>
          </a:bodyPr>
          <a:lstStyle/>
          <a:p>
            <a:pPr algn="ctr"/>
            <a:r>
              <a:rPr lang="de-DE" sz="1600" b="1" dirty="0">
                <a:latin typeface="Canva Sans" panose="020B0604020202020204" charset="0"/>
                <a:cs typeface="Arial" panose="020B0604020202020204" pitchFamily="34" charset="0"/>
              </a:rPr>
              <a:t>Einspruch geht </a:t>
            </a:r>
            <a:r>
              <a:rPr lang="de-DE" sz="1600" b="1" u="sng" dirty="0">
                <a:latin typeface="Canva Sans" panose="020B0604020202020204" charset="0"/>
                <a:cs typeface="Arial" panose="020B0604020202020204" pitchFamily="34" charset="0"/>
              </a:rPr>
              <a:t>zu spät</a:t>
            </a:r>
            <a:r>
              <a:rPr lang="de-DE" sz="1600" b="1" dirty="0">
                <a:latin typeface="Canva Sans" panose="020B0604020202020204" charset="0"/>
                <a:cs typeface="Arial" panose="020B0604020202020204" pitchFamily="34" charset="0"/>
              </a:rPr>
              <a:t> beim Mahngericht ein: </a:t>
            </a:r>
            <a:br>
              <a:rPr lang="de-DE" sz="1600" dirty="0">
                <a:latin typeface="Canva Sans" panose="020B0604020202020204" charset="0"/>
                <a:cs typeface="Arial" panose="020B0604020202020204" pitchFamily="34" charset="0"/>
              </a:rPr>
            </a:br>
            <a:r>
              <a:rPr lang="de-DE" sz="1600" dirty="0">
                <a:latin typeface="Canva Sans" panose="020B0604020202020204" charset="0"/>
                <a:cs typeface="Arial" panose="020B0604020202020204" pitchFamily="34" charset="0"/>
              </a:rPr>
              <a:t>trotzdem sofortige Abgabe vom Mahngericht an das streitige Gericht, dieses legt trotzdem Akte </a:t>
            </a:r>
            <a:br>
              <a:rPr lang="de-DE" sz="1600" dirty="0">
                <a:latin typeface="Canva Sans" panose="020B0604020202020204" charset="0"/>
                <a:cs typeface="Arial" panose="020B0604020202020204" pitchFamily="34" charset="0"/>
              </a:rPr>
            </a:br>
            <a:r>
              <a:rPr lang="de-DE" sz="1600" dirty="0">
                <a:latin typeface="Canva Sans" panose="020B0604020202020204" charset="0"/>
                <a:cs typeface="Arial" panose="020B0604020202020204" pitchFamily="34" charset="0"/>
              </a:rPr>
              <a:t>an und legt Akte Richter vor unter Hinweis auf den verspäteten Einspruch</a:t>
            </a:r>
            <a:br>
              <a:rPr lang="de-DE" sz="1600" dirty="0">
                <a:latin typeface="Canva Sans" panose="020B0604020202020204" charset="0"/>
                <a:cs typeface="Arial" panose="020B0604020202020204" pitchFamily="34" charset="0"/>
              </a:rPr>
            </a:br>
            <a:r>
              <a:rPr lang="de-DE" sz="1600" dirty="0">
                <a:latin typeface="Canva Sans" panose="020B0604020202020204" charset="0"/>
                <a:cs typeface="Arial" panose="020B0604020202020204" pitchFamily="34" charset="0"/>
              </a:rPr>
              <a:t>(</a:t>
            </a:r>
            <a:r>
              <a:rPr lang="de-DE" sz="1600" b="1" u="sng" dirty="0">
                <a:latin typeface="Canva Sans" panose="020B0604020202020204" charset="0"/>
                <a:cs typeface="Arial" panose="020B0604020202020204" pitchFamily="34" charset="0"/>
              </a:rPr>
              <a:t>keine</a:t>
            </a:r>
            <a:r>
              <a:rPr lang="de-DE" sz="1600" dirty="0">
                <a:latin typeface="Canva Sans" panose="020B0604020202020204" charset="0"/>
                <a:cs typeface="Arial" panose="020B0604020202020204" pitchFamily="34" charset="0"/>
              </a:rPr>
              <a:t> Anforderung der Anspruchsbegründung oder des weiteren Kostenvorschusses!)</a:t>
            </a:r>
          </a:p>
          <a:p>
            <a:pPr algn="ctr"/>
            <a:endParaRPr lang="de-DE" sz="1600" dirty="0">
              <a:latin typeface="Canva Sans" panose="020B0604020202020204" charset="0"/>
              <a:cs typeface="Arial" panose="020B0604020202020204" pitchFamily="34"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grpSp>
        <p:nvGrpSpPr>
          <p:cNvPr id="5" name="Group 5"/>
          <p:cNvGrpSpPr/>
          <p:nvPr/>
        </p:nvGrpSpPr>
        <p:grpSpPr>
          <a:xfrm>
            <a:off x="2406015" y="2267641"/>
            <a:ext cx="1161359" cy="1161359"/>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000" r="-25000"/>
              </a:stretch>
            </a:blipFill>
          </p:spPr>
        </p:sp>
      </p:grpSp>
      <p:grpSp>
        <p:nvGrpSpPr>
          <p:cNvPr id="7" name="Group 7"/>
          <p:cNvGrpSpPr/>
          <p:nvPr/>
        </p:nvGrpSpPr>
        <p:grpSpPr>
          <a:xfrm>
            <a:off x="3941775" y="2267641"/>
            <a:ext cx="3138721" cy="1161359"/>
            <a:chOff x="0" y="0"/>
            <a:chExt cx="410290" cy="151812"/>
          </a:xfrm>
        </p:grpSpPr>
        <p:sp>
          <p:nvSpPr>
            <p:cNvPr id="8" name="Freeform 8"/>
            <p:cNvSpPr/>
            <p:nvPr/>
          </p:nvSpPr>
          <p:spPr>
            <a:xfrm>
              <a:off x="0" y="0"/>
              <a:ext cx="410290" cy="151812"/>
            </a:xfrm>
            <a:custGeom>
              <a:avLst/>
              <a:gdLst/>
              <a:ahLst/>
              <a:cxnLst/>
              <a:rect l="l" t="t" r="r" b="b"/>
              <a:pathLst>
                <a:path w="410290" h="151812">
                  <a:moveTo>
                    <a:pt x="207090" y="0"/>
                  </a:moveTo>
                  <a:cubicBezTo>
                    <a:pt x="319320" y="0"/>
                    <a:pt x="410290" y="33982"/>
                    <a:pt x="410290" y="75906"/>
                  </a:cubicBezTo>
                  <a:cubicBezTo>
                    <a:pt x="410290" y="117830"/>
                    <a:pt x="319320" y="151812"/>
                    <a:pt x="207090" y="151812"/>
                  </a:cubicBezTo>
                  <a:lnTo>
                    <a:pt x="203200" y="151812"/>
                  </a:lnTo>
                  <a:cubicBezTo>
                    <a:pt x="90970" y="151812"/>
                    <a:pt x="0" y="117830"/>
                    <a:pt x="0" y="75906"/>
                  </a:cubicBezTo>
                  <a:cubicBezTo>
                    <a:pt x="0" y="33982"/>
                    <a:pt x="90970" y="0"/>
                    <a:pt x="203200" y="0"/>
                  </a:cubicBezTo>
                  <a:lnTo>
                    <a:pt x="207090" y="0"/>
                  </a:lnTo>
                </a:path>
              </a:pathLst>
            </a:custGeom>
            <a:blipFill>
              <a:blip r:embed="rId4"/>
              <a:stretch>
                <a:fillRect t="-40087" b="-40087"/>
              </a:stretch>
            </a:blipFill>
          </p:spPr>
        </p:sp>
      </p:grpSp>
      <p:sp>
        <p:nvSpPr>
          <p:cNvPr id="9" name="TextBox 9"/>
          <p:cNvSpPr txBox="1"/>
          <p:nvPr/>
        </p:nvSpPr>
        <p:spPr>
          <a:xfrm>
            <a:off x="1316347" y="2532852"/>
            <a:ext cx="3340695" cy="549381"/>
          </a:xfrm>
          <a:prstGeom prst="rect">
            <a:avLst/>
          </a:prstGeom>
        </p:spPr>
        <p:txBody>
          <a:bodyPr lIns="0" tIns="0" rIns="0" bIns="0" rtlCol="0" anchor="t">
            <a:spAutoFit/>
          </a:bodyPr>
          <a:lstStyle/>
          <a:p>
            <a:pPr algn="ctr" defTabSz="609630">
              <a:lnSpc>
                <a:spcPts val="4666"/>
              </a:lnSpc>
            </a:pPr>
            <a:r>
              <a:rPr lang="en-US" sz="3333" b="1" dirty="0">
                <a:solidFill>
                  <a:srgbClr val="000000"/>
                </a:solidFill>
                <a:latin typeface="Canva Sans Bold"/>
                <a:ea typeface="Canva Sans Bold"/>
                <a:cs typeface="Canva Sans Bold"/>
                <a:sym typeface="Canva Sans Bold"/>
              </a:rPr>
              <a:t>26</a:t>
            </a:r>
          </a:p>
        </p:txBody>
      </p:sp>
      <p:sp>
        <p:nvSpPr>
          <p:cNvPr id="10" name="TextBox 10"/>
          <p:cNvSpPr txBox="1"/>
          <p:nvPr/>
        </p:nvSpPr>
        <p:spPr>
          <a:xfrm>
            <a:off x="2086105" y="2216403"/>
            <a:ext cx="3340695" cy="1089016"/>
          </a:xfrm>
          <a:prstGeom prst="rect">
            <a:avLst/>
          </a:prstGeom>
        </p:spPr>
        <p:txBody>
          <a:bodyPr lIns="0" tIns="0" rIns="0" bIns="0" rtlCol="0" anchor="t">
            <a:spAutoFit/>
          </a:bodyPr>
          <a:lstStyle/>
          <a:p>
            <a:pPr algn="ctr" defTabSz="609630">
              <a:lnSpc>
                <a:spcPts val="9333"/>
              </a:lnSpc>
            </a:pPr>
            <a:r>
              <a:rPr lang="en-US" sz="6666">
                <a:solidFill>
                  <a:srgbClr val="000000"/>
                </a:solidFill>
                <a:latin typeface="Canva Sans"/>
                <a:ea typeface="Canva Sans"/>
                <a:cs typeface="Canva Sans"/>
                <a:sym typeface="Canva Sans"/>
              </a:rPr>
              <a:t>-</a:t>
            </a:r>
          </a:p>
        </p:txBody>
      </p:sp>
      <p:sp>
        <p:nvSpPr>
          <p:cNvPr id="11" name="TextBox 11"/>
          <p:cNvSpPr txBox="1"/>
          <p:nvPr/>
        </p:nvSpPr>
        <p:spPr>
          <a:xfrm>
            <a:off x="3684907" y="2627129"/>
            <a:ext cx="3822673" cy="474489"/>
          </a:xfrm>
          <a:prstGeom prst="rect">
            <a:avLst/>
          </a:prstGeom>
        </p:spPr>
        <p:txBody>
          <a:bodyPr lIns="0" tIns="0" rIns="0" bIns="0" rtlCol="0" anchor="t">
            <a:spAutoFit/>
          </a:bodyPr>
          <a:lstStyle/>
          <a:p>
            <a:pPr algn="ctr" defTabSz="609630">
              <a:lnSpc>
                <a:spcPts val="3666"/>
              </a:lnSpc>
              <a:spcBef>
                <a:spcPct val="0"/>
              </a:spcBef>
            </a:pPr>
            <a:r>
              <a:rPr lang="en-US" sz="3333" b="1">
                <a:solidFill>
                  <a:srgbClr val="000000"/>
                </a:solidFill>
                <a:latin typeface="Canva Sans Bold"/>
                <a:ea typeface="Canva Sans Bold"/>
                <a:cs typeface="Canva Sans Bold"/>
                <a:sym typeface="Canva Sans Bold"/>
              </a:rPr>
              <a:t>0695228</a:t>
            </a:r>
          </a:p>
        </p:txBody>
      </p:sp>
      <p:grpSp>
        <p:nvGrpSpPr>
          <p:cNvPr id="12" name="Group 12"/>
          <p:cNvGrpSpPr/>
          <p:nvPr/>
        </p:nvGrpSpPr>
        <p:grpSpPr>
          <a:xfrm>
            <a:off x="7489393" y="2267641"/>
            <a:ext cx="1161359" cy="1161359"/>
            <a:chOff x="0" y="0"/>
            <a:chExt cx="812800" cy="812800"/>
          </a:xfrm>
        </p:grpSpPr>
        <p:sp>
          <p:nvSpPr>
            <p:cNvPr id="13" name="Freeform 1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000" r="-25000"/>
              </a:stretch>
            </a:blipFill>
          </p:spPr>
        </p:sp>
      </p:grpSp>
      <p:grpSp>
        <p:nvGrpSpPr>
          <p:cNvPr id="14" name="Group 14"/>
          <p:cNvGrpSpPr/>
          <p:nvPr/>
        </p:nvGrpSpPr>
        <p:grpSpPr>
          <a:xfrm>
            <a:off x="9019662" y="2267641"/>
            <a:ext cx="1161359" cy="1161359"/>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4"/>
              <a:stretch>
                <a:fillRect l="-25000" r="-25000"/>
              </a:stretch>
            </a:blipFill>
          </p:spPr>
        </p:sp>
      </p:grpSp>
      <p:sp>
        <p:nvSpPr>
          <p:cNvPr id="16" name="TextBox 16"/>
          <p:cNvSpPr txBox="1"/>
          <p:nvPr/>
        </p:nvSpPr>
        <p:spPr>
          <a:xfrm>
            <a:off x="931506" y="769033"/>
            <a:ext cx="7599263" cy="526234"/>
          </a:xfrm>
          <a:prstGeom prst="rect">
            <a:avLst/>
          </a:prstGeom>
        </p:spPr>
        <p:txBody>
          <a:bodyPr lIns="0" tIns="0" rIns="0" bIns="0" rtlCol="0" anchor="t">
            <a:spAutoFit/>
          </a:bodyPr>
          <a:lstStyle/>
          <a:p>
            <a:pPr defTabSz="609630">
              <a:lnSpc>
                <a:spcPts val="4480"/>
              </a:lnSpc>
            </a:pPr>
            <a:r>
              <a:rPr lang="en-US" sz="3200" b="1">
                <a:solidFill>
                  <a:srgbClr val="FFFFFF"/>
                </a:solidFill>
                <a:latin typeface="Canva Sans Bold"/>
                <a:ea typeface="Canva Sans Bold"/>
                <a:cs typeface="Canva Sans Bold"/>
                <a:sym typeface="Canva Sans Bold"/>
              </a:rPr>
              <a:t>Mahnverfahren</a:t>
            </a:r>
          </a:p>
        </p:txBody>
      </p:sp>
      <p:sp>
        <p:nvSpPr>
          <p:cNvPr id="17" name="TextBox 17"/>
          <p:cNvSpPr txBox="1"/>
          <p:nvPr/>
        </p:nvSpPr>
        <p:spPr>
          <a:xfrm>
            <a:off x="5752405" y="762683"/>
            <a:ext cx="5556728" cy="549381"/>
          </a:xfrm>
          <a:prstGeom prst="rect">
            <a:avLst/>
          </a:prstGeom>
        </p:spPr>
        <p:txBody>
          <a:bodyPr lIns="0" tIns="0" rIns="0" bIns="0" rtlCol="0" anchor="t">
            <a:spAutoFit/>
          </a:bodyPr>
          <a:lstStyle/>
          <a:p>
            <a:pPr algn="r" defTabSz="609630">
              <a:lnSpc>
                <a:spcPts val="4666"/>
              </a:lnSpc>
            </a:pPr>
            <a:r>
              <a:rPr lang="en-US" sz="3333">
                <a:solidFill>
                  <a:srgbClr val="FFFFFF"/>
                </a:solidFill>
                <a:latin typeface="Canva Sans"/>
                <a:ea typeface="Canva Sans"/>
                <a:cs typeface="Canva Sans"/>
                <a:sym typeface="Canva Sans"/>
              </a:rPr>
              <a:t>Aktenzeichen</a:t>
            </a:r>
          </a:p>
        </p:txBody>
      </p:sp>
      <p:sp>
        <p:nvSpPr>
          <p:cNvPr id="18" name="TextBox 18"/>
          <p:cNvSpPr txBox="1"/>
          <p:nvPr/>
        </p:nvSpPr>
        <p:spPr>
          <a:xfrm>
            <a:off x="1281850" y="5124801"/>
            <a:ext cx="3409689"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Jahres-</a:t>
            </a:r>
          </a:p>
          <a:p>
            <a:pPr algn="ctr" defTabSz="609630">
              <a:lnSpc>
                <a:spcPts val="3666"/>
              </a:lnSpc>
            </a:pPr>
            <a:r>
              <a:rPr lang="en-US" sz="3333">
                <a:solidFill>
                  <a:srgbClr val="000000"/>
                </a:solidFill>
                <a:latin typeface="Canva Sans"/>
                <a:ea typeface="Canva Sans"/>
                <a:cs typeface="Canva Sans"/>
                <a:sym typeface="Canva Sans"/>
              </a:rPr>
              <a:t>zahl</a:t>
            </a:r>
          </a:p>
        </p:txBody>
      </p:sp>
      <p:sp>
        <p:nvSpPr>
          <p:cNvPr id="19" name="TextBox 19"/>
          <p:cNvSpPr txBox="1"/>
          <p:nvPr/>
        </p:nvSpPr>
        <p:spPr>
          <a:xfrm>
            <a:off x="2040070" y="3904568"/>
            <a:ext cx="6942129"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fortlaufende </a:t>
            </a:r>
          </a:p>
          <a:p>
            <a:pPr algn="ctr" defTabSz="609630">
              <a:lnSpc>
                <a:spcPts val="3666"/>
              </a:lnSpc>
            </a:pPr>
            <a:r>
              <a:rPr lang="en-US" sz="3333">
                <a:solidFill>
                  <a:srgbClr val="000000"/>
                </a:solidFill>
                <a:latin typeface="Canva Sans"/>
                <a:ea typeface="Canva Sans"/>
                <a:cs typeface="Canva Sans"/>
                <a:sym typeface="Canva Sans"/>
              </a:rPr>
              <a:t>Nummer</a:t>
            </a:r>
          </a:p>
        </p:txBody>
      </p:sp>
      <p:sp>
        <p:nvSpPr>
          <p:cNvPr id="20" name="TextBox 20"/>
          <p:cNvSpPr txBox="1"/>
          <p:nvPr/>
        </p:nvSpPr>
        <p:spPr>
          <a:xfrm>
            <a:off x="5596244" y="2215431"/>
            <a:ext cx="3340695" cy="1089016"/>
          </a:xfrm>
          <a:prstGeom prst="rect">
            <a:avLst/>
          </a:prstGeom>
        </p:spPr>
        <p:txBody>
          <a:bodyPr lIns="0" tIns="0" rIns="0" bIns="0" rtlCol="0" anchor="t">
            <a:spAutoFit/>
          </a:bodyPr>
          <a:lstStyle/>
          <a:p>
            <a:pPr algn="ctr" defTabSz="609630">
              <a:lnSpc>
                <a:spcPts val="9333"/>
              </a:lnSpc>
            </a:pPr>
            <a:r>
              <a:rPr lang="en-US" sz="6666">
                <a:solidFill>
                  <a:srgbClr val="000000"/>
                </a:solidFill>
                <a:latin typeface="Canva Sans"/>
                <a:ea typeface="Canva Sans"/>
                <a:cs typeface="Canva Sans"/>
                <a:sym typeface="Canva Sans"/>
              </a:rPr>
              <a:t>-</a:t>
            </a:r>
          </a:p>
        </p:txBody>
      </p:sp>
      <p:sp>
        <p:nvSpPr>
          <p:cNvPr id="21" name="TextBox 21"/>
          <p:cNvSpPr txBox="1"/>
          <p:nvPr/>
        </p:nvSpPr>
        <p:spPr>
          <a:xfrm>
            <a:off x="6735972" y="2627129"/>
            <a:ext cx="2668201" cy="474489"/>
          </a:xfrm>
          <a:prstGeom prst="rect">
            <a:avLst/>
          </a:prstGeom>
        </p:spPr>
        <p:txBody>
          <a:bodyPr lIns="0" tIns="0" rIns="0" bIns="0" rtlCol="0" anchor="t">
            <a:spAutoFit/>
          </a:bodyPr>
          <a:lstStyle/>
          <a:p>
            <a:pPr algn="ctr" defTabSz="609630">
              <a:lnSpc>
                <a:spcPts val="3666"/>
              </a:lnSpc>
              <a:spcBef>
                <a:spcPct val="0"/>
              </a:spcBef>
            </a:pPr>
            <a:r>
              <a:rPr lang="en-US" sz="3333" b="1">
                <a:solidFill>
                  <a:srgbClr val="000000"/>
                </a:solidFill>
                <a:latin typeface="Canva Sans Bold"/>
                <a:ea typeface="Canva Sans Bold"/>
                <a:cs typeface="Canva Sans Bold"/>
                <a:sym typeface="Canva Sans Bold"/>
              </a:rPr>
              <a:t>0</a:t>
            </a:r>
          </a:p>
        </p:txBody>
      </p:sp>
      <p:sp>
        <p:nvSpPr>
          <p:cNvPr id="22" name="TextBox 22"/>
          <p:cNvSpPr txBox="1"/>
          <p:nvPr/>
        </p:nvSpPr>
        <p:spPr>
          <a:xfrm>
            <a:off x="7149715" y="2215431"/>
            <a:ext cx="3340695" cy="1089016"/>
          </a:xfrm>
          <a:prstGeom prst="rect">
            <a:avLst/>
          </a:prstGeom>
        </p:spPr>
        <p:txBody>
          <a:bodyPr lIns="0" tIns="0" rIns="0" bIns="0" rtlCol="0" anchor="t">
            <a:spAutoFit/>
          </a:bodyPr>
          <a:lstStyle/>
          <a:p>
            <a:pPr algn="ctr" defTabSz="609630">
              <a:lnSpc>
                <a:spcPts val="9333"/>
              </a:lnSpc>
            </a:pPr>
            <a:r>
              <a:rPr lang="en-US" sz="6666">
                <a:solidFill>
                  <a:srgbClr val="000000"/>
                </a:solidFill>
                <a:latin typeface="Canva Sans"/>
                <a:ea typeface="Canva Sans"/>
                <a:cs typeface="Canva Sans"/>
                <a:sym typeface="Canva Sans"/>
              </a:rPr>
              <a:t>-</a:t>
            </a:r>
          </a:p>
        </p:txBody>
      </p:sp>
      <p:sp>
        <p:nvSpPr>
          <p:cNvPr id="23" name="TextBox 23"/>
          <p:cNvSpPr txBox="1"/>
          <p:nvPr/>
        </p:nvSpPr>
        <p:spPr>
          <a:xfrm>
            <a:off x="6027766" y="5124802"/>
            <a:ext cx="4084614"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Anzahl der Antragsgegner</a:t>
            </a:r>
          </a:p>
        </p:txBody>
      </p:sp>
      <p:sp>
        <p:nvSpPr>
          <p:cNvPr id="24" name="TextBox 24"/>
          <p:cNvSpPr txBox="1"/>
          <p:nvPr/>
        </p:nvSpPr>
        <p:spPr>
          <a:xfrm>
            <a:off x="8650752" y="2627129"/>
            <a:ext cx="1899179" cy="474489"/>
          </a:xfrm>
          <a:prstGeom prst="rect">
            <a:avLst/>
          </a:prstGeom>
        </p:spPr>
        <p:txBody>
          <a:bodyPr lIns="0" tIns="0" rIns="0" bIns="0" rtlCol="0" anchor="t">
            <a:spAutoFit/>
          </a:bodyPr>
          <a:lstStyle/>
          <a:p>
            <a:pPr algn="ctr" defTabSz="609630">
              <a:lnSpc>
                <a:spcPts val="3666"/>
              </a:lnSpc>
              <a:spcBef>
                <a:spcPct val="0"/>
              </a:spcBef>
            </a:pPr>
            <a:r>
              <a:rPr lang="en-US" sz="3333" b="1">
                <a:solidFill>
                  <a:srgbClr val="000000"/>
                </a:solidFill>
                <a:latin typeface="Canva Sans Bold"/>
                <a:ea typeface="Canva Sans Bold"/>
                <a:cs typeface="Canva Sans Bold"/>
                <a:sym typeface="Canva Sans Bold"/>
              </a:rPr>
              <a:t>6</a:t>
            </a:r>
          </a:p>
        </p:txBody>
      </p:sp>
      <p:sp>
        <p:nvSpPr>
          <p:cNvPr id="25" name="TextBox 25"/>
          <p:cNvSpPr txBox="1"/>
          <p:nvPr/>
        </p:nvSpPr>
        <p:spPr>
          <a:xfrm>
            <a:off x="7929995" y="3904568"/>
            <a:ext cx="3340695"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Prüf-</a:t>
            </a:r>
          </a:p>
          <a:p>
            <a:pPr algn="ctr" defTabSz="609630">
              <a:lnSpc>
                <a:spcPts val="3666"/>
              </a:lnSpc>
            </a:pPr>
            <a:r>
              <a:rPr lang="en-US" sz="3333">
                <a:solidFill>
                  <a:srgbClr val="000000"/>
                </a:solidFill>
                <a:latin typeface="Canva Sans"/>
                <a:ea typeface="Canva Sans"/>
                <a:cs typeface="Canva Sans"/>
                <a:sym typeface="Canva Sans"/>
              </a:rPr>
              <a:t>ziffer</a:t>
            </a:r>
          </a:p>
        </p:txBody>
      </p:sp>
      <p:sp>
        <p:nvSpPr>
          <p:cNvPr id="26" name="AutoShape 26"/>
          <p:cNvSpPr/>
          <p:nvPr/>
        </p:nvSpPr>
        <p:spPr>
          <a:xfrm flipH="1">
            <a:off x="2986695" y="3559728"/>
            <a:ext cx="0" cy="1533325"/>
          </a:xfrm>
          <a:prstGeom prst="line">
            <a:avLst/>
          </a:prstGeom>
          <a:ln w="66675" cap="flat">
            <a:solidFill>
              <a:srgbClr val="000000"/>
            </a:solidFill>
            <a:prstDash val="solid"/>
            <a:headEnd type="none" w="sm" len="sm"/>
            <a:tailEnd type="arrow" w="med" len="sm"/>
          </a:ln>
        </p:spPr>
      </p:sp>
      <p:sp>
        <p:nvSpPr>
          <p:cNvPr id="27" name="AutoShape 27"/>
          <p:cNvSpPr/>
          <p:nvPr/>
        </p:nvSpPr>
        <p:spPr>
          <a:xfrm flipH="1">
            <a:off x="5511135" y="3429000"/>
            <a:ext cx="0" cy="443818"/>
          </a:xfrm>
          <a:prstGeom prst="line">
            <a:avLst/>
          </a:prstGeom>
          <a:ln w="66675" cap="flat">
            <a:solidFill>
              <a:srgbClr val="000000"/>
            </a:solidFill>
            <a:prstDash val="solid"/>
            <a:headEnd type="none" w="sm" len="sm"/>
            <a:tailEnd type="arrow" w="med" len="sm"/>
          </a:ln>
        </p:spPr>
      </p:sp>
      <p:sp>
        <p:nvSpPr>
          <p:cNvPr id="28" name="AutoShape 28"/>
          <p:cNvSpPr/>
          <p:nvPr/>
        </p:nvSpPr>
        <p:spPr>
          <a:xfrm>
            <a:off x="8016585" y="3501653"/>
            <a:ext cx="53488" cy="1591399"/>
          </a:xfrm>
          <a:prstGeom prst="line">
            <a:avLst/>
          </a:prstGeom>
          <a:ln w="66675" cap="flat">
            <a:solidFill>
              <a:srgbClr val="000000"/>
            </a:solidFill>
            <a:prstDash val="solid"/>
            <a:headEnd type="none" w="sm" len="sm"/>
            <a:tailEnd type="arrow" w="med" len="sm"/>
          </a:ln>
        </p:spPr>
      </p:sp>
      <p:sp>
        <p:nvSpPr>
          <p:cNvPr id="29" name="AutoShape 29"/>
          <p:cNvSpPr/>
          <p:nvPr/>
        </p:nvSpPr>
        <p:spPr>
          <a:xfrm>
            <a:off x="9600341" y="3429000"/>
            <a:ext cx="0" cy="443818"/>
          </a:xfrm>
          <a:prstGeom prst="line">
            <a:avLst/>
          </a:prstGeom>
          <a:ln w="66675" cap="flat">
            <a:solidFill>
              <a:srgbClr val="000000"/>
            </a:solidFill>
            <a:prstDash val="solid"/>
            <a:headEnd type="none" w="sm" len="sm"/>
            <a:tailEnd type="arrow" w="med" len="sm"/>
          </a:ln>
        </p:spPr>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6662825" y="2034124"/>
            <a:ext cx="3094599"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3/26</a:t>
            </a:r>
          </a:p>
        </p:txBody>
      </p:sp>
      <p:sp>
        <p:nvSpPr>
          <p:cNvPr id="8" name="TextBox 8"/>
          <p:cNvSpPr txBox="1"/>
          <p:nvPr/>
        </p:nvSpPr>
        <p:spPr>
          <a:xfrm>
            <a:off x="-93285" y="2203651"/>
            <a:ext cx="6354796"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Aktenbock</a:t>
            </a:r>
          </a:p>
        </p:txBody>
      </p:sp>
      <p:sp>
        <p:nvSpPr>
          <p:cNvPr id="9" name="TextBox 9"/>
          <p:cNvSpPr txBox="1"/>
          <p:nvPr/>
        </p:nvSpPr>
        <p:spPr>
          <a:xfrm>
            <a:off x="-93285" y="4511413"/>
            <a:ext cx="6307445" cy="948978"/>
          </a:xfrm>
          <a:prstGeom prst="rect">
            <a:avLst/>
          </a:prstGeom>
        </p:spPr>
        <p:txBody>
          <a:bodyPr lIns="0" tIns="0" rIns="0" bIns="0" rtlCol="0" anchor="t">
            <a:spAutoFit/>
          </a:bodyPr>
          <a:lstStyle/>
          <a:p>
            <a:pPr algn="ctr" defTabSz="609630">
              <a:lnSpc>
                <a:spcPts val="3666"/>
              </a:lnSpc>
            </a:pPr>
            <a:r>
              <a:rPr lang="en-US" sz="3333">
                <a:solidFill>
                  <a:srgbClr val="000000"/>
                </a:solidFill>
                <a:latin typeface="Canva Sans"/>
                <a:ea typeface="Canva Sans"/>
                <a:cs typeface="Canva Sans"/>
                <a:sym typeface="Canva Sans"/>
              </a:rPr>
              <a:t>Aufgabe mit </a:t>
            </a:r>
          </a:p>
          <a:p>
            <a:pPr algn="ctr" defTabSz="609630">
              <a:lnSpc>
                <a:spcPts val="3666"/>
              </a:lnSpc>
            </a:pPr>
            <a:r>
              <a:rPr lang="en-US" sz="3333">
                <a:solidFill>
                  <a:srgbClr val="000000"/>
                </a:solidFill>
                <a:latin typeface="Canva Sans"/>
                <a:ea typeface="Canva Sans"/>
                <a:cs typeface="Canva Sans"/>
                <a:sym typeface="Canva Sans"/>
              </a:rPr>
              <a:t>Doppelklick öffnen</a:t>
            </a:r>
          </a:p>
        </p:txBody>
      </p:sp>
      <p:sp>
        <p:nvSpPr>
          <p:cNvPr id="10" name="AutoShape 10"/>
          <p:cNvSpPr/>
          <p:nvPr/>
        </p:nvSpPr>
        <p:spPr>
          <a:xfrm>
            <a:off x="3060437" y="2832330"/>
            <a:ext cx="0" cy="1647333"/>
          </a:xfrm>
          <a:prstGeom prst="line">
            <a:avLst/>
          </a:prstGeom>
          <a:ln w="123825" cap="flat">
            <a:solidFill>
              <a:srgbClr val="016A6D"/>
            </a:solidFill>
            <a:prstDash val="solid"/>
            <a:headEnd type="none" w="sm" len="sm"/>
            <a:tailEnd type="arrow" w="med" len="sm"/>
          </a:ln>
        </p:spPr>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6662825" y="2034124"/>
            <a:ext cx="3094599"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3/26</a:t>
            </a:r>
          </a:p>
        </p:txBody>
      </p:sp>
      <p:sp>
        <p:nvSpPr>
          <p:cNvPr id="8" name="TextBox 8"/>
          <p:cNvSpPr txBox="1"/>
          <p:nvPr/>
        </p:nvSpPr>
        <p:spPr>
          <a:xfrm>
            <a:off x="685800" y="1997355"/>
            <a:ext cx="6704245" cy="1423467"/>
          </a:xfrm>
          <a:prstGeom prst="rect">
            <a:avLst/>
          </a:prstGeom>
        </p:spPr>
        <p:txBody>
          <a:bodyPr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Abgabeverfügung</a:t>
            </a:r>
            <a:endParaRPr lang="en-US" sz="3333" dirty="0">
              <a:solidFill>
                <a:srgbClr val="000000"/>
              </a:solidFill>
              <a:latin typeface="Canva Sans"/>
              <a:ea typeface="Canva Sans"/>
              <a:cs typeface="Canva Sans"/>
              <a:sym typeface="Canva Sans"/>
            </a:endParaRPr>
          </a:p>
          <a:p>
            <a:pPr defTabSz="609630">
              <a:lnSpc>
                <a:spcPts val="3666"/>
              </a:lnSpc>
            </a:pPr>
            <a:r>
              <a:rPr lang="en-US" sz="3333" dirty="0" err="1">
                <a:solidFill>
                  <a:srgbClr val="000000"/>
                </a:solidFill>
                <a:latin typeface="Canva Sans"/>
                <a:ea typeface="Canva Sans"/>
                <a:cs typeface="Canva Sans"/>
                <a:sym typeface="Canva Sans"/>
              </a:rPr>
              <a:t>Präsentieren</a:t>
            </a:r>
            <a:r>
              <a:rPr lang="en-US" sz="3333" dirty="0">
                <a:solidFill>
                  <a:srgbClr val="000000"/>
                </a:solidFill>
                <a:latin typeface="Canva Sans"/>
                <a:ea typeface="Canva Sans"/>
                <a:cs typeface="Canva Sans"/>
                <a:sym typeface="Canva Sans"/>
              </a:rPr>
              <a:t> und </a:t>
            </a:r>
            <a:br>
              <a:rPr lang="en-US" sz="3333" dirty="0">
                <a:solidFill>
                  <a:srgbClr val="000000"/>
                </a:solidFill>
                <a:latin typeface="Canva Sans"/>
                <a:ea typeface="Canva Sans"/>
                <a:cs typeface="Canva Sans"/>
                <a:sym typeface="Canva Sans"/>
              </a:rPr>
            </a:br>
            <a:r>
              <a:rPr lang="en-US" sz="3333" dirty="0" err="1">
                <a:solidFill>
                  <a:srgbClr val="000000"/>
                </a:solidFill>
                <a:latin typeface="Canva Sans"/>
                <a:ea typeface="Canva Sans"/>
                <a:cs typeface="Canva Sans"/>
                <a:sym typeface="Canva Sans"/>
              </a:rPr>
              <a:t>Dokument</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teilen</a:t>
            </a:r>
            <a:endParaRPr lang="en-US" sz="3333" dirty="0">
              <a:solidFill>
                <a:srgbClr val="000000"/>
              </a:solidFill>
              <a:latin typeface="Canva Sans"/>
              <a:ea typeface="Canva Sans"/>
              <a:cs typeface="Canva Sans"/>
              <a:sym typeface="Canva Sans"/>
            </a:endParaRPr>
          </a:p>
        </p:txBody>
      </p:sp>
      <p:sp>
        <p:nvSpPr>
          <p:cNvPr id="9" name="TextBox 9"/>
          <p:cNvSpPr txBox="1"/>
          <p:nvPr/>
        </p:nvSpPr>
        <p:spPr>
          <a:xfrm>
            <a:off x="656780" y="3679729"/>
            <a:ext cx="4471161" cy="948978"/>
          </a:xfrm>
          <a:prstGeom prst="rect">
            <a:avLst/>
          </a:prstGeom>
        </p:spPr>
        <p:txBody>
          <a:bodyPr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Beteiligte</a:t>
            </a:r>
            <a:r>
              <a:rPr lang="en-US" sz="3333" dirty="0">
                <a:solidFill>
                  <a:srgbClr val="000000"/>
                </a:solidFill>
                <a:latin typeface="Canva Sans"/>
                <a:ea typeface="Canva Sans"/>
                <a:cs typeface="Canva Sans"/>
                <a:sym typeface="Canva Sans"/>
              </a:rPr>
              <a:t> in forum-STAR </a:t>
            </a:r>
            <a:r>
              <a:rPr lang="en-US" sz="3333" dirty="0" err="1">
                <a:solidFill>
                  <a:srgbClr val="000000"/>
                </a:solidFill>
                <a:latin typeface="Canva Sans"/>
                <a:ea typeface="Canva Sans"/>
                <a:cs typeface="Canva Sans"/>
                <a:sym typeface="Canva Sans"/>
              </a:rPr>
              <a:t>eintragen</a:t>
            </a:r>
            <a:endParaRPr lang="en-US" sz="3333" dirty="0">
              <a:solidFill>
                <a:srgbClr val="000000"/>
              </a:solidFill>
              <a:latin typeface="Canva Sans"/>
              <a:ea typeface="Canva Sans"/>
              <a:cs typeface="Canva Sans"/>
              <a:sym typeface="Canva Sans"/>
            </a:endParaRPr>
          </a:p>
        </p:txBody>
      </p:sp>
      <p:sp>
        <p:nvSpPr>
          <p:cNvPr id="10" name="TextBox 10"/>
          <p:cNvSpPr txBox="1"/>
          <p:nvPr/>
        </p:nvSpPr>
        <p:spPr>
          <a:xfrm>
            <a:off x="685800" y="4770967"/>
            <a:ext cx="4240816" cy="1423467"/>
          </a:xfrm>
          <a:prstGeom prst="rect">
            <a:avLst/>
          </a:prstGeom>
        </p:spPr>
        <p:txBody>
          <a:bodyPr lIns="0" tIns="0" rIns="0" bIns="0" rtlCol="0" anchor="t">
            <a:spAutoFit/>
          </a:bodyPr>
          <a:lstStyle/>
          <a:p>
            <a:pPr defTabSz="609630">
              <a:lnSpc>
                <a:spcPts val="3666"/>
              </a:lnSpc>
            </a:pPr>
            <a:r>
              <a:rPr lang="en-US" sz="3333" dirty="0">
                <a:solidFill>
                  <a:srgbClr val="000000"/>
                </a:solidFill>
                <a:latin typeface="Canva Sans"/>
                <a:ea typeface="Canva Sans"/>
                <a:cs typeface="Canva Sans"/>
                <a:sym typeface="Canva Sans"/>
              </a:rPr>
              <a:t>e-</a:t>
            </a:r>
            <a:r>
              <a:rPr lang="en-US" sz="3333" dirty="0" err="1">
                <a:solidFill>
                  <a:srgbClr val="000000"/>
                </a:solidFill>
                <a:latin typeface="Canva Sans"/>
                <a:ea typeface="Canva Sans"/>
                <a:cs typeface="Canva Sans"/>
                <a:sym typeface="Canva Sans"/>
              </a:rPr>
              <a:t>Aktendeckel</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herstellen</a:t>
            </a:r>
            <a:r>
              <a:rPr lang="en-US" sz="3333" dirty="0">
                <a:solidFill>
                  <a:srgbClr val="000000"/>
                </a:solidFill>
                <a:latin typeface="Canva Sans"/>
                <a:ea typeface="Canva Sans"/>
                <a:cs typeface="Canva Sans"/>
                <a:sym typeface="Canva Sans"/>
              </a:rPr>
              <a:t> (Text: 3835) und </a:t>
            </a:r>
            <a:r>
              <a:rPr lang="en-US" sz="3333" dirty="0" err="1">
                <a:solidFill>
                  <a:srgbClr val="000000"/>
                </a:solidFill>
                <a:latin typeface="Canva Sans"/>
                <a:ea typeface="Canva Sans"/>
                <a:cs typeface="Canva Sans"/>
                <a:sym typeface="Canva Sans"/>
              </a:rPr>
              <a:t>verakten</a:t>
            </a:r>
            <a:endParaRPr lang="en-US" sz="3333" dirty="0">
              <a:solidFill>
                <a:srgbClr val="000000"/>
              </a:solidFill>
              <a:latin typeface="Canva Sans"/>
              <a:ea typeface="Canva Sans"/>
              <a:cs typeface="Canva Sans"/>
              <a:sym typeface="Canva Sans"/>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6662825" y="2034124"/>
            <a:ext cx="3094599"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3/26</a:t>
            </a:r>
          </a:p>
        </p:txBody>
      </p:sp>
      <p:sp>
        <p:nvSpPr>
          <p:cNvPr id="8" name="TextBox 8"/>
          <p:cNvSpPr txBox="1"/>
          <p:nvPr/>
        </p:nvSpPr>
        <p:spPr>
          <a:xfrm>
            <a:off x="685800" y="1997355"/>
            <a:ext cx="4529903" cy="1423467"/>
          </a:xfrm>
          <a:prstGeom prst="rect">
            <a:avLst/>
          </a:prstGeom>
        </p:spPr>
        <p:txBody>
          <a:bodyPr wrap="square"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Zahlung</a:t>
            </a:r>
            <a:r>
              <a:rPr lang="en-US" sz="3333" dirty="0">
                <a:solidFill>
                  <a:srgbClr val="000000"/>
                </a:solidFill>
                <a:latin typeface="Canva Sans"/>
                <a:ea typeface="Canva Sans"/>
                <a:cs typeface="Canva Sans"/>
                <a:sym typeface="Canva Sans"/>
              </a:rPr>
              <a:t> in der </a:t>
            </a:r>
            <a:r>
              <a:rPr lang="en-US" sz="3333" dirty="0" err="1">
                <a:solidFill>
                  <a:srgbClr val="000000"/>
                </a:solidFill>
                <a:latin typeface="Canva Sans"/>
                <a:ea typeface="Canva Sans"/>
                <a:cs typeface="Canva Sans"/>
                <a:sym typeface="Canva Sans"/>
              </a:rPr>
              <a:t>Zahlungsverwaltung</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eintragen</a:t>
            </a:r>
            <a:r>
              <a:rPr lang="en-US" sz="3333" dirty="0">
                <a:solidFill>
                  <a:srgbClr val="000000"/>
                </a:solidFill>
                <a:latin typeface="Canva Sans"/>
                <a:ea typeface="Canva Sans"/>
                <a:cs typeface="Canva Sans"/>
                <a:sym typeface="Canva Sans"/>
              </a:rPr>
              <a:t> </a:t>
            </a:r>
          </a:p>
        </p:txBody>
      </p:sp>
      <p:sp>
        <p:nvSpPr>
          <p:cNvPr id="9" name="TextBox 9"/>
          <p:cNvSpPr txBox="1"/>
          <p:nvPr/>
        </p:nvSpPr>
        <p:spPr>
          <a:xfrm>
            <a:off x="685799" y="3708985"/>
            <a:ext cx="4471161" cy="474489"/>
          </a:xfrm>
          <a:prstGeom prst="rect">
            <a:avLst/>
          </a:prstGeom>
        </p:spPr>
        <p:txBody>
          <a:bodyPr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Daten</a:t>
            </a:r>
            <a:r>
              <a:rPr lang="en-US" sz="3333" dirty="0">
                <a:solidFill>
                  <a:srgbClr val="000000"/>
                </a:solidFill>
                <a:latin typeface="Canva Sans"/>
                <a:ea typeface="Canva Sans"/>
                <a:cs typeface="Canva Sans"/>
                <a:sym typeface="Canva Sans"/>
              </a:rPr>
              <a:t> des MB </a:t>
            </a:r>
            <a:r>
              <a:rPr lang="en-US" sz="3333" dirty="0" err="1">
                <a:solidFill>
                  <a:srgbClr val="000000"/>
                </a:solidFill>
                <a:latin typeface="Canva Sans"/>
                <a:ea typeface="Canva Sans"/>
                <a:cs typeface="Canva Sans"/>
                <a:sym typeface="Canva Sans"/>
              </a:rPr>
              <a:t>prüfen</a:t>
            </a:r>
            <a:endParaRPr lang="en-US" sz="3333" dirty="0">
              <a:solidFill>
                <a:srgbClr val="000000"/>
              </a:solidFill>
              <a:latin typeface="Canva Sans"/>
              <a:ea typeface="Canva Sans"/>
              <a:cs typeface="Canva Sans"/>
              <a:sym typeface="Canva Sans"/>
            </a:endParaRPr>
          </a:p>
        </p:txBody>
      </p:sp>
      <p:sp>
        <p:nvSpPr>
          <p:cNvPr id="10" name="TextBox 10"/>
          <p:cNvSpPr txBox="1"/>
          <p:nvPr/>
        </p:nvSpPr>
        <p:spPr>
          <a:xfrm>
            <a:off x="685799" y="4528264"/>
            <a:ext cx="4397777" cy="948978"/>
          </a:xfrm>
          <a:prstGeom prst="rect">
            <a:avLst/>
          </a:prstGeom>
        </p:spPr>
        <p:txBody>
          <a:bodyPr wrap="square" lIns="0" tIns="0" rIns="0" bIns="0" rtlCol="0" anchor="t">
            <a:spAutoFit/>
          </a:bodyPr>
          <a:lstStyle/>
          <a:p>
            <a:pPr defTabSz="609630">
              <a:lnSpc>
                <a:spcPts val="3666"/>
              </a:lnSpc>
            </a:pPr>
            <a:r>
              <a:rPr lang="en-US" sz="3333" dirty="0" err="1">
                <a:solidFill>
                  <a:srgbClr val="000000"/>
                </a:solidFill>
                <a:latin typeface="Canva Sans"/>
                <a:ea typeface="Canva Sans"/>
                <a:cs typeface="Canva Sans"/>
                <a:sym typeface="Canva Sans"/>
              </a:rPr>
              <a:t>Anforderung</a:t>
            </a:r>
            <a:r>
              <a:rPr lang="en-US" sz="3333" dirty="0">
                <a:solidFill>
                  <a:srgbClr val="000000"/>
                </a:solidFill>
                <a:latin typeface="Canva Sans"/>
                <a:ea typeface="Canva Sans"/>
                <a:cs typeface="Canva Sans"/>
                <a:sym typeface="Canva Sans"/>
              </a:rPr>
              <a:t> der </a:t>
            </a:r>
            <a:r>
              <a:rPr lang="en-US" sz="3333" dirty="0" err="1">
                <a:solidFill>
                  <a:srgbClr val="000000"/>
                </a:solidFill>
                <a:latin typeface="Canva Sans"/>
                <a:ea typeface="Canva Sans"/>
                <a:cs typeface="Canva Sans"/>
                <a:sym typeface="Canva Sans"/>
              </a:rPr>
              <a:t>Anspruchsbegründung</a:t>
            </a:r>
            <a:endParaRPr lang="en-US" sz="3333" dirty="0">
              <a:solidFill>
                <a:srgbClr val="000000"/>
              </a:solidFill>
              <a:latin typeface="Canva Sans"/>
              <a:ea typeface="Canva Sans"/>
              <a:cs typeface="Canva Sans"/>
              <a:sym typeface="Canva Sans"/>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928392"/>
            <a:chOff x="0" y="0"/>
            <a:chExt cx="2514545" cy="215748"/>
          </a:xfrm>
        </p:grpSpPr>
        <p:sp>
          <p:nvSpPr>
            <p:cNvPr id="4" name="Freeform 4"/>
            <p:cNvSpPr/>
            <p:nvPr/>
          </p:nvSpPr>
          <p:spPr>
            <a:xfrm>
              <a:off x="0" y="0"/>
              <a:ext cx="2514545" cy="215748"/>
            </a:xfrm>
            <a:custGeom>
              <a:avLst/>
              <a:gdLst/>
              <a:ahLst/>
              <a:cxnLst/>
              <a:rect l="l" t="t" r="r" b="b"/>
              <a:pathLst>
                <a:path w="2514545" h="215748">
                  <a:moveTo>
                    <a:pt x="10971" y="0"/>
                  </a:moveTo>
                  <a:lnTo>
                    <a:pt x="2503574" y="0"/>
                  </a:lnTo>
                  <a:cubicBezTo>
                    <a:pt x="2509633" y="0"/>
                    <a:pt x="2514545" y="4912"/>
                    <a:pt x="2514545" y="10971"/>
                  </a:cubicBezTo>
                  <a:lnTo>
                    <a:pt x="2514545" y="204777"/>
                  </a:lnTo>
                  <a:cubicBezTo>
                    <a:pt x="2514545" y="210836"/>
                    <a:pt x="2509633" y="215748"/>
                    <a:pt x="2503574" y="215748"/>
                  </a:cubicBezTo>
                  <a:lnTo>
                    <a:pt x="10971" y="215748"/>
                  </a:lnTo>
                  <a:cubicBezTo>
                    <a:pt x="4912" y="215748"/>
                    <a:pt x="0" y="210836"/>
                    <a:pt x="0" y="204777"/>
                  </a:cubicBezTo>
                  <a:lnTo>
                    <a:pt x="0" y="10971"/>
                  </a:lnTo>
                  <a:cubicBezTo>
                    <a:pt x="0" y="4912"/>
                    <a:pt x="4912" y="0"/>
                    <a:pt x="10971" y="0"/>
                  </a:cubicBezTo>
                  <a:close/>
                </a:path>
              </a:pathLst>
            </a:custGeom>
            <a:blipFill>
              <a:blip r:embed="rId3"/>
              <a:stretch>
                <a:fillRect t="-387062" b="-387062"/>
              </a:stretch>
            </a:blipFill>
          </p:spPr>
        </p:sp>
      </p:grpSp>
      <p:sp>
        <p:nvSpPr>
          <p:cNvPr id="5" name="TextBox 5"/>
          <p:cNvSpPr txBox="1"/>
          <p:nvPr/>
        </p:nvSpPr>
        <p:spPr>
          <a:xfrm>
            <a:off x="2754817" y="833554"/>
            <a:ext cx="6682367" cy="549381"/>
          </a:xfrm>
          <a:prstGeom prst="rect">
            <a:avLst/>
          </a:prstGeom>
        </p:spPr>
        <p:txBody>
          <a:bodyPr lIns="0" tIns="0" rIns="0" bIns="0" rtlCol="0" anchor="t">
            <a:spAutoFit/>
          </a:bodyPr>
          <a:lstStyle/>
          <a:p>
            <a:pPr algn="ctr" defTabSz="609630">
              <a:lnSpc>
                <a:spcPts val="4666"/>
              </a:lnSpc>
            </a:pPr>
            <a:r>
              <a:rPr lang="en-US" sz="3333" b="1" u="sng">
                <a:solidFill>
                  <a:srgbClr val="000000"/>
                </a:solidFill>
                <a:latin typeface="Canva Sans Bold"/>
                <a:ea typeface="Canva Sans Bold"/>
                <a:cs typeface="Canva Sans Bold"/>
                <a:sym typeface="Canva Sans Bold"/>
              </a:rPr>
              <a:t>Abvermerke</a:t>
            </a:r>
          </a:p>
        </p:txBody>
      </p:sp>
      <p:pic>
        <p:nvPicPr>
          <p:cNvPr id="6" name="Picture 6"/>
          <p:cNvPicPr>
            <a:picLocks noChangeAspect="1"/>
          </p:cNvPicPr>
          <p:nvPr/>
        </p:nvPicPr>
        <p:blipFill>
          <a:blip r:embed="rId4"/>
          <a:stretch>
            <a:fillRect/>
          </a:stretch>
        </p:blipFill>
        <p:spPr>
          <a:xfrm>
            <a:off x="70999" y="1253793"/>
            <a:ext cx="7377611" cy="5533208"/>
          </a:xfrm>
          <a:prstGeom prst="rect">
            <a:avLst/>
          </a:prstGeom>
        </p:spPr>
      </p:pic>
      <p:sp>
        <p:nvSpPr>
          <p:cNvPr id="7" name="TextBox 7"/>
          <p:cNvSpPr txBox="1"/>
          <p:nvPr/>
        </p:nvSpPr>
        <p:spPr>
          <a:xfrm>
            <a:off x="685800" y="2859616"/>
            <a:ext cx="6148009" cy="549381"/>
          </a:xfrm>
          <a:prstGeom prst="rect">
            <a:avLst/>
          </a:prstGeom>
        </p:spPr>
        <p:txBody>
          <a:bodyPr lIns="0" tIns="0" rIns="0" bIns="0" rtlCol="0" anchor="t">
            <a:spAutoFit/>
          </a:bodyPr>
          <a:lstStyle/>
          <a:p>
            <a:pPr algn="ctr" defTabSz="609630">
              <a:lnSpc>
                <a:spcPts val="4666"/>
              </a:lnSpc>
            </a:pPr>
            <a:r>
              <a:rPr lang="en-US" sz="3333" u="sng">
                <a:solidFill>
                  <a:srgbClr val="000000"/>
                </a:solidFill>
                <a:latin typeface="Canva Sans"/>
                <a:ea typeface="Canva Sans"/>
                <a:cs typeface="Canva Sans"/>
                <a:sym typeface="Canva Sans"/>
              </a:rPr>
              <a:t>Übungsheft</a:t>
            </a:r>
          </a:p>
        </p:txBody>
      </p:sp>
      <p:sp>
        <p:nvSpPr>
          <p:cNvPr id="8" name="TextBox 8"/>
          <p:cNvSpPr txBox="1"/>
          <p:nvPr/>
        </p:nvSpPr>
        <p:spPr>
          <a:xfrm>
            <a:off x="2015671" y="3461808"/>
            <a:ext cx="3488267" cy="1089081"/>
          </a:xfrm>
          <a:prstGeom prst="rect">
            <a:avLst/>
          </a:prstGeom>
        </p:spPr>
        <p:txBody>
          <a:bodyPr lIns="0" tIns="0" rIns="0" bIns="0" rtlCol="0" anchor="t">
            <a:spAutoFit/>
          </a:bodyPr>
          <a:lstStyle/>
          <a:p>
            <a:pPr algn="ctr" defTabSz="609630">
              <a:lnSpc>
                <a:spcPts val="9334"/>
              </a:lnSpc>
            </a:pPr>
            <a:r>
              <a:rPr lang="en-US" sz="6667">
                <a:solidFill>
                  <a:srgbClr val="EA222A"/>
                </a:solidFill>
                <a:latin typeface="Canva Sans"/>
                <a:ea typeface="Canva Sans"/>
                <a:cs typeface="Canva Sans"/>
                <a:sym typeface="Canva Sans"/>
              </a:rPr>
              <a:t>B4</a:t>
            </a:r>
          </a:p>
        </p:txBody>
      </p:sp>
      <p:sp>
        <p:nvSpPr>
          <p:cNvPr id="9" name="TextBox 9"/>
          <p:cNvSpPr txBox="1"/>
          <p:nvPr/>
        </p:nvSpPr>
        <p:spPr>
          <a:xfrm>
            <a:off x="7210349" y="1723857"/>
            <a:ext cx="3933716" cy="549381"/>
          </a:xfrm>
          <a:prstGeom prst="rect">
            <a:avLst/>
          </a:prstGeom>
        </p:spPr>
        <p:txBody>
          <a:bodyPr lIns="0" tIns="0" rIns="0" bIns="0" rtlCol="0" anchor="t">
            <a:spAutoFit/>
          </a:bodyPr>
          <a:lstStyle/>
          <a:p>
            <a:pPr defTabSz="609630">
              <a:lnSpc>
                <a:spcPts val="4666"/>
              </a:lnSpc>
            </a:pPr>
            <a:r>
              <a:rPr lang="en-US" sz="3333" u="sng">
                <a:solidFill>
                  <a:srgbClr val="000000"/>
                </a:solidFill>
                <a:latin typeface="Canva Sans"/>
                <a:ea typeface="Canva Sans"/>
                <a:cs typeface="Canva Sans"/>
                <a:sym typeface="Canva Sans"/>
              </a:rPr>
              <a:t>Bearbeitungszeit:</a:t>
            </a:r>
          </a:p>
        </p:txBody>
      </p:sp>
      <p:sp>
        <p:nvSpPr>
          <p:cNvPr id="10" name="TextBox 10"/>
          <p:cNvSpPr txBox="1"/>
          <p:nvPr/>
        </p:nvSpPr>
        <p:spPr>
          <a:xfrm>
            <a:off x="7711387" y="2290363"/>
            <a:ext cx="2613267"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10 Minuten </a:t>
            </a:r>
          </a:p>
        </p:txBody>
      </p:sp>
      <p:sp>
        <p:nvSpPr>
          <p:cNvPr id="11" name="TextBox 11"/>
          <p:cNvSpPr txBox="1"/>
          <p:nvPr/>
        </p:nvSpPr>
        <p:spPr>
          <a:xfrm>
            <a:off x="7210349" y="3272366"/>
            <a:ext cx="2951015" cy="549381"/>
          </a:xfrm>
          <a:prstGeom prst="rect">
            <a:avLst/>
          </a:prstGeom>
        </p:spPr>
        <p:txBody>
          <a:bodyPr lIns="0" tIns="0" rIns="0" bIns="0" rtlCol="0" anchor="t">
            <a:spAutoFit/>
          </a:bodyPr>
          <a:lstStyle/>
          <a:p>
            <a:pPr defTabSz="609630">
              <a:lnSpc>
                <a:spcPts val="4667"/>
              </a:lnSpc>
            </a:pPr>
            <a:r>
              <a:rPr lang="en-US" sz="3334" u="sng">
                <a:solidFill>
                  <a:srgbClr val="000000"/>
                </a:solidFill>
                <a:latin typeface="Canva Sans"/>
                <a:ea typeface="Canva Sans"/>
                <a:cs typeface="Canva Sans"/>
                <a:sym typeface="Canva Sans"/>
              </a:rPr>
              <a:t>Hilfsmittel:</a:t>
            </a:r>
          </a:p>
        </p:txBody>
      </p:sp>
      <p:sp>
        <p:nvSpPr>
          <p:cNvPr id="12" name="TextBox 12"/>
          <p:cNvSpPr txBox="1"/>
          <p:nvPr/>
        </p:nvSpPr>
        <p:spPr>
          <a:xfrm>
            <a:off x="7711387" y="3829049"/>
            <a:ext cx="2245837"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Nomos</a:t>
            </a:r>
          </a:p>
        </p:txBody>
      </p:sp>
      <p:sp>
        <p:nvSpPr>
          <p:cNvPr id="13" name="TextBox 13"/>
          <p:cNvSpPr txBox="1"/>
          <p:nvPr/>
        </p:nvSpPr>
        <p:spPr>
          <a:xfrm>
            <a:off x="7711387" y="4379383"/>
            <a:ext cx="2329898"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Handout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928392"/>
            <a:chOff x="0" y="0"/>
            <a:chExt cx="2514545" cy="215748"/>
          </a:xfrm>
        </p:grpSpPr>
        <p:sp>
          <p:nvSpPr>
            <p:cNvPr id="4" name="Freeform 4"/>
            <p:cNvSpPr/>
            <p:nvPr/>
          </p:nvSpPr>
          <p:spPr>
            <a:xfrm>
              <a:off x="0" y="0"/>
              <a:ext cx="2514545" cy="215748"/>
            </a:xfrm>
            <a:custGeom>
              <a:avLst/>
              <a:gdLst/>
              <a:ahLst/>
              <a:cxnLst/>
              <a:rect l="l" t="t" r="r" b="b"/>
              <a:pathLst>
                <a:path w="2514545" h="215748">
                  <a:moveTo>
                    <a:pt x="10971" y="0"/>
                  </a:moveTo>
                  <a:lnTo>
                    <a:pt x="2503574" y="0"/>
                  </a:lnTo>
                  <a:cubicBezTo>
                    <a:pt x="2509633" y="0"/>
                    <a:pt x="2514545" y="4912"/>
                    <a:pt x="2514545" y="10971"/>
                  </a:cubicBezTo>
                  <a:lnTo>
                    <a:pt x="2514545" y="204777"/>
                  </a:lnTo>
                  <a:cubicBezTo>
                    <a:pt x="2514545" y="210836"/>
                    <a:pt x="2509633" y="215748"/>
                    <a:pt x="2503574" y="215748"/>
                  </a:cubicBezTo>
                  <a:lnTo>
                    <a:pt x="10971" y="215748"/>
                  </a:lnTo>
                  <a:cubicBezTo>
                    <a:pt x="4912" y="215748"/>
                    <a:pt x="0" y="210836"/>
                    <a:pt x="0" y="204777"/>
                  </a:cubicBezTo>
                  <a:lnTo>
                    <a:pt x="0" y="10971"/>
                  </a:lnTo>
                  <a:cubicBezTo>
                    <a:pt x="0" y="4912"/>
                    <a:pt x="4912" y="0"/>
                    <a:pt x="10971" y="0"/>
                  </a:cubicBezTo>
                  <a:close/>
                </a:path>
              </a:pathLst>
            </a:custGeom>
            <a:blipFill>
              <a:blip r:embed="rId3"/>
              <a:stretch>
                <a:fillRect t="-387062" b="-387062"/>
              </a:stretch>
            </a:blipFill>
          </p:spPr>
        </p:sp>
      </p:grpSp>
      <p:sp>
        <p:nvSpPr>
          <p:cNvPr id="5" name="TextBox 5"/>
          <p:cNvSpPr txBox="1"/>
          <p:nvPr/>
        </p:nvSpPr>
        <p:spPr>
          <a:xfrm>
            <a:off x="2754817" y="833554"/>
            <a:ext cx="6682367" cy="549381"/>
          </a:xfrm>
          <a:prstGeom prst="rect">
            <a:avLst/>
          </a:prstGeom>
        </p:spPr>
        <p:txBody>
          <a:bodyPr lIns="0" tIns="0" rIns="0" bIns="0" rtlCol="0" anchor="t">
            <a:spAutoFit/>
          </a:bodyPr>
          <a:lstStyle/>
          <a:p>
            <a:pPr algn="ctr" defTabSz="609630">
              <a:lnSpc>
                <a:spcPts val="4666"/>
              </a:lnSpc>
            </a:pPr>
            <a:r>
              <a:rPr lang="en-US" sz="3333" b="1" u="sng">
                <a:solidFill>
                  <a:srgbClr val="000000"/>
                </a:solidFill>
                <a:latin typeface="Canva Sans Bold"/>
                <a:ea typeface="Canva Sans Bold"/>
                <a:cs typeface="Canva Sans Bold"/>
                <a:sym typeface="Canva Sans Bold"/>
              </a:rPr>
              <a:t>Zustellungen</a:t>
            </a:r>
          </a:p>
        </p:txBody>
      </p:sp>
      <p:pic>
        <p:nvPicPr>
          <p:cNvPr id="6" name="Picture 6"/>
          <p:cNvPicPr>
            <a:picLocks noChangeAspect="1"/>
          </p:cNvPicPr>
          <p:nvPr/>
        </p:nvPicPr>
        <p:blipFill>
          <a:blip r:embed="rId4"/>
          <a:stretch>
            <a:fillRect/>
          </a:stretch>
        </p:blipFill>
        <p:spPr>
          <a:xfrm>
            <a:off x="70999" y="1253793"/>
            <a:ext cx="7377611" cy="5533208"/>
          </a:xfrm>
          <a:prstGeom prst="rect">
            <a:avLst/>
          </a:prstGeom>
        </p:spPr>
      </p:pic>
      <p:sp>
        <p:nvSpPr>
          <p:cNvPr id="7" name="TextBox 7"/>
          <p:cNvSpPr txBox="1"/>
          <p:nvPr/>
        </p:nvSpPr>
        <p:spPr>
          <a:xfrm>
            <a:off x="685800" y="2859616"/>
            <a:ext cx="6148009" cy="549381"/>
          </a:xfrm>
          <a:prstGeom prst="rect">
            <a:avLst/>
          </a:prstGeom>
        </p:spPr>
        <p:txBody>
          <a:bodyPr lIns="0" tIns="0" rIns="0" bIns="0" rtlCol="0" anchor="t">
            <a:spAutoFit/>
          </a:bodyPr>
          <a:lstStyle/>
          <a:p>
            <a:pPr algn="ctr" defTabSz="609630">
              <a:lnSpc>
                <a:spcPts val="4666"/>
              </a:lnSpc>
            </a:pPr>
            <a:r>
              <a:rPr lang="en-US" sz="3333" u="sng">
                <a:solidFill>
                  <a:srgbClr val="000000"/>
                </a:solidFill>
                <a:latin typeface="Canva Sans"/>
                <a:ea typeface="Canva Sans"/>
                <a:cs typeface="Canva Sans"/>
                <a:sym typeface="Canva Sans"/>
              </a:rPr>
              <a:t>Übungsheft</a:t>
            </a:r>
          </a:p>
        </p:txBody>
      </p:sp>
      <p:sp>
        <p:nvSpPr>
          <p:cNvPr id="8" name="TextBox 8"/>
          <p:cNvSpPr txBox="1"/>
          <p:nvPr/>
        </p:nvSpPr>
        <p:spPr>
          <a:xfrm>
            <a:off x="2015671" y="3461808"/>
            <a:ext cx="3488267" cy="1089081"/>
          </a:xfrm>
          <a:prstGeom prst="rect">
            <a:avLst/>
          </a:prstGeom>
        </p:spPr>
        <p:txBody>
          <a:bodyPr lIns="0" tIns="0" rIns="0" bIns="0" rtlCol="0" anchor="t">
            <a:spAutoFit/>
          </a:bodyPr>
          <a:lstStyle/>
          <a:p>
            <a:pPr algn="ctr" defTabSz="609630">
              <a:lnSpc>
                <a:spcPts val="9334"/>
              </a:lnSpc>
            </a:pPr>
            <a:r>
              <a:rPr lang="en-US" sz="6667">
                <a:solidFill>
                  <a:srgbClr val="EA222A"/>
                </a:solidFill>
                <a:latin typeface="Canva Sans"/>
                <a:ea typeface="Canva Sans"/>
                <a:cs typeface="Canva Sans"/>
                <a:sym typeface="Canva Sans"/>
              </a:rPr>
              <a:t>C2 + C3</a:t>
            </a:r>
          </a:p>
        </p:txBody>
      </p:sp>
      <p:sp>
        <p:nvSpPr>
          <p:cNvPr id="9" name="TextBox 9"/>
          <p:cNvSpPr txBox="1"/>
          <p:nvPr/>
        </p:nvSpPr>
        <p:spPr>
          <a:xfrm>
            <a:off x="6837569" y="3784598"/>
            <a:ext cx="4668631" cy="549381"/>
          </a:xfrm>
          <a:prstGeom prst="rect">
            <a:avLst/>
          </a:prstGeom>
        </p:spPr>
        <p:txBody>
          <a:bodyPr lIns="0" tIns="0" rIns="0" bIns="0" rtlCol="0" anchor="t">
            <a:spAutoFit/>
          </a:bodyPr>
          <a:lstStyle/>
          <a:p>
            <a:pPr algn="ctr" defTabSz="609630">
              <a:lnSpc>
                <a:spcPts val="4666"/>
              </a:lnSpc>
            </a:pPr>
            <a:r>
              <a:rPr lang="en-US" sz="3333">
                <a:solidFill>
                  <a:srgbClr val="000000"/>
                </a:solidFill>
                <a:latin typeface="Canva Sans"/>
                <a:ea typeface="Canva Sans"/>
                <a:cs typeface="Canva Sans"/>
                <a:sym typeface="Canva Sans"/>
              </a:rPr>
              <a:t>Hausaufgabe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6662825" y="2034124"/>
            <a:ext cx="3094599"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4/26</a:t>
            </a:r>
          </a:p>
        </p:txBody>
      </p:sp>
      <p:sp>
        <p:nvSpPr>
          <p:cNvPr id="8" name="TextBox 8"/>
          <p:cNvSpPr txBox="1"/>
          <p:nvPr/>
        </p:nvSpPr>
        <p:spPr>
          <a:xfrm>
            <a:off x="588452" y="2897624"/>
            <a:ext cx="4643467" cy="3321422"/>
          </a:xfrm>
          <a:prstGeom prst="rect">
            <a:avLst/>
          </a:prstGeom>
        </p:spPr>
        <p:txBody>
          <a:bodyPr lIns="0" tIns="0" rIns="0" bIns="0" rtlCol="0" anchor="t">
            <a:spAutoFit/>
          </a:bodyPr>
          <a:lstStyle/>
          <a:p>
            <a:pPr algn="ctr" defTabSz="609630">
              <a:lnSpc>
                <a:spcPts val="3666"/>
              </a:lnSpc>
            </a:pPr>
            <a:r>
              <a:rPr lang="en-US" sz="3333" dirty="0" err="1">
                <a:solidFill>
                  <a:srgbClr val="000000"/>
                </a:solidFill>
                <a:latin typeface="Canva Sans"/>
                <a:ea typeface="Canva Sans"/>
                <a:cs typeface="Canva Sans"/>
                <a:sym typeface="Canva Sans"/>
              </a:rPr>
              <a:t>Durchführung</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aller</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bisher</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bekannten</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Arbeitsschritte</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bei</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Eingang</a:t>
            </a:r>
            <a:r>
              <a:rPr lang="en-US" sz="3333" dirty="0">
                <a:solidFill>
                  <a:srgbClr val="000000"/>
                </a:solidFill>
                <a:latin typeface="Canva Sans"/>
                <a:ea typeface="Canva Sans"/>
                <a:cs typeface="Canva Sans"/>
                <a:sym typeface="Canva Sans"/>
              </a:rPr>
              <a:t> der </a:t>
            </a:r>
            <a:r>
              <a:rPr lang="en-US" sz="3333" dirty="0" err="1">
                <a:solidFill>
                  <a:srgbClr val="000000"/>
                </a:solidFill>
                <a:latin typeface="Canva Sans"/>
                <a:ea typeface="Canva Sans"/>
                <a:cs typeface="Canva Sans"/>
                <a:sym typeface="Canva Sans"/>
              </a:rPr>
              <a:t>Abgabeverfügung</a:t>
            </a:r>
            <a:r>
              <a:rPr lang="en-US" sz="3333" dirty="0">
                <a:solidFill>
                  <a:srgbClr val="000000"/>
                </a:solidFill>
                <a:latin typeface="Canva Sans"/>
                <a:ea typeface="Canva Sans"/>
                <a:cs typeface="Canva Sans"/>
                <a:sym typeface="Canva Sans"/>
              </a:rPr>
              <a:t> – </a:t>
            </a:r>
            <a:r>
              <a:rPr lang="en-US" sz="3333" dirty="0" err="1">
                <a:solidFill>
                  <a:srgbClr val="000000"/>
                </a:solidFill>
                <a:latin typeface="Canva Sans"/>
                <a:ea typeface="Canva Sans"/>
                <a:cs typeface="Canva Sans"/>
                <a:sym typeface="Canva Sans"/>
              </a:rPr>
              <a:t>Dokument</a:t>
            </a:r>
            <a:r>
              <a:rPr lang="en-US" sz="3333" dirty="0">
                <a:solidFill>
                  <a:srgbClr val="000000"/>
                </a:solidFill>
                <a:latin typeface="Canva Sans"/>
                <a:ea typeface="Canva Sans"/>
                <a:cs typeface="Canva Sans"/>
                <a:sym typeface="Canva Sans"/>
              </a:rPr>
              <a:t> </a:t>
            </a:r>
            <a:r>
              <a:rPr lang="en-US" sz="3333" dirty="0" err="1">
                <a:solidFill>
                  <a:srgbClr val="000000"/>
                </a:solidFill>
                <a:latin typeface="Canva Sans"/>
                <a:ea typeface="Canva Sans"/>
                <a:cs typeface="Canva Sans"/>
                <a:sym typeface="Canva Sans"/>
              </a:rPr>
              <a:t>teilen</a:t>
            </a:r>
            <a:r>
              <a:rPr lang="en-US" sz="3333" dirty="0">
                <a:solidFill>
                  <a:srgbClr val="000000"/>
                </a:solidFill>
                <a:latin typeface="Canva Sans"/>
                <a:ea typeface="Canva Sans"/>
                <a:cs typeface="Canva Sans"/>
                <a:sym typeface="Canva Sans"/>
              </a:rPr>
              <a:t> und </a:t>
            </a:r>
            <a:br>
              <a:rPr lang="en-US" sz="3333" dirty="0">
                <a:solidFill>
                  <a:srgbClr val="000000"/>
                </a:solidFill>
                <a:latin typeface="Canva Sans"/>
                <a:ea typeface="Canva Sans"/>
                <a:cs typeface="Canva Sans"/>
                <a:sym typeface="Canva Sans"/>
              </a:rPr>
            </a:br>
            <a:r>
              <a:rPr lang="en-US" sz="3333" dirty="0">
                <a:solidFill>
                  <a:srgbClr val="000000"/>
                </a:solidFill>
                <a:latin typeface="Canva Sans"/>
                <a:ea typeface="Canva Sans"/>
                <a:cs typeface="Canva Sans"/>
                <a:sym typeface="Canva Sans"/>
              </a:rPr>
              <a:t>VB </a:t>
            </a:r>
            <a:r>
              <a:rPr lang="en-US" sz="3333" dirty="0" err="1">
                <a:solidFill>
                  <a:srgbClr val="000000"/>
                </a:solidFill>
                <a:latin typeface="Canva Sans"/>
                <a:ea typeface="Canva Sans"/>
                <a:cs typeface="Canva Sans"/>
                <a:sym typeface="Canva Sans"/>
              </a:rPr>
              <a:t>beachten</a:t>
            </a:r>
            <a:endParaRPr lang="en-US" sz="3333" dirty="0">
              <a:solidFill>
                <a:srgbClr val="000000"/>
              </a:solidFill>
              <a:latin typeface="Canva Sans"/>
              <a:ea typeface="Canva Sans"/>
              <a:cs typeface="Canva Sans"/>
              <a:sym typeface="Canva Sans"/>
            </a:endParaRP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2192000" cy="6858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2"/>
            <a:stretch>
              <a:fillRect t="-3333" b="-3333"/>
            </a:stretch>
          </a:blipFill>
        </p:spPr>
      </p:sp>
      <p:grpSp>
        <p:nvGrpSpPr>
          <p:cNvPr id="3" name="Group 3"/>
          <p:cNvGrpSpPr/>
          <p:nvPr/>
        </p:nvGrpSpPr>
        <p:grpSpPr>
          <a:xfrm>
            <a:off x="685800" y="685800"/>
            <a:ext cx="10820400" cy="764636"/>
            <a:chOff x="0" y="0"/>
            <a:chExt cx="2514545" cy="177693"/>
          </a:xfrm>
        </p:grpSpPr>
        <p:sp>
          <p:nvSpPr>
            <p:cNvPr id="4" name="Freeform 4"/>
            <p:cNvSpPr/>
            <p:nvPr/>
          </p:nvSpPr>
          <p:spPr>
            <a:xfrm>
              <a:off x="0" y="0"/>
              <a:ext cx="2514545" cy="177693"/>
            </a:xfrm>
            <a:custGeom>
              <a:avLst/>
              <a:gdLst/>
              <a:ahLst/>
              <a:cxnLst/>
              <a:rect l="l" t="t" r="r" b="b"/>
              <a:pathLst>
                <a:path w="2514545" h="177693">
                  <a:moveTo>
                    <a:pt x="10971" y="0"/>
                  </a:moveTo>
                  <a:lnTo>
                    <a:pt x="2503574" y="0"/>
                  </a:lnTo>
                  <a:cubicBezTo>
                    <a:pt x="2509633" y="0"/>
                    <a:pt x="2514545" y="4912"/>
                    <a:pt x="2514545" y="10971"/>
                  </a:cubicBezTo>
                  <a:lnTo>
                    <a:pt x="2514545" y="166722"/>
                  </a:lnTo>
                  <a:cubicBezTo>
                    <a:pt x="2514545" y="172781"/>
                    <a:pt x="2509633" y="177693"/>
                    <a:pt x="2503574" y="177693"/>
                  </a:cubicBezTo>
                  <a:lnTo>
                    <a:pt x="10971" y="177693"/>
                  </a:lnTo>
                  <a:cubicBezTo>
                    <a:pt x="4912" y="177693"/>
                    <a:pt x="0" y="172781"/>
                    <a:pt x="0" y="166722"/>
                  </a:cubicBezTo>
                  <a:lnTo>
                    <a:pt x="0" y="10971"/>
                  </a:lnTo>
                  <a:cubicBezTo>
                    <a:pt x="0" y="4912"/>
                    <a:pt x="4912" y="0"/>
                    <a:pt x="10971" y="0"/>
                  </a:cubicBezTo>
                  <a:close/>
                </a:path>
              </a:pathLst>
            </a:custGeom>
            <a:blipFill>
              <a:blip r:embed="rId3"/>
              <a:stretch>
                <a:fillRect t="-480664" b="-480664"/>
              </a:stretch>
            </a:blipFill>
          </p:spPr>
        </p:sp>
      </p:grpSp>
      <p:sp>
        <p:nvSpPr>
          <p:cNvPr id="5" name="Freeform 5"/>
          <p:cNvSpPr/>
          <p:nvPr/>
        </p:nvSpPr>
        <p:spPr>
          <a:xfrm>
            <a:off x="5329267" y="965785"/>
            <a:ext cx="5931243" cy="5486400"/>
          </a:xfrm>
          <a:custGeom>
            <a:avLst/>
            <a:gdLst/>
            <a:ahLst/>
            <a:cxnLst/>
            <a:rect l="l" t="t" r="r" b="b"/>
            <a:pathLst>
              <a:path w="8896865" h="8229600">
                <a:moveTo>
                  <a:pt x="0" y="0"/>
                </a:moveTo>
                <a:lnTo>
                  <a:pt x="8896865" y="0"/>
                </a:lnTo>
                <a:lnTo>
                  <a:pt x="8896865" y="8229600"/>
                </a:lnTo>
                <a:lnTo>
                  <a:pt x="0" y="8229600"/>
                </a:lnTo>
                <a:lnTo>
                  <a:pt x="0" y="0"/>
                </a:lnTo>
                <a:close/>
              </a:path>
            </a:pathLst>
          </a:custGeom>
          <a:blipFill>
            <a:blip r:embed="rId4"/>
            <a:stretch>
              <a:fillRect/>
            </a:stretch>
          </a:blipFill>
        </p:spPr>
      </p:sp>
      <p:sp>
        <p:nvSpPr>
          <p:cNvPr id="6" name="TextBox 6"/>
          <p:cNvSpPr txBox="1"/>
          <p:nvPr/>
        </p:nvSpPr>
        <p:spPr>
          <a:xfrm>
            <a:off x="817926" y="751676"/>
            <a:ext cx="10556148" cy="549381"/>
          </a:xfrm>
          <a:prstGeom prst="rect">
            <a:avLst/>
          </a:prstGeom>
        </p:spPr>
        <p:txBody>
          <a:bodyPr lIns="0" tIns="0" rIns="0" bIns="0" rtlCol="0" anchor="t">
            <a:spAutoFit/>
          </a:bodyPr>
          <a:lstStyle/>
          <a:p>
            <a:pPr algn="ctr" defTabSz="609630">
              <a:lnSpc>
                <a:spcPts val="4666"/>
              </a:lnSpc>
            </a:pPr>
            <a:r>
              <a:rPr lang="en-US" sz="3333" b="1">
                <a:solidFill>
                  <a:srgbClr val="000000"/>
                </a:solidFill>
                <a:latin typeface="Canva Sans Bold"/>
                <a:ea typeface="Canva Sans Bold"/>
                <a:cs typeface="Canva Sans Bold"/>
                <a:sym typeface="Canva Sans Bold"/>
              </a:rPr>
              <a:t>eIP</a:t>
            </a:r>
          </a:p>
        </p:txBody>
      </p:sp>
      <p:sp>
        <p:nvSpPr>
          <p:cNvPr id="7" name="TextBox 7"/>
          <p:cNvSpPr txBox="1"/>
          <p:nvPr/>
        </p:nvSpPr>
        <p:spPr>
          <a:xfrm>
            <a:off x="6662825" y="2034124"/>
            <a:ext cx="3094599" cy="549381"/>
          </a:xfrm>
          <a:prstGeom prst="rect">
            <a:avLst/>
          </a:prstGeom>
        </p:spPr>
        <p:txBody>
          <a:bodyPr lIns="0" tIns="0" rIns="0" bIns="0" rtlCol="0" anchor="t">
            <a:spAutoFit/>
          </a:bodyPr>
          <a:lstStyle/>
          <a:p>
            <a:pPr algn="ctr" defTabSz="609630">
              <a:lnSpc>
                <a:spcPts val="4666"/>
              </a:lnSpc>
            </a:pPr>
            <a:r>
              <a:rPr lang="en-US" sz="3333" b="1" dirty="0">
                <a:solidFill>
                  <a:srgbClr val="FF3131"/>
                </a:solidFill>
                <a:latin typeface="Canva Sans Bold"/>
                <a:ea typeface="Canva Sans Bold"/>
                <a:cs typeface="Canva Sans Bold"/>
                <a:sym typeface="Canva Sans Bold"/>
              </a:rPr>
              <a:t>4/26</a:t>
            </a:r>
          </a:p>
        </p:txBody>
      </p:sp>
      <p:sp>
        <p:nvSpPr>
          <p:cNvPr id="8" name="TextBox 8"/>
          <p:cNvSpPr txBox="1"/>
          <p:nvPr/>
        </p:nvSpPr>
        <p:spPr>
          <a:xfrm>
            <a:off x="636855" y="3645485"/>
            <a:ext cx="7658033"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Anspruchsbegründung </a:t>
            </a:r>
          </a:p>
        </p:txBody>
      </p:sp>
      <p:sp>
        <p:nvSpPr>
          <p:cNvPr id="9" name="TextBox 9"/>
          <p:cNvSpPr txBox="1"/>
          <p:nvPr/>
        </p:nvSpPr>
        <p:spPr>
          <a:xfrm>
            <a:off x="636855" y="4900668"/>
            <a:ext cx="6116174"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Verteidigungsabsicht </a:t>
            </a:r>
          </a:p>
        </p:txBody>
      </p:sp>
      <p:sp>
        <p:nvSpPr>
          <p:cNvPr id="10" name="TextBox 10"/>
          <p:cNvSpPr txBox="1"/>
          <p:nvPr/>
        </p:nvSpPr>
        <p:spPr>
          <a:xfrm>
            <a:off x="685800" y="2388576"/>
            <a:ext cx="4764117" cy="549381"/>
          </a:xfrm>
          <a:prstGeom prst="rect">
            <a:avLst/>
          </a:prstGeom>
        </p:spPr>
        <p:txBody>
          <a:bodyPr lIns="0" tIns="0" rIns="0" bIns="0" rtlCol="0" anchor="t">
            <a:spAutoFit/>
          </a:bodyPr>
          <a:lstStyle/>
          <a:p>
            <a:pPr defTabSz="609630">
              <a:lnSpc>
                <a:spcPts val="4666"/>
              </a:lnSpc>
            </a:pPr>
            <a:r>
              <a:rPr lang="en-US" sz="3333">
                <a:solidFill>
                  <a:srgbClr val="000000"/>
                </a:solidFill>
                <a:latin typeface="Canva Sans"/>
                <a:ea typeface="Canva Sans"/>
                <a:cs typeface="Canva Sans"/>
                <a:sym typeface="Canva Sans"/>
              </a:rPr>
              <a:t>EB - Klägervertreter </a:t>
            </a:r>
          </a:p>
        </p:txBody>
      </p:sp>
    </p:spTree>
  </p:cSld>
  <p:clrMapOvr>
    <a:masterClrMapping/>
  </p:clrMapOvr>
</p:sld>
</file>

<file path=ppt/theme/theme1.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1346</Words>
  <Application>Microsoft Office PowerPoint</Application>
  <PresentationFormat>Breitbild</PresentationFormat>
  <Paragraphs>407</Paragraphs>
  <Slides>56</Slides>
  <Notes>0</Notes>
  <HiddenSlides>0</HiddenSlides>
  <MMClips>0</MMClips>
  <ScaleCrop>false</ScaleCrop>
  <HeadingPairs>
    <vt:vector size="8" baseType="variant">
      <vt:variant>
        <vt:lpstr>Verwendete Schriftarten</vt:lpstr>
      </vt:variant>
      <vt:variant>
        <vt:i4>5</vt:i4>
      </vt:variant>
      <vt:variant>
        <vt:lpstr>Design</vt:lpstr>
      </vt:variant>
      <vt:variant>
        <vt:i4>2</vt:i4>
      </vt:variant>
      <vt:variant>
        <vt:lpstr>Eingebettete OLE-Server</vt:lpstr>
      </vt:variant>
      <vt:variant>
        <vt:i4>1</vt:i4>
      </vt:variant>
      <vt:variant>
        <vt:lpstr>Folientitel</vt:lpstr>
      </vt:variant>
      <vt:variant>
        <vt:i4>56</vt:i4>
      </vt:variant>
    </vt:vector>
  </HeadingPairs>
  <TitlesOfParts>
    <vt:vector size="64" baseType="lpstr">
      <vt:lpstr>Arial</vt:lpstr>
      <vt:lpstr>Calibri</vt:lpstr>
      <vt:lpstr>Calibri Light</vt:lpstr>
      <vt:lpstr>Canva Sans</vt:lpstr>
      <vt:lpstr>Canva Sans Bold</vt:lpstr>
      <vt:lpstr>Office</vt:lpstr>
      <vt:lpstr>Office Theme</vt:lpstr>
      <vt:lpstr>Acrobat Document</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PowerPoint-Präsentation</dc:title>
  <dc:creator>Hinz, Sandy</dc:creator>
  <cp:lastModifiedBy>Hinz, Sandy</cp:lastModifiedBy>
  <cp:revision>14</cp:revision>
  <dcterms:created xsi:type="dcterms:W3CDTF">2025-07-29T07:12:56Z</dcterms:created>
  <dcterms:modified xsi:type="dcterms:W3CDTF">2026-09-07T09:26:49Z</dcterms:modified>
</cp:coreProperties>
</file>