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notesMasterIdLst>
    <p:notesMasterId r:id="rId14"/>
  </p:notesMasterIdLst>
  <p:sldIdLst>
    <p:sldId id="256" r:id="rId2"/>
    <p:sldId id="320" r:id="rId3"/>
    <p:sldId id="321" r:id="rId4"/>
    <p:sldId id="322" r:id="rId5"/>
    <p:sldId id="325" r:id="rId6"/>
    <p:sldId id="332" r:id="rId7"/>
    <p:sldId id="327" r:id="rId8"/>
    <p:sldId id="330" r:id="rId9"/>
    <p:sldId id="323" r:id="rId10"/>
    <p:sldId id="324" r:id="rId11"/>
    <p:sldId id="334" r:id="rId12"/>
    <p:sldId id="335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CC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6374" autoAdjust="0"/>
  </p:normalViewPr>
  <p:slideViewPr>
    <p:cSldViewPr snapToGrid="0">
      <p:cViewPr varScale="1">
        <p:scale>
          <a:sx n="106" d="100"/>
          <a:sy n="106" d="100"/>
        </p:scale>
        <p:origin x="7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433B8E-3A04-40B1-B5E5-DA1528036745}" type="datetimeFigureOut">
              <a:rPr lang="de-DE" smtClean="0"/>
              <a:t>16.09.2026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96D31-1A68-49EC-AB76-B44EBD389B3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71342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Leistungskontrollen:</a:t>
            </a:r>
          </a:p>
          <a:p>
            <a:endParaRPr lang="de-DE" dirty="0"/>
          </a:p>
          <a:p>
            <a:r>
              <a:rPr lang="de-DE" dirty="0"/>
              <a:t>S1: 13.11.</a:t>
            </a:r>
          </a:p>
          <a:p>
            <a:r>
              <a:rPr lang="de-DE" dirty="0"/>
              <a:t>S2: 31.10.</a:t>
            </a:r>
          </a:p>
          <a:p>
            <a:r>
              <a:rPr lang="de-DE" dirty="0"/>
              <a:t>S3: 21.11.</a:t>
            </a:r>
          </a:p>
          <a:p>
            <a:r>
              <a:rPr lang="de-DE" dirty="0"/>
              <a:t>S4: 25.11.</a:t>
            </a:r>
          </a:p>
          <a:p>
            <a:r>
              <a:rPr lang="de-DE" dirty="0"/>
              <a:t>S5: 21.11.</a:t>
            </a:r>
          </a:p>
          <a:p>
            <a:r>
              <a:rPr lang="de-DE" dirty="0"/>
              <a:t>S6: 25.11.</a:t>
            </a:r>
          </a:p>
          <a:p>
            <a:r>
              <a:rPr lang="de-DE" dirty="0"/>
              <a:t>S7: 25.11.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96D31-1A68-49EC-AB76-B44EBD389B33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4083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96D31-1A68-49EC-AB76-B44EBD389B3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911220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b="1" dirty="0">
                <a:latin typeface="Arial" panose="020B0604020202020204" pitchFamily="34" charset="0"/>
              </a:rPr>
              <a:t>Bildschirmposition:</a:t>
            </a:r>
            <a:r>
              <a:rPr lang="de-DE" altLang="de-DE" dirty="0"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dirty="0">
                <a:latin typeface="Arial" panose="020B0604020202020204" pitchFamily="34" charset="0"/>
              </a:rPr>
              <a:t>Min. 50 cm Abstand. Die oberste Bildschirmzeile sollte sich auf Augenhöhe befinden, damit Sie nicht hochschauen müssen. 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b="1" dirty="0">
                <a:latin typeface="Arial" panose="020B0604020202020204" pitchFamily="34" charset="0"/>
              </a:rPr>
              <a:t>Regelmäßige Pausen:</a:t>
            </a:r>
            <a:r>
              <a:rPr lang="de-DE" altLang="de-DE" dirty="0"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dirty="0">
                <a:latin typeface="Arial" panose="020B0604020202020204" pitchFamily="34" charset="0"/>
              </a:rPr>
              <a:t>Stehen Sie regelmäßig auf, bewegen Sie sich und machen Sie Dehnübungen, um Muskeln und Augen zu entlasten. 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b="1" dirty="0">
                <a:latin typeface="Arial" panose="020B0604020202020204" pitchFamily="34" charset="0"/>
              </a:rPr>
              <a:t>Entlastung der Schultern:</a:t>
            </a:r>
            <a:r>
              <a:rPr lang="de-DE" altLang="de-DE" dirty="0"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dirty="0">
                <a:latin typeface="Arial" panose="020B0604020202020204" pitchFamily="34" charset="0"/>
              </a:rPr>
              <a:t>Wenn Sie die Schultern hochziehen müssen, ist die Tastatur zu nah oder der Tisch zu niedrig. 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b="1" dirty="0">
                <a:latin typeface="Arial" panose="020B0604020202020204" pitchFamily="34" charset="0"/>
              </a:rPr>
              <a:t>Handauflage:</a:t>
            </a:r>
            <a:r>
              <a:rPr lang="de-DE" altLang="de-DE" dirty="0">
                <a:latin typeface="Arial" panose="020B0604020202020204" pitchFamily="34" charset="0"/>
              </a:rPr>
              <a:t> </a:t>
            </a:r>
          </a:p>
          <a:p>
            <a:pPr marL="0" lv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de-DE" altLang="de-DE" dirty="0">
                <a:latin typeface="Arial" panose="020B0604020202020204" pitchFamily="34" charset="0"/>
              </a:rPr>
              <a:t>Eine Handauflage kann helfen, die Handgelenke gerade zu halten und die Gelenke nicht zu überlasten. 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96D31-1A68-49EC-AB76-B44EBD389B33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39744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696D31-1A68-49EC-AB76-B44EBD389B33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30757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4E360-C026-4160-8ECD-4D12A6B2185A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295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292E5-BFE5-4026-9929-57044B005C5A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3890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F728E7D3-7A04-4EE7-9AE5-D0AE1D1824F6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575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50B191-02DD-4EEB-A25E-6AEBA9A3B066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2694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8B4F39-FB3E-45F4-A4BE-962CECA7C0E6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440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226914-8F70-412D-8DC8-4771B5BF7E79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7604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A939E-E861-4146-B65B-53780AB47302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679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D7EA6C-A79D-4C7B-BF1C-C5D439FE55F6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2073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0B8A6E-798D-4EE1-9F21-A14CAE9C8E5F}" type="datetime1">
              <a:rPr lang="en-US" smtClean="0"/>
              <a:t>9/16/2026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61265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4FAD4-758C-427E-B638-DAEF89E90159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40225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567E82-14D5-4949-B22E-F76B5F4CD632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98529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C30437C2-5429-462A-B917-BE42CEB44881}" type="datetime1">
              <a:rPr lang="en-US" smtClean="0"/>
              <a:t>9/16/2026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r>
              <a:rPr lang="en-US"/>
              <a:t>Tastschreiben - Dozentin Frau Adelhoefer</a:t>
            </a:r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8F63A3B-78C7-47BE-AE5E-E10140E04643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6237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2ADAC0E-2BD8-4FF2-9F78-BE087DADD5C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dirty="0"/>
              <a:t>Tastschreiben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FB82C67-94D4-49F4-AE98-2B84B20E3F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Dozentin: Frau Hinz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9B6AD8-4DB5-4AE7-8647-7BEDD3085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Grafik 1" descr="image001">
            <a:extLst>
              <a:ext uri="{FF2B5EF4-FFF2-40B4-BE49-F238E27FC236}">
                <a16:creationId xmlns:a16="http://schemas.microsoft.com/office/drawing/2014/main" id="{676BEEFF-5EA8-4B53-B06F-789E325421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08030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42757F8-6750-466C-B5E0-359063B4DC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0666" y="357424"/>
            <a:ext cx="6310666" cy="1082911"/>
          </a:xfrm>
          <a:solidFill>
            <a:srgbClr val="FFFF99"/>
          </a:solidFill>
        </p:spPr>
        <p:txBody>
          <a:bodyPr/>
          <a:lstStyle/>
          <a:p>
            <a:r>
              <a:rPr lang="de-DE" dirty="0"/>
              <a:t>Organisatorisches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C165CE9-CC77-4EA5-A4F4-B20882CA64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40666" y="1910366"/>
            <a:ext cx="6310666" cy="3887118"/>
          </a:xfrm>
          <a:solidFill>
            <a:srgbClr val="FFFF99"/>
          </a:solidFill>
        </p:spPr>
        <p:txBody>
          <a:bodyPr>
            <a:normAutofit/>
          </a:bodyPr>
          <a:lstStyle/>
          <a:p>
            <a:r>
              <a:rPr lang="de-DE" dirty="0"/>
              <a:t>erlernen des 10-Finger-Schreiben durch „Tipp 10“</a:t>
            </a:r>
          </a:p>
          <a:p>
            <a:r>
              <a:rPr lang="de-DE" dirty="0"/>
              <a:t>„Blindes“ Schreiben + verbesserte Schreibgeschwindigkeit, richtige Sitzhaltung</a:t>
            </a:r>
          </a:p>
          <a:p>
            <a:r>
              <a:rPr lang="de-DE" dirty="0"/>
              <a:t>30 Unterrichtseinheiten à 45 Min. </a:t>
            </a:r>
          </a:p>
          <a:p>
            <a:r>
              <a:rPr lang="de-DE" dirty="0"/>
              <a:t>Je Lehrgang eine Leistungskontrolle:</a:t>
            </a:r>
          </a:p>
          <a:p>
            <a:pPr lvl="1"/>
            <a:r>
              <a:rPr lang="de-DE" dirty="0"/>
              <a:t>Bewertung nach IHK-Notenschlüssel</a:t>
            </a:r>
          </a:p>
          <a:p>
            <a:pPr lvl="1"/>
            <a:r>
              <a:rPr lang="de-DE" dirty="0"/>
              <a:t>Einzelnote wird bei Nichterfüllung des 10-Finger-Schreibens und/oder „Blind-Schreibens“ und/oder Nichterfüllung der Anschlagszahl/min. jeweils um eine ganze Note herabgesetzt</a:t>
            </a:r>
          </a:p>
          <a:p>
            <a:pPr lvl="1"/>
            <a:r>
              <a:rPr lang="de-DE" dirty="0"/>
              <a:t>Einmalige Verbesserung einer LK-Einzelnote möglich (eine der drei Leistungskontrollen kann wiederholt werden)</a:t>
            </a:r>
          </a:p>
        </p:txBody>
      </p:sp>
      <p:pic>
        <p:nvPicPr>
          <p:cNvPr id="4" name="Grafik 1" descr="image001">
            <a:extLst>
              <a:ext uri="{FF2B5EF4-FFF2-40B4-BE49-F238E27FC236}">
                <a16:creationId xmlns:a16="http://schemas.microsoft.com/office/drawing/2014/main" id="{8F728E5A-EA09-4799-9455-0FD33D414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32121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45CF426-5420-4707-8788-71C0CD853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3445" y="437979"/>
            <a:ext cx="7085107" cy="1232201"/>
          </a:xfrm>
          <a:solidFill>
            <a:srgbClr val="FFFF99"/>
          </a:solidFill>
        </p:spPr>
        <p:txBody>
          <a:bodyPr/>
          <a:lstStyle/>
          <a:p>
            <a:r>
              <a:rPr lang="de-DE" dirty="0"/>
              <a:t>Leistungskontrollen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FCC4557-B46D-4AF6-B5D9-F6658F4CB1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06793" y="2093976"/>
            <a:ext cx="7178413" cy="3010429"/>
          </a:xfrm>
          <a:solidFill>
            <a:srgbClr val="FFFF99"/>
          </a:solidFill>
        </p:spPr>
        <p:txBody>
          <a:bodyPr>
            <a:normAutofit/>
          </a:bodyPr>
          <a:lstStyle/>
          <a:p>
            <a:r>
              <a:rPr lang="de-DE" dirty="0"/>
              <a:t>Leitungskontrolle über 10 Min. am Ende des Lehrgangs I</a:t>
            </a:r>
          </a:p>
          <a:p>
            <a:pPr lvl="1"/>
            <a:r>
              <a:rPr lang="de-DE" dirty="0"/>
              <a:t>80 A/Min. (achtzig Anschläge pro Minute)</a:t>
            </a:r>
          </a:p>
          <a:p>
            <a:pPr marL="457200" lvl="1" indent="0">
              <a:buNone/>
            </a:pPr>
            <a:endParaRPr lang="de-DE" dirty="0"/>
          </a:p>
          <a:p>
            <a:r>
              <a:rPr lang="de-DE" dirty="0"/>
              <a:t>Leistungskontrolle über 10 Min. am Ende des Lehrgangs II</a:t>
            </a:r>
          </a:p>
          <a:p>
            <a:pPr lvl="1"/>
            <a:r>
              <a:rPr lang="de-DE" dirty="0"/>
              <a:t>120 A/Min. (einhundertzwanzig Anschläge pro Minute)</a:t>
            </a:r>
          </a:p>
          <a:p>
            <a:pPr marL="457200" lvl="1" indent="0">
              <a:buNone/>
            </a:pPr>
            <a:endParaRPr lang="de-DE" dirty="0"/>
          </a:p>
          <a:p>
            <a:r>
              <a:rPr lang="de-DE" dirty="0"/>
              <a:t>Leistungskontrolle über 10 Min. am Ende des Lehrgangs III</a:t>
            </a:r>
          </a:p>
          <a:p>
            <a:pPr lvl="1"/>
            <a:r>
              <a:rPr lang="de-DE" dirty="0"/>
              <a:t>180 A/Min. (einhundertachtzig Anschläge pro Minute)</a:t>
            </a:r>
          </a:p>
        </p:txBody>
      </p:sp>
      <p:pic>
        <p:nvPicPr>
          <p:cNvPr id="5" name="Grafik 1" descr="image001">
            <a:extLst>
              <a:ext uri="{FF2B5EF4-FFF2-40B4-BE49-F238E27FC236}">
                <a16:creationId xmlns:a16="http://schemas.microsoft.com/office/drawing/2014/main" id="{FD823CF8-9BE1-48E4-89D0-0798755CC4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439443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6D26B6-0C96-47A5-8036-8018C1AA0B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2695" y="507384"/>
            <a:ext cx="6506609" cy="1138895"/>
          </a:xfrm>
          <a:solidFill>
            <a:srgbClr val="FFFF99"/>
          </a:solidFill>
        </p:spPr>
        <p:txBody>
          <a:bodyPr/>
          <a:lstStyle/>
          <a:p>
            <a:r>
              <a:rPr lang="de-DE" dirty="0"/>
              <a:t>Notenschlüssel IHK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613506E-CE79-4676-85C8-2224648E31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7747" y="2121408"/>
            <a:ext cx="9156503" cy="4050792"/>
          </a:xfrm>
          <a:solidFill>
            <a:srgbClr val="FFFF99"/>
          </a:solidFill>
        </p:spPr>
        <p:txBody>
          <a:bodyPr>
            <a:normAutofit lnSpcReduction="10000"/>
          </a:bodyPr>
          <a:lstStyle/>
          <a:p>
            <a:r>
              <a:rPr lang="de-DE" dirty="0"/>
              <a:t>durch die Formel „(Fehler x 100) : Gesamtanschläge“ </a:t>
            </a:r>
            <a:br>
              <a:rPr lang="de-DE" dirty="0"/>
            </a:br>
            <a:r>
              <a:rPr lang="de-DE" dirty="0"/>
              <a:t>(prozentualer Anteil der fehlerhaften Anschläge von allen Anschlägen) </a:t>
            </a:r>
            <a:br>
              <a:rPr lang="de-DE" dirty="0"/>
            </a:br>
            <a:r>
              <a:rPr lang="de-DE" dirty="0"/>
              <a:t>wird der Fehlerquotient und somit die erreichte Note errechnet</a:t>
            </a:r>
          </a:p>
          <a:p>
            <a:r>
              <a:rPr lang="de-DE" dirty="0"/>
              <a:t>Fehlerquotient (% falsche Anschläge): </a:t>
            </a:r>
          </a:p>
          <a:p>
            <a:pPr marL="457200" lvl="1" indent="0">
              <a:buNone/>
            </a:pPr>
            <a:r>
              <a:rPr lang="de-DE" dirty="0"/>
              <a:t>0,00  % - 0,130 %	= sehr gut</a:t>
            </a:r>
          </a:p>
          <a:p>
            <a:pPr marL="457200" lvl="1" indent="0">
              <a:buNone/>
            </a:pPr>
            <a:r>
              <a:rPr lang="de-DE" dirty="0"/>
              <a:t>0,131 % - 0,250 %	= gut</a:t>
            </a:r>
          </a:p>
          <a:p>
            <a:pPr marL="457200" lvl="1" indent="0">
              <a:buNone/>
            </a:pPr>
            <a:r>
              <a:rPr lang="de-DE" dirty="0"/>
              <a:t>0,251 % - 0,380 %     	= befriedigend</a:t>
            </a:r>
          </a:p>
          <a:p>
            <a:pPr marL="457200" lvl="1" indent="0">
              <a:buNone/>
            </a:pPr>
            <a:r>
              <a:rPr lang="de-DE" dirty="0"/>
              <a:t>0,381 % - 0,500 %   	= ausreichend</a:t>
            </a:r>
          </a:p>
          <a:p>
            <a:pPr marL="457200" lvl="1" indent="0">
              <a:buNone/>
            </a:pPr>
            <a:r>
              <a:rPr lang="de-DE" dirty="0"/>
              <a:t>0,501 % - 1,000 %	= mangelhaft</a:t>
            </a:r>
          </a:p>
          <a:p>
            <a:pPr marL="457200" lvl="1" indent="0">
              <a:buNone/>
            </a:pPr>
            <a:r>
              <a:rPr lang="de-DE" dirty="0"/>
              <a:t>über 1,000 % 	 	= ungenügend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Beispiel: 1560 Anschläge, 3 Fehler: (3 x 100) : 1560 = 0,192 % = gut (Note 2)</a:t>
            </a:r>
          </a:p>
          <a:p>
            <a:endParaRPr lang="de-DE" dirty="0"/>
          </a:p>
        </p:txBody>
      </p:sp>
      <p:pic>
        <p:nvPicPr>
          <p:cNvPr id="5" name="Grafik 1" descr="image001">
            <a:extLst>
              <a:ext uri="{FF2B5EF4-FFF2-40B4-BE49-F238E27FC236}">
                <a16:creationId xmlns:a16="http://schemas.microsoft.com/office/drawing/2014/main" id="{C1C9C4E1-0A95-49A6-B29C-A91D09E013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391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504C100-1BB7-4107-83F7-C34FB9776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0078" y="413529"/>
            <a:ext cx="9184495" cy="970701"/>
          </a:xfrm>
          <a:solidFill>
            <a:srgbClr val="FFFF99"/>
          </a:solidFill>
        </p:spPr>
        <p:txBody>
          <a:bodyPr/>
          <a:lstStyle/>
          <a:p>
            <a:r>
              <a:rPr lang="de-DE" dirty="0"/>
              <a:t>Ergonomie am Arbeitsplatz</a:t>
            </a:r>
          </a:p>
        </p:txBody>
      </p:sp>
      <p:sp>
        <p:nvSpPr>
          <p:cNvPr id="12" name="Inhaltsplatzhalter 11">
            <a:extLst>
              <a:ext uri="{FF2B5EF4-FFF2-40B4-BE49-F238E27FC236}">
                <a16:creationId xmlns:a16="http://schemas.microsoft.com/office/drawing/2014/main" id="{4E65B6AD-9AE1-40FE-B75B-152191DBCC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2F72253-C45C-4C9C-8540-BDF66C878B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Tastschreiben - Dozentin Frau Adelhoefer</a:t>
            </a:r>
            <a:endParaRPr lang="en-US" dirty="0"/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C6ADED9C-51C0-4537-8828-AF0E067BEA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538899"/>
            <a:ext cx="10388252" cy="5182576"/>
          </a:xfrm>
          <a:prstGeom prst="rect">
            <a:avLst/>
          </a:prstGeom>
          <a:solidFill>
            <a:srgbClr val="FFFF99"/>
          </a:solidFill>
        </p:spPr>
      </p:pic>
      <p:pic>
        <p:nvPicPr>
          <p:cNvPr id="6" name="Grafik 1" descr="image001">
            <a:extLst>
              <a:ext uri="{FF2B5EF4-FFF2-40B4-BE49-F238E27FC236}">
                <a16:creationId xmlns:a16="http://schemas.microsoft.com/office/drawing/2014/main" id="{68D4505F-35AA-4010-B1DB-DE9799A14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632196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43A690-49C7-4DF7-93B9-0E9EA1656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8418" y="507384"/>
            <a:ext cx="9175164" cy="1101572"/>
          </a:xfrm>
          <a:solidFill>
            <a:srgbClr val="FFFF99"/>
          </a:solidFill>
        </p:spPr>
        <p:txBody>
          <a:bodyPr/>
          <a:lstStyle/>
          <a:p>
            <a:r>
              <a:rPr lang="de-DE" dirty="0"/>
              <a:t>Ergonomie am Arbeitsplatz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8273AA7-0E4D-415E-BA8E-7363D212A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43712" y="2168061"/>
            <a:ext cx="8904576" cy="4050792"/>
          </a:xfrm>
          <a:solidFill>
            <a:srgbClr val="FFFF99"/>
          </a:solidFill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de-DE" u="sng" dirty="0"/>
              <a:t>Körperhaltung:</a:t>
            </a:r>
          </a:p>
          <a:p>
            <a:pPr marL="0" indent="0">
              <a:buNone/>
            </a:pPr>
            <a:endParaRPr lang="de-DE" u="sng" dirty="0"/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Stuhlhöhe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stellen Sie den Stuhl so ein, dass Ihre Füße flach auf dem Boden stehen &amp; Ihre Knie einen rechten Winkel (ca. 90°) bilden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Oberschenkel liegen dabei parallel zum Boden bzw. leicht nach unten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de-DE" altLang="de-DE" dirty="0"/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Rücken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sitzen Sie aufrecht &amp; nutzen Sie die gesamte Sitzfläche des Stuhls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Rückenlehne sollte Ihren Rücken unterstützen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de-DE" altLang="de-DE" dirty="0"/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Beine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sorgen Sie für genügend Beinfreiheit, um die Beine auch mal auszustrecken oder </a:t>
            </a:r>
            <a:br>
              <a:rPr lang="de-DE" altLang="de-DE" dirty="0"/>
            </a:br>
            <a:r>
              <a:rPr lang="de-DE" altLang="de-DE" dirty="0"/>
              <a:t>übereinander zu legen</a:t>
            </a:r>
          </a:p>
          <a:p>
            <a:pPr lvl="1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eine Fußstütze kann sinnvoll sein, wenn die Füße den Boden nicht vollständig erreichen</a:t>
            </a:r>
          </a:p>
          <a:p>
            <a:pPr marL="0" indent="0">
              <a:buNone/>
            </a:pPr>
            <a:endParaRPr lang="de-DE" dirty="0"/>
          </a:p>
        </p:txBody>
      </p:sp>
      <p:pic>
        <p:nvPicPr>
          <p:cNvPr id="5" name="Grafik 1" descr="image001">
            <a:extLst>
              <a:ext uri="{FF2B5EF4-FFF2-40B4-BE49-F238E27FC236}">
                <a16:creationId xmlns:a16="http://schemas.microsoft.com/office/drawing/2014/main" id="{7AACC993-2C9B-4616-B7D7-F3F022467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737157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F52A678-A887-4C49-AB45-557D01DC97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7079" y="511209"/>
            <a:ext cx="9137842" cy="998935"/>
          </a:xfrm>
          <a:solidFill>
            <a:srgbClr val="FFFF99"/>
          </a:solidFill>
        </p:spPr>
        <p:txBody>
          <a:bodyPr/>
          <a:lstStyle/>
          <a:p>
            <a:r>
              <a:rPr lang="de-DE" dirty="0"/>
              <a:t>Ergonomie am Arbeitsplatz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2CEFE9D3-7A4C-4CB7-B89F-9D53416F9F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60344" y="2056094"/>
            <a:ext cx="8671311" cy="4050792"/>
          </a:xfrm>
          <a:solidFill>
            <a:srgbClr val="FFFF99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u="sng" dirty="0"/>
              <a:t>Position der Tastatur und Maus:</a:t>
            </a:r>
            <a:br>
              <a:rPr lang="de-DE" u="sng" dirty="0"/>
            </a:br>
            <a:endParaRPr lang="de-DE" altLang="de-DE" dirty="0"/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dirty="0"/>
              <a:t> platzieren Sie die Tastatur etwa 5-10 cm von der Tischkante entfernt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dirty="0"/>
              <a:t> Tastatur und Maus liegen in einer Ebene mit Handfläche und Ellenbogen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dirty="0"/>
              <a:t> legen Sie die Tastatur flach auf den Tisch oder neigen Sie sie leicht von sich weg,  </a:t>
            </a:r>
            <a:br>
              <a:rPr lang="de-DE" altLang="de-DE" dirty="0"/>
            </a:br>
            <a:r>
              <a:rPr lang="de-DE" altLang="de-DE" dirty="0"/>
              <a:t>   sodass die Handgelenke in einer neutralen Position bleiben können 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de-DE" altLang="de-DE" dirty="0"/>
          </a:p>
          <a:p>
            <a:pPr marL="0" indent="0">
              <a:buNone/>
            </a:pPr>
            <a:r>
              <a:rPr lang="de-DE" u="sng" dirty="0"/>
              <a:t>Hand und Handgelenkshaltung: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dirty="0"/>
              <a:t> Gerade Handgelenke: Handgelenke gerade halten, nicht nach oben oder unten  </a:t>
            </a:r>
            <a:br>
              <a:rPr lang="de-DE" altLang="de-DE" dirty="0"/>
            </a:br>
            <a:r>
              <a:rPr lang="de-DE" altLang="de-DE" dirty="0"/>
              <a:t>   beugen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dirty="0"/>
              <a:t> Handgelenke nicht ablegen: Handgelenke nicht auf dem Tisch ablegen</a:t>
            </a:r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de-DE" altLang="de-DE" dirty="0"/>
              <a:t> Entspannte Hände: Halten Sie die Hände locker und entspannt</a:t>
            </a:r>
          </a:p>
          <a:p>
            <a:pPr lvl="1"/>
            <a:endParaRPr lang="de-DE" dirty="0"/>
          </a:p>
        </p:txBody>
      </p:sp>
      <p:pic>
        <p:nvPicPr>
          <p:cNvPr id="5" name="Grafik 1" descr="image001">
            <a:extLst>
              <a:ext uri="{FF2B5EF4-FFF2-40B4-BE49-F238E27FC236}">
                <a16:creationId xmlns:a16="http://schemas.microsoft.com/office/drawing/2014/main" id="{C6B89E50-CFF9-47CD-8219-041AB2D6A0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156067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19986C-D6F3-49FA-B9E2-0ABA8DD55C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6839" y="409987"/>
            <a:ext cx="9305793" cy="1166886"/>
          </a:xfrm>
          <a:solidFill>
            <a:srgbClr val="FFFF99"/>
          </a:solidFill>
        </p:spPr>
        <p:txBody>
          <a:bodyPr/>
          <a:lstStyle/>
          <a:p>
            <a:r>
              <a:rPr lang="de-DE" dirty="0"/>
              <a:t>Ergonomie am Arbeitsplatz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72B27C6-80CD-4C47-A31F-03DF111453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5244" y="2056094"/>
            <a:ext cx="4668479" cy="2161343"/>
          </a:xfrm>
          <a:solidFill>
            <a:srgbClr val="FFFF99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u="sng" dirty="0"/>
              <a:t>Zusätzliche Tipps:</a:t>
            </a:r>
          </a:p>
          <a:p>
            <a:r>
              <a:rPr lang="de-DE" altLang="de-DE" dirty="0"/>
              <a:t>Bildschirmposition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Regelmäßige Pausen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Fingerübungen/Koordinationsübungen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Entlastung der Schultern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r>
              <a:rPr lang="de-DE" altLang="de-DE" dirty="0"/>
              <a:t>Handauflage</a:t>
            </a:r>
          </a:p>
          <a:p>
            <a:pPr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</a:pPr>
            <a:endParaRPr lang="de-DE" altLang="de-DE" dirty="0"/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de-DE" altLang="de-DE" dirty="0"/>
          </a:p>
          <a:p>
            <a:pPr marL="0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lang="de-DE" altLang="de-DE" dirty="0"/>
          </a:p>
          <a:p>
            <a:endParaRPr lang="de-DE" dirty="0"/>
          </a:p>
        </p:txBody>
      </p:sp>
      <p:pic>
        <p:nvPicPr>
          <p:cNvPr id="5" name="Inhaltsplatzhalter 5">
            <a:extLst>
              <a:ext uri="{FF2B5EF4-FFF2-40B4-BE49-F238E27FC236}">
                <a16:creationId xmlns:a16="http://schemas.microsoft.com/office/drawing/2014/main" id="{AAF4C702-3F47-4E16-8684-CB82A273C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735" y="3429000"/>
            <a:ext cx="5629405" cy="2717376"/>
          </a:xfrm>
          <a:prstGeom prst="rect">
            <a:avLst/>
          </a:prstGeom>
        </p:spPr>
      </p:pic>
      <p:pic>
        <p:nvPicPr>
          <p:cNvPr id="6" name="Grafik 1" descr="image001">
            <a:extLst>
              <a:ext uri="{FF2B5EF4-FFF2-40B4-BE49-F238E27FC236}">
                <a16:creationId xmlns:a16="http://schemas.microsoft.com/office/drawing/2014/main" id="{465235E9-A7CE-4A20-B4AF-BC6E713331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0984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6674A6-42DD-44C2-9F38-2E7894E0DB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18352" y="262489"/>
            <a:ext cx="7755294" cy="960335"/>
          </a:xfrm>
          <a:solidFill>
            <a:srgbClr val="FFFF99"/>
          </a:solidFill>
        </p:spPr>
        <p:txBody>
          <a:bodyPr/>
          <a:lstStyle/>
          <a:p>
            <a:r>
              <a:rPr lang="de-DE" dirty="0"/>
              <a:t>Benutzung von Tipp 10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:a16="http://schemas.microsoft.com/office/drawing/2014/main" id="{7EDA49C6-6135-4B99-AC8C-8717F56A55B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91476" y="1429191"/>
            <a:ext cx="7609048" cy="4910085"/>
          </a:xfrm>
          <a:prstGeom prst="rect">
            <a:avLst/>
          </a:prstGeom>
          <a:solidFill>
            <a:srgbClr val="FFFF99"/>
          </a:solidFill>
        </p:spPr>
      </p:pic>
      <p:pic>
        <p:nvPicPr>
          <p:cNvPr id="6" name="Grafik 1" descr="image001">
            <a:extLst>
              <a:ext uri="{FF2B5EF4-FFF2-40B4-BE49-F238E27FC236}">
                <a16:creationId xmlns:a16="http://schemas.microsoft.com/office/drawing/2014/main" id="{7AB99E31-5232-4053-8752-B199490DE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734125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EC96FB-E12C-43B5-82B9-B894E4EF10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4985" y="287617"/>
            <a:ext cx="7522029" cy="971361"/>
          </a:xfrm>
          <a:solidFill>
            <a:srgbClr val="FFFF99"/>
          </a:solidFill>
        </p:spPr>
        <p:txBody>
          <a:bodyPr/>
          <a:lstStyle/>
          <a:p>
            <a:r>
              <a:rPr lang="de-DE" dirty="0"/>
              <a:t>Benutzung von Tipp 10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7AB228D6-2E30-43A0-B1BF-E3DEB785B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0106" y="1630641"/>
            <a:ext cx="5627914" cy="4417830"/>
          </a:xfrm>
          <a:solidFill>
            <a:srgbClr val="FFFF99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dirty="0"/>
              <a:t>Einführung: 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Schreibtraining:</a:t>
            </a:r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r>
              <a:rPr lang="de-DE" dirty="0"/>
              <a:t>Lernstatistik zeigt Ihre Ergebnisse an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B460A73A-1DC8-48C6-9030-29A4273E5BCD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245" y="1630641"/>
            <a:ext cx="2298700" cy="1238250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EE3298F-323A-45C5-B2D9-DFE335288972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2244" y="3023716"/>
            <a:ext cx="2298699" cy="2108200"/>
          </a:xfrm>
          <a:prstGeom prst="rect">
            <a:avLst/>
          </a:prstGeom>
        </p:spPr>
      </p:pic>
      <p:pic>
        <p:nvPicPr>
          <p:cNvPr id="7" name="Grafik 1" descr="image001">
            <a:extLst>
              <a:ext uri="{FF2B5EF4-FFF2-40B4-BE49-F238E27FC236}">
                <a16:creationId xmlns:a16="http://schemas.microsoft.com/office/drawing/2014/main" id="{A04D1E72-94ED-4570-8418-F8AB7F6BBB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300713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348371-724E-4898-BBD5-F05DEA4A36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8330" y="484632"/>
            <a:ext cx="10077899" cy="1008266"/>
          </a:xfrm>
          <a:solidFill>
            <a:srgbClr val="FFFF99"/>
          </a:solidFill>
        </p:spPr>
        <p:txBody>
          <a:bodyPr>
            <a:normAutofit fontScale="90000"/>
          </a:bodyPr>
          <a:lstStyle/>
          <a:p>
            <a:r>
              <a:rPr lang="de-DE" dirty="0"/>
              <a:t>Das alpha-numerische Tastenfeld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04FC65C-1EB7-4E4E-8DD7-F08CC286A2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483" y="1825625"/>
            <a:ext cx="11112040" cy="4351338"/>
          </a:xfrm>
          <a:solidFill>
            <a:srgbClr val="FFFF99"/>
          </a:solidFill>
        </p:spPr>
        <p:txBody>
          <a:bodyPr>
            <a:normAutofit/>
          </a:bodyPr>
          <a:lstStyle/>
          <a:p>
            <a:r>
              <a:rPr lang="de-DE" sz="2400" dirty="0"/>
              <a:t>Finger liegen in der Grundstellung auf den Tasten A, S, D, F (links) und J, K, L, Ö (rechts)</a:t>
            </a:r>
          </a:p>
          <a:p>
            <a:r>
              <a:rPr lang="de-DE" sz="2400" dirty="0"/>
              <a:t>Daumen liegen auf der Leertaste</a:t>
            </a:r>
          </a:p>
          <a:p>
            <a:r>
              <a:rPr lang="de-DE" sz="2400" dirty="0"/>
              <a:t>Tasten F und J haben</a:t>
            </a:r>
            <a:br>
              <a:rPr lang="de-DE" sz="2400" dirty="0"/>
            </a:br>
            <a:r>
              <a:rPr lang="de-DE" sz="2400" dirty="0"/>
              <a:t>eine strichartige Erhöhung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F69EFE3-B1D9-47EA-91D6-C5CE04E6B5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81241" y="2490902"/>
            <a:ext cx="5846954" cy="3321316"/>
          </a:xfrm>
          <a:prstGeom prst="rect">
            <a:avLst/>
          </a:prstGeom>
        </p:spPr>
      </p:pic>
      <p:pic>
        <p:nvPicPr>
          <p:cNvPr id="6" name="Grafik 1" descr="image001">
            <a:extLst>
              <a:ext uri="{FF2B5EF4-FFF2-40B4-BE49-F238E27FC236}">
                <a16:creationId xmlns:a16="http://schemas.microsoft.com/office/drawing/2014/main" id="{84B6EF32-FBA3-4DCA-9DB8-EEA7959B05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891784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64FD24-F28E-406F-829A-A767BD450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5722838" cy="1281468"/>
          </a:xfrm>
          <a:solidFill>
            <a:srgbClr val="FFFF99"/>
          </a:solidFill>
        </p:spPr>
        <p:txBody>
          <a:bodyPr/>
          <a:lstStyle/>
          <a:p>
            <a:r>
              <a:rPr lang="de-DE" dirty="0"/>
              <a:t>Der Ziffernblock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8587242-9E54-4F19-AC5B-997D01A13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4065" y="2628058"/>
            <a:ext cx="6234404" cy="1281469"/>
          </a:xfrm>
          <a:solidFill>
            <a:srgbClr val="FFFF99"/>
          </a:solidFill>
        </p:spPr>
        <p:txBody>
          <a:bodyPr/>
          <a:lstStyle/>
          <a:p>
            <a:r>
              <a:rPr lang="de-DE" dirty="0"/>
              <a:t>Die Finger der rechten Hand liegen in der Grundstellung auf 4, 5, 6, Enter/Re-turn und der Daumen auf der 0. Es gibt eine strichartige Erhöhung auf der Ziffer 5, die vom rechten Mittelfinger besetzt wird.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46DD774-0DB3-4F3F-A48B-4F7B4648A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8142" y="1305132"/>
            <a:ext cx="3720468" cy="5392324"/>
          </a:xfrm>
          <a:prstGeom prst="rect">
            <a:avLst/>
          </a:prstGeom>
        </p:spPr>
      </p:pic>
      <p:pic>
        <p:nvPicPr>
          <p:cNvPr id="6" name="Grafik 1" descr="image001">
            <a:extLst>
              <a:ext uri="{FF2B5EF4-FFF2-40B4-BE49-F238E27FC236}">
                <a16:creationId xmlns:a16="http://schemas.microsoft.com/office/drawing/2014/main" id="{513FB51B-B2F7-44C1-9F17-0EB09ED61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3743" y="115888"/>
            <a:ext cx="1166332" cy="782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62407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olzart">
  <a:themeElements>
    <a:clrScheme name="Holzart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Holzart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Holzart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TM03090434[[fn=Holzart]]</Template>
  <TotalTime>0</TotalTime>
  <Words>706</Words>
  <Application>Microsoft Office PowerPoint</Application>
  <PresentationFormat>Breitbild</PresentationFormat>
  <Paragraphs>104</Paragraphs>
  <Slides>12</Slides>
  <Notes>4</Notes>
  <HiddenSlides>1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12</vt:i4>
      </vt:variant>
    </vt:vector>
  </HeadingPairs>
  <TitlesOfParts>
    <vt:vector size="18" baseType="lpstr">
      <vt:lpstr>Arial</vt:lpstr>
      <vt:lpstr>Calibri</vt:lpstr>
      <vt:lpstr>Rockwell</vt:lpstr>
      <vt:lpstr>Rockwell Condensed</vt:lpstr>
      <vt:lpstr>Wingdings</vt:lpstr>
      <vt:lpstr>Holzart</vt:lpstr>
      <vt:lpstr>Tastschreiben</vt:lpstr>
      <vt:lpstr>Organisatorisches</vt:lpstr>
      <vt:lpstr>Leistungskontrollen</vt:lpstr>
      <vt:lpstr>Notenschlüssel IHK</vt:lpstr>
      <vt:lpstr>Ergonomie am Arbeitsplatz</vt:lpstr>
      <vt:lpstr>Ergonomie am Arbeitsplatz</vt:lpstr>
      <vt:lpstr>Ergonomie am Arbeitsplatz</vt:lpstr>
      <vt:lpstr>Ergonomie am Arbeitsplatz</vt:lpstr>
      <vt:lpstr>Benutzung von Tipp 10</vt:lpstr>
      <vt:lpstr>Benutzung von Tipp 10</vt:lpstr>
      <vt:lpstr>Das alpha-numerische Tastenfeld</vt:lpstr>
      <vt:lpstr>Der Ziffernblock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Tastschreieben</dc:title>
  <dc:creator>Adelhoefer, Katharina</dc:creator>
  <cp:lastModifiedBy>Hinz, Sandy</cp:lastModifiedBy>
  <cp:revision>27</cp:revision>
  <dcterms:created xsi:type="dcterms:W3CDTF">2025-09-11T04:50:14Z</dcterms:created>
  <dcterms:modified xsi:type="dcterms:W3CDTF">2026-09-16T06:01:59Z</dcterms:modified>
</cp:coreProperties>
</file>