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96" r:id="rId3"/>
    <p:sldId id="297" r:id="rId4"/>
    <p:sldId id="308" r:id="rId5"/>
    <p:sldId id="299" r:id="rId6"/>
    <p:sldId id="300" r:id="rId7"/>
    <p:sldId id="301" r:id="rId8"/>
    <p:sldId id="302" r:id="rId9"/>
    <p:sldId id="303" r:id="rId10"/>
    <p:sldId id="337" r:id="rId11"/>
    <p:sldId id="305" r:id="rId12"/>
    <p:sldId id="317" r:id="rId13"/>
    <p:sldId id="311" r:id="rId14"/>
    <p:sldId id="333" r:id="rId15"/>
    <p:sldId id="312" r:id="rId16"/>
    <p:sldId id="313" r:id="rId17"/>
    <p:sldId id="314" r:id="rId18"/>
    <p:sldId id="315" r:id="rId19"/>
    <p:sldId id="316" r:id="rId20"/>
    <p:sldId id="318" r:id="rId21"/>
    <p:sldId id="319" r:id="rId22"/>
    <p:sldId id="320" r:id="rId23"/>
    <p:sldId id="338" r:id="rId24"/>
    <p:sldId id="339" r:id="rId25"/>
    <p:sldId id="325" r:id="rId26"/>
    <p:sldId id="334" r:id="rId27"/>
    <p:sldId id="326" r:id="rId28"/>
    <p:sldId id="335" r:id="rId29"/>
    <p:sldId id="327" r:id="rId30"/>
    <p:sldId id="328" r:id="rId31"/>
    <p:sldId id="329" r:id="rId32"/>
    <p:sldId id="330" r:id="rId3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45DB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5443DD-889D-4A1D-9334-1A683E5E5F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AF9A762-7898-4EE1-94A6-1BEA41231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0F6083-06E2-4CB9-A994-8714B0192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1CD161-C237-4E97-8CB3-62302EA26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7E49B0-B00E-42A2-A351-678226BA2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6480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A0A0FA-B2A7-4605-8472-89DEC806C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2EB911A-4FEB-4F51-AC51-6F11C8095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DAECCB-F466-422B-8425-3EED0C52B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D77C4B-4FF8-4621-B770-83D12886B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35F54D0-F11B-4BA0-BD79-58E39C510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061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E9ECE5-66A7-499D-9FED-987D21A87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407784-DEF2-4C11-BD6B-B14B87B55B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890AF7F-523F-4E46-93AD-D6E50C514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DE0E6E-5845-442A-A059-D4D3E8D7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E4821D8-4DB6-4C77-BC9F-48B0C5736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7717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C16EA5-0607-4E69-9C85-8841B3B24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3C9A14-BC85-4FAA-9287-3BE47CAD8D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78BAFFC-18D8-4C81-B134-F03C118B9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91DD483-F529-45C4-9A76-E22060F92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F755492-6BD8-4D31-B8B8-B0DACC1E6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5895D5C-94D4-4172-8706-B1E989C90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970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142B7C-E5B4-4A89-B3B3-6BE8E6B95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9FF43A8-BDB1-4929-8F4C-52E8DDC82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0CDEE76-9206-4729-B898-0A2D821102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B03D5B6-B03D-41F3-9512-0D21579032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73E9AEE-48FF-46CB-9702-CB057AA420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35424E9-0257-4BE0-9E4F-8093DCA7B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6C17DD3-9F42-4505-AC3F-B863E99F3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91465AC-AAFC-4C1A-B5DD-FF77E9981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158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448DFD-B66B-4685-9970-A8A146B39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B47E856-55CA-4DED-ADAC-2DDB21DD7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C497490-6EC3-4C8E-8C38-60EFD2729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C9AF98E-21B0-4E29-B761-50D416017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8908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085AAA2-3C31-460D-A73E-C3BA47F12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B5B2C69-3E2F-4CE0-912E-21C4227B4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843E8FE-EB03-4EB7-A238-1248BE474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0050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BB91CE-6400-431B-A634-61E39D9D7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2492178-C4CF-4009-B8E6-0E343CE56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BD437DF-44C0-4D93-A337-6384868509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4F55FC5-1C97-47EB-A284-0D2C43C27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D54D6-1BAB-4406-9665-3482EC8BE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7012B27-0341-4EFB-9847-239AEE7AC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7446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BF60F9-1DA0-43FD-9006-7ED32AB33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3C72C0A-1C79-4622-818E-05388E99DC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C9F40D6-DCB3-48B0-921D-4BD41D2562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781C274-234C-4C1F-A5AA-27DB1258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EB818E1-8DCB-4048-BE82-16480C33F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810FCB1-C1E4-41E9-BB11-D588B1B55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7457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D92B64-9B16-4942-8E94-2A8FCAFEE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7A89FEC-5EDE-4F79-98E7-B48CEE88E9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50F199-4140-454F-91B5-2002C69D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5523506-ED26-4D4E-9FCF-FF754F2BF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DFCFDF5-9549-4A04-9F97-84A5B90CD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9340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2F2BC06-E15D-4DE6-B61B-14BA4A45F0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B8F9558-09BB-49C9-817E-723198BCB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5EB28F6-0D93-4EFD-96C5-AA880C81C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0108A-500F-418D-A5F6-FF3DC8B16921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336C910-E4D0-463E-AF47-3B413DAD5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3548031-38B3-4575-8D90-28638661D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4427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831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87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555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703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744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3529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0860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1067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3148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284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343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9E5447B-81D3-4B2D-A620-C9EA93DD9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7F8B5E3-1453-401E-9392-6403067F1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6E88013-0563-4365-B1B9-84D5438F5C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0108A-500F-418D-A5F6-FF3DC8B16921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FA89BC-F895-44C2-B75F-2536001ADE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59D04C-1EA0-4F58-AD85-543BD28A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1FB67-ABDD-4BBE-B933-5C43FE81A8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3556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59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jpeg"/><Relationship Id="rId7" Type="http://schemas.openxmlformats.org/officeDocument/2006/relationships/image" Target="../media/image2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.jpeg"/><Relationship Id="rId7" Type="http://schemas.openxmlformats.org/officeDocument/2006/relationships/image" Target="../media/image3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7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7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7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1720275"/>
            <a:ext cx="1323664" cy="1914884"/>
          </a:xfrm>
          <a:custGeom>
            <a:avLst/>
            <a:gdLst/>
            <a:ahLst/>
            <a:cxnLst/>
            <a:rect l="l" t="t" r="r" b="b"/>
            <a:pathLst>
              <a:path w="1985496" h="2872326">
                <a:moveTo>
                  <a:pt x="0" y="0"/>
                </a:moveTo>
                <a:lnTo>
                  <a:pt x="1985496" y="0"/>
                </a:lnTo>
                <a:lnTo>
                  <a:pt x="1985496" y="2872326"/>
                </a:lnTo>
                <a:lnTo>
                  <a:pt x="0" y="28723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729130" y="4367537"/>
            <a:ext cx="3889430" cy="1473122"/>
          </a:xfrm>
          <a:custGeom>
            <a:avLst/>
            <a:gdLst/>
            <a:ahLst/>
            <a:cxnLst/>
            <a:rect l="l" t="t" r="r" b="b"/>
            <a:pathLst>
              <a:path w="5834145" h="2209683">
                <a:moveTo>
                  <a:pt x="0" y="0"/>
                </a:moveTo>
                <a:lnTo>
                  <a:pt x="5834145" y="0"/>
                </a:lnTo>
                <a:lnTo>
                  <a:pt x="5834145" y="2209683"/>
                </a:lnTo>
                <a:lnTo>
                  <a:pt x="0" y="22096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30559" y="751676"/>
            <a:ext cx="288837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172368" y="751676"/>
            <a:ext cx="413354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Allgemeines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75617" y="1992975"/>
            <a:ext cx="9843763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= fest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abgegrenzter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bestimmter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bestimmbarer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Zeitraum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Abgabe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Erklärungen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Vornahme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von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Handlungen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172061" y="4651132"/>
            <a:ext cx="300356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gesetzliche Fristen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10024" y="4651132"/>
            <a:ext cx="266438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 Fristen</a:t>
            </a:r>
          </a:p>
        </p:txBody>
      </p:sp>
      <p:sp>
        <p:nvSpPr>
          <p:cNvPr id="12" name="Freeform 12"/>
          <p:cNvSpPr/>
          <p:nvPr/>
        </p:nvSpPr>
        <p:spPr>
          <a:xfrm>
            <a:off x="6897499" y="4367537"/>
            <a:ext cx="3889430" cy="1473122"/>
          </a:xfrm>
          <a:custGeom>
            <a:avLst/>
            <a:gdLst/>
            <a:ahLst/>
            <a:cxnLst/>
            <a:rect l="l" t="t" r="r" b="b"/>
            <a:pathLst>
              <a:path w="5834145" h="2209683">
                <a:moveTo>
                  <a:pt x="0" y="0"/>
                </a:moveTo>
                <a:lnTo>
                  <a:pt x="5834146" y="0"/>
                </a:lnTo>
                <a:lnTo>
                  <a:pt x="5834146" y="2209683"/>
                </a:lnTo>
                <a:lnTo>
                  <a:pt x="0" y="22096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AutoShape 13"/>
          <p:cNvSpPr/>
          <p:nvPr/>
        </p:nvSpPr>
        <p:spPr>
          <a:xfrm flipV="1">
            <a:off x="4673845" y="3515017"/>
            <a:ext cx="0" cy="852520"/>
          </a:xfrm>
          <a:prstGeom prst="line">
            <a:avLst/>
          </a:prstGeom>
          <a:ln w="95250" cap="rnd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flipV="1">
            <a:off x="8842214" y="3515017"/>
            <a:ext cx="0" cy="852520"/>
          </a:xfrm>
          <a:prstGeom prst="line">
            <a:avLst/>
          </a:prstGeom>
          <a:ln w="95250" cap="rnd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TextBox 15"/>
          <p:cNvSpPr txBox="1"/>
          <p:nvPr/>
        </p:nvSpPr>
        <p:spPr>
          <a:xfrm rot="-1382723">
            <a:off x="546380" y="4625911"/>
            <a:ext cx="1829267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221 -  229 ZPO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2274133" y="1680210"/>
            <a:ext cx="7689232" cy="2509739"/>
            <a:chOff x="0" y="0"/>
            <a:chExt cx="1786895" cy="58323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86895" cy="583236"/>
            </a:xfrm>
            <a:custGeom>
              <a:avLst/>
              <a:gdLst/>
              <a:ahLst/>
              <a:cxnLst/>
              <a:rect l="l" t="t" r="r" b="b"/>
              <a:pathLst>
                <a:path w="1786895" h="583236">
                  <a:moveTo>
                    <a:pt x="67123" y="0"/>
                  </a:moveTo>
                  <a:lnTo>
                    <a:pt x="1719771" y="0"/>
                  </a:lnTo>
                  <a:cubicBezTo>
                    <a:pt x="1756843" y="0"/>
                    <a:pt x="1786895" y="30052"/>
                    <a:pt x="1786895" y="67123"/>
                  </a:cubicBezTo>
                  <a:lnTo>
                    <a:pt x="1786895" y="516113"/>
                  </a:lnTo>
                  <a:cubicBezTo>
                    <a:pt x="1786895" y="553184"/>
                    <a:pt x="1756843" y="583236"/>
                    <a:pt x="1719771" y="583236"/>
                  </a:cubicBezTo>
                  <a:lnTo>
                    <a:pt x="67123" y="583236"/>
                  </a:lnTo>
                  <a:cubicBezTo>
                    <a:pt x="30052" y="583236"/>
                    <a:pt x="0" y="553184"/>
                    <a:pt x="0" y="516113"/>
                  </a:cubicBezTo>
                  <a:lnTo>
                    <a:pt x="0" y="67123"/>
                  </a:lnTo>
                  <a:cubicBezTo>
                    <a:pt x="0" y="30052"/>
                    <a:pt x="30052" y="0"/>
                    <a:pt x="67123" y="0"/>
                  </a:cubicBezTo>
                  <a:close/>
                </a:path>
              </a:pathLst>
            </a:custGeom>
            <a:blipFill>
              <a:blip r:embed="rId4"/>
              <a:stretch>
                <a:fillRect t="-103187" b="-103187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30559" y="751676"/>
            <a:ext cx="258832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539922" y="751676"/>
            <a:ext cx="577103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Abkürzung der Fristen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24015" y="1739173"/>
            <a:ext cx="894397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 Vereinbarung der Parteien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70868" y="3075946"/>
            <a:ext cx="745956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Antrag und Glaubhaftmachung erheblicher Gründe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116807" y="2418143"/>
            <a:ext cx="196768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85800" y="4449937"/>
            <a:ext cx="4942160" cy="1613104"/>
            <a:chOff x="0" y="0"/>
            <a:chExt cx="1786895" cy="58323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86895" cy="583236"/>
            </a:xfrm>
            <a:custGeom>
              <a:avLst/>
              <a:gdLst/>
              <a:ahLst/>
              <a:cxnLst/>
              <a:rect l="l" t="t" r="r" b="b"/>
              <a:pathLst>
                <a:path w="1786895" h="583236">
                  <a:moveTo>
                    <a:pt x="104434" y="0"/>
                  </a:moveTo>
                  <a:lnTo>
                    <a:pt x="1682461" y="0"/>
                  </a:lnTo>
                  <a:cubicBezTo>
                    <a:pt x="1740138" y="0"/>
                    <a:pt x="1786895" y="46757"/>
                    <a:pt x="1786895" y="104434"/>
                  </a:cubicBezTo>
                  <a:lnTo>
                    <a:pt x="1786895" y="478803"/>
                  </a:lnTo>
                  <a:cubicBezTo>
                    <a:pt x="1786895" y="536480"/>
                    <a:pt x="1740138" y="583236"/>
                    <a:pt x="1682461" y="583236"/>
                  </a:cubicBezTo>
                  <a:lnTo>
                    <a:pt x="104434" y="583236"/>
                  </a:lnTo>
                  <a:cubicBezTo>
                    <a:pt x="46757" y="583236"/>
                    <a:pt x="0" y="536480"/>
                    <a:pt x="0" y="478803"/>
                  </a:cubicBezTo>
                  <a:lnTo>
                    <a:pt x="0" y="104434"/>
                  </a:lnTo>
                  <a:cubicBezTo>
                    <a:pt x="0" y="46757"/>
                    <a:pt x="46757" y="0"/>
                    <a:pt x="104434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03187" b="-103187"/>
              </a:stretch>
            </a:blipFill>
            <a:ln w="47625" cap="rnd">
              <a:solidFill>
                <a:srgbClr val="000000">
                  <a:alpha val="29804"/>
                </a:srgbClr>
              </a:solidFill>
              <a:prstDash val="sysDot"/>
              <a:round/>
            </a:ln>
          </p:spPr>
        </p:sp>
      </p:grpSp>
      <p:sp>
        <p:nvSpPr>
          <p:cNvPr id="14" name="TextBox 14"/>
          <p:cNvSpPr txBox="1"/>
          <p:nvPr/>
        </p:nvSpPr>
        <p:spPr>
          <a:xfrm>
            <a:off x="1128236" y="4892784"/>
            <a:ext cx="389486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ohne mündliche Verhandlung 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368793" y="4539199"/>
            <a:ext cx="4942160" cy="1613104"/>
            <a:chOff x="0" y="0"/>
            <a:chExt cx="1786895" cy="58323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86895" cy="583236"/>
            </a:xfrm>
            <a:custGeom>
              <a:avLst/>
              <a:gdLst/>
              <a:ahLst/>
              <a:cxnLst/>
              <a:rect l="l" t="t" r="r" b="b"/>
              <a:pathLst>
                <a:path w="1786895" h="583236">
                  <a:moveTo>
                    <a:pt x="104434" y="0"/>
                  </a:moveTo>
                  <a:lnTo>
                    <a:pt x="1682461" y="0"/>
                  </a:lnTo>
                  <a:cubicBezTo>
                    <a:pt x="1740138" y="0"/>
                    <a:pt x="1786895" y="46757"/>
                    <a:pt x="1786895" y="104434"/>
                  </a:cubicBezTo>
                  <a:lnTo>
                    <a:pt x="1786895" y="478803"/>
                  </a:lnTo>
                  <a:cubicBezTo>
                    <a:pt x="1786895" y="536480"/>
                    <a:pt x="1740138" y="583236"/>
                    <a:pt x="1682461" y="583236"/>
                  </a:cubicBezTo>
                  <a:lnTo>
                    <a:pt x="104434" y="583236"/>
                  </a:lnTo>
                  <a:cubicBezTo>
                    <a:pt x="46757" y="583236"/>
                    <a:pt x="0" y="536480"/>
                    <a:pt x="0" y="478803"/>
                  </a:cubicBezTo>
                  <a:lnTo>
                    <a:pt x="0" y="104434"/>
                  </a:lnTo>
                  <a:cubicBezTo>
                    <a:pt x="0" y="46757"/>
                    <a:pt x="46757" y="0"/>
                    <a:pt x="104434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03187" b="-103187"/>
              </a:stretch>
            </a:blipFill>
            <a:ln w="47625" cap="rnd">
              <a:solidFill>
                <a:srgbClr val="000000">
                  <a:alpha val="29804"/>
                </a:srgbClr>
              </a:solidFill>
              <a:prstDash val="sysDot"/>
              <a:round/>
            </a:ln>
          </p:spPr>
        </p:sp>
      </p:grpSp>
      <p:sp>
        <p:nvSpPr>
          <p:cNvPr id="17" name="TextBox 17"/>
          <p:cNvSpPr txBox="1"/>
          <p:nvPr/>
        </p:nvSpPr>
        <p:spPr>
          <a:xfrm>
            <a:off x="6944575" y="4892784"/>
            <a:ext cx="3790596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 Anhörung des Gegners </a:t>
            </a:r>
          </a:p>
        </p:txBody>
      </p:sp>
      <p:sp>
        <p:nvSpPr>
          <p:cNvPr id="18" name="AutoShape 18"/>
          <p:cNvSpPr/>
          <p:nvPr/>
        </p:nvSpPr>
        <p:spPr>
          <a:xfrm>
            <a:off x="1624015" y="2935079"/>
            <a:ext cx="65011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AutoShape 19"/>
          <p:cNvSpPr/>
          <p:nvPr/>
        </p:nvSpPr>
        <p:spPr>
          <a:xfrm>
            <a:off x="9963365" y="3017991"/>
            <a:ext cx="65011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1624015" y="2935080"/>
            <a:ext cx="0" cy="151485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10600784" y="3030692"/>
            <a:ext cx="0" cy="150850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TextBox 24">
            <a:extLst>
              <a:ext uri="{FF2B5EF4-FFF2-40B4-BE49-F238E27FC236}">
                <a16:creationId xmlns:a16="http://schemas.microsoft.com/office/drawing/2014/main" id="{36AC7151-F25F-F443-6FAC-53F15CED414B}"/>
              </a:ext>
            </a:extLst>
          </p:cNvPr>
          <p:cNvSpPr txBox="1"/>
          <p:nvPr/>
        </p:nvSpPr>
        <p:spPr>
          <a:xfrm>
            <a:off x="223947" y="6212200"/>
            <a:ext cx="3294941" cy="5873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224 I + II ZPO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7257332" y="2614011"/>
            <a:ext cx="3658013" cy="1476923"/>
          </a:xfrm>
          <a:custGeom>
            <a:avLst/>
            <a:gdLst/>
            <a:ahLst/>
            <a:cxnLst/>
            <a:rect l="l" t="t" r="r" b="b"/>
            <a:pathLst>
              <a:path w="5487019" h="2215384">
                <a:moveTo>
                  <a:pt x="0" y="0"/>
                </a:moveTo>
                <a:lnTo>
                  <a:pt x="5487019" y="0"/>
                </a:lnTo>
                <a:lnTo>
                  <a:pt x="5487019" y="2215384"/>
                </a:lnTo>
                <a:lnTo>
                  <a:pt x="0" y="22153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30559" y="751676"/>
            <a:ext cx="239264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06430" y="751676"/>
            <a:ext cx="678557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Verlängerung der Fristen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5222" y="1691943"/>
            <a:ext cx="11578221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 Antrag mit Glaubhaftmachung erheblicher Gründe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801" y="2986289"/>
            <a:ext cx="3371131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Ablauf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b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vorherigen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Frist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504745" y="2531621"/>
            <a:ext cx="0" cy="1677679"/>
          </a:xfrm>
          <a:prstGeom prst="line">
            <a:avLst/>
          </a:prstGeom>
          <a:ln w="1905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056931" y="3022266"/>
            <a:ext cx="2057400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Beginn der neuen Frist</a:t>
            </a:r>
          </a:p>
        </p:txBody>
      </p:sp>
      <p:sp>
        <p:nvSpPr>
          <p:cNvPr id="12" name="AutoShape 12"/>
          <p:cNvSpPr/>
          <p:nvPr/>
        </p:nvSpPr>
        <p:spPr>
          <a:xfrm flipH="1">
            <a:off x="1785713" y="2544321"/>
            <a:ext cx="171903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AutoShape 13"/>
          <p:cNvSpPr/>
          <p:nvPr/>
        </p:nvSpPr>
        <p:spPr>
          <a:xfrm flipH="1">
            <a:off x="1785713" y="2531621"/>
            <a:ext cx="0" cy="43561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AutoShape 14"/>
          <p:cNvSpPr/>
          <p:nvPr/>
        </p:nvSpPr>
        <p:spPr>
          <a:xfrm flipH="1">
            <a:off x="3504745" y="4196600"/>
            <a:ext cx="171903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5211077" y="3773682"/>
            <a:ext cx="0" cy="43561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763488" y="4559096"/>
            <a:ext cx="4942160" cy="1613104"/>
            <a:chOff x="0" y="0"/>
            <a:chExt cx="1786895" cy="58323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786895" cy="583236"/>
            </a:xfrm>
            <a:custGeom>
              <a:avLst/>
              <a:gdLst/>
              <a:ahLst/>
              <a:cxnLst/>
              <a:rect l="l" t="t" r="r" b="b"/>
              <a:pathLst>
                <a:path w="1786895" h="583236">
                  <a:moveTo>
                    <a:pt x="104434" y="0"/>
                  </a:moveTo>
                  <a:lnTo>
                    <a:pt x="1682461" y="0"/>
                  </a:lnTo>
                  <a:cubicBezTo>
                    <a:pt x="1740138" y="0"/>
                    <a:pt x="1786895" y="46757"/>
                    <a:pt x="1786895" y="104434"/>
                  </a:cubicBezTo>
                  <a:lnTo>
                    <a:pt x="1786895" y="478803"/>
                  </a:lnTo>
                  <a:cubicBezTo>
                    <a:pt x="1786895" y="536480"/>
                    <a:pt x="1740138" y="583236"/>
                    <a:pt x="1682461" y="583236"/>
                  </a:cubicBezTo>
                  <a:lnTo>
                    <a:pt x="104434" y="583236"/>
                  </a:lnTo>
                  <a:cubicBezTo>
                    <a:pt x="46757" y="583236"/>
                    <a:pt x="0" y="536480"/>
                    <a:pt x="0" y="478803"/>
                  </a:cubicBezTo>
                  <a:lnTo>
                    <a:pt x="0" y="104434"/>
                  </a:lnTo>
                  <a:cubicBezTo>
                    <a:pt x="0" y="46757"/>
                    <a:pt x="46757" y="0"/>
                    <a:pt x="104434" y="0"/>
                  </a:cubicBezTo>
                  <a:close/>
                </a:path>
              </a:pathLst>
            </a:custGeom>
            <a:blipFill>
              <a:blip r:embed="rId6">
                <a:alphaModFix amt="30000"/>
              </a:blip>
              <a:stretch>
                <a:fillRect t="-103187" b="-103187"/>
              </a:stretch>
            </a:blipFill>
            <a:ln w="47625" cap="rnd">
              <a:solidFill>
                <a:srgbClr val="000000">
                  <a:alpha val="29804"/>
                </a:srgbClr>
              </a:solidFill>
              <a:prstDash val="sysDot"/>
              <a:round/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-200445" y="4831812"/>
            <a:ext cx="7047295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Anhörung des Gegners </a:t>
            </a:r>
          </a:p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nur bei wiederholter </a:t>
            </a:r>
          </a:p>
          <a:p>
            <a:pPr algn="ct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Verlängerung 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6451838" y="4559096"/>
            <a:ext cx="4942160" cy="1613104"/>
            <a:chOff x="0" y="0"/>
            <a:chExt cx="1786895" cy="58323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86895" cy="583236"/>
            </a:xfrm>
            <a:custGeom>
              <a:avLst/>
              <a:gdLst/>
              <a:ahLst/>
              <a:cxnLst/>
              <a:rect l="l" t="t" r="r" b="b"/>
              <a:pathLst>
                <a:path w="1786895" h="583236">
                  <a:moveTo>
                    <a:pt x="104434" y="0"/>
                  </a:moveTo>
                  <a:lnTo>
                    <a:pt x="1682461" y="0"/>
                  </a:lnTo>
                  <a:cubicBezTo>
                    <a:pt x="1740138" y="0"/>
                    <a:pt x="1786895" y="46757"/>
                    <a:pt x="1786895" y="104434"/>
                  </a:cubicBezTo>
                  <a:lnTo>
                    <a:pt x="1786895" y="478803"/>
                  </a:lnTo>
                  <a:cubicBezTo>
                    <a:pt x="1786895" y="536480"/>
                    <a:pt x="1740138" y="583236"/>
                    <a:pt x="1682461" y="583236"/>
                  </a:cubicBezTo>
                  <a:lnTo>
                    <a:pt x="104434" y="583236"/>
                  </a:lnTo>
                  <a:cubicBezTo>
                    <a:pt x="46757" y="583236"/>
                    <a:pt x="0" y="536480"/>
                    <a:pt x="0" y="478803"/>
                  </a:cubicBezTo>
                  <a:lnTo>
                    <a:pt x="0" y="104434"/>
                  </a:lnTo>
                  <a:cubicBezTo>
                    <a:pt x="0" y="46757"/>
                    <a:pt x="46757" y="0"/>
                    <a:pt x="104434" y="0"/>
                  </a:cubicBezTo>
                  <a:close/>
                </a:path>
              </a:pathLst>
            </a:custGeom>
            <a:blipFill>
              <a:blip r:embed="rId6">
                <a:alphaModFix amt="30000"/>
              </a:blip>
              <a:stretch>
                <a:fillRect t="-103187" b="-103187"/>
              </a:stretch>
            </a:blipFill>
            <a:ln w="47625" cap="rnd">
              <a:solidFill>
                <a:srgbClr val="000000">
                  <a:alpha val="29804"/>
                </a:srgbClr>
              </a:solidFill>
              <a:prstDash val="sysDot"/>
              <a:round/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893570" y="5009612"/>
            <a:ext cx="6058696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ohne mündliche </a:t>
            </a:r>
          </a:p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Verhandlung 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0" y="6323937"/>
            <a:ext cx="2570720" cy="534063"/>
            <a:chOff x="0" y="0"/>
            <a:chExt cx="597408" cy="12411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97408" cy="124110"/>
            </a:xfrm>
            <a:custGeom>
              <a:avLst/>
              <a:gdLst/>
              <a:ahLst/>
              <a:cxnLst/>
              <a:rect l="l" t="t" r="r" b="b"/>
              <a:pathLst>
                <a:path w="597408" h="124110">
                  <a:moveTo>
                    <a:pt x="0" y="0"/>
                  </a:moveTo>
                  <a:lnTo>
                    <a:pt x="597408" y="0"/>
                  </a:lnTo>
                  <a:lnTo>
                    <a:pt x="597408" y="124110"/>
                  </a:lnTo>
                  <a:lnTo>
                    <a:pt x="0" y="12411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-893816" y="6376128"/>
            <a:ext cx="4318686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224 II + III ZPO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4514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807318" y="736338"/>
            <a:ext cx="2458732" cy="6027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4000" b="1" dirty="0" err="1">
                <a:solidFill>
                  <a:srgbClr val="FFFF00"/>
                </a:solidFill>
                <a:latin typeface="Canva Sans"/>
                <a:ea typeface="Canva Sans"/>
                <a:cs typeface="Canva Sans"/>
                <a:sym typeface="Canva Sans"/>
              </a:rPr>
              <a:t>Notfristen</a:t>
            </a:r>
            <a:endParaRPr lang="en-US" sz="4000" b="1" dirty="0">
              <a:solidFill>
                <a:srgbClr val="FFFF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4382273" y="2342177"/>
            <a:ext cx="3647712" cy="5057487"/>
          </a:xfrm>
          <a:custGeom>
            <a:avLst/>
            <a:gdLst/>
            <a:ahLst/>
            <a:cxnLst/>
            <a:rect l="l" t="t" r="r" b="b"/>
            <a:pathLst>
              <a:path w="5471568" h="7586230">
                <a:moveTo>
                  <a:pt x="0" y="0"/>
                </a:moveTo>
                <a:lnTo>
                  <a:pt x="5471569" y="0"/>
                </a:lnTo>
                <a:lnTo>
                  <a:pt x="5471569" y="7586230"/>
                </a:lnTo>
                <a:lnTo>
                  <a:pt x="0" y="7586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7421" y="1703377"/>
            <a:ext cx="3057672" cy="5057487"/>
          </a:xfrm>
          <a:custGeom>
            <a:avLst/>
            <a:gdLst/>
            <a:ahLst/>
            <a:cxnLst/>
            <a:rect l="l" t="t" r="r" b="b"/>
            <a:pathLst>
              <a:path w="4586508" h="7586230">
                <a:moveTo>
                  <a:pt x="0" y="0"/>
                </a:moveTo>
                <a:lnTo>
                  <a:pt x="4586509" y="0"/>
                </a:lnTo>
                <a:lnTo>
                  <a:pt x="4586509" y="7586230"/>
                </a:lnTo>
                <a:lnTo>
                  <a:pt x="0" y="75862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 rot="-316222">
            <a:off x="323326" y="3638129"/>
            <a:ext cx="378003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verlängerbar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30559" y="751676"/>
            <a:ext cx="319095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68512" y="5004475"/>
            <a:ext cx="347523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 Gesetz als solche bezeichnet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68512" y="1579865"/>
            <a:ext cx="3776573" cy="5493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224 I ZPO</a:t>
            </a:r>
          </a:p>
        </p:txBody>
      </p:sp>
      <p:sp>
        <p:nvSpPr>
          <p:cNvPr id="12" name="Freeform 12"/>
          <p:cNvSpPr/>
          <p:nvPr/>
        </p:nvSpPr>
        <p:spPr>
          <a:xfrm flipH="1">
            <a:off x="8448528" y="1703377"/>
            <a:ext cx="3057672" cy="5057487"/>
          </a:xfrm>
          <a:custGeom>
            <a:avLst/>
            <a:gdLst/>
            <a:ahLst/>
            <a:cxnLst/>
            <a:rect l="l" t="t" r="r" b="b"/>
            <a:pathLst>
              <a:path w="4586508" h="7586230">
                <a:moveTo>
                  <a:pt x="4586508" y="0"/>
                </a:moveTo>
                <a:lnTo>
                  <a:pt x="0" y="0"/>
                </a:lnTo>
                <a:lnTo>
                  <a:pt x="0" y="7586230"/>
                </a:lnTo>
                <a:lnTo>
                  <a:pt x="4586508" y="7586230"/>
                </a:lnTo>
                <a:lnTo>
                  <a:pt x="458650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 rot="319754">
            <a:off x="8598363" y="3638132"/>
            <a:ext cx="276390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verkürzbar</a:t>
            </a:r>
          </a:p>
        </p:txBody>
      </p:sp>
      <p:sp>
        <p:nvSpPr>
          <p:cNvPr id="14" name="AutoShape 14"/>
          <p:cNvSpPr/>
          <p:nvPr/>
        </p:nvSpPr>
        <p:spPr>
          <a:xfrm flipH="1">
            <a:off x="930559" y="3110410"/>
            <a:ext cx="2609453" cy="1651949"/>
          </a:xfrm>
          <a:prstGeom prst="line">
            <a:avLst/>
          </a:prstGeom>
          <a:ln w="38100" cap="rnd">
            <a:solidFill>
              <a:srgbClr val="EA222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 flipH="1" flipV="1">
            <a:off x="802713" y="3373936"/>
            <a:ext cx="2873549" cy="1128831"/>
          </a:xfrm>
          <a:prstGeom prst="line">
            <a:avLst/>
          </a:prstGeom>
          <a:ln w="38100" cap="flat">
            <a:solidFill>
              <a:srgbClr val="EA222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>
            <a:off x="8663671" y="3110410"/>
            <a:ext cx="2600923" cy="1651949"/>
          </a:xfrm>
          <a:prstGeom prst="line">
            <a:avLst/>
          </a:prstGeom>
          <a:ln w="38100" cap="flat">
            <a:solidFill>
              <a:srgbClr val="EA222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 flipH="1">
            <a:off x="8518436" y="3373936"/>
            <a:ext cx="2871961" cy="1128831"/>
          </a:xfrm>
          <a:prstGeom prst="line">
            <a:avLst/>
          </a:prstGeom>
          <a:ln w="38100" cap="flat">
            <a:solidFill>
              <a:srgbClr val="EA222A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1" y="1680211"/>
            <a:ext cx="2756607" cy="980451"/>
            <a:chOff x="0" y="0"/>
            <a:chExt cx="640606" cy="2278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30559" y="751676"/>
            <a:ext cx="325626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45922" y="751676"/>
            <a:ext cx="28678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Übersicht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85801" y="2830867"/>
            <a:ext cx="2756607" cy="980451"/>
            <a:chOff x="0" y="0"/>
            <a:chExt cx="640606" cy="22784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685801" y="3982769"/>
            <a:ext cx="2756607" cy="980451"/>
            <a:chOff x="0" y="0"/>
            <a:chExt cx="640606" cy="2278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685801" y="5134670"/>
            <a:ext cx="2756607" cy="980451"/>
            <a:chOff x="0" y="0"/>
            <a:chExt cx="640606" cy="22784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930559" y="1955594"/>
            <a:ext cx="245007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Ladungsfrist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3953809" y="1680211"/>
            <a:ext cx="1089418" cy="980451"/>
            <a:chOff x="0" y="0"/>
            <a:chExt cx="253169" cy="2278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60000"/>
              </a:blip>
              <a:stretch>
                <a:fillRect t="-5556" b="-5556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5554629" y="1680211"/>
            <a:ext cx="3818356" cy="980451"/>
            <a:chOff x="0" y="0"/>
            <a:chExt cx="887345" cy="22784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4040480" y="1961098"/>
            <a:ext cx="91607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217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491613" y="1783510"/>
            <a:ext cx="3944387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Anwaltsprozess: 1 Woche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716328" y="2131490"/>
            <a:ext cx="3475831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sonst: 3 Tage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3953809" y="2830867"/>
            <a:ext cx="1089418" cy="980451"/>
            <a:chOff x="0" y="0"/>
            <a:chExt cx="253169" cy="22784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60000"/>
              </a:blip>
              <a:stretch>
                <a:fillRect t="-5556" b="-5556"/>
              </a:stretch>
            </a:blipFill>
          </p:spPr>
        </p:sp>
      </p:grpSp>
      <p:sp>
        <p:nvSpPr>
          <p:cNvPr id="25" name="TextBox 25"/>
          <p:cNvSpPr txBox="1"/>
          <p:nvPr/>
        </p:nvSpPr>
        <p:spPr>
          <a:xfrm>
            <a:off x="685800" y="3085392"/>
            <a:ext cx="2734176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Einlassungsfrist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001769" y="3111754"/>
            <a:ext cx="994318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274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5557577" y="2830867"/>
            <a:ext cx="3818356" cy="980451"/>
            <a:chOff x="0" y="0"/>
            <a:chExt cx="887345" cy="2278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29" name="TextBox 29"/>
          <p:cNvSpPr txBox="1"/>
          <p:nvPr/>
        </p:nvSpPr>
        <p:spPr>
          <a:xfrm>
            <a:off x="5720111" y="3111754"/>
            <a:ext cx="352594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mindestens 2 Wochen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04396" y="4243118"/>
            <a:ext cx="2496984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Berufungsfrist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3953809" y="4039919"/>
            <a:ext cx="1089418" cy="980451"/>
            <a:chOff x="0" y="0"/>
            <a:chExt cx="253169" cy="22784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59000"/>
              </a:blip>
              <a:stretch>
                <a:fillRect t="-5556" b="-5556"/>
              </a:stretch>
            </a:blipFill>
          </p:spPr>
        </p:sp>
      </p:grpSp>
      <p:sp>
        <p:nvSpPr>
          <p:cNvPr id="33" name="TextBox 33"/>
          <p:cNvSpPr txBox="1"/>
          <p:nvPr/>
        </p:nvSpPr>
        <p:spPr>
          <a:xfrm>
            <a:off x="3928746" y="4262168"/>
            <a:ext cx="113954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517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5557577" y="4039919"/>
            <a:ext cx="3818356" cy="980451"/>
            <a:chOff x="0" y="0"/>
            <a:chExt cx="887345" cy="22784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36" name="TextBox 36"/>
          <p:cNvSpPr txBox="1"/>
          <p:nvPr/>
        </p:nvSpPr>
        <p:spPr>
          <a:xfrm>
            <a:off x="6746615" y="4315302"/>
            <a:ext cx="144948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9887335" y="4039919"/>
            <a:ext cx="1580003" cy="980451"/>
            <a:chOff x="0" y="0"/>
            <a:chExt cx="367176" cy="22784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367176" cy="227846"/>
            </a:xfrm>
            <a:custGeom>
              <a:avLst/>
              <a:gdLst/>
              <a:ahLst/>
              <a:cxnLst/>
              <a:rect l="l" t="t" r="r" b="b"/>
              <a:pathLst>
                <a:path w="367176" h="227846">
                  <a:moveTo>
                    <a:pt x="75132" y="0"/>
                  </a:moveTo>
                  <a:lnTo>
                    <a:pt x="292043" y="0"/>
                  </a:lnTo>
                  <a:cubicBezTo>
                    <a:pt x="311970" y="0"/>
                    <a:pt x="331080" y="7916"/>
                    <a:pt x="345170" y="22006"/>
                  </a:cubicBezTo>
                  <a:cubicBezTo>
                    <a:pt x="359260" y="36096"/>
                    <a:pt x="367176" y="55206"/>
                    <a:pt x="367176" y="75132"/>
                  </a:cubicBezTo>
                  <a:lnTo>
                    <a:pt x="367176" y="152714"/>
                  </a:lnTo>
                  <a:cubicBezTo>
                    <a:pt x="367176" y="194208"/>
                    <a:pt x="333538" y="227846"/>
                    <a:pt x="292043" y="227846"/>
                  </a:cubicBezTo>
                  <a:lnTo>
                    <a:pt x="75132" y="227846"/>
                  </a:lnTo>
                  <a:cubicBezTo>
                    <a:pt x="55206" y="227846"/>
                    <a:pt x="36096" y="219931"/>
                    <a:pt x="22006" y="205841"/>
                  </a:cubicBezTo>
                  <a:cubicBezTo>
                    <a:pt x="7916" y="191751"/>
                    <a:pt x="0" y="172640"/>
                    <a:pt x="0" y="152714"/>
                  </a:cubicBezTo>
                  <a:lnTo>
                    <a:pt x="0" y="75132"/>
                  </a:lnTo>
                  <a:cubicBezTo>
                    <a:pt x="0" y="55206"/>
                    <a:pt x="7916" y="36096"/>
                    <a:pt x="22006" y="22006"/>
                  </a:cubicBezTo>
                  <a:cubicBezTo>
                    <a:pt x="36096" y="7916"/>
                    <a:pt x="55206" y="0"/>
                    <a:pt x="75132" y="0"/>
                  </a:cubicBezTo>
                  <a:close/>
                </a:path>
              </a:pathLst>
            </a:custGeom>
            <a:blipFill>
              <a:blip r:embed="rId4"/>
              <a:stretch>
                <a:fillRect t="-30575" b="-30575"/>
              </a:stretch>
            </a:blipFill>
          </p:spPr>
        </p:sp>
      </p:grpSp>
      <p:sp>
        <p:nvSpPr>
          <p:cNvPr id="39" name="TextBox 39"/>
          <p:cNvSpPr txBox="1"/>
          <p:nvPr/>
        </p:nvSpPr>
        <p:spPr>
          <a:xfrm>
            <a:off x="9299033" y="4258152"/>
            <a:ext cx="275660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22772" y="5311629"/>
            <a:ext cx="3282663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Berufungs-begründungsfrist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3953809" y="5134670"/>
            <a:ext cx="1089418" cy="980451"/>
            <a:chOff x="0" y="0"/>
            <a:chExt cx="253169" cy="2278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60000"/>
              </a:blip>
              <a:stretch>
                <a:fillRect t="-5556" b="-5556"/>
              </a:stretch>
            </a:blipFill>
          </p:spPr>
        </p:sp>
      </p:grpSp>
      <p:sp>
        <p:nvSpPr>
          <p:cNvPr id="43" name="TextBox 43"/>
          <p:cNvSpPr txBox="1"/>
          <p:nvPr/>
        </p:nvSpPr>
        <p:spPr>
          <a:xfrm>
            <a:off x="3994374" y="5397354"/>
            <a:ext cx="104885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520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5562180" y="5134670"/>
            <a:ext cx="3818356" cy="980451"/>
            <a:chOff x="0" y="0"/>
            <a:chExt cx="887345" cy="22784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46" name="TextBox 46"/>
          <p:cNvSpPr txBox="1"/>
          <p:nvPr/>
        </p:nvSpPr>
        <p:spPr>
          <a:xfrm>
            <a:off x="6614504" y="5397354"/>
            <a:ext cx="173715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Monate</a:t>
            </a:r>
          </a:p>
        </p:txBody>
      </p:sp>
      <p:sp>
        <p:nvSpPr>
          <p:cNvPr id="47" name="AutoShape 47"/>
          <p:cNvSpPr/>
          <p:nvPr/>
        </p:nvSpPr>
        <p:spPr>
          <a:xfrm flipV="1">
            <a:off x="3442408" y="2170436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8" name="AutoShape 48"/>
          <p:cNvSpPr/>
          <p:nvPr/>
        </p:nvSpPr>
        <p:spPr>
          <a:xfrm flipV="1">
            <a:off x="3443226" y="332659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9" name="AutoShape 49"/>
          <p:cNvSpPr/>
          <p:nvPr/>
        </p:nvSpPr>
        <p:spPr>
          <a:xfrm flipV="1">
            <a:off x="3444046" y="448275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0" name="AutoShape 50"/>
          <p:cNvSpPr/>
          <p:nvPr/>
        </p:nvSpPr>
        <p:spPr>
          <a:xfrm flipV="1">
            <a:off x="3444864" y="563891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1" name="AutoShape 51"/>
          <p:cNvSpPr/>
          <p:nvPr/>
        </p:nvSpPr>
        <p:spPr>
          <a:xfrm flipV="1">
            <a:off x="5030212" y="2175939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2" name="AutoShape 52"/>
          <p:cNvSpPr/>
          <p:nvPr/>
        </p:nvSpPr>
        <p:spPr>
          <a:xfrm flipV="1">
            <a:off x="5030212" y="3301080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3" name="AutoShape 53"/>
          <p:cNvSpPr/>
          <p:nvPr/>
        </p:nvSpPr>
        <p:spPr>
          <a:xfrm flipV="1">
            <a:off x="5029636" y="448275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4" name="AutoShape 54"/>
          <p:cNvSpPr/>
          <p:nvPr/>
        </p:nvSpPr>
        <p:spPr>
          <a:xfrm flipV="1">
            <a:off x="5029636" y="561219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5" name="AutoShape 55"/>
          <p:cNvSpPr/>
          <p:nvPr/>
        </p:nvSpPr>
        <p:spPr>
          <a:xfrm flipV="1">
            <a:off x="9362918" y="4542844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1" y="1680211"/>
            <a:ext cx="2756607" cy="980451"/>
            <a:chOff x="0" y="0"/>
            <a:chExt cx="640606" cy="2278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30559" y="751676"/>
            <a:ext cx="354891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45922" y="751676"/>
            <a:ext cx="28678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Übersicht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85801" y="2830867"/>
            <a:ext cx="2756607" cy="980451"/>
            <a:chOff x="0" y="0"/>
            <a:chExt cx="640606" cy="22784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685801" y="3982769"/>
            <a:ext cx="2756607" cy="980451"/>
            <a:chOff x="0" y="0"/>
            <a:chExt cx="640606" cy="2278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685801" y="5134670"/>
            <a:ext cx="2756607" cy="980451"/>
            <a:chOff x="0" y="0"/>
            <a:chExt cx="640606" cy="22784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759263" y="1955594"/>
            <a:ext cx="260968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Revisionsfrist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3953809" y="1680211"/>
            <a:ext cx="1089418" cy="980451"/>
            <a:chOff x="0" y="0"/>
            <a:chExt cx="253169" cy="2278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60000"/>
              </a:blip>
              <a:stretch>
                <a:fillRect t="-5556" b="-5556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5554629" y="1680211"/>
            <a:ext cx="3818356" cy="980451"/>
            <a:chOff x="0" y="0"/>
            <a:chExt cx="887345" cy="22784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3931283" y="1925810"/>
            <a:ext cx="113447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548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3953809" y="2830867"/>
            <a:ext cx="1089418" cy="980451"/>
            <a:chOff x="0" y="0"/>
            <a:chExt cx="253169" cy="2278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60000"/>
              </a:blip>
              <a:stretch>
                <a:fillRect t="-5556" b="-5556"/>
              </a:stretch>
            </a:blipFill>
          </p:spPr>
        </p:sp>
      </p:grpSp>
      <p:sp>
        <p:nvSpPr>
          <p:cNvPr id="23" name="TextBox 23"/>
          <p:cNvSpPr txBox="1"/>
          <p:nvPr/>
        </p:nvSpPr>
        <p:spPr>
          <a:xfrm>
            <a:off x="3984552" y="3106251"/>
            <a:ext cx="102793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551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5557577" y="2830867"/>
            <a:ext cx="3818356" cy="980451"/>
            <a:chOff x="0" y="0"/>
            <a:chExt cx="887345" cy="22784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26" name="TextBox 26"/>
          <p:cNvSpPr txBox="1"/>
          <p:nvPr/>
        </p:nvSpPr>
        <p:spPr>
          <a:xfrm>
            <a:off x="1095754" y="4169489"/>
            <a:ext cx="1944130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Einspruch gegen VU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3953809" y="3982769"/>
            <a:ext cx="1089418" cy="980451"/>
            <a:chOff x="0" y="0"/>
            <a:chExt cx="253169" cy="2278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59000"/>
              </a:blip>
              <a:stretch>
                <a:fillRect t="-5556" b="-5556"/>
              </a:stretch>
            </a:blipFill>
          </p:spPr>
        </p:sp>
      </p:grpSp>
      <p:sp>
        <p:nvSpPr>
          <p:cNvPr id="29" name="TextBox 29"/>
          <p:cNvSpPr txBox="1"/>
          <p:nvPr/>
        </p:nvSpPr>
        <p:spPr>
          <a:xfrm>
            <a:off x="4041465" y="4287568"/>
            <a:ext cx="91410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339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5554053" y="3992530"/>
            <a:ext cx="3818356" cy="980451"/>
            <a:chOff x="0" y="0"/>
            <a:chExt cx="887345" cy="22784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32" name="TextBox 32"/>
          <p:cNvSpPr txBox="1"/>
          <p:nvPr/>
        </p:nvSpPr>
        <p:spPr>
          <a:xfrm>
            <a:off x="6660054" y="1955594"/>
            <a:ext cx="1607506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897402" y="1685714"/>
            <a:ext cx="1580003" cy="980451"/>
            <a:chOff x="0" y="0"/>
            <a:chExt cx="367176" cy="22784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67176" cy="227846"/>
            </a:xfrm>
            <a:custGeom>
              <a:avLst/>
              <a:gdLst/>
              <a:ahLst/>
              <a:cxnLst/>
              <a:rect l="l" t="t" r="r" b="b"/>
              <a:pathLst>
                <a:path w="367176" h="227846">
                  <a:moveTo>
                    <a:pt x="75132" y="0"/>
                  </a:moveTo>
                  <a:lnTo>
                    <a:pt x="292043" y="0"/>
                  </a:lnTo>
                  <a:cubicBezTo>
                    <a:pt x="311970" y="0"/>
                    <a:pt x="331080" y="7916"/>
                    <a:pt x="345170" y="22006"/>
                  </a:cubicBezTo>
                  <a:cubicBezTo>
                    <a:pt x="359260" y="36096"/>
                    <a:pt x="367176" y="55206"/>
                    <a:pt x="367176" y="75132"/>
                  </a:cubicBezTo>
                  <a:lnTo>
                    <a:pt x="367176" y="152714"/>
                  </a:lnTo>
                  <a:cubicBezTo>
                    <a:pt x="367176" y="194208"/>
                    <a:pt x="333538" y="227846"/>
                    <a:pt x="292043" y="227846"/>
                  </a:cubicBezTo>
                  <a:lnTo>
                    <a:pt x="75132" y="227846"/>
                  </a:lnTo>
                  <a:cubicBezTo>
                    <a:pt x="55206" y="227846"/>
                    <a:pt x="36096" y="219931"/>
                    <a:pt x="22006" y="205841"/>
                  </a:cubicBezTo>
                  <a:cubicBezTo>
                    <a:pt x="7916" y="191751"/>
                    <a:pt x="0" y="172640"/>
                    <a:pt x="0" y="152714"/>
                  </a:cubicBezTo>
                  <a:lnTo>
                    <a:pt x="0" y="75132"/>
                  </a:lnTo>
                  <a:cubicBezTo>
                    <a:pt x="0" y="55206"/>
                    <a:pt x="7916" y="36096"/>
                    <a:pt x="22006" y="22006"/>
                  </a:cubicBezTo>
                  <a:cubicBezTo>
                    <a:pt x="36096" y="7916"/>
                    <a:pt x="55206" y="0"/>
                    <a:pt x="75132" y="0"/>
                  </a:cubicBezTo>
                  <a:close/>
                </a:path>
              </a:pathLst>
            </a:custGeom>
            <a:blipFill>
              <a:blip r:embed="rId4"/>
              <a:stretch>
                <a:fillRect t="-30575" b="-30575"/>
              </a:stretch>
            </a:blipFill>
          </p:spPr>
        </p:sp>
      </p:grpSp>
      <p:sp>
        <p:nvSpPr>
          <p:cNvPr id="35" name="TextBox 35"/>
          <p:cNvSpPr txBox="1"/>
          <p:nvPr/>
        </p:nvSpPr>
        <p:spPr>
          <a:xfrm>
            <a:off x="9309100" y="1925810"/>
            <a:ext cx="275660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22772" y="3048012"/>
            <a:ext cx="3282663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Revisions-</a:t>
            </a:r>
            <a:b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begründungsfrist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grpSp>
        <p:nvGrpSpPr>
          <p:cNvPr id="37" name="Group 37"/>
          <p:cNvGrpSpPr/>
          <p:nvPr/>
        </p:nvGrpSpPr>
        <p:grpSpPr>
          <a:xfrm>
            <a:off x="3953809" y="5134670"/>
            <a:ext cx="1089418" cy="980451"/>
            <a:chOff x="0" y="0"/>
            <a:chExt cx="253169" cy="227846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60000"/>
              </a:blip>
              <a:stretch>
                <a:fillRect t="-5556" b="-5556"/>
              </a:stretch>
            </a:blipFill>
          </p:spPr>
        </p:sp>
      </p:grpSp>
      <p:sp>
        <p:nvSpPr>
          <p:cNvPr id="39" name="TextBox 39"/>
          <p:cNvSpPr txBox="1"/>
          <p:nvPr/>
        </p:nvSpPr>
        <p:spPr>
          <a:xfrm>
            <a:off x="3984552" y="5397354"/>
            <a:ext cx="989840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700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5562180" y="5134670"/>
            <a:ext cx="3818356" cy="980451"/>
            <a:chOff x="0" y="0"/>
            <a:chExt cx="887345" cy="22784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42" name="TextBox 42"/>
          <p:cNvSpPr txBox="1"/>
          <p:nvPr/>
        </p:nvSpPr>
        <p:spPr>
          <a:xfrm>
            <a:off x="6537387" y="3086239"/>
            <a:ext cx="1889708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Monate</a:t>
            </a:r>
          </a:p>
        </p:txBody>
      </p:sp>
      <p:sp>
        <p:nvSpPr>
          <p:cNvPr id="43" name="AutoShape 43"/>
          <p:cNvSpPr/>
          <p:nvPr/>
        </p:nvSpPr>
        <p:spPr>
          <a:xfrm flipV="1">
            <a:off x="3442408" y="2170436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AutoShape 44"/>
          <p:cNvSpPr/>
          <p:nvPr/>
        </p:nvSpPr>
        <p:spPr>
          <a:xfrm flipV="1">
            <a:off x="3443226" y="332659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5" name="AutoShape 45"/>
          <p:cNvSpPr/>
          <p:nvPr/>
        </p:nvSpPr>
        <p:spPr>
          <a:xfrm flipV="1">
            <a:off x="3444046" y="448275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" name="AutoShape 46"/>
          <p:cNvSpPr/>
          <p:nvPr/>
        </p:nvSpPr>
        <p:spPr>
          <a:xfrm flipV="1">
            <a:off x="3444864" y="563891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7" name="AutoShape 47"/>
          <p:cNvSpPr/>
          <p:nvPr/>
        </p:nvSpPr>
        <p:spPr>
          <a:xfrm flipV="1">
            <a:off x="5030212" y="2175939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8" name="AutoShape 48"/>
          <p:cNvSpPr/>
          <p:nvPr/>
        </p:nvSpPr>
        <p:spPr>
          <a:xfrm flipV="1">
            <a:off x="5030212" y="3301080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9" name="AutoShape 49"/>
          <p:cNvSpPr/>
          <p:nvPr/>
        </p:nvSpPr>
        <p:spPr>
          <a:xfrm flipV="1">
            <a:off x="5029636" y="448275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0" name="AutoShape 50"/>
          <p:cNvSpPr/>
          <p:nvPr/>
        </p:nvSpPr>
        <p:spPr>
          <a:xfrm flipV="1">
            <a:off x="5029636" y="561219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1" name="AutoShape 51"/>
          <p:cNvSpPr/>
          <p:nvPr/>
        </p:nvSpPr>
        <p:spPr>
          <a:xfrm flipV="1">
            <a:off x="9372985" y="2140651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2" name="TextBox 52"/>
          <p:cNvSpPr txBox="1"/>
          <p:nvPr/>
        </p:nvSpPr>
        <p:spPr>
          <a:xfrm>
            <a:off x="6537387" y="4315302"/>
            <a:ext cx="186794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Wochen </a:t>
            </a:r>
          </a:p>
        </p:txBody>
      </p:sp>
      <p:grpSp>
        <p:nvGrpSpPr>
          <p:cNvPr id="53" name="Group 53"/>
          <p:cNvGrpSpPr/>
          <p:nvPr/>
        </p:nvGrpSpPr>
        <p:grpSpPr>
          <a:xfrm>
            <a:off x="9880409" y="3970069"/>
            <a:ext cx="1580003" cy="980451"/>
            <a:chOff x="0" y="0"/>
            <a:chExt cx="367176" cy="227846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367176" cy="227846"/>
            </a:xfrm>
            <a:custGeom>
              <a:avLst/>
              <a:gdLst/>
              <a:ahLst/>
              <a:cxnLst/>
              <a:rect l="l" t="t" r="r" b="b"/>
              <a:pathLst>
                <a:path w="367176" h="227846">
                  <a:moveTo>
                    <a:pt x="75132" y="0"/>
                  </a:moveTo>
                  <a:lnTo>
                    <a:pt x="292043" y="0"/>
                  </a:lnTo>
                  <a:cubicBezTo>
                    <a:pt x="311970" y="0"/>
                    <a:pt x="331080" y="7916"/>
                    <a:pt x="345170" y="22006"/>
                  </a:cubicBezTo>
                  <a:cubicBezTo>
                    <a:pt x="359260" y="36096"/>
                    <a:pt x="367176" y="55206"/>
                    <a:pt x="367176" y="75132"/>
                  </a:cubicBezTo>
                  <a:lnTo>
                    <a:pt x="367176" y="152714"/>
                  </a:lnTo>
                  <a:cubicBezTo>
                    <a:pt x="367176" y="194208"/>
                    <a:pt x="333538" y="227846"/>
                    <a:pt x="292043" y="227846"/>
                  </a:cubicBezTo>
                  <a:lnTo>
                    <a:pt x="75132" y="227846"/>
                  </a:lnTo>
                  <a:cubicBezTo>
                    <a:pt x="55206" y="227846"/>
                    <a:pt x="36096" y="219931"/>
                    <a:pt x="22006" y="205841"/>
                  </a:cubicBezTo>
                  <a:cubicBezTo>
                    <a:pt x="7916" y="191751"/>
                    <a:pt x="0" y="172640"/>
                    <a:pt x="0" y="152714"/>
                  </a:cubicBezTo>
                  <a:lnTo>
                    <a:pt x="0" y="75132"/>
                  </a:lnTo>
                  <a:cubicBezTo>
                    <a:pt x="0" y="55206"/>
                    <a:pt x="7916" y="36096"/>
                    <a:pt x="22006" y="22006"/>
                  </a:cubicBezTo>
                  <a:cubicBezTo>
                    <a:pt x="36096" y="7916"/>
                    <a:pt x="55206" y="0"/>
                    <a:pt x="75132" y="0"/>
                  </a:cubicBezTo>
                  <a:close/>
                </a:path>
              </a:pathLst>
            </a:custGeom>
            <a:blipFill>
              <a:blip r:embed="rId4"/>
              <a:stretch>
                <a:fillRect t="-30575" b="-30575"/>
              </a:stretch>
            </a:blipFill>
          </p:spPr>
        </p:sp>
      </p:grpSp>
      <p:sp>
        <p:nvSpPr>
          <p:cNvPr id="55" name="TextBox 55"/>
          <p:cNvSpPr txBox="1"/>
          <p:nvPr/>
        </p:nvSpPr>
        <p:spPr>
          <a:xfrm>
            <a:off x="9309100" y="4258152"/>
            <a:ext cx="275660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56" name="AutoShape 56"/>
          <p:cNvSpPr/>
          <p:nvPr/>
        </p:nvSpPr>
        <p:spPr>
          <a:xfrm flipV="1">
            <a:off x="9387095" y="4460294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7" name="TextBox 57"/>
          <p:cNvSpPr txBox="1"/>
          <p:nvPr/>
        </p:nvSpPr>
        <p:spPr>
          <a:xfrm>
            <a:off x="1175560" y="5325649"/>
            <a:ext cx="1944130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Einspruch gegen VB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6529835" y="5397354"/>
            <a:ext cx="186794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Wochen </a:t>
            </a:r>
          </a:p>
        </p:txBody>
      </p:sp>
      <p:grpSp>
        <p:nvGrpSpPr>
          <p:cNvPr id="59" name="Group 59"/>
          <p:cNvGrpSpPr/>
          <p:nvPr/>
        </p:nvGrpSpPr>
        <p:grpSpPr>
          <a:xfrm>
            <a:off x="9901236" y="5121970"/>
            <a:ext cx="1580003" cy="980451"/>
            <a:chOff x="0" y="0"/>
            <a:chExt cx="367176" cy="227846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367176" cy="227846"/>
            </a:xfrm>
            <a:custGeom>
              <a:avLst/>
              <a:gdLst/>
              <a:ahLst/>
              <a:cxnLst/>
              <a:rect l="l" t="t" r="r" b="b"/>
              <a:pathLst>
                <a:path w="367176" h="227846">
                  <a:moveTo>
                    <a:pt x="75132" y="0"/>
                  </a:moveTo>
                  <a:lnTo>
                    <a:pt x="292043" y="0"/>
                  </a:lnTo>
                  <a:cubicBezTo>
                    <a:pt x="311970" y="0"/>
                    <a:pt x="331080" y="7916"/>
                    <a:pt x="345170" y="22006"/>
                  </a:cubicBezTo>
                  <a:cubicBezTo>
                    <a:pt x="359260" y="36096"/>
                    <a:pt x="367176" y="55206"/>
                    <a:pt x="367176" y="75132"/>
                  </a:cubicBezTo>
                  <a:lnTo>
                    <a:pt x="367176" y="152714"/>
                  </a:lnTo>
                  <a:cubicBezTo>
                    <a:pt x="367176" y="194208"/>
                    <a:pt x="333538" y="227846"/>
                    <a:pt x="292043" y="227846"/>
                  </a:cubicBezTo>
                  <a:lnTo>
                    <a:pt x="75132" y="227846"/>
                  </a:lnTo>
                  <a:cubicBezTo>
                    <a:pt x="55206" y="227846"/>
                    <a:pt x="36096" y="219931"/>
                    <a:pt x="22006" y="205841"/>
                  </a:cubicBezTo>
                  <a:cubicBezTo>
                    <a:pt x="7916" y="191751"/>
                    <a:pt x="0" y="172640"/>
                    <a:pt x="0" y="152714"/>
                  </a:cubicBezTo>
                  <a:lnTo>
                    <a:pt x="0" y="75132"/>
                  </a:lnTo>
                  <a:cubicBezTo>
                    <a:pt x="0" y="55206"/>
                    <a:pt x="7916" y="36096"/>
                    <a:pt x="22006" y="22006"/>
                  </a:cubicBezTo>
                  <a:cubicBezTo>
                    <a:pt x="36096" y="7916"/>
                    <a:pt x="55206" y="0"/>
                    <a:pt x="75132" y="0"/>
                  </a:cubicBezTo>
                  <a:close/>
                </a:path>
              </a:pathLst>
            </a:custGeom>
            <a:blipFill>
              <a:blip r:embed="rId4"/>
              <a:stretch>
                <a:fillRect t="-30575" b="-30575"/>
              </a:stretch>
            </a:blipFill>
          </p:spPr>
        </p:sp>
      </p:grpSp>
      <p:sp>
        <p:nvSpPr>
          <p:cNvPr id="61" name="TextBox 61"/>
          <p:cNvSpPr txBox="1"/>
          <p:nvPr/>
        </p:nvSpPr>
        <p:spPr>
          <a:xfrm>
            <a:off x="9337896" y="5397354"/>
            <a:ext cx="275660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62" name="AutoShape 62"/>
          <p:cNvSpPr/>
          <p:nvPr/>
        </p:nvSpPr>
        <p:spPr>
          <a:xfrm flipV="1">
            <a:off x="9337896" y="5612195"/>
            <a:ext cx="563341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1" y="1680211"/>
            <a:ext cx="2756607" cy="980451"/>
            <a:chOff x="0" y="0"/>
            <a:chExt cx="640606" cy="2278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30559" y="751676"/>
            <a:ext cx="268520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345922" y="751676"/>
            <a:ext cx="286786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Übersicht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85801" y="2830867"/>
            <a:ext cx="2756607" cy="980451"/>
            <a:chOff x="0" y="0"/>
            <a:chExt cx="640606" cy="22784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685801" y="3982769"/>
            <a:ext cx="2756607" cy="980451"/>
            <a:chOff x="0" y="0"/>
            <a:chExt cx="640606" cy="2278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40606" cy="227846"/>
            </a:xfrm>
            <a:custGeom>
              <a:avLst/>
              <a:gdLst/>
              <a:ahLst/>
              <a:cxnLst/>
              <a:rect l="l" t="t" r="r" b="b"/>
              <a:pathLst>
                <a:path w="640606" h="227846">
                  <a:moveTo>
                    <a:pt x="43064" y="0"/>
                  </a:moveTo>
                  <a:lnTo>
                    <a:pt x="597542" y="0"/>
                  </a:lnTo>
                  <a:cubicBezTo>
                    <a:pt x="608963" y="0"/>
                    <a:pt x="619917" y="4537"/>
                    <a:pt x="627993" y="12613"/>
                  </a:cubicBezTo>
                  <a:cubicBezTo>
                    <a:pt x="636069" y="20689"/>
                    <a:pt x="640606" y="31642"/>
                    <a:pt x="640606" y="43064"/>
                  </a:cubicBezTo>
                  <a:lnTo>
                    <a:pt x="640606" y="184783"/>
                  </a:lnTo>
                  <a:cubicBezTo>
                    <a:pt x="640606" y="208566"/>
                    <a:pt x="621326" y="227846"/>
                    <a:pt x="597542" y="227846"/>
                  </a:cubicBezTo>
                  <a:lnTo>
                    <a:pt x="43064" y="227846"/>
                  </a:lnTo>
                  <a:cubicBezTo>
                    <a:pt x="31642" y="227846"/>
                    <a:pt x="20689" y="223309"/>
                    <a:pt x="12613" y="215233"/>
                  </a:cubicBezTo>
                  <a:cubicBezTo>
                    <a:pt x="4537" y="207157"/>
                    <a:pt x="0" y="196204"/>
                    <a:pt x="0" y="184783"/>
                  </a:cubicBezTo>
                  <a:lnTo>
                    <a:pt x="0" y="43064"/>
                  </a:lnTo>
                  <a:cubicBezTo>
                    <a:pt x="0" y="31642"/>
                    <a:pt x="4537" y="20689"/>
                    <a:pt x="12613" y="12613"/>
                  </a:cubicBezTo>
                  <a:cubicBezTo>
                    <a:pt x="20689" y="4537"/>
                    <a:pt x="31642" y="0"/>
                    <a:pt x="43064" y="0"/>
                  </a:cubicBezTo>
                  <a:close/>
                </a:path>
              </a:pathLst>
            </a:custGeom>
            <a:blipFill>
              <a:blip r:embed="rId4"/>
              <a:stretch>
                <a:fillRect t="-90578" b="-90578"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3953809" y="1680211"/>
            <a:ext cx="1089418" cy="980451"/>
            <a:chOff x="0" y="0"/>
            <a:chExt cx="253169" cy="22784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60000"/>
              </a:blip>
              <a:stretch>
                <a:fillRect t="-5556" b="-5556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5554629" y="1680211"/>
            <a:ext cx="3818356" cy="980451"/>
            <a:chOff x="0" y="0"/>
            <a:chExt cx="887345" cy="2278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3931283" y="1925810"/>
            <a:ext cx="113447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276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3953809" y="2830867"/>
            <a:ext cx="1089418" cy="980451"/>
            <a:chOff x="0" y="0"/>
            <a:chExt cx="253169" cy="22784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60000"/>
              </a:blip>
              <a:stretch>
                <a:fillRect t="-5556" b="-5556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3984552" y="2929509"/>
            <a:ext cx="102793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569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5557577" y="2830867"/>
            <a:ext cx="3818356" cy="980451"/>
            <a:chOff x="0" y="0"/>
            <a:chExt cx="887345" cy="2278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sp>
        <p:nvSpPr>
          <p:cNvPr id="23" name="TextBox 23"/>
          <p:cNvSpPr txBox="1"/>
          <p:nvPr/>
        </p:nvSpPr>
        <p:spPr>
          <a:xfrm>
            <a:off x="1095754" y="4169489"/>
            <a:ext cx="1944130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Rechts-beschwerde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3953809" y="3982769"/>
            <a:ext cx="1089418" cy="980451"/>
            <a:chOff x="0" y="0"/>
            <a:chExt cx="253169" cy="22784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53169" cy="227846"/>
            </a:xfrm>
            <a:custGeom>
              <a:avLst/>
              <a:gdLst/>
              <a:ahLst/>
              <a:cxnLst/>
              <a:rect l="l" t="t" r="r" b="b"/>
              <a:pathLst>
                <a:path w="253169" h="227846">
                  <a:moveTo>
                    <a:pt x="108966" y="0"/>
                  </a:moveTo>
                  <a:lnTo>
                    <a:pt x="144203" y="0"/>
                  </a:lnTo>
                  <a:cubicBezTo>
                    <a:pt x="173103" y="0"/>
                    <a:pt x="200819" y="11480"/>
                    <a:pt x="221254" y="31915"/>
                  </a:cubicBezTo>
                  <a:cubicBezTo>
                    <a:pt x="241689" y="52350"/>
                    <a:pt x="253169" y="80066"/>
                    <a:pt x="253169" y="108966"/>
                  </a:cubicBezTo>
                  <a:lnTo>
                    <a:pt x="253169" y="118881"/>
                  </a:lnTo>
                  <a:cubicBezTo>
                    <a:pt x="253169" y="147780"/>
                    <a:pt x="241689" y="175496"/>
                    <a:pt x="221254" y="195931"/>
                  </a:cubicBezTo>
                  <a:cubicBezTo>
                    <a:pt x="200819" y="216366"/>
                    <a:pt x="173103" y="227846"/>
                    <a:pt x="144203" y="227846"/>
                  </a:cubicBezTo>
                  <a:lnTo>
                    <a:pt x="108966" y="227846"/>
                  </a:lnTo>
                  <a:cubicBezTo>
                    <a:pt x="80066" y="227846"/>
                    <a:pt x="52350" y="216366"/>
                    <a:pt x="31915" y="195931"/>
                  </a:cubicBezTo>
                  <a:cubicBezTo>
                    <a:pt x="11480" y="175496"/>
                    <a:pt x="0" y="147780"/>
                    <a:pt x="0" y="118881"/>
                  </a:cubicBezTo>
                  <a:lnTo>
                    <a:pt x="0" y="108966"/>
                  </a:lnTo>
                  <a:cubicBezTo>
                    <a:pt x="0" y="80066"/>
                    <a:pt x="11480" y="52350"/>
                    <a:pt x="31915" y="31915"/>
                  </a:cubicBezTo>
                  <a:cubicBezTo>
                    <a:pt x="52350" y="11480"/>
                    <a:pt x="80066" y="0"/>
                    <a:pt x="108966" y="0"/>
                  </a:cubicBezTo>
                  <a:close/>
                </a:path>
              </a:pathLst>
            </a:custGeom>
            <a:blipFill>
              <a:blip r:embed="rId4">
                <a:alphaModFix amt="59000"/>
              </a:blip>
              <a:stretch>
                <a:fillRect t="-5556" b="-5556"/>
              </a:stretch>
            </a:blipFill>
          </p:spPr>
        </p:sp>
      </p:grpSp>
      <p:sp>
        <p:nvSpPr>
          <p:cNvPr id="26" name="TextBox 26"/>
          <p:cNvSpPr txBox="1"/>
          <p:nvPr/>
        </p:nvSpPr>
        <p:spPr>
          <a:xfrm>
            <a:off x="4041465" y="4287568"/>
            <a:ext cx="91410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575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5554053" y="3992530"/>
            <a:ext cx="3818356" cy="980451"/>
            <a:chOff x="0" y="0"/>
            <a:chExt cx="887345" cy="2278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87345" cy="227846"/>
            </a:xfrm>
            <a:custGeom>
              <a:avLst/>
              <a:gdLst/>
              <a:ahLst/>
              <a:cxnLst/>
              <a:rect l="l" t="t" r="r" b="b"/>
              <a:pathLst>
                <a:path w="887345" h="227846">
                  <a:moveTo>
                    <a:pt x="31089" y="0"/>
                  </a:moveTo>
                  <a:lnTo>
                    <a:pt x="856256" y="0"/>
                  </a:lnTo>
                  <a:cubicBezTo>
                    <a:pt x="864501" y="0"/>
                    <a:pt x="872409" y="3275"/>
                    <a:pt x="878239" y="9106"/>
                  </a:cubicBezTo>
                  <a:cubicBezTo>
                    <a:pt x="884069" y="14936"/>
                    <a:pt x="887345" y="22844"/>
                    <a:pt x="887345" y="31089"/>
                  </a:cubicBezTo>
                  <a:lnTo>
                    <a:pt x="887345" y="196757"/>
                  </a:lnTo>
                  <a:cubicBezTo>
                    <a:pt x="887345" y="205003"/>
                    <a:pt x="884069" y="212910"/>
                    <a:pt x="878239" y="218741"/>
                  </a:cubicBezTo>
                  <a:cubicBezTo>
                    <a:pt x="872409" y="224571"/>
                    <a:pt x="864501" y="227846"/>
                    <a:pt x="856256" y="227846"/>
                  </a:cubicBezTo>
                  <a:lnTo>
                    <a:pt x="31089" y="227846"/>
                  </a:lnTo>
                  <a:cubicBezTo>
                    <a:pt x="22844" y="227846"/>
                    <a:pt x="14936" y="224571"/>
                    <a:pt x="9106" y="218741"/>
                  </a:cubicBezTo>
                  <a:cubicBezTo>
                    <a:pt x="3275" y="212910"/>
                    <a:pt x="0" y="205003"/>
                    <a:pt x="0" y="196757"/>
                  </a:cubicBezTo>
                  <a:lnTo>
                    <a:pt x="0" y="31089"/>
                  </a:lnTo>
                  <a:cubicBezTo>
                    <a:pt x="0" y="22844"/>
                    <a:pt x="3275" y="14936"/>
                    <a:pt x="9106" y="9106"/>
                  </a:cubicBezTo>
                  <a:cubicBezTo>
                    <a:pt x="14936" y="3275"/>
                    <a:pt x="22844" y="0"/>
                    <a:pt x="31089" y="0"/>
                  </a:cubicBezTo>
                  <a:close/>
                </a:path>
              </a:pathLst>
            </a:custGeom>
            <a:blipFill>
              <a:blip r:embed="rId4">
                <a:alphaModFix amt="30000"/>
              </a:blip>
              <a:stretch>
                <a:fillRect t="-144724" b="-144724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9897402" y="1685714"/>
            <a:ext cx="1580003" cy="980451"/>
            <a:chOff x="0" y="0"/>
            <a:chExt cx="367176" cy="22784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67176" cy="227846"/>
            </a:xfrm>
            <a:custGeom>
              <a:avLst/>
              <a:gdLst/>
              <a:ahLst/>
              <a:cxnLst/>
              <a:rect l="l" t="t" r="r" b="b"/>
              <a:pathLst>
                <a:path w="367176" h="227846">
                  <a:moveTo>
                    <a:pt x="75132" y="0"/>
                  </a:moveTo>
                  <a:lnTo>
                    <a:pt x="292043" y="0"/>
                  </a:lnTo>
                  <a:cubicBezTo>
                    <a:pt x="311970" y="0"/>
                    <a:pt x="331080" y="7916"/>
                    <a:pt x="345170" y="22006"/>
                  </a:cubicBezTo>
                  <a:cubicBezTo>
                    <a:pt x="359260" y="36096"/>
                    <a:pt x="367176" y="55206"/>
                    <a:pt x="367176" y="75132"/>
                  </a:cubicBezTo>
                  <a:lnTo>
                    <a:pt x="367176" y="152714"/>
                  </a:lnTo>
                  <a:cubicBezTo>
                    <a:pt x="367176" y="194208"/>
                    <a:pt x="333538" y="227846"/>
                    <a:pt x="292043" y="227846"/>
                  </a:cubicBezTo>
                  <a:lnTo>
                    <a:pt x="75132" y="227846"/>
                  </a:lnTo>
                  <a:cubicBezTo>
                    <a:pt x="55206" y="227846"/>
                    <a:pt x="36096" y="219931"/>
                    <a:pt x="22006" y="205841"/>
                  </a:cubicBezTo>
                  <a:cubicBezTo>
                    <a:pt x="7916" y="191751"/>
                    <a:pt x="0" y="172640"/>
                    <a:pt x="0" y="152714"/>
                  </a:cubicBezTo>
                  <a:lnTo>
                    <a:pt x="0" y="75132"/>
                  </a:lnTo>
                  <a:cubicBezTo>
                    <a:pt x="0" y="55206"/>
                    <a:pt x="7916" y="36096"/>
                    <a:pt x="22006" y="22006"/>
                  </a:cubicBezTo>
                  <a:cubicBezTo>
                    <a:pt x="36096" y="7916"/>
                    <a:pt x="55206" y="0"/>
                    <a:pt x="75132" y="0"/>
                  </a:cubicBezTo>
                  <a:close/>
                </a:path>
              </a:pathLst>
            </a:custGeom>
            <a:blipFill>
              <a:blip r:embed="rId4"/>
              <a:stretch>
                <a:fillRect t="-30575" b="-30575"/>
              </a:stretch>
            </a:blipFill>
          </p:spPr>
        </p:sp>
      </p:grpSp>
      <p:sp>
        <p:nvSpPr>
          <p:cNvPr id="31" name="TextBox 31"/>
          <p:cNvSpPr txBox="1"/>
          <p:nvPr/>
        </p:nvSpPr>
        <p:spPr>
          <a:xfrm>
            <a:off x="9309100" y="1925810"/>
            <a:ext cx="275660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22772" y="3007826"/>
            <a:ext cx="3282663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sofortige </a:t>
            </a:r>
          </a:p>
          <a:p>
            <a:pPr algn="ctr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529259" y="2909497"/>
            <a:ext cx="1889708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Wochen</a:t>
            </a:r>
          </a:p>
        </p:txBody>
      </p:sp>
      <p:sp>
        <p:nvSpPr>
          <p:cNvPr id="34" name="AutoShape 34"/>
          <p:cNvSpPr/>
          <p:nvPr/>
        </p:nvSpPr>
        <p:spPr>
          <a:xfrm flipV="1">
            <a:off x="3442408" y="2170436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AutoShape 35"/>
          <p:cNvSpPr/>
          <p:nvPr/>
        </p:nvSpPr>
        <p:spPr>
          <a:xfrm flipV="1">
            <a:off x="3443226" y="332659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6" name="AutoShape 36"/>
          <p:cNvSpPr/>
          <p:nvPr/>
        </p:nvSpPr>
        <p:spPr>
          <a:xfrm flipV="1">
            <a:off x="3444046" y="448275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7" name="AutoShape 37"/>
          <p:cNvSpPr/>
          <p:nvPr/>
        </p:nvSpPr>
        <p:spPr>
          <a:xfrm flipV="1">
            <a:off x="5030212" y="2175939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8" name="AutoShape 38"/>
          <p:cNvSpPr/>
          <p:nvPr/>
        </p:nvSpPr>
        <p:spPr>
          <a:xfrm flipV="1">
            <a:off x="5030212" y="3301080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9" name="AutoShape 39"/>
          <p:cNvSpPr/>
          <p:nvPr/>
        </p:nvSpPr>
        <p:spPr>
          <a:xfrm flipV="1">
            <a:off x="5029636" y="4482755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0" name="AutoShape 40"/>
          <p:cNvSpPr/>
          <p:nvPr/>
        </p:nvSpPr>
        <p:spPr>
          <a:xfrm flipV="1">
            <a:off x="9372985" y="2140651"/>
            <a:ext cx="524417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1" name="TextBox 41"/>
          <p:cNvSpPr txBox="1"/>
          <p:nvPr/>
        </p:nvSpPr>
        <p:spPr>
          <a:xfrm>
            <a:off x="6529259" y="1924933"/>
            <a:ext cx="186794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Wochen 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9897402" y="2830867"/>
            <a:ext cx="1580003" cy="980451"/>
            <a:chOff x="0" y="0"/>
            <a:chExt cx="367176" cy="22784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367176" cy="227846"/>
            </a:xfrm>
            <a:custGeom>
              <a:avLst/>
              <a:gdLst/>
              <a:ahLst/>
              <a:cxnLst/>
              <a:rect l="l" t="t" r="r" b="b"/>
              <a:pathLst>
                <a:path w="367176" h="227846">
                  <a:moveTo>
                    <a:pt x="75132" y="0"/>
                  </a:moveTo>
                  <a:lnTo>
                    <a:pt x="292043" y="0"/>
                  </a:lnTo>
                  <a:cubicBezTo>
                    <a:pt x="311970" y="0"/>
                    <a:pt x="331080" y="7916"/>
                    <a:pt x="345170" y="22006"/>
                  </a:cubicBezTo>
                  <a:cubicBezTo>
                    <a:pt x="359260" y="36096"/>
                    <a:pt x="367176" y="55206"/>
                    <a:pt x="367176" y="75132"/>
                  </a:cubicBezTo>
                  <a:lnTo>
                    <a:pt x="367176" y="152714"/>
                  </a:lnTo>
                  <a:cubicBezTo>
                    <a:pt x="367176" y="194208"/>
                    <a:pt x="333538" y="227846"/>
                    <a:pt x="292043" y="227846"/>
                  </a:cubicBezTo>
                  <a:lnTo>
                    <a:pt x="75132" y="227846"/>
                  </a:lnTo>
                  <a:cubicBezTo>
                    <a:pt x="55206" y="227846"/>
                    <a:pt x="36096" y="219931"/>
                    <a:pt x="22006" y="205841"/>
                  </a:cubicBezTo>
                  <a:cubicBezTo>
                    <a:pt x="7916" y="191751"/>
                    <a:pt x="0" y="172640"/>
                    <a:pt x="0" y="152714"/>
                  </a:cubicBezTo>
                  <a:lnTo>
                    <a:pt x="0" y="75132"/>
                  </a:lnTo>
                  <a:cubicBezTo>
                    <a:pt x="0" y="55206"/>
                    <a:pt x="7916" y="36096"/>
                    <a:pt x="22006" y="22006"/>
                  </a:cubicBezTo>
                  <a:cubicBezTo>
                    <a:pt x="36096" y="7916"/>
                    <a:pt x="55206" y="0"/>
                    <a:pt x="75132" y="0"/>
                  </a:cubicBezTo>
                  <a:close/>
                </a:path>
              </a:pathLst>
            </a:custGeom>
            <a:blipFill>
              <a:blip r:embed="rId4"/>
              <a:stretch>
                <a:fillRect t="-30575" b="-30575"/>
              </a:stretch>
            </a:blipFill>
          </p:spPr>
        </p:sp>
      </p:grpSp>
      <p:sp>
        <p:nvSpPr>
          <p:cNvPr id="44" name="TextBox 44"/>
          <p:cNvSpPr txBox="1"/>
          <p:nvPr/>
        </p:nvSpPr>
        <p:spPr>
          <a:xfrm>
            <a:off x="9309100" y="3086239"/>
            <a:ext cx="275660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902" y="1874980"/>
            <a:ext cx="4129834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93"/>
              </a:lnSpc>
            </a:pP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Anzeige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Ver-</a:t>
            </a:r>
            <a:b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2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teidigungsabsicht</a:t>
            </a: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984552" y="3288496"/>
            <a:ext cx="102793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127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529835" y="3288496"/>
            <a:ext cx="1889708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</a:t>
            </a:r>
          </a:p>
        </p:txBody>
      </p:sp>
      <p:sp>
        <p:nvSpPr>
          <p:cNvPr id="48" name="AutoShape 48"/>
          <p:cNvSpPr/>
          <p:nvPr/>
        </p:nvSpPr>
        <p:spPr>
          <a:xfrm>
            <a:off x="9375933" y="3321092"/>
            <a:ext cx="52146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9" name="TextBox 49"/>
          <p:cNvSpPr txBox="1"/>
          <p:nvPr/>
        </p:nvSpPr>
        <p:spPr>
          <a:xfrm>
            <a:off x="6614503" y="4287568"/>
            <a:ext cx="1889708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9926197" y="3992530"/>
            <a:ext cx="1580003" cy="980451"/>
            <a:chOff x="0" y="0"/>
            <a:chExt cx="367176" cy="22784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67176" cy="227846"/>
            </a:xfrm>
            <a:custGeom>
              <a:avLst/>
              <a:gdLst/>
              <a:ahLst/>
              <a:cxnLst/>
              <a:rect l="l" t="t" r="r" b="b"/>
              <a:pathLst>
                <a:path w="367176" h="227846">
                  <a:moveTo>
                    <a:pt x="75132" y="0"/>
                  </a:moveTo>
                  <a:lnTo>
                    <a:pt x="292043" y="0"/>
                  </a:lnTo>
                  <a:cubicBezTo>
                    <a:pt x="311970" y="0"/>
                    <a:pt x="331080" y="7916"/>
                    <a:pt x="345170" y="22006"/>
                  </a:cubicBezTo>
                  <a:cubicBezTo>
                    <a:pt x="359260" y="36096"/>
                    <a:pt x="367176" y="55206"/>
                    <a:pt x="367176" y="75132"/>
                  </a:cubicBezTo>
                  <a:lnTo>
                    <a:pt x="367176" y="152714"/>
                  </a:lnTo>
                  <a:cubicBezTo>
                    <a:pt x="367176" y="194208"/>
                    <a:pt x="333538" y="227846"/>
                    <a:pt x="292043" y="227846"/>
                  </a:cubicBezTo>
                  <a:lnTo>
                    <a:pt x="75132" y="227846"/>
                  </a:lnTo>
                  <a:cubicBezTo>
                    <a:pt x="55206" y="227846"/>
                    <a:pt x="36096" y="219931"/>
                    <a:pt x="22006" y="205841"/>
                  </a:cubicBezTo>
                  <a:cubicBezTo>
                    <a:pt x="7916" y="191751"/>
                    <a:pt x="0" y="172640"/>
                    <a:pt x="0" y="152714"/>
                  </a:cubicBezTo>
                  <a:lnTo>
                    <a:pt x="0" y="75132"/>
                  </a:lnTo>
                  <a:cubicBezTo>
                    <a:pt x="0" y="55206"/>
                    <a:pt x="7916" y="36096"/>
                    <a:pt x="22006" y="22006"/>
                  </a:cubicBezTo>
                  <a:cubicBezTo>
                    <a:pt x="36096" y="7916"/>
                    <a:pt x="55206" y="0"/>
                    <a:pt x="75132" y="0"/>
                  </a:cubicBezTo>
                  <a:close/>
                </a:path>
              </a:pathLst>
            </a:custGeom>
            <a:blipFill>
              <a:blip r:embed="rId4"/>
              <a:stretch>
                <a:fillRect t="-30575" b="-30575"/>
              </a:stretch>
            </a:blipFill>
          </p:spPr>
        </p:sp>
      </p:grpSp>
      <p:sp>
        <p:nvSpPr>
          <p:cNvPr id="52" name="TextBox 52"/>
          <p:cNvSpPr txBox="1"/>
          <p:nvPr/>
        </p:nvSpPr>
        <p:spPr>
          <a:xfrm>
            <a:off x="9337896" y="4287568"/>
            <a:ext cx="275660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53" name="AutoShape 53"/>
          <p:cNvSpPr/>
          <p:nvPr/>
        </p:nvSpPr>
        <p:spPr>
          <a:xfrm>
            <a:off x="9372409" y="4538659"/>
            <a:ext cx="55378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303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3032962"/>
            <a:ext cx="2874673" cy="2042603"/>
            <a:chOff x="0" y="0"/>
            <a:chExt cx="668043" cy="47467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8043" cy="474679"/>
            </a:xfrm>
            <a:custGeom>
              <a:avLst/>
              <a:gdLst/>
              <a:ahLst/>
              <a:cxnLst/>
              <a:rect l="l" t="t" r="r" b="b"/>
              <a:pathLst>
                <a:path w="668043" h="474679">
                  <a:moveTo>
                    <a:pt x="179543" y="0"/>
                  </a:moveTo>
                  <a:lnTo>
                    <a:pt x="488500" y="0"/>
                  </a:lnTo>
                  <a:cubicBezTo>
                    <a:pt x="536118" y="0"/>
                    <a:pt x="581785" y="18916"/>
                    <a:pt x="615456" y="52587"/>
                  </a:cubicBezTo>
                  <a:cubicBezTo>
                    <a:pt x="649127" y="86258"/>
                    <a:pt x="668043" y="131925"/>
                    <a:pt x="668043" y="179543"/>
                  </a:cubicBezTo>
                  <a:lnTo>
                    <a:pt x="668043" y="295136"/>
                  </a:lnTo>
                  <a:cubicBezTo>
                    <a:pt x="668043" y="342753"/>
                    <a:pt x="649127" y="388421"/>
                    <a:pt x="615456" y="422092"/>
                  </a:cubicBezTo>
                  <a:cubicBezTo>
                    <a:pt x="581785" y="455763"/>
                    <a:pt x="536118" y="474679"/>
                    <a:pt x="488500" y="474679"/>
                  </a:cubicBezTo>
                  <a:lnTo>
                    <a:pt x="179543" y="474679"/>
                  </a:lnTo>
                  <a:cubicBezTo>
                    <a:pt x="131925" y="474679"/>
                    <a:pt x="86258" y="455763"/>
                    <a:pt x="52587" y="422092"/>
                  </a:cubicBezTo>
                  <a:cubicBezTo>
                    <a:pt x="18916" y="388421"/>
                    <a:pt x="0" y="342753"/>
                    <a:pt x="0" y="295136"/>
                  </a:cubicBezTo>
                  <a:lnTo>
                    <a:pt x="0" y="179543"/>
                  </a:lnTo>
                  <a:cubicBezTo>
                    <a:pt x="0" y="131925"/>
                    <a:pt x="18916" y="86258"/>
                    <a:pt x="52587" y="52587"/>
                  </a:cubicBezTo>
                  <a:cubicBezTo>
                    <a:pt x="86258" y="18916"/>
                    <a:pt x="131925" y="0"/>
                    <a:pt x="179543" y="0"/>
                  </a:cubicBezTo>
                  <a:close/>
                </a:path>
              </a:pathLst>
            </a:custGeom>
            <a:blipFill>
              <a:blip r:embed="rId4"/>
              <a:stretch>
                <a:fillRect t="-20367" b="-20367"/>
              </a:stretch>
            </a:blipFill>
          </p:spPr>
        </p:sp>
      </p:grpSp>
      <p:sp>
        <p:nvSpPr>
          <p:cNvPr id="7" name="AutoShape 7"/>
          <p:cNvSpPr/>
          <p:nvPr/>
        </p:nvSpPr>
        <p:spPr>
          <a:xfrm flipV="1">
            <a:off x="2123137" y="2648947"/>
            <a:ext cx="0" cy="38401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AutoShape 8"/>
          <p:cNvSpPr/>
          <p:nvPr/>
        </p:nvSpPr>
        <p:spPr>
          <a:xfrm flipV="1">
            <a:off x="3538100" y="3553672"/>
            <a:ext cx="281219" cy="18443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AutoShape 9"/>
          <p:cNvSpPr/>
          <p:nvPr/>
        </p:nvSpPr>
        <p:spPr>
          <a:xfrm>
            <a:off x="3498411" y="4714707"/>
            <a:ext cx="320909" cy="29525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flipH="1">
            <a:off x="2123137" y="5075565"/>
            <a:ext cx="0" cy="58458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5717128" y="1609888"/>
            <a:ext cx="2347863" cy="2860675"/>
            <a:chOff x="0" y="0"/>
            <a:chExt cx="647267" cy="78864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47267" cy="788641"/>
            </a:xfrm>
            <a:custGeom>
              <a:avLst/>
              <a:gdLst/>
              <a:ahLst/>
              <a:cxnLst/>
              <a:rect l="l" t="t" r="r" b="b"/>
              <a:pathLst>
                <a:path w="647267" h="788641">
                  <a:moveTo>
                    <a:pt x="323634" y="0"/>
                  </a:moveTo>
                  <a:cubicBezTo>
                    <a:pt x="144896" y="0"/>
                    <a:pt x="0" y="176543"/>
                    <a:pt x="0" y="394321"/>
                  </a:cubicBezTo>
                  <a:cubicBezTo>
                    <a:pt x="0" y="612098"/>
                    <a:pt x="144896" y="788641"/>
                    <a:pt x="323634" y="788641"/>
                  </a:cubicBezTo>
                  <a:cubicBezTo>
                    <a:pt x="502371" y="788641"/>
                    <a:pt x="647267" y="612098"/>
                    <a:pt x="647267" y="394321"/>
                  </a:cubicBezTo>
                  <a:cubicBezTo>
                    <a:pt x="647267" y="176543"/>
                    <a:pt x="502371" y="0"/>
                    <a:pt x="323634" y="0"/>
                  </a:cubicBezTo>
                  <a:close/>
                </a:path>
              </a:pathLst>
            </a:custGeom>
            <a:blipFill>
              <a:blip r:embed="rId5"/>
              <a:stretch>
                <a:fillRect l="-54424" r="-18094"/>
              </a:stretch>
            </a:blipFill>
          </p:spPr>
        </p:sp>
      </p:grpSp>
      <p:sp>
        <p:nvSpPr>
          <p:cNvPr id="13" name="TextBox 13"/>
          <p:cNvSpPr txBox="1"/>
          <p:nvPr/>
        </p:nvSpPr>
        <p:spPr>
          <a:xfrm>
            <a:off x="1185434" y="751676"/>
            <a:ext cx="982113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Wiedereinsetzung in den vorigen Stand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880358" y="4770774"/>
            <a:ext cx="222253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Notfrist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18393" y="1844614"/>
            <a:ext cx="6172667" cy="718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Rechtsmittelbegründungsfrist</a:t>
            </a:r>
          </a:p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Nichtzulassungsbeschwerdefrist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80358" y="3078480"/>
            <a:ext cx="1695115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66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  <a:b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>
              <a:lnSpc>
                <a:spcPts val="2566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22685" y="5731934"/>
            <a:ext cx="418157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 des § 234 I ZPO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328397" y="1844614"/>
            <a:ext cx="374783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Antrag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auf </a:t>
            </a:r>
            <a:r>
              <a:rPr lang="en-US" sz="333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Wiedereinsetzung</a:t>
            </a:r>
            <a:r>
              <a:rPr lang="en-US" sz="333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89566" y="3802380"/>
            <a:ext cx="326714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3"/>
              </a:lnSpc>
            </a:pPr>
            <a:r>
              <a:rPr lang="en-US" sz="2666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Verhinderung: </a:t>
            </a:r>
          </a:p>
        </p:txBody>
      </p:sp>
      <p:sp>
        <p:nvSpPr>
          <p:cNvPr id="20" name="AutoShape 20"/>
          <p:cNvSpPr/>
          <p:nvPr/>
        </p:nvSpPr>
        <p:spPr>
          <a:xfrm>
            <a:off x="5883349" y="1725621"/>
            <a:ext cx="2214408" cy="261468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 flipH="1">
            <a:off x="5761174" y="1841801"/>
            <a:ext cx="2118116" cy="255690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5" name="Group 5">
            <a:extLst>
              <a:ext uri="{FF2B5EF4-FFF2-40B4-BE49-F238E27FC236}">
                <a16:creationId xmlns:a16="http://schemas.microsoft.com/office/drawing/2014/main" id="{80449B31-84EB-4313-A53A-473E131A1FA2}"/>
              </a:ext>
            </a:extLst>
          </p:cNvPr>
          <p:cNvGrpSpPr/>
          <p:nvPr/>
        </p:nvGrpSpPr>
        <p:grpSpPr>
          <a:xfrm>
            <a:off x="5424145" y="4220283"/>
            <a:ext cx="6828891" cy="2614680"/>
            <a:chOff x="0" y="0"/>
            <a:chExt cx="668043" cy="474679"/>
          </a:xfrm>
        </p:grpSpPr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3013DE60-9C7B-48E5-80BF-5D5729AF121E}"/>
                </a:ext>
              </a:extLst>
            </p:cNvPr>
            <p:cNvSpPr/>
            <p:nvPr/>
          </p:nvSpPr>
          <p:spPr>
            <a:xfrm>
              <a:off x="0" y="0"/>
              <a:ext cx="668043" cy="474679"/>
            </a:xfrm>
            <a:custGeom>
              <a:avLst/>
              <a:gdLst/>
              <a:ahLst/>
              <a:cxnLst/>
              <a:rect l="l" t="t" r="r" b="b"/>
              <a:pathLst>
                <a:path w="668043" h="474679">
                  <a:moveTo>
                    <a:pt x="179543" y="0"/>
                  </a:moveTo>
                  <a:lnTo>
                    <a:pt x="488500" y="0"/>
                  </a:lnTo>
                  <a:cubicBezTo>
                    <a:pt x="536118" y="0"/>
                    <a:pt x="581785" y="18916"/>
                    <a:pt x="615456" y="52587"/>
                  </a:cubicBezTo>
                  <a:cubicBezTo>
                    <a:pt x="649127" y="86258"/>
                    <a:pt x="668043" y="131925"/>
                    <a:pt x="668043" y="179543"/>
                  </a:cubicBezTo>
                  <a:lnTo>
                    <a:pt x="668043" y="295136"/>
                  </a:lnTo>
                  <a:cubicBezTo>
                    <a:pt x="668043" y="342753"/>
                    <a:pt x="649127" y="388421"/>
                    <a:pt x="615456" y="422092"/>
                  </a:cubicBezTo>
                  <a:cubicBezTo>
                    <a:pt x="581785" y="455763"/>
                    <a:pt x="536118" y="474679"/>
                    <a:pt x="488500" y="474679"/>
                  </a:cubicBezTo>
                  <a:lnTo>
                    <a:pt x="179543" y="474679"/>
                  </a:lnTo>
                  <a:cubicBezTo>
                    <a:pt x="131925" y="474679"/>
                    <a:pt x="86258" y="455763"/>
                    <a:pt x="52587" y="422092"/>
                  </a:cubicBezTo>
                  <a:cubicBezTo>
                    <a:pt x="18916" y="388421"/>
                    <a:pt x="0" y="342753"/>
                    <a:pt x="0" y="295136"/>
                  </a:cubicBezTo>
                  <a:lnTo>
                    <a:pt x="0" y="179543"/>
                  </a:lnTo>
                  <a:cubicBezTo>
                    <a:pt x="0" y="131925"/>
                    <a:pt x="18916" y="86258"/>
                    <a:pt x="52587" y="52587"/>
                  </a:cubicBezTo>
                  <a:cubicBezTo>
                    <a:pt x="86258" y="18916"/>
                    <a:pt x="131925" y="0"/>
                    <a:pt x="179543" y="0"/>
                  </a:cubicBezTo>
                  <a:close/>
                </a:path>
              </a:pathLst>
            </a:custGeom>
            <a:blipFill>
              <a:blip r:embed="rId4"/>
              <a:stretch>
                <a:fillRect t="-20367" b="-20367"/>
              </a:stretch>
            </a:blipFill>
          </p:spPr>
        </p:sp>
      </p:grpSp>
      <p:sp>
        <p:nvSpPr>
          <p:cNvPr id="27" name="Rechteck 26">
            <a:extLst>
              <a:ext uri="{FF2B5EF4-FFF2-40B4-BE49-F238E27FC236}">
                <a16:creationId xmlns:a16="http://schemas.microsoft.com/office/drawing/2014/main" id="{507F7DBA-9347-4F10-9B1A-FC073209AA58}"/>
              </a:ext>
            </a:extLst>
          </p:cNvPr>
          <p:cNvSpPr/>
          <p:nvPr/>
        </p:nvSpPr>
        <p:spPr>
          <a:xfrm>
            <a:off x="6026945" y="4424686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Ist eine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Partei</a:t>
            </a:r>
            <a:r>
              <a:rPr lang="de-DE" b="1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ohne</a:t>
            </a:r>
            <a:r>
              <a:rPr lang="de-DE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ihr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Verschulden</a:t>
            </a:r>
            <a:r>
              <a:rPr lang="de-DE" b="1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verhindert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de-DE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Notfrist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die</a:t>
            </a:r>
            <a:r>
              <a:rPr lang="de-DE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Frist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zur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Begründung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der</a:t>
            </a:r>
            <a:r>
              <a:rPr lang="de-DE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Berufung,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der Revision, der 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Nichtzulassungsbeschwerde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oder 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der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Rechtsbeschwerde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de-DE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die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Frist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des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§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234</a:t>
            </a:r>
            <a:r>
              <a:rPr lang="de-DE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ZPO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einzuhalten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ihr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auf</a:t>
            </a:r>
            <a:r>
              <a:rPr lang="de-DE" b="1" spc="-10" dirty="0">
                <a:latin typeface="Arial" panose="020B0604020202020204" pitchFamily="34" charset="0"/>
                <a:cs typeface="Arial" panose="020B0604020202020204" pitchFamily="34" charset="0"/>
              </a:rPr>
              <a:t> Antrag Wiedereinsetzung</a:t>
            </a:r>
            <a:r>
              <a:rPr lang="de-DE" b="1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de-DE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den</a:t>
            </a:r>
            <a:r>
              <a:rPr lang="de-DE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vorigen</a:t>
            </a:r>
            <a:r>
              <a:rPr lang="de-DE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b="1" dirty="0">
                <a:latin typeface="Arial" panose="020B0604020202020204" pitchFamily="34" charset="0"/>
                <a:cs typeface="Arial" panose="020B0604020202020204" pitchFamily="34" charset="0"/>
              </a:rPr>
              <a:t>Stand</a:t>
            </a:r>
            <a:r>
              <a:rPr lang="de-DE" b="1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gewähren:</a:t>
            </a:r>
            <a:b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Der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Partei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wird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erlaubt,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eine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versäumte 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Prozesshandlung</a:t>
            </a:r>
            <a:r>
              <a:rPr lang="de-DE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nachzuholen.</a:t>
            </a:r>
            <a:endParaRPr lang="de-DE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92601" y="1823923"/>
            <a:ext cx="2173363" cy="1527017"/>
            <a:chOff x="0" y="0"/>
            <a:chExt cx="812800" cy="57107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571078"/>
            </a:xfrm>
            <a:custGeom>
              <a:avLst/>
              <a:gdLst/>
              <a:ahLst/>
              <a:cxnLst/>
              <a:rect l="l" t="t" r="r" b="b"/>
              <a:pathLst>
                <a:path w="812800" h="571078">
                  <a:moveTo>
                    <a:pt x="406400" y="0"/>
                  </a:moveTo>
                  <a:cubicBezTo>
                    <a:pt x="181951" y="0"/>
                    <a:pt x="0" y="127840"/>
                    <a:pt x="0" y="285539"/>
                  </a:cubicBezTo>
                  <a:cubicBezTo>
                    <a:pt x="0" y="443238"/>
                    <a:pt x="181951" y="571078"/>
                    <a:pt x="406400" y="571078"/>
                  </a:cubicBezTo>
                  <a:cubicBezTo>
                    <a:pt x="630849" y="571078"/>
                    <a:pt x="812800" y="443238"/>
                    <a:pt x="812800" y="285539"/>
                  </a:cubicBezTo>
                  <a:cubicBezTo>
                    <a:pt x="812800" y="127840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21163" b="-21163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92601" y="3592314"/>
            <a:ext cx="2173363" cy="1527017"/>
            <a:chOff x="0" y="0"/>
            <a:chExt cx="812800" cy="57107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571078"/>
            </a:xfrm>
            <a:custGeom>
              <a:avLst/>
              <a:gdLst/>
              <a:ahLst/>
              <a:cxnLst/>
              <a:rect l="l" t="t" r="r" b="b"/>
              <a:pathLst>
                <a:path w="812800" h="571078">
                  <a:moveTo>
                    <a:pt x="406400" y="0"/>
                  </a:moveTo>
                  <a:cubicBezTo>
                    <a:pt x="181951" y="0"/>
                    <a:pt x="0" y="127840"/>
                    <a:pt x="0" y="285539"/>
                  </a:cubicBezTo>
                  <a:cubicBezTo>
                    <a:pt x="0" y="443238"/>
                    <a:pt x="181951" y="571078"/>
                    <a:pt x="406400" y="571078"/>
                  </a:cubicBezTo>
                  <a:cubicBezTo>
                    <a:pt x="630849" y="571078"/>
                    <a:pt x="812800" y="443238"/>
                    <a:pt x="812800" y="285539"/>
                  </a:cubicBezTo>
                  <a:cubicBezTo>
                    <a:pt x="812800" y="127840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 t="-21163" b="-21163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" name="AutoShape 9"/>
          <p:cNvSpPr/>
          <p:nvPr/>
        </p:nvSpPr>
        <p:spPr>
          <a:xfrm>
            <a:off x="1779283" y="5119330"/>
            <a:ext cx="0" cy="241374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3461348" y="2538337"/>
            <a:ext cx="3712621" cy="2173363"/>
            <a:chOff x="0" y="0"/>
            <a:chExt cx="862773" cy="50506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62773" cy="505066"/>
            </a:xfrm>
            <a:custGeom>
              <a:avLst/>
              <a:gdLst/>
              <a:ahLst/>
              <a:cxnLst/>
              <a:rect l="l" t="t" r="r" b="b"/>
              <a:pathLst>
                <a:path w="862773" h="505066">
                  <a:moveTo>
                    <a:pt x="31975" y="0"/>
                  </a:moveTo>
                  <a:lnTo>
                    <a:pt x="830799" y="0"/>
                  </a:lnTo>
                  <a:cubicBezTo>
                    <a:pt x="839279" y="0"/>
                    <a:pt x="847412" y="3369"/>
                    <a:pt x="853408" y="9365"/>
                  </a:cubicBezTo>
                  <a:cubicBezTo>
                    <a:pt x="859404" y="15362"/>
                    <a:pt x="862773" y="23494"/>
                    <a:pt x="862773" y="31975"/>
                  </a:cubicBezTo>
                  <a:lnTo>
                    <a:pt x="862773" y="473092"/>
                  </a:lnTo>
                  <a:cubicBezTo>
                    <a:pt x="862773" y="481572"/>
                    <a:pt x="859404" y="489705"/>
                    <a:pt x="853408" y="495701"/>
                  </a:cubicBezTo>
                  <a:cubicBezTo>
                    <a:pt x="847412" y="501697"/>
                    <a:pt x="839279" y="505066"/>
                    <a:pt x="830799" y="505066"/>
                  </a:cubicBezTo>
                  <a:lnTo>
                    <a:pt x="31975" y="505066"/>
                  </a:lnTo>
                  <a:cubicBezTo>
                    <a:pt x="23494" y="505066"/>
                    <a:pt x="15362" y="501697"/>
                    <a:pt x="9365" y="495701"/>
                  </a:cubicBezTo>
                  <a:cubicBezTo>
                    <a:pt x="3369" y="489705"/>
                    <a:pt x="0" y="481572"/>
                    <a:pt x="0" y="473092"/>
                  </a:cubicBezTo>
                  <a:lnTo>
                    <a:pt x="0" y="31975"/>
                  </a:lnTo>
                  <a:cubicBezTo>
                    <a:pt x="0" y="23494"/>
                    <a:pt x="3369" y="15362"/>
                    <a:pt x="9365" y="9365"/>
                  </a:cubicBezTo>
                  <a:cubicBezTo>
                    <a:pt x="15362" y="3369"/>
                    <a:pt x="23494" y="0"/>
                    <a:pt x="31975" y="0"/>
                  </a:cubicBezTo>
                  <a:close/>
                </a:path>
              </a:pathLst>
            </a:custGeom>
            <a:blipFill>
              <a:blip r:embed="rId2"/>
              <a:stretch>
                <a:fillRect t="-6905" b="-6905"/>
              </a:stretch>
            </a:blip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6131" y="2273630"/>
            <a:ext cx="330630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 Wochen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67974" y="2708502"/>
            <a:ext cx="8499369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 beginnt mit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Tag, an dem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das Hindernis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behoben ist</a:t>
            </a:r>
          </a:p>
        </p:txBody>
      </p:sp>
      <p:sp>
        <p:nvSpPr>
          <p:cNvPr id="14" name="AutoShape 14"/>
          <p:cNvSpPr/>
          <p:nvPr/>
        </p:nvSpPr>
        <p:spPr>
          <a:xfrm>
            <a:off x="2814100" y="2768958"/>
            <a:ext cx="647248" cy="235837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AutoShape 15"/>
          <p:cNvSpPr/>
          <p:nvPr/>
        </p:nvSpPr>
        <p:spPr>
          <a:xfrm flipV="1">
            <a:off x="2878931" y="4151604"/>
            <a:ext cx="582417" cy="94006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AutoShape 16"/>
          <p:cNvSpPr/>
          <p:nvPr/>
        </p:nvSpPr>
        <p:spPr>
          <a:xfrm flipV="1">
            <a:off x="7173969" y="3625018"/>
            <a:ext cx="681180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10398901" y="6323937"/>
            <a:ext cx="1793099" cy="534063"/>
            <a:chOff x="0" y="0"/>
            <a:chExt cx="416697" cy="12411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16697" cy="124110"/>
            </a:xfrm>
            <a:custGeom>
              <a:avLst/>
              <a:gdLst/>
              <a:ahLst/>
              <a:cxnLst/>
              <a:rect l="l" t="t" r="r" b="b"/>
              <a:pathLst>
                <a:path w="416697" h="124110">
                  <a:moveTo>
                    <a:pt x="0" y="0"/>
                  </a:moveTo>
                  <a:lnTo>
                    <a:pt x="416697" y="0"/>
                  </a:lnTo>
                  <a:lnTo>
                    <a:pt x="416697" y="124110"/>
                  </a:lnTo>
                  <a:lnTo>
                    <a:pt x="0" y="12411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Freeform 19"/>
          <p:cNvSpPr/>
          <p:nvPr/>
        </p:nvSpPr>
        <p:spPr>
          <a:xfrm flipH="1">
            <a:off x="5478654" y="4837404"/>
            <a:ext cx="2537641" cy="2020597"/>
          </a:xfrm>
          <a:custGeom>
            <a:avLst/>
            <a:gdLst/>
            <a:ahLst/>
            <a:cxnLst/>
            <a:rect l="l" t="t" r="r" b="b"/>
            <a:pathLst>
              <a:path w="3806461" h="3030895">
                <a:moveTo>
                  <a:pt x="3806461" y="0"/>
                </a:moveTo>
                <a:lnTo>
                  <a:pt x="0" y="0"/>
                </a:lnTo>
                <a:lnTo>
                  <a:pt x="0" y="3030895"/>
                </a:lnTo>
                <a:lnTo>
                  <a:pt x="3806461" y="3030895"/>
                </a:lnTo>
                <a:lnTo>
                  <a:pt x="3806461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0" y="751676"/>
            <a:ext cx="982113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Wiedereinsetzung in den vorigen Stand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236441" y="751676"/>
            <a:ext cx="264520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924917" y="2513149"/>
            <a:ext cx="4301836" cy="1859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933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Ablauf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defTabSz="609630">
              <a:lnSpc>
                <a:spcPts val="2933"/>
              </a:lnSpc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Jahres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vom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Ende </a:t>
            </a:r>
          </a:p>
          <a:p>
            <a:pPr defTabSz="609630">
              <a:lnSpc>
                <a:spcPts val="2933"/>
              </a:lnSpc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versäumten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Frist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angerechnet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Wieder-</a:t>
            </a:r>
            <a:b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einsetzung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mehr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möglich</a:t>
            </a:r>
            <a:endParaRPr lang="en-US" sz="2667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92602" y="5379755"/>
            <a:ext cx="4130347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200"/>
              </a:lnSpc>
            </a:pPr>
            <a:r>
              <a:rPr lang="en-US" sz="2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Rechtsmittelbegründungs-, Nichtzulassungsbeschwerde-, Rechtsbeschwerdefrist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94165" y="4056737"/>
            <a:ext cx="200229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452416" y="6376128"/>
            <a:ext cx="3727617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  <a:spcBef>
                <a:spcPct val="0"/>
              </a:spcBef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234 I ZPO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799" y="1938004"/>
            <a:ext cx="533293" cy="551337"/>
          </a:xfrm>
          <a:custGeom>
            <a:avLst/>
            <a:gdLst/>
            <a:ahLst/>
            <a:cxnLst/>
            <a:rect l="l" t="t" r="r" b="b"/>
            <a:pathLst>
              <a:path w="799939" h="827005">
                <a:moveTo>
                  <a:pt x="0" y="0"/>
                </a:moveTo>
                <a:lnTo>
                  <a:pt x="799939" y="0"/>
                </a:lnTo>
                <a:lnTo>
                  <a:pt x="799939" y="827005"/>
                </a:lnTo>
                <a:lnTo>
                  <a:pt x="0" y="8270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86766" y="877618"/>
            <a:ext cx="9821132" cy="327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US" sz="200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Wiedereinsetzung in den vorigen Stand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14037" y="751676"/>
            <a:ext cx="982113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Antrag und Zuständigkeit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69739" y="1938004"/>
            <a:ext cx="10741890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7865" indent="-457200">
              <a:lnSpc>
                <a:spcPct val="100000"/>
              </a:lnSpc>
              <a:tabLst>
                <a:tab pos="469265" algn="l"/>
                <a:tab pos="469900" algn="l"/>
              </a:tabLst>
            </a:pP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Form</a:t>
            </a:r>
            <a:r>
              <a:rPr lang="de-DE" sz="2800" spc="-3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richtet</a:t>
            </a:r>
            <a:r>
              <a:rPr lang="de-DE" sz="2800" spc="-2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sich</a:t>
            </a:r>
            <a:r>
              <a:rPr lang="de-DE" sz="2800" spc="-2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nach</a:t>
            </a:r>
            <a:r>
              <a:rPr lang="de-DE" sz="2800" spc="-3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den</a:t>
            </a:r>
            <a:r>
              <a:rPr lang="de-DE" sz="2800" spc="-2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Vorschriften,</a:t>
            </a:r>
            <a:r>
              <a:rPr lang="de-DE" sz="2800" spc="-2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die</a:t>
            </a:r>
            <a:r>
              <a:rPr lang="de-DE" sz="2800" spc="-3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für</a:t>
            </a:r>
            <a:r>
              <a:rPr lang="de-DE" sz="2800" spc="-1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die</a:t>
            </a:r>
            <a:r>
              <a:rPr lang="de-DE" sz="2800" spc="-2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spc="-10" dirty="0">
                <a:latin typeface="Canva Sans" panose="020B0604020202020204" charset="0"/>
                <a:cs typeface="Arial" panose="020B0604020202020204" pitchFamily="34" charset="0"/>
              </a:rPr>
              <a:t>versäumte Prozesshandlung</a:t>
            </a:r>
            <a:r>
              <a:rPr lang="de-DE" sz="2800" spc="1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gelten</a:t>
            </a:r>
            <a:r>
              <a:rPr lang="de-DE" sz="2800" spc="-1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(§</a:t>
            </a:r>
            <a:r>
              <a:rPr lang="de-DE" sz="2800" spc="1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236 I</a:t>
            </a:r>
            <a:r>
              <a:rPr lang="de-DE" sz="2800" spc="1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spc="-20" dirty="0">
                <a:latin typeface="Canva Sans" panose="020B0604020202020204" charset="0"/>
                <a:cs typeface="Arial" panose="020B0604020202020204" pitchFamily="34" charset="0"/>
              </a:rPr>
              <a:t>ZPO)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69739" y="2927896"/>
            <a:ext cx="9578109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7865" indent="-457200">
              <a:lnSpc>
                <a:spcPct val="100000"/>
              </a:lnSpc>
              <a:tabLst>
                <a:tab pos="469265" algn="l"/>
                <a:tab pos="469900" algn="l"/>
              </a:tabLst>
            </a:pP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muss</a:t>
            </a:r>
            <a:r>
              <a:rPr lang="de-DE" sz="2800" spc="-2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begründet werden,</a:t>
            </a:r>
            <a:r>
              <a:rPr lang="de-DE" sz="2800" spc="-1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spc="-10" dirty="0">
                <a:latin typeface="Canva Sans" panose="020B0604020202020204" charset="0"/>
                <a:cs typeface="Arial" panose="020B0604020202020204" pitchFamily="34" charset="0"/>
              </a:rPr>
              <a:t>Glaubhaftmachung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(§</a:t>
            </a:r>
            <a:r>
              <a:rPr lang="de-DE" sz="2800" spc="-1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236</a:t>
            </a:r>
            <a:r>
              <a:rPr lang="de-DE" sz="2800" spc="-1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II 1</a:t>
            </a:r>
            <a:r>
              <a:rPr lang="de-DE" sz="2800" spc="-1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spc="-20" dirty="0">
                <a:latin typeface="Canva Sans" panose="020B0604020202020204" charset="0"/>
                <a:cs typeface="Arial" panose="020B0604020202020204" pitchFamily="34" charset="0"/>
              </a:rPr>
              <a:t>ZPO)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14612" y="3590729"/>
            <a:ext cx="9027097" cy="912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28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Zuständigkeit</a:t>
            </a:r>
            <a:r>
              <a:rPr lang="en-US" sz="28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Gericht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dem die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nachgeholte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Prozesshandlung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zusteht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237 ZPO)</a:t>
            </a:r>
          </a:p>
        </p:txBody>
      </p:sp>
      <p:sp>
        <p:nvSpPr>
          <p:cNvPr id="11" name="Freeform 11"/>
          <p:cNvSpPr/>
          <p:nvPr/>
        </p:nvSpPr>
        <p:spPr>
          <a:xfrm>
            <a:off x="685798" y="2837030"/>
            <a:ext cx="533293" cy="551337"/>
          </a:xfrm>
          <a:custGeom>
            <a:avLst/>
            <a:gdLst/>
            <a:ahLst/>
            <a:cxnLst/>
            <a:rect l="l" t="t" r="r" b="b"/>
            <a:pathLst>
              <a:path w="799939" h="827005">
                <a:moveTo>
                  <a:pt x="0" y="0"/>
                </a:moveTo>
                <a:lnTo>
                  <a:pt x="799939" y="0"/>
                </a:lnTo>
                <a:lnTo>
                  <a:pt x="799939" y="827004"/>
                </a:lnTo>
                <a:lnTo>
                  <a:pt x="0" y="8270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85798" y="3736056"/>
            <a:ext cx="533293" cy="551337"/>
          </a:xfrm>
          <a:custGeom>
            <a:avLst/>
            <a:gdLst/>
            <a:ahLst/>
            <a:cxnLst/>
            <a:rect l="l" t="t" r="r" b="b"/>
            <a:pathLst>
              <a:path w="799939" h="827005">
                <a:moveTo>
                  <a:pt x="0" y="0"/>
                </a:moveTo>
                <a:lnTo>
                  <a:pt x="799939" y="0"/>
                </a:lnTo>
                <a:lnTo>
                  <a:pt x="799939" y="827005"/>
                </a:lnTo>
                <a:lnTo>
                  <a:pt x="0" y="8270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E5AE76A1-6F93-6027-7413-B5CA088AF99A}"/>
              </a:ext>
            </a:extLst>
          </p:cNvPr>
          <p:cNvSpPr txBox="1"/>
          <p:nvPr/>
        </p:nvSpPr>
        <p:spPr>
          <a:xfrm>
            <a:off x="1402279" y="4719726"/>
            <a:ext cx="9305619" cy="13865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das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den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Wiedereinsetzung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über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nachgeholte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Prozesshandlung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verbinden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(§</a:t>
            </a:r>
            <a:r>
              <a:rPr lang="de-DE" sz="2800" spc="-2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238</a:t>
            </a:r>
            <a:r>
              <a:rPr lang="de-DE" sz="2800" spc="-2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I</a:t>
            </a:r>
            <a:r>
              <a:rPr lang="de-DE" sz="2800" spc="-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800" dirty="0">
                <a:latin typeface="Canva Sans" panose="020B0604020202020204" charset="0"/>
                <a:cs typeface="Arial" panose="020B0604020202020204" pitchFamily="34" charset="0"/>
              </a:rPr>
              <a:t>1</a:t>
            </a:r>
            <a:r>
              <a:rPr lang="de-DE" sz="2800" spc="-20" dirty="0">
                <a:latin typeface="Canva Sans" panose="020B0604020202020204" charset="0"/>
                <a:cs typeface="Arial" panose="020B0604020202020204" pitchFamily="34" charset="0"/>
              </a:rPr>
              <a:t> ZPO)</a:t>
            </a:r>
          </a:p>
        </p:txBody>
      </p:sp>
      <p:sp>
        <p:nvSpPr>
          <p:cNvPr id="15" name="Freeform 11"/>
          <p:cNvSpPr/>
          <p:nvPr/>
        </p:nvSpPr>
        <p:spPr>
          <a:xfrm>
            <a:off x="685798" y="4817403"/>
            <a:ext cx="533293" cy="551337"/>
          </a:xfrm>
          <a:custGeom>
            <a:avLst/>
            <a:gdLst/>
            <a:ahLst/>
            <a:cxnLst/>
            <a:rect l="l" t="t" r="r" b="b"/>
            <a:pathLst>
              <a:path w="799939" h="827005">
                <a:moveTo>
                  <a:pt x="0" y="0"/>
                </a:moveTo>
                <a:lnTo>
                  <a:pt x="799939" y="0"/>
                </a:lnTo>
                <a:lnTo>
                  <a:pt x="799939" y="827005"/>
                </a:lnTo>
                <a:lnTo>
                  <a:pt x="0" y="8270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C5DCB191-7408-6839-85C2-C53ED88291CF}"/>
              </a:ext>
            </a:extLst>
          </p:cNvPr>
          <p:cNvSpPr txBox="1"/>
          <p:nvPr/>
        </p:nvSpPr>
        <p:spPr>
          <a:xfrm>
            <a:off x="1414612" y="6179850"/>
            <a:ext cx="8635059" cy="533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66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Wiedereinsetzung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unanfechtbar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238 III ZPO)</a:t>
            </a:r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4BE35AA1-8E8D-8458-6AF4-34985D973BD5}"/>
              </a:ext>
            </a:extLst>
          </p:cNvPr>
          <p:cNvSpPr/>
          <p:nvPr/>
        </p:nvSpPr>
        <p:spPr>
          <a:xfrm>
            <a:off x="685798" y="6261257"/>
            <a:ext cx="533293" cy="533800"/>
          </a:xfrm>
          <a:custGeom>
            <a:avLst/>
            <a:gdLst/>
            <a:ahLst/>
            <a:cxnLst/>
            <a:rect l="l" t="t" r="r" b="b"/>
            <a:pathLst>
              <a:path w="799939" h="827005">
                <a:moveTo>
                  <a:pt x="0" y="0"/>
                </a:moveTo>
                <a:lnTo>
                  <a:pt x="799939" y="0"/>
                </a:lnTo>
                <a:lnTo>
                  <a:pt x="799939" y="827005"/>
                </a:lnTo>
                <a:lnTo>
                  <a:pt x="0" y="8270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8498954" y="1884108"/>
            <a:ext cx="1323664" cy="1914884"/>
          </a:xfrm>
          <a:custGeom>
            <a:avLst/>
            <a:gdLst/>
            <a:ahLst/>
            <a:cxnLst/>
            <a:rect l="l" t="t" r="r" b="b"/>
            <a:pathLst>
              <a:path w="1985496" h="2872326">
                <a:moveTo>
                  <a:pt x="0" y="0"/>
                </a:moveTo>
                <a:lnTo>
                  <a:pt x="1985496" y="0"/>
                </a:lnTo>
                <a:lnTo>
                  <a:pt x="1985496" y="2872326"/>
                </a:lnTo>
                <a:lnTo>
                  <a:pt x="0" y="28723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2209059" y="1884108"/>
            <a:ext cx="1323664" cy="1914884"/>
          </a:xfrm>
          <a:custGeom>
            <a:avLst/>
            <a:gdLst/>
            <a:ahLst/>
            <a:cxnLst/>
            <a:rect l="l" t="t" r="r" b="b"/>
            <a:pathLst>
              <a:path w="1985496" h="2872326">
                <a:moveTo>
                  <a:pt x="0" y="0"/>
                </a:moveTo>
                <a:lnTo>
                  <a:pt x="1985496" y="0"/>
                </a:lnTo>
                <a:lnTo>
                  <a:pt x="1985496" y="2872326"/>
                </a:lnTo>
                <a:lnTo>
                  <a:pt x="0" y="28723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4347210" y="4031751"/>
            <a:ext cx="3497580" cy="2142828"/>
            <a:chOff x="0" y="0"/>
            <a:chExt cx="812800" cy="49797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497970"/>
            </a:xfrm>
            <a:custGeom>
              <a:avLst/>
              <a:gdLst/>
              <a:ahLst/>
              <a:cxnLst/>
              <a:rect l="l" t="t" r="r" b="b"/>
              <a:pathLst>
                <a:path w="812800" h="497970">
                  <a:moveTo>
                    <a:pt x="0" y="0"/>
                  </a:moveTo>
                  <a:lnTo>
                    <a:pt x="812800" y="0"/>
                  </a:lnTo>
                  <a:lnTo>
                    <a:pt x="812800" y="497970"/>
                  </a:lnTo>
                  <a:lnTo>
                    <a:pt x="0" y="497970"/>
                  </a:lnTo>
                  <a:close/>
                </a:path>
              </a:pathLst>
            </a:custGeom>
            <a:solidFill>
              <a:srgbClr val="7ED957"/>
            </a:solidFill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705037" y="4457539"/>
            <a:ext cx="4781927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es gelten die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Vorschriften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des BGB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70393" y="751676"/>
            <a:ext cx="982113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Fristberechnung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909041" y="751676"/>
            <a:ext cx="982113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Fristbeginn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52887" y="2525109"/>
            <a:ext cx="488622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= an allen Tagen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704850" y="4546387"/>
            <a:ext cx="2720786" cy="1113555"/>
            <a:chOff x="0" y="0"/>
            <a:chExt cx="632281" cy="25877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2282" cy="258778"/>
            </a:xfrm>
            <a:custGeom>
              <a:avLst/>
              <a:gdLst/>
              <a:ahLst/>
              <a:cxnLst/>
              <a:rect l="l" t="t" r="r" b="b"/>
              <a:pathLst>
                <a:path w="632282" h="258778">
                  <a:moveTo>
                    <a:pt x="0" y="0"/>
                  </a:moveTo>
                  <a:lnTo>
                    <a:pt x="632282" y="0"/>
                  </a:lnTo>
                  <a:lnTo>
                    <a:pt x="632282" y="258778"/>
                  </a:lnTo>
                  <a:lnTo>
                    <a:pt x="0" y="258778"/>
                  </a:lnTo>
                  <a:close/>
                </a:path>
              </a:pathLst>
            </a:custGeom>
            <a:solidFill>
              <a:srgbClr val="7ED957"/>
            </a:solidFill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04850" y="4786723"/>
            <a:ext cx="267962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222 I ZPO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766364" y="4546387"/>
            <a:ext cx="2720786" cy="1113555"/>
            <a:chOff x="0" y="0"/>
            <a:chExt cx="632281" cy="25877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2282" cy="258778"/>
            </a:xfrm>
            <a:custGeom>
              <a:avLst/>
              <a:gdLst/>
              <a:ahLst/>
              <a:cxnLst/>
              <a:rect l="l" t="t" r="r" b="b"/>
              <a:pathLst>
                <a:path w="632282" h="258778">
                  <a:moveTo>
                    <a:pt x="0" y="0"/>
                  </a:moveTo>
                  <a:lnTo>
                    <a:pt x="632282" y="0"/>
                  </a:lnTo>
                  <a:lnTo>
                    <a:pt x="632282" y="258778"/>
                  </a:lnTo>
                  <a:lnTo>
                    <a:pt x="0" y="258778"/>
                  </a:lnTo>
                  <a:close/>
                </a:path>
              </a:pathLst>
            </a:custGeom>
            <a:solidFill>
              <a:srgbClr val="7ED957"/>
            </a:solidFill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pPr defTabSz="609630"/>
              <a:endParaRPr lang="de-DE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766364" y="4650198"/>
            <a:ext cx="27597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186 – </a:t>
            </a:r>
          </a:p>
          <a:p>
            <a:pPr algn="ctr" defTabSz="609630">
              <a:lnSpc>
                <a:spcPts val="3666"/>
              </a:lnSpc>
              <a:spcBef>
                <a:spcPct val="0"/>
              </a:spcBef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193 BGB</a:t>
            </a:r>
          </a:p>
        </p:txBody>
      </p:sp>
      <p:sp>
        <p:nvSpPr>
          <p:cNvPr id="19" name="AutoShape 19"/>
          <p:cNvSpPr/>
          <p:nvPr/>
        </p:nvSpPr>
        <p:spPr>
          <a:xfrm>
            <a:off x="3425636" y="5103165"/>
            <a:ext cx="921574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7844790" y="5103165"/>
            <a:ext cx="921574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pPr defTabSz="609630"/>
            <a:endParaRPr lang="de-DE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1660595"/>
            <a:ext cx="10820400" cy="4026627"/>
            <a:chOff x="0" y="0"/>
            <a:chExt cx="21640800" cy="805325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12567" b="12567"/>
            <a:stretch>
              <a:fillRect/>
            </a:stretch>
          </p:blipFill>
          <p:spPr>
            <a:xfrm>
              <a:off x="0" y="0"/>
              <a:ext cx="10756900" cy="8053255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12567" b="12567"/>
            <a:stretch>
              <a:fillRect/>
            </a:stretch>
          </p:blipFill>
          <p:spPr>
            <a:xfrm>
              <a:off x="10883900" y="0"/>
              <a:ext cx="10756900" cy="8053255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4"/>
              <a:stretch>
                <a:fillRect t="-347998" b="-347998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930559" y="751676"/>
            <a:ext cx="43911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Fristenberechnung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87584" y="751676"/>
            <a:ext cx="40325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Fristbeginn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61493" y="1817593"/>
            <a:ext cx="5227063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Ereignisfrist</a:t>
            </a:r>
            <a:r>
              <a:rPr lang="en-US" sz="3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187 I BGB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13441" y="1830509"/>
            <a:ext cx="5031344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Beginnfrist</a:t>
            </a:r>
            <a:r>
              <a:rPr lang="en-US" sz="3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187 II BGB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94457" y="2645964"/>
            <a:ext cx="5227063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 Ereignis oder ein in den Lauf eines Tages fallende Zeitpunkt  ist maßgebend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2951" y="4533684"/>
            <a:ext cx="482087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Tag des Ereignisses zählt nicht mit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187583" y="2645964"/>
            <a:ext cx="3279099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Beginn eines Tages ist maßgebend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570867" y="4533684"/>
            <a:ext cx="451253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dieser Tag wird mitgerechnet</a:t>
            </a:r>
          </a:p>
        </p:txBody>
      </p:sp>
      <p:sp>
        <p:nvSpPr>
          <p:cNvPr id="16" name="AutoShape 16"/>
          <p:cNvSpPr/>
          <p:nvPr/>
        </p:nvSpPr>
        <p:spPr>
          <a:xfrm flipH="1">
            <a:off x="3433388" y="4016661"/>
            <a:ext cx="0" cy="485272"/>
          </a:xfrm>
          <a:prstGeom prst="line">
            <a:avLst/>
          </a:prstGeom>
          <a:ln w="76200" cap="flat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8827133" y="4016661"/>
            <a:ext cx="0" cy="485272"/>
          </a:xfrm>
          <a:prstGeom prst="line">
            <a:avLst/>
          </a:prstGeom>
          <a:ln w="76200" cap="flat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1660595"/>
            <a:ext cx="10820400" cy="4026627"/>
            <a:chOff x="0" y="0"/>
            <a:chExt cx="21640800" cy="8053255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12567" b="12567"/>
            <a:stretch>
              <a:fillRect/>
            </a:stretch>
          </p:blipFill>
          <p:spPr>
            <a:xfrm>
              <a:off x="0" y="0"/>
              <a:ext cx="10756900" cy="8053255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12567" b="12567"/>
            <a:stretch>
              <a:fillRect/>
            </a:stretch>
          </p:blipFill>
          <p:spPr>
            <a:xfrm>
              <a:off x="10883900" y="0"/>
              <a:ext cx="10756900" cy="8053255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4"/>
              <a:stretch>
                <a:fillRect t="-347998" b="-347998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930559" y="751676"/>
            <a:ext cx="439114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Fristenberechnung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87584" y="751676"/>
            <a:ext cx="403255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Fristbeginn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61493" y="1817593"/>
            <a:ext cx="5227063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Ereignisfrist</a:t>
            </a:r>
            <a:r>
              <a:rPr lang="en-US" sz="3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187 I BGB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13441" y="1830509"/>
            <a:ext cx="5031344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 u="sng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Beginnfrist</a:t>
            </a:r>
            <a:r>
              <a:rPr lang="en-US" sz="3333" b="1" u="sng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187 II BGB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94457" y="2645964"/>
            <a:ext cx="5227063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 Ereignis oder ein in den Lauf eines Tages fallende Zeitpunkt  ist maßgebend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2951" y="4533684"/>
            <a:ext cx="482087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Tag des Ereignisses zählt nicht mit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187583" y="2645964"/>
            <a:ext cx="3279099" cy="1269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Beginn eines Tages ist maßgebend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570867" y="4533684"/>
            <a:ext cx="4512533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dieser Tag wird mitgerechnet</a:t>
            </a:r>
          </a:p>
        </p:txBody>
      </p:sp>
      <p:sp>
        <p:nvSpPr>
          <p:cNvPr id="16" name="AutoShape 16"/>
          <p:cNvSpPr/>
          <p:nvPr/>
        </p:nvSpPr>
        <p:spPr>
          <a:xfrm flipH="1">
            <a:off x="3433388" y="4016661"/>
            <a:ext cx="0" cy="485272"/>
          </a:xfrm>
          <a:prstGeom prst="line">
            <a:avLst/>
          </a:prstGeom>
          <a:ln w="76200" cap="flat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8827133" y="4016661"/>
            <a:ext cx="0" cy="485272"/>
          </a:xfrm>
          <a:prstGeom prst="line">
            <a:avLst/>
          </a:prstGeom>
          <a:ln w="76200" cap="flat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  <p:graphicFrame>
        <p:nvGraphicFramePr>
          <p:cNvPr id="18" name="Inhaltsplatzhalter 3">
            <a:extLst>
              <a:ext uri="{FF2B5EF4-FFF2-40B4-BE49-F238E27FC236}">
                <a16:creationId xmlns:a16="http://schemas.microsoft.com/office/drawing/2014/main" id="{FCD9BB4D-6F3D-46F2-A735-9DEC82DEA7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8611396"/>
              </p:ext>
            </p:extLst>
          </p:nvPr>
        </p:nvGraphicFramePr>
        <p:xfrm>
          <a:off x="685799" y="1660595"/>
          <a:ext cx="10820400" cy="4176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0200">
                  <a:extLst>
                    <a:ext uri="{9D8B030D-6E8A-4147-A177-3AD203B41FA5}">
                      <a16:colId xmlns:a16="http://schemas.microsoft.com/office/drawing/2014/main" val="3148908998"/>
                    </a:ext>
                  </a:extLst>
                </a:gridCol>
                <a:gridCol w="5410200">
                  <a:extLst>
                    <a:ext uri="{9D8B030D-6E8A-4147-A177-3AD203B41FA5}">
                      <a16:colId xmlns:a16="http://schemas.microsoft.com/office/drawing/2014/main" val="1018595643"/>
                    </a:ext>
                  </a:extLst>
                </a:gridCol>
              </a:tblGrid>
              <a:tr h="663426">
                <a:tc>
                  <a:txBody>
                    <a:bodyPr/>
                    <a:lstStyle/>
                    <a:p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Ereignisfristen (alle ZPO Fristen</a:t>
                      </a:r>
                      <a:r>
                        <a:rPr lang="de-DE" sz="240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240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 )</a:t>
                      </a:r>
                      <a:endParaRPr lang="de-DE" sz="24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45D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i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Beginnfrist</a:t>
                      </a:r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(oder Verlaufsfrist)</a:t>
                      </a:r>
                    </a:p>
                  </a:txBody>
                  <a:tcPr>
                    <a:solidFill>
                      <a:srgbClr val="45D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9085076"/>
                  </a:ext>
                </a:extLst>
              </a:tr>
              <a:tr h="672640">
                <a:tc>
                  <a:txBody>
                    <a:bodyPr/>
                    <a:lstStyle/>
                    <a:p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Einspruch VU</a:t>
                      </a:r>
                    </a:p>
                  </a:txBody>
                  <a:tcPr>
                    <a:solidFill>
                      <a:srgbClr val="45D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Lebensalter (ab Geburt)</a:t>
                      </a:r>
                    </a:p>
                  </a:txBody>
                  <a:tcPr>
                    <a:solidFill>
                      <a:srgbClr val="45D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797378"/>
                  </a:ext>
                </a:extLst>
              </a:tr>
              <a:tr h="672640">
                <a:tc>
                  <a:txBody>
                    <a:bodyPr/>
                    <a:lstStyle/>
                    <a:p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Berufung</a:t>
                      </a:r>
                    </a:p>
                  </a:txBody>
                  <a:tcPr>
                    <a:solidFill>
                      <a:srgbClr val="45D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Mieten eines Fahrzeugs </a:t>
                      </a:r>
                      <a:b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(für</a:t>
                      </a:r>
                      <a:r>
                        <a:rPr lang="de-DE" sz="2400" i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 Wochen ab …)</a:t>
                      </a:r>
                      <a:endParaRPr lang="de-DE" sz="24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45D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9181319"/>
                  </a:ext>
                </a:extLst>
              </a:tr>
              <a:tr h="672640">
                <a:tc>
                  <a:txBody>
                    <a:bodyPr/>
                    <a:lstStyle/>
                    <a:p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Revision</a:t>
                      </a:r>
                    </a:p>
                  </a:txBody>
                  <a:tcPr>
                    <a:solidFill>
                      <a:srgbClr val="45DB4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4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45D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29155"/>
                  </a:ext>
                </a:extLst>
              </a:tr>
              <a:tr h="672640">
                <a:tc>
                  <a:txBody>
                    <a:bodyPr/>
                    <a:lstStyle/>
                    <a:p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Ladungsfrist</a:t>
                      </a:r>
                    </a:p>
                  </a:txBody>
                  <a:tcPr>
                    <a:solidFill>
                      <a:srgbClr val="45DB4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4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45D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894833"/>
                  </a:ext>
                </a:extLst>
              </a:tr>
              <a:tr h="672640">
                <a:tc>
                  <a:txBody>
                    <a:bodyPr/>
                    <a:lstStyle/>
                    <a:p>
                      <a:r>
                        <a:rPr lang="de-DE" sz="240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Sofortige Beschwerde</a:t>
                      </a:r>
                    </a:p>
                  </a:txBody>
                  <a:tcPr>
                    <a:solidFill>
                      <a:srgbClr val="45DB4C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sz="240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45D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5249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3537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7235289" y="3022812"/>
            <a:ext cx="3149389" cy="3149389"/>
          </a:xfrm>
          <a:custGeom>
            <a:avLst/>
            <a:gdLst/>
            <a:ahLst/>
            <a:cxnLst/>
            <a:rect l="l" t="t" r="r" b="b"/>
            <a:pathLst>
              <a:path w="4724083" h="4724083">
                <a:moveTo>
                  <a:pt x="0" y="0"/>
                </a:moveTo>
                <a:lnTo>
                  <a:pt x="4724082" y="0"/>
                </a:lnTo>
                <a:lnTo>
                  <a:pt x="4724082" y="4724083"/>
                </a:lnTo>
                <a:lnTo>
                  <a:pt x="0" y="47240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30559" y="751676"/>
            <a:ext cx="441504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Fristenberechnung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235289" y="751676"/>
            <a:ext cx="39452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Fristende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5922" y="3258532"/>
            <a:ext cx="504786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Samstag, Sonntag, allgemeiner Feiertag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6213" y="1702784"/>
            <a:ext cx="4943735" cy="983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8400"/>
              </a:lnSpc>
            </a:pPr>
            <a:r>
              <a:rPr lang="en-US" sz="6000" b="1">
                <a:solidFill>
                  <a:srgbClr val="EA2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NIEMALS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21067" y="1702784"/>
            <a:ext cx="5777831" cy="1011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8400"/>
              </a:lnSpc>
            </a:pPr>
            <a:r>
              <a:rPr lang="en-US" sz="6000" b="1" dirty="0">
                <a:solidFill>
                  <a:srgbClr val="EA2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IMMER BIS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47005" y="4281064"/>
            <a:ext cx="292595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24:00 Uhr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1805" y="4890696"/>
            <a:ext cx="567609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nächster Werktag</a:t>
            </a:r>
          </a:p>
        </p:txBody>
      </p:sp>
      <p:sp>
        <p:nvSpPr>
          <p:cNvPr id="13" name="AutoShape 13"/>
          <p:cNvSpPr/>
          <p:nvPr/>
        </p:nvSpPr>
        <p:spPr>
          <a:xfrm>
            <a:off x="2989853" y="4344565"/>
            <a:ext cx="0" cy="609631"/>
          </a:xfrm>
          <a:prstGeom prst="line">
            <a:avLst/>
          </a:prstGeom>
          <a:ln w="76200" cap="flat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DD1A6D89-6AB5-F18E-5861-01208699B4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301738" y="6067529"/>
            <a:ext cx="8218120" cy="94496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930559" y="751676"/>
            <a:ext cx="46181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Fristenberechnung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988479" y="751676"/>
            <a:ext cx="595619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Fristende - § 188 I BGB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78299" y="1981563"/>
            <a:ext cx="962905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 nach Tagen bestimmte Frist endigt mit dem </a:t>
            </a: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Ablauf des letzten Tages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Frist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946615" y="3331996"/>
            <a:ext cx="970849" cy="97084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783734" y="3510483"/>
            <a:ext cx="129661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6812035" y="3341500"/>
            <a:ext cx="970849" cy="97084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4380686" y="3341500"/>
            <a:ext cx="970849" cy="970849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4348920" y="3510483"/>
            <a:ext cx="103438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840880" y="3510483"/>
            <a:ext cx="91315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96781" y="3434072"/>
            <a:ext cx="1546440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7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Frist: </a:t>
            </a:r>
          </a:p>
          <a:p>
            <a:pPr algn="ctr" defTabSz="609630">
              <a:lnSpc>
                <a:spcPts val="2493"/>
              </a:lnSpc>
            </a:pPr>
            <a:r>
              <a:rPr lang="en-US" sz="22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 Tage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70002" y="4610809"/>
            <a:ext cx="2324075" cy="6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5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Tag der Zustellung</a:t>
            </a:r>
          </a:p>
        </p:txBody>
      </p:sp>
      <p:sp>
        <p:nvSpPr>
          <p:cNvPr id="19" name="AutoShape 19"/>
          <p:cNvSpPr/>
          <p:nvPr/>
        </p:nvSpPr>
        <p:spPr>
          <a:xfrm flipV="1">
            <a:off x="3594077" y="4924075"/>
            <a:ext cx="786609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TextBox 20"/>
          <p:cNvSpPr txBox="1"/>
          <p:nvPr/>
        </p:nvSpPr>
        <p:spPr>
          <a:xfrm>
            <a:off x="4402384" y="4687000"/>
            <a:ext cx="92745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968257" y="4687000"/>
            <a:ext cx="658405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</a:t>
            </a:r>
          </a:p>
        </p:txBody>
      </p:sp>
      <p:sp>
        <p:nvSpPr>
          <p:cNvPr id="22" name="AutoShape 22"/>
          <p:cNvSpPr/>
          <p:nvPr/>
        </p:nvSpPr>
        <p:spPr>
          <a:xfrm>
            <a:off x="5351535" y="4924075"/>
            <a:ext cx="146050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3" name="Group 23"/>
          <p:cNvGrpSpPr/>
          <p:nvPr/>
        </p:nvGrpSpPr>
        <p:grpSpPr>
          <a:xfrm>
            <a:off x="9243384" y="3341500"/>
            <a:ext cx="970849" cy="970849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5" name="TextBox 25"/>
          <p:cNvSpPr txBox="1"/>
          <p:nvPr/>
        </p:nvSpPr>
        <p:spPr>
          <a:xfrm>
            <a:off x="9443122" y="4687000"/>
            <a:ext cx="57137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7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</a:t>
            </a:r>
          </a:p>
        </p:txBody>
      </p:sp>
      <p:sp>
        <p:nvSpPr>
          <p:cNvPr id="26" name="AutoShape 26"/>
          <p:cNvSpPr/>
          <p:nvPr/>
        </p:nvSpPr>
        <p:spPr>
          <a:xfrm>
            <a:off x="7782883" y="4947349"/>
            <a:ext cx="146050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TextBox 27"/>
          <p:cNvSpPr txBox="1"/>
          <p:nvPr/>
        </p:nvSpPr>
        <p:spPr>
          <a:xfrm>
            <a:off x="9163394" y="3515256"/>
            <a:ext cx="113082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820183" y="5478641"/>
            <a:ext cx="85516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Fristende = </a:t>
            </a:r>
            <a:r>
              <a:rPr lang="en-US" sz="3333" b="1" u="sng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Donnerstag, 24:00 Uhr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7171499" y="1767791"/>
            <a:ext cx="4334701" cy="3674873"/>
          </a:xfrm>
          <a:custGeom>
            <a:avLst/>
            <a:gdLst/>
            <a:ahLst/>
            <a:cxnLst/>
            <a:rect l="l" t="t" r="r" b="b"/>
            <a:pathLst>
              <a:path w="6502052" h="5512310">
                <a:moveTo>
                  <a:pt x="0" y="0"/>
                </a:moveTo>
                <a:lnTo>
                  <a:pt x="6502052" y="0"/>
                </a:lnTo>
                <a:lnTo>
                  <a:pt x="6502052" y="5512310"/>
                </a:lnTo>
                <a:lnTo>
                  <a:pt x="0" y="55123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577473" y="1762761"/>
            <a:ext cx="4317511" cy="3679903"/>
          </a:xfrm>
          <a:custGeom>
            <a:avLst/>
            <a:gdLst/>
            <a:ahLst/>
            <a:cxnLst/>
            <a:rect l="l" t="t" r="r" b="b"/>
            <a:pathLst>
              <a:path w="6476266" h="5519855">
                <a:moveTo>
                  <a:pt x="0" y="0"/>
                </a:moveTo>
                <a:lnTo>
                  <a:pt x="6476265" y="0"/>
                </a:lnTo>
                <a:lnTo>
                  <a:pt x="6476265" y="5519855"/>
                </a:lnTo>
                <a:lnTo>
                  <a:pt x="0" y="55198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145694" y="3234017"/>
            <a:ext cx="445098" cy="445098"/>
          </a:xfrm>
          <a:custGeom>
            <a:avLst/>
            <a:gdLst/>
            <a:ahLst/>
            <a:cxnLst/>
            <a:rect l="l" t="t" r="r" b="b"/>
            <a:pathLst>
              <a:path w="667647" h="667647">
                <a:moveTo>
                  <a:pt x="0" y="0"/>
                </a:moveTo>
                <a:lnTo>
                  <a:pt x="667647" y="0"/>
                </a:lnTo>
                <a:lnTo>
                  <a:pt x="667647" y="667647"/>
                </a:lnTo>
                <a:lnTo>
                  <a:pt x="0" y="6676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30559" y="751676"/>
            <a:ext cx="46181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Fristenberechnung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64586" y="751676"/>
            <a:ext cx="595619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Fristende - § 188 II BGB</a:t>
            </a:r>
          </a:p>
        </p:txBody>
      </p:sp>
      <p:sp>
        <p:nvSpPr>
          <p:cNvPr id="10" name="Freeform 10"/>
          <p:cNvSpPr/>
          <p:nvPr/>
        </p:nvSpPr>
        <p:spPr>
          <a:xfrm>
            <a:off x="3145694" y="4095050"/>
            <a:ext cx="445098" cy="445098"/>
          </a:xfrm>
          <a:custGeom>
            <a:avLst/>
            <a:gdLst/>
            <a:ahLst/>
            <a:cxnLst/>
            <a:rect l="l" t="t" r="r" b="b"/>
            <a:pathLst>
              <a:path w="667647" h="667647">
                <a:moveTo>
                  <a:pt x="0" y="0"/>
                </a:moveTo>
                <a:lnTo>
                  <a:pt x="667647" y="0"/>
                </a:lnTo>
                <a:lnTo>
                  <a:pt x="667647" y="667647"/>
                </a:lnTo>
                <a:lnTo>
                  <a:pt x="0" y="6676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AutoShape 11"/>
          <p:cNvSpPr/>
          <p:nvPr/>
        </p:nvSpPr>
        <p:spPr>
          <a:xfrm flipH="1">
            <a:off x="2216919" y="3456566"/>
            <a:ext cx="92877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flipH="1">
            <a:off x="2216919" y="4317599"/>
            <a:ext cx="92877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>
            <a:off x="2216919" y="3456566"/>
            <a:ext cx="0" cy="86103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TextBox 14"/>
          <p:cNvSpPr txBox="1"/>
          <p:nvPr/>
        </p:nvSpPr>
        <p:spPr>
          <a:xfrm>
            <a:off x="333567" y="3572533"/>
            <a:ext cx="1755267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29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Wochen-frist</a:t>
            </a:r>
          </a:p>
        </p:txBody>
      </p:sp>
      <p:sp>
        <p:nvSpPr>
          <p:cNvPr id="15" name="Freeform 15"/>
          <p:cNvSpPr/>
          <p:nvPr/>
        </p:nvSpPr>
        <p:spPr>
          <a:xfrm>
            <a:off x="4291130" y="4095050"/>
            <a:ext cx="445098" cy="445098"/>
          </a:xfrm>
          <a:custGeom>
            <a:avLst/>
            <a:gdLst/>
            <a:ahLst/>
            <a:cxnLst/>
            <a:rect l="l" t="t" r="r" b="b"/>
            <a:pathLst>
              <a:path w="667647" h="667647">
                <a:moveTo>
                  <a:pt x="0" y="0"/>
                </a:moveTo>
                <a:lnTo>
                  <a:pt x="667648" y="0"/>
                </a:lnTo>
                <a:lnTo>
                  <a:pt x="667648" y="667647"/>
                </a:lnTo>
                <a:lnTo>
                  <a:pt x="0" y="6676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845581" y="4095050"/>
            <a:ext cx="445098" cy="445098"/>
          </a:xfrm>
          <a:custGeom>
            <a:avLst/>
            <a:gdLst/>
            <a:ahLst/>
            <a:cxnLst/>
            <a:rect l="l" t="t" r="r" b="b"/>
            <a:pathLst>
              <a:path w="667647" h="667647">
                <a:moveTo>
                  <a:pt x="0" y="0"/>
                </a:moveTo>
                <a:lnTo>
                  <a:pt x="667647" y="0"/>
                </a:lnTo>
                <a:lnTo>
                  <a:pt x="667647" y="667647"/>
                </a:lnTo>
                <a:lnTo>
                  <a:pt x="0" y="6676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AutoShape 17"/>
          <p:cNvSpPr/>
          <p:nvPr/>
        </p:nvSpPr>
        <p:spPr>
          <a:xfrm flipH="1">
            <a:off x="9068130" y="4540147"/>
            <a:ext cx="0" cy="109611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TextBox 18"/>
          <p:cNvSpPr txBox="1"/>
          <p:nvPr/>
        </p:nvSpPr>
        <p:spPr>
          <a:xfrm>
            <a:off x="4381456" y="5719233"/>
            <a:ext cx="490922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Monatsfrist</a:t>
            </a:r>
          </a:p>
        </p:txBody>
      </p:sp>
      <p:sp>
        <p:nvSpPr>
          <p:cNvPr id="19" name="AutoShape 19"/>
          <p:cNvSpPr/>
          <p:nvPr/>
        </p:nvSpPr>
        <p:spPr>
          <a:xfrm>
            <a:off x="4499670" y="5636262"/>
            <a:ext cx="458091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4513679" y="4511462"/>
            <a:ext cx="0" cy="11248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5328193" y="1798059"/>
            <a:ext cx="4317511" cy="3679903"/>
          </a:xfrm>
          <a:custGeom>
            <a:avLst/>
            <a:gdLst/>
            <a:ahLst/>
            <a:cxnLst/>
            <a:rect l="l" t="t" r="r" b="b"/>
            <a:pathLst>
              <a:path w="6476266" h="5519855">
                <a:moveTo>
                  <a:pt x="0" y="0"/>
                </a:moveTo>
                <a:lnTo>
                  <a:pt x="6476265" y="0"/>
                </a:lnTo>
                <a:lnTo>
                  <a:pt x="6476265" y="5519855"/>
                </a:lnTo>
                <a:lnTo>
                  <a:pt x="0" y="55198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07229" y="4574779"/>
            <a:ext cx="445098" cy="445098"/>
          </a:xfrm>
          <a:custGeom>
            <a:avLst/>
            <a:gdLst/>
            <a:ahLst/>
            <a:cxnLst/>
            <a:rect l="l" t="t" r="r" b="b"/>
            <a:pathLst>
              <a:path w="667647" h="667647">
                <a:moveTo>
                  <a:pt x="0" y="0"/>
                </a:moveTo>
                <a:lnTo>
                  <a:pt x="667647" y="0"/>
                </a:lnTo>
                <a:lnTo>
                  <a:pt x="667647" y="667648"/>
                </a:lnTo>
                <a:lnTo>
                  <a:pt x="0" y="6676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5800" y="1825446"/>
            <a:ext cx="4460489" cy="3625129"/>
          </a:xfrm>
          <a:custGeom>
            <a:avLst/>
            <a:gdLst/>
            <a:ahLst/>
            <a:cxnLst/>
            <a:rect l="l" t="t" r="r" b="b"/>
            <a:pathLst>
              <a:path w="6690733" h="5437694">
                <a:moveTo>
                  <a:pt x="0" y="0"/>
                </a:moveTo>
                <a:lnTo>
                  <a:pt x="6690733" y="0"/>
                </a:lnTo>
                <a:lnTo>
                  <a:pt x="6690733" y="5437694"/>
                </a:lnTo>
                <a:lnTo>
                  <a:pt x="0" y="54376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b="-1510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550974" y="4574779"/>
            <a:ext cx="445098" cy="445098"/>
          </a:xfrm>
          <a:custGeom>
            <a:avLst/>
            <a:gdLst/>
            <a:ahLst/>
            <a:cxnLst/>
            <a:rect l="l" t="t" r="r" b="b"/>
            <a:pathLst>
              <a:path w="667647" h="667647">
                <a:moveTo>
                  <a:pt x="0" y="0"/>
                </a:moveTo>
                <a:lnTo>
                  <a:pt x="667647" y="0"/>
                </a:lnTo>
                <a:lnTo>
                  <a:pt x="667647" y="667648"/>
                </a:lnTo>
                <a:lnTo>
                  <a:pt x="0" y="6676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30559" y="751676"/>
            <a:ext cx="46181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Fristenberechnung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964586" y="751676"/>
            <a:ext cx="5956199" cy="5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dirty="0" err="1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Fristende</a:t>
            </a: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 - § 188 III BGB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645703" y="2256099"/>
            <a:ext cx="2546297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567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fehlt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maßgeb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</a:p>
          <a:p>
            <a:pPr algn="ctr" defTabSz="609630">
              <a:lnSpc>
                <a:spcPts val="2567"/>
              </a:lnSpc>
            </a:pP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liche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Tag, so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endet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Frist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dem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Ablauf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letzten</a:t>
            </a: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Tages dieses </a:t>
            </a:r>
            <a:r>
              <a:rPr lang="en-US" sz="2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Monats</a:t>
            </a:r>
            <a:endParaRPr lang="en-US" sz="2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2" name="AutoShape 12"/>
          <p:cNvSpPr/>
          <p:nvPr/>
        </p:nvSpPr>
        <p:spPr>
          <a:xfrm flipH="1">
            <a:off x="3773523" y="5019877"/>
            <a:ext cx="0" cy="72352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>
            <a:off x="8329778" y="5019877"/>
            <a:ext cx="0" cy="72352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flipV="1">
            <a:off x="3773523" y="5743400"/>
            <a:ext cx="455625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TextBox 15"/>
          <p:cNvSpPr txBox="1"/>
          <p:nvPr/>
        </p:nvSpPr>
        <p:spPr>
          <a:xfrm>
            <a:off x="3773523" y="5692600"/>
            <a:ext cx="4556255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 Monat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328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2065898"/>
            <a:ext cx="1015741" cy="1015741"/>
          </a:xfrm>
          <a:custGeom>
            <a:avLst/>
            <a:gdLst/>
            <a:ahLst/>
            <a:cxnLst/>
            <a:rect l="l" t="t" r="r" b="b"/>
            <a:pathLst>
              <a:path w="1523611" h="1523611">
                <a:moveTo>
                  <a:pt x="0" y="0"/>
                </a:moveTo>
                <a:lnTo>
                  <a:pt x="1523611" y="0"/>
                </a:lnTo>
                <a:lnTo>
                  <a:pt x="1523611" y="1523612"/>
                </a:lnTo>
                <a:lnTo>
                  <a:pt x="0" y="15236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85800" y="3592895"/>
            <a:ext cx="1015741" cy="1015741"/>
          </a:xfrm>
          <a:custGeom>
            <a:avLst/>
            <a:gdLst/>
            <a:ahLst/>
            <a:cxnLst/>
            <a:rect l="l" t="t" r="r" b="b"/>
            <a:pathLst>
              <a:path w="1523611" h="1523611">
                <a:moveTo>
                  <a:pt x="0" y="0"/>
                </a:moveTo>
                <a:lnTo>
                  <a:pt x="1523611" y="0"/>
                </a:lnTo>
                <a:lnTo>
                  <a:pt x="1523611" y="1523611"/>
                </a:lnTo>
                <a:lnTo>
                  <a:pt x="0" y="15236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85800" y="5122986"/>
            <a:ext cx="1015741" cy="1015741"/>
          </a:xfrm>
          <a:custGeom>
            <a:avLst/>
            <a:gdLst/>
            <a:ahLst/>
            <a:cxnLst/>
            <a:rect l="l" t="t" r="r" b="b"/>
            <a:pathLst>
              <a:path w="1523611" h="1523611">
                <a:moveTo>
                  <a:pt x="0" y="0"/>
                </a:moveTo>
                <a:lnTo>
                  <a:pt x="1523611" y="0"/>
                </a:lnTo>
                <a:lnTo>
                  <a:pt x="1523611" y="1523612"/>
                </a:lnTo>
                <a:lnTo>
                  <a:pt x="0" y="15236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807755" y="3429000"/>
            <a:ext cx="3044637" cy="2709727"/>
          </a:xfrm>
          <a:custGeom>
            <a:avLst/>
            <a:gdLst/>
            <a:ahLst/>
            <a:cxnLst/>
            <a:rect l="l" t="t" r="r" b="b"/>
            <a:pathLst>
              <a:path w="4566955" h="4064590">
                <a:moveTo>
                  <a:pt x="0" y="0"/>
                </a:moveTo>
                <a:lnTo>
                  <a:pt x="4566955" y="0"/>
                </a:lnTo>
                <a:lnTo>
                  <a:pt x="4566955" y="4064590"/>
                </a:lnTo>
                <a:lnTo>
                  <a:pt x="0" y="40645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835408" y="727346"/>
            <a:ext cx="46181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Fristenschema</a:t>
            </a:r>
            <a:endParaRPr lang="en-US" sz="3333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072786" y="2209344"/>
            <a:ext cx="8159786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Um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welche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Frist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handelt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es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sich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lange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dauert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diese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72785" y="3813778"/>
            <a:ext cx="609949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  <a:spcBef>
                <a:spcPct val="0"/>
              </a:spcBef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Wann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beginnt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Frist?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72785" y="5314414"/>
            <a:ext cx="552524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  <a:spcBef>
                <a:spcPct val="0"/>
              </a:spcBef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Wann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endet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Frist?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947530" y="1665000"/>
            <a:ext cx="1838173" cy="183817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3780660" y="1665000"/>
            <a:ext cx="1838173" cy="183817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6601092" y="1665000"/>
            <a:ext cx="1838173" cy="1838173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572367" y="4220723"/>
            <a:ext cx="387691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Ladungsfrist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0" y="4220723"/>
            <a:ext cx="289369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217 ZPO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866615" y="3503173"/>
            <a:ext cx="0" cy="781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AutoShape 14"/>
          <p:cNvSpPr/>
          <p:nvPr/>
        </p:nvSpPr>
        <p:spPr>
          <a:xfrm flipH="1">
            <a:off x="4699747" y="3503173"/>
            <a:ext cx="0" cy="781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>
            <a:off x="7520178" y="3503173"/>
            <a:ext cx="22667" cy="781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>
            <a:off x="4699747" y="4790106"/>
            <a:ext cx="0" cy="34290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Freeform 17"/>
          <p:cNvSpPr/>
          <p:nvPr/>
        </p:nvSpPr>
        <p:spPr>
          <a:xfrm>
            <a:off x="9552352" y="1929305"/>
            <a:ext cx="1937065" cy="4478762"/>
          </a:xfrm>
          <a:custGeom>
            <a:avLst/>
            <a:gdLst/>
            <a:ahLst/>
            <a:cxnLst/>
            <a:rect l="l" t="t" r="r" b="b"/>
            <a:pathLst>
              <a:path w="2905597" h="6718143">
                <a:moveTo>
                  <a:pt x="0" y="0"/>
                </a:moveTo>
                <a:lnTo>
                  <a:pt x="2905597" y="0"/>
                </a:lnTo>
                <a:lnTo>
                  <a:pt x="2905597" y="6718144"/>
                </a:lnTo>
                <a:lnTo>
                  <a:pt x="0" y="67181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930559" y="751676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Fristenschema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185298" y="751676"/>
            <a:ext cx="25103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Beispiel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25158" y="2131120"/>
            <a:ext cx="208291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Welche Frist?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54261" y="2131120"/>
            <a:ext cx="1890971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Wie lange?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442439" y="2267645"/>
            <a:ext cx="2155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09251" y="4220723"/>
            <a:ext cx="238099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 Tage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844547" y="5075856"/>
            <a:ext cx="371040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Parteiprozess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607326" y="5484373"/>
            <a:ext cx="228291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79 ZPO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594867" y="2706935"/>
            <a:ext cx="1315070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A8a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879316" y="1665000"/>
            <a:ext cx="1838173" cy="183817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5966757" y="1665000"/>
            <a:ext cx="1838173" cy="183817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930559" y="751676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Fristenschema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85298" y="751676"/>
            <a:ext cx="25103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Beispiel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33061" y="2131120"/>
            <a:ext cx="173068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Frist-beginn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08104" y="2267645"/>
            <a:ext cx="2155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3213" y="4069381"/>
            <a:ext cx="339037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Ereignisfrist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2715" y="4692210"/>
            <a:ext cx="47713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25.08.2026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16779" y="5312394"/>
            <a:ext cx="436324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0:00 Uhr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401310" y="4165902"/>
            <a:ext cx="2969067" cy="1000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</a:t>
            </a:r>
          </a:p>
          <a:p>
            <a:pPr algn="ctr" defTabSz="609630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187 I BGB</a:t>
            </a:r>
          </a:p>
        </p:txBody>
      </p:sp>
      <p:sp>
        <p:nvSpPr>
          <p:cNvPr id="17" name="AutoShape 17"/>
          <p:cNvSpPr/>
          <p:nvPr/>
        </p:nvSpPr>
        <p:spPr>
          <a:xfrm>
            <a:off x="2798401" y="3503173"/>
            <a:ext cx="0" cy="67166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AutoShape 18"/>
          <p:cNvSpPr/>
          <p:nvPr/>
        </p:nvSpPr>
        <p:spPr>
          <a:xfrm>
            <a:off x="6885843" y="3503173"/>
            <a:ext cx="0" cy="63097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Freeform 19"/>
          <p:cNvSpPr/>
          <p:nvPr/>
        </p:nvSpPr>
        <p:spPr>
          <a:xfrm>
            <a:off x="9552352" y="1929305"/>
            <a:ext cx="1937065" cy="4478762"/>
          </a:xfrm>
          <a:custGeom>
            <a:avLst/>
            <a:gdLst/>
            <a:ahLst/>
            <a:cxnLst/>
            <a:rect l="l" t="t" r="r" b="b"/>
            <a:pathLst>
              <a:path w="2905597" h="6718143">
                <a:moveTo>
                  <a:pt x="0" y="0"/>
                </a:moveTo>
                <a:lnTo>
                  <a:pt x="2905597" y="0"/>
                </a:lnTo>
                <a:lnTo>
                  <a:pt x="2905597" y="6718144"/>
                </a:lnTo>
                <a:lnTo>
                  <a:pt x="0" y="67181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9552352" y="2704359"/>
            <a:ext cx="134373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A8a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879316" y="1665000"/>
            <a:ext cx="1838173" cy="183817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5966757" y="1665000"/>
            <a:ext cx="1838173" cy="183817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930559" y="751676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Fristenschema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85298" y="751676"/>
            <a:ext cx="25103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Beispiel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33061" y="2131120"/>
            <a:ext cx="173068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Frist-ende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08104" y="2267645"/>
            <a:ext cx="2155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12715" y="4070652"/>
            <a:ext cx="47713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27.08.2026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16779" y="4576535"/>
            <a:ext cx="436324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24:00 Uhr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264330" y="4165902"/>
            <a:ext cx="3243026" cy="1000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</a:t>
            </a:r>
          </a:p>
          <a:p>
            <a:pPr algn="ctr" defTabSz="609630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188 I BGB</a:t>
            </a:r>
          </a:p>
        </p:txBody>
      </p:sp>
      <p:sp>
        <p:nvSpPr>
          <p:cNvPr id="16" name="AutoShape 16"/>
          <p:cNvSpPr/>
          <p:nvPr/>
        </p:nvSpPr>
        <p:spPr>
          <a:xfrm>
            <a:off x="2798401" y="3503173"/>
            <a:ext cx="0" cy="62970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7" name="AutoShape 17"/>
          <p:cNvSpPr/>
          <p:nvPr/>
        </p:nvSpPr>
        <p:spPr>
          <a:xfrm>
            <a:off x="6885843" y="3503173"/>
            <a:ext cx="0" cy="630979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Freeform 18"/>
          <p:cNvSpPr/>
          <p:nvPr/>
        </p:nvSpPr>
        <p:spPr>
          <a:xfrm>
            <a:off x="9552352" y="1929305"/>
            <a:ext cx="1937065" cy="4478762"/>
          </a:xfrm>
          <a:custGeom>
            <a:avLst/>
            <a:gdLst/>
            <a:ahLst/>
            <a:cxnLst/>
            <a:rect l="l" t="t" r="r" b="b"/>
            <a:pathLst>
              <a:path w="2905597" h="6718143">
                <a:moveTo>
                  <a:pt x="0" y="0"/>
                </a:moveTo>
                <a:lnTo>
                  <a:pt x="2905597" y="0"/>
                </a:lnTo>
                <a:lnTo>
                  <a:pt x="2905597" y="6718144"/>
                </a:lnTo>
                <a:lnTo>
                  <a:pt x="0" y="67181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9825568" y="2717404"/>
            <a:ext cx="88842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A8a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89182" y="5719233"/>
            <a:ext cx="9580597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3"/>
              </a:lnSpc>
            </a:pP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Termin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kann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frühestens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am 28.08.2026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stattfinden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7252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680910" y="2331145"/>
            <a:ext cx="1838173" cy="183817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6056197" y="2331145"/>
            <a:ext cx="1838173" cy="1838173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930559" y="751676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Fristenschema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85298" y="751676"/>
            <a:ext cx="25103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Beispiel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20317" y="2797264"/>
            <a:ext cx="52406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Frist-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ende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97544" y="2933790"/>
            <a:ext cx="2155478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-128875" y="4479139"/>
            <a:ext cx="5180045" cy="4337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3734"/>
              </a:lnSpc>
            </a:pP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regulär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15.08.2026, 24:00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Uhr</a:t>
            </a:r>
            <a:endParaRPr lang="en-US" sz="2667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467185" y="4545053"/>
            <a:ext cx="7385613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§§ 222 I ZPO, 188 I BGB</a:t>
            </a:r>
          </a:p>
        </p:txBody>
      </p:sp>
      <p:sp>
        <p:nvSpPr>
          <p:cNvPr id="15" name="Freeform 15"/>
          <p:cNvSpPr/>
          <p:nvPr/>
        </p:nvSpPr>
        <p:spPr>
          <a:xfrm>
            <a:off x="9552352" y="1929305"/>
            <a:ext cx="1937065" cy="4478762"/>
          </a:xfrm>
          <a:custGeom>
            <a:avLst/>
            <a:gdLst/>
            <a:ahLst/>
            <a:cxnLst/>
            <a:rect l="l" t="t" r="r" b="b"/>
            <a:pathLst>
              <a:path w="2905597" h="6718143">
                <a:moveTo>
                  <a:pt x="0" y="0"/>
                </a:moveTo>
                <a:lnTo>
                  <a:pt x="2905597" y="0"/>
                </a:lnTo>
                <a:lnTo>
                  <a:pt x="2905597" y="6718144"/>
                </a:lnTo>
                <a:lnTo>
                  <a:pt x="0" y="67181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94321" y="6193226"/>
            <a:ext cx="9835083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266"/>
              </a:lnSpc>
            </a:pPr>
            <a:r>
              <a:rPr lang="en-US" sz="2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Termin kann frühestens am 18.08.2026 stattfinden.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72528" y="4944784"/>
            <a:ext cx="6802755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aber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Wochenende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Frist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darf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nicht</a:t>
            </a:r>
            <a:b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ablaufen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also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nächster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Werktag</a:t>
            </a:r>
            <a:endParaRPr lang="en-US" sz="2666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72528" y="5650705"/>
            <a:ext cx="719701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17.08.2026, 24:00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Uhr</a:t>
            </a:r>
            <a:endParaRPr lang="en-US" sz="2667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5488879" y="5183190"/>
            <a:ext cx="3999035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222 II ZPO </a:t>
            </a:r>
            <a:r>
              <a:rPr lang="en-US" sz="2667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</a:t>
            </a:r>
            <a:r>
              <a:rPr lang="en-US" sz="2667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§ 193 BGB</a:t>
            </a:r>
          </a:p>
        </p:txBody>
      </p:sp>
      <p:sp>
        <p:nvSpPr>
          <p:cNvPr id="20" name="AutoShape 20"/>
          <p:cNvSpPr/>
          <p:nvPr/>
        </p:nvSpPr>
        <p:spPr>
          <a:xfrm>
            <a:off x="2599996" y="4169318"/>
            <a:ext cx="0" cy="34790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6975283" y="4169318"/>
            <a:ext cx="0" cy="34790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TextBox 22"/>
          <p:cNvSpPr txBox="1"/>
          <p:nvPr/>
        </p:nvSpPr>
        <p:spPr>
          <a:xfrm>
            <a:off x="685800" y="1671885"/>
            <a:ext cx="11326204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Fristende fällt auf ein Wochenende/Feiertag: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3695500" y="735374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Fristenschema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99" y="1253793"/>
            <a:ext cx="7377611" cy="5533208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685800" y="2859616"/>
            <a:ext cx="614800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Übungsheft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8003" y="3529260"/>
            <a:ext cx="5663603" cy="1089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9334"/>
              </a:lnSpc>
            </a:pPr>
            <a:r>
              <a:rPr lang="en-US" sz="6667">
                <a:solidFill>
                  <a:srgbClr val="EA222A"/>
                </a:solidFill>
                <a:latin typeface="Canva Sans"/>
                <a:ea typeface="Canva Sans"/>
                <a:cs typeface="Canva Sans"/>
                <a:sym typeface="Canva Sans"/>
              </a:rPr>
              <a:t>A7 + A10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12212" y="3703956"/>
            <a:ext cx="474593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Hausaufgabe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685800" y="2894564"/>
            <a:ext cx="3803411" cy="3277636"/>
          </a:xfrm>
          <a:custGeom>
            <a:avLst/>
            <a:gdLst/>
            <a:ahLst/>
            <a:cxnLst/>
            <a:rect l="l" t="t" r="r" b="b"/>
            <a:pathLst>
              <a:path w="5705116" h="4916454">
                <a:moveTo>
                  <a:pt x="0" y="0"/>
                </a:moveTo>
                <a:lnTo>
                  <a:pt x="5705116" y="0"/>
                </a:lnTo>
                <a:lnTo>
                  <a:pt x="5705116" y="4916454"/>
                </a:lnTo>
                <a:lnTo>
                  <a:pt x="0" y="49164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846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30559" y="751676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Verjährung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059665" y="751676"/>
            <a:ext cx="25103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Allgemein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41724" y="1719533"/>
            <a:ext cx="10820400" cy="13748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09630">
              <a:lnSpc>
                <a:spcPts val="3666"/>
              </a:lnSpc>
            </a:pP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=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Zeitablauf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, der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für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den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Schuldner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das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Recht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begründet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, die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Erfüllung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eines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Anspruchs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zu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verweigern</a:t>
            </a:r>
            <a:r>
              <a:rPr lang="en-US" sz="2400" dirty="0">
                <a:solidFill>
                  <a:srgbClr val="000000"/>
                </a:solidFill>
                <a:latin typeface="Canva Sans" panose="020B0604020202020204" charset="0"/>
                <a:ea typeface="Canva Sans"/>
                <a:cs typeface="Canva Sans"/>
                <a:sym typeface="Canva Sans"/>
              </a:rPr>
              <a:t>,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d.</a:t>
            </a:r>
            <a:r>
              <a:rPr lang="de-DE" sz="2400" spc="-3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h.</a:t>
            </a:r>
            <a:r>
              <a:rPr lang="de-DE" sz="2400" spc="-1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nach</a:t>
            </a:r>
            <a:r>
              <a:rPr lang="de-DE" sz="2400" spc="-3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Eintritt</a:t>
            </a:r>
            <a:r>
              <a:rPr lang="de-DE" sz="2400" spc="-3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der</a:t>
            </a:r>
            <a:r>
              <a:rPr lang="de-DE" sz="2400" spc="-3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Verjährung</a:t>
            </a:r>
            <a:r>
              <a:rPr lang="de-DE" sz="2400" spc="-2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ist</a:t>
            </a:r>
            <a:r>
              <a:rPr lang="de-DE" sz="2400" spc="-3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der</a:t>
            </a:r>
            <a:r>
              <a:rPr lang="de-DE" sz="2400" spc="-30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Schuldner</a:t>
            </a:r>
            <a:r>
              <a:rPr lang="de-DE" sz="2400" spc="-3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berechtigt,</a:t>
            </a:r>
            <a:r>
              <a:rPr lang="de-DE" sz="2400" spc="-2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die</a:t>
            </a:r>
            <a:r>
              <a:rPr lang="de-DE" sz="2400" spc="-25" dirty="0">
                <a:latin typeface="Canva Sans" panose="020B060402020202020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Canva Sans" panose="020B0604020202020204" charset="0"/>
                <a:cs typeface="Arial" panose="020B0604020202020204" pitchFamily="34" charset="0"/>
              </a:rPr>
              <a:t>Leistung</a:t>
            </a:r>
            <a:r>
              <a:rPr lang="de-DE" sz="2400" spc="-25" dirty="0">
                <a:latin typeface="Canva Sans" panose="020B0604020202020204" charset="0"/>
                <a:cs typeface="Arial" panose="020B0604020202020204" pitchFamily="34" charset="0"/>
              </a:rPr>
              <a:t> zu </a:t>
            </a:r>
            <a:r>
              <a:rPr lang="de-DE" sz="2400" spc="-10" dirty="0">
                <a:latin typeface="Canva Sans" panose="020B0604020202020204" charset="0"/>
                <a:cs typeface="Arial" panose="020B0604020202020204" pitchFamily="34" charset="0"/>
              </a:rPr>
              <a:t>verweigern, § 214 BGB.</a:t>
            </a:r>
            <a:endParaRPr lang="de-DE" sz="2400" dirty="0">
              <a:latin typeface="Canva Sans" panose="020B0604020202020204" charset="0"/>
              <a:cs typeface="Arial" panose="020B0604020202020204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450272" y="3663511"/>
            <a:ext cx="7611852" cy="360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Anspruch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besteht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rechtlich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weiter</a:t>
            </a:r>
            <a:r>
              <a:rPr lang="en-US" sz="24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621238" y="4510123"/>
            <a:ext cx="5710153" cy="720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2933"/>
              </a:lnSpc>
            </a:pP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Rechtsfrieden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Schutz des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Schuldners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veralteten</a:t>
            </a:r>
            <a:r>
              <a:rPr lang="en-US" sz="24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Ansprüchen</a:t>
            </a:r>
            <a:endParaRPr lang="en-US" sz="24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BF21A9E5-0B99-413E-A201-F1F334B7AE8D}"/>
              </a:ext>
            </a:extLst>
          </p:cNvPr>
          <p:cNvSpPr txBox="1">
            <a:spLocks/>
          </p:cNvSpPr>
          <p:nvPr/>
        </p:nvSpPr>
        <p:spPr>
          <a:xfrm>
            <a:off x="1202871" y="2014013"/>
            <a:ext cx="9786257" cy="42316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34670" indent="0">
              <a:lnSpc>
                <a:spcPts val="3800"/>
              </a:lnSpc>
              <a:spcBef>
                <a:spcPts val="535"/>
              </a:spcBef>
              <a:buFont typeface="Arial" panose="020B0604020202020204" pitchFamily="34" charset="0"/>
              <a:buNone/>
              <a:tabLst>
                <a:tab pos="469265" algn="l"/>
                <a:tab pos="469900" algn="l"/>
              </a:tabLst>
            </a:pPr>
            <a:r>
              <a:rPr lang="de-DE" sz="2400" b="1" u="sng" spc="-1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Verjährungsfristen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5600" marR="534670" indent="-342900">
              <a:lnSpc>
                <a:spcPts val="3800"/>
              </a:lnSpc>
              <a:spcBef>
                <a:spcPts val="535"/>
              </a:spcBef>
              <a:tabLst>
                <a:tab pos="469265" algn="l"/>
                <a:tab pos="469900" algn="l"/>
              </a:tabLst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das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Recht,</a:t>
            </a:r>
            <a:r>
              <a:rPr lang="de-DE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von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einem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Anderen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ein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Tun</a:t>
            </a:r>
            <a:r>
              <a:rPr lang="de-DE"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ein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Unterlassen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verlangen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Anspruch </a:t>
            </a:r>
          </a:p>
          <a:p>
            <a:pPr marL="355600" marR="534670" indent="-342900">
              <a:lnSpc>
                <a:spcPts val="3800"/>
              </a:lnSpc>
              <a:spcBef>
                <a:spcPts val="535"/>
              </a:spcBef>
              <a:tabLst>
                <a:tab pos="469265" algn="l"/>
                <a:tab pos="469900" algn="l"/>
              </a:tabLst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unterliegt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der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Verjährung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(§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194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spc="-20" dirty="0">
                <a:latin typeface="Arial" panose="020B0604020202020204" pitchFamily="34" charset="0"/>
                <a:cs typeface="Arial" panose="020B0604020202020204" pitchFamily="34" charset="0"/>
              </a:rPr>
              <a:t>BGB)</a:t>
            </a:r>
            <a:br>
              <a:rPr lang="de-DE" sz="2400" spc="-2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2400" spc="-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5" indent="0">
              <a:lnSpc>
                <a:spcPct val="100000"/>
              </a:lnSpc>
              <a:spcBef>
                <a:spcPts val="690"/>
              </a:spcBef>
              <a:buFont typeface="Arial" panose="020B0604020202020204" pitchFamily="34" charset="0"/>
              <a:buNone/>
              <a:tabLst>
                <a:tab pos="240665" algn="l"/>
                <a:tab pos="241300" algn="l"/>
              </a:tabLst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einige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Ansprüche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verjähren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nie,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z.</a:t>
            </a:r>
            <a:r>
              <a:rPr lang="de-DE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B.: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965" indent="-342900">
              <a:lnSpc>
                <a:spcPct val="100000"/>
              </a:lnSpc>
              <a:spcBef>
                <a:spcPts val="690"/>
              </a:spcBef>
              <a:tabLst>
                <a:tab pos="240665" algn="l"/>
                <a:tab pos="241300" algn="l"/>
              </a:tabLst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Mord</a:t>
            </a:r>
            <a:r>
              <a:rPr lang="de-DE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(§</a:t>
            </a:r>
            <a:r>
              <a:rPr lang="de-DE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194</a:t>
            </a:r>
            <a:r>
              <a:rPr lang="de-DE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de-DE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spc="-20" dirty="0">
                <a:latin typeface="Arial" panose="020B0604020202020204" pitchFamily="34" charset="0"/>
                <a:cs typeface="Arial" panose="020B0604020202020204" pitchFamily="34" charset="0"/>
              </a:rPr>
              <a:t>BGB)</a:t>
            </a:r>
          </a:p>
          <a:p>
            <a:pPr marL="354965" indent="-342900">
              <a:lnSpc>
                <a:spcPct val="100000"/>
              </a:lnSpc>
              <a:spcBef>
                <a:spcPts val="690"/>
              </a:spcBef>
              <a:tabLst>
                <a:tab pos="240665" algn="l"/>
                <a:tab pos="241300" algn="l"/>
              </a:tabLst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Berichtung</a:t>
            </a:r>
            <a:r>
              <a:rPr lang="de-DE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des</a:t>
            </a:r>
            <a:r>
              <a:rPr lang="de-DE"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Grundbuchs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(§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894</a:t>
            </a:r>
            <a:r>
              <a:rPr lang="de-DE" sz="2400" spc="-20" dirty="0">
                <a:latin typeface="Arial" panose="020B0604020202020204" pitchFamily="34" charset="0"/>
                <a:cs typeface="Arial" panose="020B0604020202020204" pitchFamily="34" charset="0"/>
              </a:rPr>
              <a:t> BGB)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F83A53D-7029-4419-A941-528A2319944A}"/>
              </a:ext>
            </a:extLst>
          </p:cNvPr>
          <p:cNvGrpSpPr/>
          <p:nvPr/>
        </p:nvGrpSpPr>
        <p:grpSpPr>
          <a:xfrm>
            <a:off x="685799" y="518160"/>
            <a:ext cx="10820400" cy="764636"/>
            <a:chOff x="0" y="0"/>
            <a:chExt cx="2514545" cy="177693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6DDD161-836D-4717-8527-05B8C1137DEE}"/>
                </a:ext>
              </a:extLst>
            </p:cNvPr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/>
              <a:stretch>
                <a:fillRect t="-347998" b="-347998"/>
              </a:stretch>
            </a:blipFill>
          </p:spPr>
        </p:sp>
      </p:grpSp>
      <p:sp>
        <p:nvSpPr>
          <p:cNvPr id="5" name="TextBox 7">
            <a:extLst>
              <a:ext uri="{FF2B5EF4-FFF2-40B4-BE49-F238E27FC236}">
                <a16:creationId xmlns:a16="http://schemas.microsoft.com/office/drawing/2014/main" id="{B1141AEC-E208-470E-9ED7-D27EFE9E6F74}"/>
              </a:ext>
            </a:extLst>
          </p:cNvPr>
          <p:cNvSpPr txBox="1"/>
          <p:nvPr/>
        </p:nvSpPr>
        <p:spPr>
          <a:xfrm>
            <a:off x="915319" y="612347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Verjährung</a:t>
            </a:r>
            <a:endParaRPr lang="en-US" sz="3333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0C1BDC20-6C2D-4712-893C-962059D524CD}"/>
              </a:ext>
            </a:extLst>
          </p:cNvPr>
          <p:cNvSpPr txBox="1"/>
          <p:nvPr/>
        </p:nvSpPr>
        <p:spPr>
          <a:xfrm>
            <a:off x="9253814" y="612347"/>
            <a:ext cx="25103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Fristen</a:t>
            </a:r>
          </a:p>
        </p:txBody>
      </p:sp>
    </p:spTree>
    <p:extLst>
      <p:ext uri="{BB962C8B-B14F-4D97-AF65-F5344CB8AC3E}">
        <p14:creationId xmlns:p14="http://schemas.microsoft.com/office/powerpoint/2010/main" val="8296329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685800" y="1680210"/>
            <a:ext cx="2387819" cy="3497580"/>
            <a:chOff x="0" y="0"/>
            <a:chExt cx="554903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54903" cy="812800"/>
            </a:xfrm>
            <a:custGeom>
              <a:avLst/>
              <a:gdLst/>
              <a:ahLst/>
              <a:cxnLst/>
              <a:rect l="l" t="t" r="r" b="b"/>
              <a:pathLst>
                <a:path w="554903" h="812800">
                  <a:moveTo>
                    <a:pt x="0" y="0"/>
                  </a:moveTo>
                  <a:lnTo>
                    <a:pt x="554903" y="0"/>
                  </a:lnTo>
                  <a:lnTo>
                    <a:pt x="554903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23237" r="-23237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30559" y="751676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Verjährung</a:t>
            </a:r>
            <a:endParaRPr lang="en-US" sz="3333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269054" y="751676"/>
            <a:ext cx="25103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3003" y="1868681"/>
            <a:ext cx="2692319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regelmäßige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Verjährungs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  <a:b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</a:t>
            </a:r>
            <a:endParaRPr lang="en-US" sz="2666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-104251" y="3633981"/>
            <a:ext cx="396792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 Jahre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104251" y="4458124"/>
            <a:ext cx="3967921" cy="396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266"/>
              </a:lnSpc>
            </a:pPr>
            <a:r>
              <a:rPr lang="en-US" sz="2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195 BGB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323583" y="1680210"/>
            <a:ext cx="2848474" cy="3497580"/>
            <a:chOff x="0" y="0"/>
            <a:chExt cx="661955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61955" cy="812800"/>
            </a:xfrm>
            <a:custGeom>
              <a:avLst/>
              <a:gdLst/>
              <a:ahLst/>
              <a:cxnLst/>
              <a:rect l="l" t="t" r="r" b="b"/>
              <a:pathLst>
                <a:path w="661955" h="812800">
                  <a:moveTo>
                    <a:pt x="0" y="0"/>
                  </a:moveTo>
                  <a:lnTo>
                    <a:pt x="661955" y="0"/>
                  </a:lnTo>
                  <a:lnTo>
                    <a:pt x="661955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>
                <a:alphaModFix amt="70000"/>
              </a:blip>
              <a:stretch>
                <a:fillRect l="-11393" r="-11393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3073619" y="1868681"/>
            <a:ext cx="3348403" cy="1487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Ansprüche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Eigentum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b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Rechte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Grundstücken</a:t>
            </a:r>
            <a:endParaRPr lang="en-US" sz="2666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763860" y="3670176"/>
            <a:ext cx="3967921" cy="373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73"/>
              </a:lnSpc>
            </a:pPr>
            <a:r>
              <a:rPr lang="en-US" sz="22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10 Jahre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763860" y="4462780"/>
            <a:ext cx="3967921" cy="384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173"/>
              </a:lnSpc>
            </a:pPr>
            <a:r>
              <a:rPr lang="en-US" sz="22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196 BGB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6419707" y="1680210"/>
            <a:ext cx="5086493" cy="4491990"/>
            <a:chOff x="0" y="0"/>
            <a:chExt cx="1182046" cy="10438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82046" cy="1043890"/>
            </a:xfrm>
            <a:custGeom>
              <a:avLst/>
              <a:gdLst/>
              <a:ahLst/>
              <a:cxnLst/>
              <a:rect l="l" t="t" r="r" b="b"/>
              <a:pathLst>
                <a:path w="1182046" h="1043890">
                  <a:moveTo>
                    <a:pt x="0" y="0"/>
                  </a:moveTo>
                  <a:lnTo>
                    <a:pt x="1182046" y="0"/>
                  </a:lnTo>
                  <a:lnTo>
                    <a:pt x="1182046" y="1043890"/>
                  </a:lnTo>
                  <a:lnTo>
                    <a:pt x="0" y="1043890"/>
                  </a:lnTo>
                  <a:close/>
                </a:path>
              </a:pathLst>
            </a:custGeom>
            <a:blipFill>
              <a:blip r:embed="rId4">
                <a:alphaModFix amt="40000"/>
              </a:blip>
              <a:stretch>
                <a:fillRect t="-6617" b="-6617"/>
              </a:stretch>
            </a:blipFill>
          </p:spPr>
        </p:sp>
      </p:grpSp>
      <p:sp>
        <p:nvSpPr>
          <p:cNvPr id="19" name="TextBox 19"/>
          <p:cNvSpPr txBox="1"/>
          <p:nvPr/>
        </p:nvSpPr>
        <p:spPr>
          <a:xfrm>
            <a:off x="6634905" y="1773767"/>
            <a:ext cx="4656099" cy="2603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Ansprüche aus rechtskräftigen Titeln, vollstreckbaren Urkunden und Vergleichen; Herausgabe bzgl. des Erbes; Schadensersatz wegen vorsätzlich begangener Körperverletzung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634905" y="4957324"/>
            <a:ext cx="465609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30 Jahre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634905" y="5632631"/>
            <a:ext cx="465609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197 I BGB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85801" y="5406390"/>
            <a:ext cx="5506803" cy="765810"/>
            <a:chOff x="0" y="0"/>
            <a:chExt cx="1279722" cy="17796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279722" cy="177966"/>
            </a:xfrm>
            <a:custGeom>
              <a:avLst/>
              <a:gdLst/>
              <a:ahLst/>
              <a:cxnLst/>
              <a:rect l="l" t="t" r="r" b="b"/>
              <a:pathLst>
                <a:path w="1279722" h="177966">
                  <a:moveTo>
                    <a:pt x="0" y="0"/>
                  </a:moveTo>
                  <a:lnTo>
                    <a:pt x="1279722" y="0"/>
                  </a:lnTo>
                  <a:lnTo>
                    <a:pt x="1279722" y="177966"/>
                  </a:lnTo>
                  <a:lnTo>
                    <a:pt x="0" y="177966"/>
                  </a:lnTo>
                  <a:close/>
                </a:path>
              </a:pathLst>
            </a:custGeom>
            <a:blipFill>
              <a:blip r:embed="rId4">
                <a:alphaModFix amt="20999"/>
              </a:blip>
              <a:stretch>
                <a:fillRect t="-309541" b="-309541"/>
              </a:stretch>
            </a:blipFill>
          </p:spPr>
        </p:sp>
      </p:grpSp>
      <p:sp>
        <p:nvSpPr>
          <p:cNvPr id="24" name="TextBox 24"/>
          <p:cNvSpPr txBox="1"/>
          <p:nvPr/>
        </p:nvSpPr>
        <p:spPr>
          <a:xfrm>
            <a:off x="1265842" y="5546090"/>
            <a:ext cx="4346721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Spezialvorschriften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939EFC13-BB20-496C-A8D0-A94EFB1B360F}"/>
              </a:ext>
            </a:extLst>
          </p:cNvPr>
          <p:cNvSpPr txBox="1">
            <a:spLocks/>
          </p:cNvSpPr>
          <p:nvPr/>
        </p:nvSpPr>
        <p:spPr>
          <a:xfrm>
            <a:off x="1021443" y="243719"/>
            <a:ext cx="10149114" cy="637056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630" lvl="1" indent="0">
              <a:lnSpc>
                <a:spcPct val="100000"/>
              </a:lnSpc>
              <a:spcBef>
                <a:spcPts val="585"/>
              </a:spcBef>
              <a:buFont typeface="Arial" panose="020B0604020202020204" pitchFamily="34" charset="0"/>
              <a:buNone/>
              <a:tabLst>
                <a:tab pos="697865" algn="l"/>
                <a:tab pos="698500" algn="l"/>
              </a:tabLst>
            </a:pPr>
            <a:r>
              <a:rPr lang="de-DE" b="1" spc="-10" dirty="0">
                <a:latin typeface="Arial" panose="020B0604020202020204" pitchFamily="34" charset="0"/>
                <a:cs typeface="Arial" panose="020B0604020202020204" pitchFamily="34" charset="0"/>
              </a:rPr>
              <a:t>Spezialvorschriften:</a:t>
            </a:r>
            <a:br>
              <a:rPr lang="de-DE" b="1" spc="-1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1530" lvl="1" indent="-342900">
              <a:lnSpc>
                <a:spcPct val="100000"/>
              </a:lnSpc>
              <a:spcBef>
                <a:spcPts val="585"/>
              </a:spcBef>
              <a:tabLst>
                <a:tab pos="697865" algn="l"/>
                <a:tab pos="698500" algn="l"/>
              </a:tabLst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Ersatzansprüche</a:t>
            </a:r>
            <a:r>
              <a:rPr lang="de-DE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des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Mieters</a:t>
            </a:r>
            <a:r>
              <a:rPr lang="de-DE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Vermieters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Monate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(§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548</a:t>
            </a:r>
            <a:r>
              <a:rPr lang="de-DE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BGB)</a:t>
            </a:r>
            <a:b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1530" lvl="1" indent="-342900">
              <a:lnSpc>
                <a:spcPct val="100000"/>
              </a:lnSpc>
              <a:spcBef>
                <a:spcPts val="585"/>
              </a:spcBef>
              <a:tabLst>
                <a:tab pos="697865" algn="l"/>
                <a:tab pos="698500" algn="l"/>
              </a:tabLst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kaufrechtliche</a:t>
            </a:r>
            <a:r>
              <a:rPr lang="de-DE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Gewährleistung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2,</a:t>
            </a:r>
            <a:r>
              <a:rPr lang="de-DE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oder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Jahre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(§</a:t>
            </a:r>
            <a:r>
              <a:rPr lang="de-DE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438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BGB)</a:t>
            </a:r>
            <a:b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1530" lvl="1" indent="-342900">
              <a:lnSpc>
                <a:spcPct val="100000"/>
              </a:lnSpc>
              <a:spcBef>
                <a:spcPts val="585"/>
              </a:spcBef>
              <a:tabLst>
                <a:tab pos="697865" algn="l"/>
                <a:tab pos="698500" algn="l"/>
              </a:tabLst>
            </a:pP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werkvertragliche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Gewährleistung = 2,</a:t>
            </a:r>
            <a:r>
              <a:rPr lang="de-DE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3,</a:t>
            </a:r>
            <a:r>
              <a:rPr lang="de-DE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5 Jahre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(§ 634a 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BGB)</a:t>
            </a:r>
            <a:b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1530" lvl="1" indent="-342900">
              <a:lnSpc>
                <a:spcPct val="100000"/>
              </a:lnSpc>
              <a:spcBef>
                <a:spcPts val="585"/>
              </a:spcBef>
              <a:tabLst>
                <a:tab pos="697865" algn="l"/>
                <a:tab pos="698500" algn="l"/>
              </a:tabLst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Zugewinnausgleich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Jahre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(§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1378</a:t>
            </a:r>
            <a:r>
              <a:rPr lang="de-DE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BGB)</a:t>
            </a:r>
            <a:b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1530" lvl="1" indent="-342900">
              <a:lnSpc>
                <a:spcPct val="100000"/>
              </a:lnSpc>
              <a:spcBef>
                <a:spcPts val="585"/>
              </a:spcBef>
              <a:tabLst>
                <a:tab pos="697865" algn="l"/>
                <a:tab pos="698500" algn="l"/>
              </a:tabLst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Pflichtteilansprüche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de-DE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Jahre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(§</a:t>
            </a:r>
            <a:r>
              <a:rPr lang="de-DE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2332</a:t>
            </a:r>
            <a:r>
              <a:rPr lang="de-DE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pc="-20" dirty="0">
                <a:latin typeface="Arial" panose="020B0604020202020204" pitchFamily="34" charset="0"/>
                <a:cs typeface="Arial" panose="020B0604020202020204" pitchFamily="34" charset="0"/>
              </a:rPr>
              <a:t>BGB)</a:t>
            </a:r>
          </a:p>
          <a:p>
            <a:pPr marL="811530" lvl="1" indent="-342900">
              <a:lnSpc>
                <a:spcPct val="100000"/>
              </a:lnSpc>
              <a:spcBef>
                <a:spcPts val="585"/>
              </a:spcBef>
              <a:tabLst>
                <a:tab pos="697865" algn="l"/>
                <a:tab pos="698500" algn="l"/>
              </a:tabLst>
            </a:pPr>
            <a:endParaRPr lang="de-DE" spc="-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40665" indent="0">
              <a:lnSpc>
                <a:spcPct val="100000"/>
              </a:lnSpc>
              <a:spcBef>
                <a:spcPts val="675"/>
              </a:spcBef>
              <a:buFont typeface="Arial" panose="020B0604020202020204" pitchFamily="34" charset="0"/>
              <a:buNone/>
              <a:tabLst>
                <a:tab pos="469265" algn="l"/>
                <a:tab pos="469900" algn="l"/>
              </a:tabLst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Wirkung</a:t>
            </a:r>
            <a:r>
              <a:rPr lang="de-DE"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der</a:t>
            </a:r>
            <a:r>
              <a:rPr lang="de-DE" sz="24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b="1" spc="-10" dirty="0">
                <a:latin typeface="Arial" panose="020B0604020202020204" pitchFamily="34" charset="0"/>
                <a:cs typeface="Arial" panose="020B0604020202020204" pitchFamily="34" charset="0"/>
              </a:rPr>
              <a:t>Verjährung:</a:t>
            </a:r>
          </a:p>
          <a:p>
            <a:pPr marL="240665" indent="0">
              <a:lnSpc>
                <a:spcPct val="100000"/>
              </a:lnSpc>
              <a:spcBef>
                <a:spcPts val="675"/>
              </a:spcBef>
              <a:buFont typeface="Arial" panose="020B0604020202020204" pitchFamily="34" charset="0"/>
              <a:buNone/>
              <a:tabLst>
                <a:tab pos="469265" algn="l"/>
                <a:tab pos="469900" algn="l"/>
              </a:tabLst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Nach</a:t>
            </a:r>
            <a:r>
              <a:rPr lang="de-DE"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Vollendung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der</a:t>
            </a:r>
            <a:r>
              <a:rPr lang="de-DE"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Verjährung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  <a:r>
              <a:rPr lang="de-DE"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der</a:t>
            </a:r>
            <a:r>
              <a:rPr lang="de-DE"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Verpflichtete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berechtigt,</a:t>
            </a:r>
            <a:r>
              <a:rPr lang="de-DE" sz="2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die</a:t>
            </a:r>
            <a:r>
              <a:rPr lang="de-DE" sz="2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spc="-10" dirty="0">
                <a:latin typeface="Arial" panose="020B0604020202020204" pitchFamily="34" charset="0"/>
                <a:cs typeface="Arial" panose="020B0604020202020204" pitchFamily="34" charset="0"/>
              </a:rPr>
              <a:t>Leistung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zu</a:t>
            </a:r>
            <a:r>
              <a:rPr lang="de-DE" sz="2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verweigern</a:t>
            </a:r>
            <a:r>
              <a:rPr lang="de-DE" sz="2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(§</a:t>
            </a:r>
            <a:r>
              <a:rPr lang="de-DE" sz="2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214</a:t>
            </a:r>
            <a:r>
              <a:rPr lang="de-DE" sz="2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spc="-20" dirty="0">
                <a:latin typeface="Arial" panose="020B0604020202020204" pitchFamily="34" charset="0"/>
                <a:cs typeface="Arial" panose="020B0604020202020204" pitchFamily="34" charset="0"/>
              </a:rPr>
              <a:t>BGB)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8630" lvl="1" indent="0">
              <a:lnSpc>
                <a:spcPct val="100000"/>
              </a:lnSpc>
              <a:spcBef>
                <a:spcPts val="585"/>
              </a:spcBef>
              <a:buFont typeface="Arial" panose="020B0604020202020204" pitchFamily="34" charset="0"/>
              <a:buNone/>
              <a:tabLst>
                <a:tab pos="697865" algn="l"/>
                <a:tab pos="698500" algn="l"/>
              </a:tabLst>
            </a:pPr>
            <a:endParaRPr lang="de-DE" spc="-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11530" lvl="1" indent="-342900">
              <a:lnSpc>
                <a:spcPct val="100000"/>
              </a:lnSpc>
              <a:spcBef>
                <a:spcPts val="585"/>
              </a:spcBef>
              <a:tabLst>
                <a:tab pos="697865" algn="l"/>
                <a:tab pos="698500" algn="l"/>
              </a:tabLst>
            </a:pP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6058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8533201" y="1859280"/>
            <a:ext cx="2617399" cy="1822661"/>
          </a:xfrm>
          <a:custGeom>
            <a:avLst/>
            <a:gdLst/>
            <a:ahLst/>
            <a:cxnLst/>
            <a:rect l="l" t="t" r="r" b="b"/>
            <a:pathLst>
              <a:path w="3926099" h="2733992">
                <a:moveTo>
                  <a:pt x="0" y="0"/>
                </a:moveTo>
                <a:lnTo>
                  <a:pt x="3926099" y="0"/>
                </a:lnTo>
                <a:lnTo>
                  <a:pt x="3926099" y="2733992"/>
                </a:lnTo>
                <a:lnTo>
                  <a:pt x="0" y="27339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05159" y="809885"/>
            <a:ext cx="4801002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Verjährung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05159" y="758026"/>
            <a:ext cx="1047156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defTabSz="609630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Fristbeginn: regelmäßige Verjährungsfrist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15103" y="2661594"/>
            <a:ext cx="11997135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 dem der Anspruch entstanden ist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800" y="1891030"/>
            <a:ext cx="8338245" cy="423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dem Schluss des Jahres,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15104" y="3432156"/>
            <a:ext cx="8738642" cy="1692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Gläubiger von den den Anspruch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begründenden Umständen und der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Person des Schuldners Kenntnis erlangte </a:t>
            </a:r>
          </a:p>
          <a:p>
            <a:pPr defTabSz="609630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oder ohne grobe Fahrlässigkeit erlangen müsste</a:t>
            </a:r>
          </a:p>
        </p:txBody>
      </p:sp>
      <p:sp>
        <p:nvSpPr>
          <p:cNvPr id="11" name="Freeform 11"/>
          <p:cNvSpPr/>
          <p:nvPr/>
        </p:nvSpPr>
        <p:spPr>
          <a:xfrm>
            <a:off x="685800" y="2535707"/>
            <a:ext cx="533293" cy="551337"/>
          </a:xfrm>
          <a:custGeom>
            <a:avLst/>
            <a:gdLst/>
            <a:ahLst/>
            <a:cxnLst/>
            <a:rect l="l" t="t" r="r" b="b"/>
            <a:pathLst>
              <a:path w="799939" h="827005">
                <a:moveTo>
                  <a:pt x="0" y="0"/>
                </a:moveTo>
                <a:lnTo>
                  <a:pt x="799939" y="0"/>
                </a:lnTo>
                <a:lnTo>
                  <a:pt x="799939" y="827005"/>
                </a:lnTo>
                <a:lnTo>
                  <a:pt x="0" y="8270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85800" y="3400406"/>
            <a:ext cx="533293" cy="551337"/>
          </a:xfrm>
          <a:custGeom>
            <a:avLst/>
            <a:gdLst/>
            <a:ahLst/>
            <a:cxnLst/>
            <a:rect l="l" t="t" r="r" b="b"/>
            <a:pathLst>
              <a:path w="799939" h="827005">
                <a:moveTo>
                  <a:pt x="0" y="0"/>
                </a:moveTo>
                <a:lnTo>
                  <a:pt x="799939" y="0"/>
                </a:lnTo>
                <a:lnTo>
                  <a:pt x="799939" y="827005"/>
                </a:lnTo>
                <a:lnTo>
                  <a:pt x="0" y="8270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305660" y="5602817"/>
            <a:ext cx="50158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199 I BGB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814070" y="1929660"/>
            <a:ext cx="5281930" cy="1154430"/>
            <a:chOff x="0" y="0"/>
            <a:chExt cx="1848242" cy="40395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48242" cy="403956"/>
            </a:xfrm>
            <a:custGeom>
              <a:avLst/>
              <a:gdLst/>
              <a:ahLst/>
              <a:cxnLst/>
              <a:rect l="l" t="t" r="r" b="b"/>
              <a:pathLst>
                <a:path w="1848242" h="403956">
                  <a:moveTo>
                    <a:pt x="924121" y="0"/>
                  </a:moveTo>
                  <a:cubicBezTo>
                    <a:pt x="413743" y="0"/>
                    <a:pt x="0" y="90429"/>
                    <a:pt x="0" y="201978"/>
                  </a:cubicBezTo>
                  <a:cubicBezTo>
                    <a:pt x="0" y="313527"/>
                    <a:pt x="413743" y="403956"/>
                    <a:pt x="924121" y="403956"/>
                  </a:cubicBezTo>
                  <a:cubicBezTo>
                    <a:pt x="1434499" y="403956"/>
                    <a:pt x="1848242" y="313527"/>
                    <a:pt x="1848242" y="201978"/>
                  </a:cubicBezTo>
                  <a:cubicBezTo>
                    <a:pt x="1848242" y="90429"/>
                    <a:pt x="1434499" y="0"/>
                    <a:pt x="924121" y="0"/>
                  </a:cubicBezTo>
                  <a:close/>
                </a:path>
              </a:pathLst>
            </a:custGeom>
            <a:blipFill>
              <a:blip r:embed="rId4"/>
              <a:stretch>
                <a:fillRect t="-178767" b="-178767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414872" y="4850237"/>
            <a:ext cx="9171094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der Rechtskraft </a:t>
            </a:r>
          </a:p>
          <a:p>
            <a:pPr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Entscheidung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654508" y="2190434"/>
            <a:ext cx="79711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199 II + III Nr. 2 BGB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224270" y="1929660"/>
            <a:ext cx="5281930" cy="1154430"/>
            <a:chOff x="0" y="0"/>
            <a:chExt cx="1848242" cy="40395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848242" cy="403956"/>
            </a:xfrm>
            <a:custGeom>
              <a:avLst/>
              <a:gdLst/>
              <a:ahLst/>
              <a:cxnLst/>
              <a:rect l="l" t="t" r="r" b="b"/>
              <a:pathLst>
                <a:path w="1848242" h="403956">
                  <a:moveTo>
                    <a:pt x="924121" y="0"/>
                  </a:moveTo>
                  <a:cubicBezTo>
                    <a:pt x="413743" y="0"/>
                    <a:pt x="0" y="90429"/>
                    <a:pt x="0" y="201978"/>
                  </a:cubicBezTo>
                  <a:cubicBezTo>
                    <a:pt x="0" y="313527"/>
                    <a:pt x="413743" y="403956"/>
                    <a:pt x="924121" y="403956"/>
                  </a:cubicBezTo>
                  <a:cubicBezTo>
                    <a:pt x="1434499" y="403956"/>
                    <a:pt x="1848242" y="313527"/>
                    <a:pt x="1848242" y="201978"/>
                  </a:cubicBezTo>
                  <a:cubicBezTo>
                    <a:pt x="1848242" y="90429"/>
                    <a:pt x="1434499" y="0"/>
                    <a:pt x="924121" y="0"/>
                  </a:cubicBezTo>
                  <a:close/>
                </a:path>
              </a:pathLst>
            </a:custGeom>
            <a:blipFill>
              <a:blip r:embed="rId4"/>
              <a:stretch>
                <a:fillRect t="-178767" b="-178767"/>
              </a:stretch>
            </a:blipFill>
          </p:spPr>
        </p:sp>
      </p:grpSp>
      <p:sp>
        <p:nvSpPr>
          <p:cNvPr id="11" name="AutoShape 11"/>
          <p:cNvSpPr/>
          <p:nvPr/>
        </p:nvSpPr>
        <p:spPr>
          <a:xfrm>
            <a:off x="3455035" y="3084090"/>
            <a:ext cx="0" cy="568113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12" name="AutoShape 12"/>
          <p:cNvSpPr/>
          <p:nvPr/>
        </p:nvSpPr>
        <p:spPr>
          <a:xfrm>
            <a:off x="8865235" y="3084090"/>
            <a:ext cx="0" cy="568113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  <p:grpSp>
        <p:nvGrpSpPr>
          <p:cNvPr id="13" name="Group 13"/>
          <p:cNvGrpSpPr/>
          <p:nvPr/>
        </p:nvGrpSpPr>
        <p:grpSpPr>
          <a:xfrm>
            <a:off x="1922145" y="4423410"/>
            <a:ext cx="3065780" cy="1748790"/>
            <a:chOff x="0" y="0"/>
            <a:chExt cx="712454" cy="406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12454" cy="406400"/>
            </a:xfrm>
            <a:custGeom>
              <a:avLst/>
              <a:gdLst/>
              <a:ahLst/>
              <a:cxnLst/>
              <a:rect l="l" t="t" r="r" b="b"/>
              <a:pathLst>
                <a:path w="712454" h="406400">
                  <a:moveTo>
                    <a:pt x="40404" y="0"/>
                  </a:moveTo>
                  <a:lnTo>
                    <a:pt x="672050" y="0"/>
                  </a:lnTo>
                  <a:cubicBezTo>
                    <a:pt x="682766" y="0"/>
                    <a:pt x="693043" y="4257"/>
                    <a:pt x="700620" y="11834"/>
                  </a:cubicBezTo>
                  <a:cubicBezTo>
                    <a:pt x="708197" y="19411"/>
                    <a:pt x="712454" y="29688"/>
                    <a:pt x="712454" y="40404"/>
                  </a:cubicBezTo>
                  <a:lnTo>
                    <a:pt x="712454" y="365996"/>
                  </a:lnTo>
                  <a:cubicBezTo>
                    <a:pt x="712454" y="388310"/>
                    <a:pt x="694365" y="406400"/>
                    <a:pt x="672050" y="406400"/>
                  </a:cubicBezTo>
                  <a:lnTo>
                    <a:pt x="40404" y="406400"/>
                  </a:lnTo>
                  <a:cubicBezTo>
                    <a:pt x="29688" y="406400"/>
                    <a:pt x="19411" y="402143"/>
                    <a:pt x="11834" y="394566"/>
                  </a:cubicBezTo>
                  <a:cubicBezTo>
                    <a:pt x="4257" y="386989"/>
                    <a:pt x="0" y="376712"/>
                    <a:pt x="0" y="365996"/>
                  </a:cubicBezTo>
                  <a:lnTo>
                    <a:pt x="0" y="40404"/>
                  </a:lnTo>
                  <a:cubicBezTo>
                    <a:pt x="0" y="29688"/>
                    <a:pt x="4257" y="19411"/>
                    <a:pt x="11834" y="11834"/>
                  </a:cubicBezTo>
                  <a:cubicBezTo>
                    <a:pt x="19411" y="4257"/>
                    <a:pt x="29688" y="0"/>
                    <a:pt x="40404" y="0"/>
                  </a:cubicBezTo>
                  <a:close/>
                </a:path>
              </a:pathLst>
            </a:custGeom>
            <a:blipFill>
              <a:blip r:embed="rId4"/>
              <a:stretch>
                <a:fillRect t="-37654" b="-37654"/>
              </a:stretch>
            </a:blipFill>
          </p:spPr>
        </p:sp>
      </p:grpSp>
      <p:sp>
        <p:nvSpPr>
          <p:cNvPr id="15" name="TextBox 15"/>
          <p:cNvSpPr txBox="1"/>
          <p:nvPr/>
        </p:nvSpPr>
        <p:spPr>
          <a:xfrm>
            <a:off x="2147259" y="4606714"/>
            <a:ext cx="6150619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667"/>
              </a:lnSpc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rechtskräftig </a:t>
            </a:r>
          </a:p>
          <a:p>
            <a:pPr defTabSz="609630">
              <a:lnSpc>
                <a:spcPts val="3667"/>
              </a:lnSpc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festgestellte </a:t>
            </a:r>
          </a:p>
          <a:p>
            <a:pPr defTabSz="609630">
              <a:lnSpc>
                <a:spcPts val="3667"/>
              </a:lnSpc>
            </a:pPr>
            <a:r>
              <a:rPr lang="en-US" sz="333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Ansprüche: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30559" y="758026"/>
            <a:ext cx="4801002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734"/>
              </a:lnSpc>
            </a:pPr>
            <a:r>
              <a:rPr lang="en-US" sz="2667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Verjährung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331061" y="758026"/>
            <a:ext cx="8669895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Fristbeginn: sonstige Verjährungsfristen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47588" y="3588704"/>
            <a:ext cx="401489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Ereignis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879668" y="2190434"/>
            <a:ext cx="797113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199 III Nr. 1 BGB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868728" y="3588704"/>
            <a:ext cx="599301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 Entstehung  </a:t>
            </a:r>
          </a:p>
        </p:txBody>
      </p:sp>
      <p:sp>
        <p:nvSpPr>
          <p:cNvPr id="21" name="AutoShape 21"/>
          <p:cNvSpPr/>
          <p:nvPr/>
        </p:nvSpPr>
        <p:spPr>
          <a:xfrm>
            <a:off x="4987926" y="5297805"/>
            <a:ext cx="1236345" cy="0"/>
          </a:xfrm>
          <a:prstGeom prst="line">
            <a:avLst/>
          </a:prstGeom>
          <a:ln w="762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706860" y="2291022"/>
            <a:ext cx="2977071" cy="1266826"/>
            <a:chOff x="0" y="0"/>
            <a:chExt cx="691839" cy="29439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1839" cy="294397"/>
            </a:xfrm>
            <a:custGeom>
              <a:avLst/>
              <a:gdLst/>
              <a:ahLst/>
              <a:cxnLst/>
              <a:rect l="l" t="t" r="r" b="b"/>
              <a:pathLst>
                <a:path w="691839" h="294397">
                  <a:moveTo>
                    <a:pt x="0" y="0"/>
                  </a:moveTo>
                  <a:lnTo>
                    <a:pt x="691839" y="0"/>
                  </a:lnTo>
                  <a:lnTo>
                    <a:pt x="691839" y="294397"/>
                  </a:lnTo>
                  <a:lnTo>
                    <a:pt x="0" y="294397"/>
                  </a:lnTo>
                  <a:close/>
                </a:path>
              </a:pathLst>
            </a:custGeom>
            <a:blipFill>
              <a:blip r:embed="rId2"/>
              <a:stretch>
                <a:fillRect t="-28285" b="-28285"/>
              </a:stretch>
            </a:blipFill>
            <a:ln w="28575" cap="sq">
              <a:solidFill>
                <a:srgbClr val="000000"/>
              </a:solidFill>
              <a:prstDash val="lgDash"/>
              <a:miter/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930559" y="751676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Verjährung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04280" y="751676"/>
            <a:ext cx="25103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Beispiel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27167" y="2453994"/>
            <a:ext cx="353645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Kaufvertrag: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16.12.2024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243025" y="2291022"/>
            <a:ext cx="2977071" cy="1266826"/>
            <a:chOff x="0" y="0"/>
            <a:chExt cx="691839" cy="2943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91839" cy="294397"/>
            </a:xfrm>
            <a:custGeom>
              <a:avLst/>
              <a:gdLst/>
              <a:ahLst/>
              <a:cxnLst/>
              <a:rect l="l" t="t" r="r" b="b"/>
              <a:pathLst>
                <a:path w="691839" h="294397">
                  <a:moveTo>
                    <a:pt x="0" y="0"/>
                  </a:moveTo>
                  <a:lnTo>
                    <a:pt x="691839" y="0"/>
                  </a:lnTo>
                  <a:lnTo>
                    <a:pt x="691839" y="294397"/>
                  </a:lnTo>
                  <a:lnTo>
                    <a:pt x="0" y="294397"/>
                  </a:lnTo>
                  <a:close/>
                </a:path>
              </a:pathLst>
            </a:custGeom>
            <a:blipFill>
              <a:blip r:embed="rId2"/>
              <a:stretch>
                <a:fillRect t="-28285" b="-28285"/>
              </a:stretch>
            </a:blipFill>
            <a:ln w="28575" cap="sq">
              <a:solidFill>
                <a:srgbClr val="000000"/>
              </a:solidFill>
              <a:prstDash val="lgDash"/>
              <a:miter/>
            </a:ln>
          </p:spPr>
        </p:sp>
      </p:grpSp>
      <p:sp>
        <p:nvSpPr>
          <p:cNvPr id="12" name="TextBox 12"/>
          <p:cNvSpPr txBox="1"/>
          <p:nvPr/>
        </p:nvSpPr>
        <p:spPr>
          <a:xfrm>
            <a:off x="3982381" y="2471468"/>
            <a:ext cx="353645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Rechnung: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21.12.2024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7798241" y="2291022"/>
            <a:ext cx="2977071" cy="1266826"/>
            <a:chOff x="0" y="0"/>
            <a:chExt cx="691839" cy="29439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91839" cy="294397"/>
            </a:xfrm>
            <a:custGeom>
              <a:avLst/>
              <a:gdLst/>
              <a:ahLst/>
              <a:cxnLst/>
              <a:rect l="l" t="t" r="r" b="b"/>
              <a:pathLst>
                <a:path w="691839" h="294397">
                  <a:moveTo>
                    <a:pt x="0" y="0"/>
                  </a:moveTo>
                  <a:lnTo>
                    <a:pt x="691839" y="0"/>
                  </a:lnTo>
                  <a:lnTo>
                    <a:pt x="691839" y="294397"/>
                  </a:lnTo>
                  <a:lnTo>
                    <a:pt x="0" y="294397"/>
                  </a:lnTo>
                  <a:close/>
                </a:path>
              </a:pathLst>
            </a:custGeom>
            <a:blipFill>
              <a:blip r:embed="rId2"/>
              <a:stretch>
                <a:fillRect t="-28285" b="-28285"/>
              </a:stretch>
            </a:blipFill>
            <a:ln w="28575" cap="sq">
              <a:solidFill>
                <a:srgbClr val="000000"/>
              </a:solidFill>
              <a:prstDash val="lgDash"/>
              <a:miter/>
            </a:ln>
          </p:spPr>
        </p:sp>
      </p:grpSp>
      <p:sp>
        <p:nvSpPr>
          <p:cNvPr id="15" name="TextBox 15"/>
          <p:cNvSpPr txBox="1"/>
          <p:nvPr/>
        </p:nvSpPr>
        <p:spPr>
          <a:xfrm>
            <a:off x="7518841" y="2471468"/>
            <a:ext cx="353645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Fälligkeit: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04.01.2025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5452441" y="4331735"/>
            <a:ext cx="4920802" cy="1395249"/>
            <a:chOff x="0" y="0"/>
            <a:chExt cx="1143542" cy="32424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43542" cy="324241"/>
            </a:xfrm>
            <a:custGeom>
              <a:avLst/>
              <a:gdLst/>
              <a:ahLst/>
              <a:cxnLst/>
              <a:rect l="l" t="t" r="r" b="b"/>
              <a:pathLst>
                <a:path w="1143542" h="324241">
                  <a:moveTo>
                    <a:pt x="0" y="0"/>
                  </a:moveTo>
                  <a:lnTo>
                    <a:pt x="1143542" y="0"/>
                  </a:lnTo>
                  <a:lnTo>
                    <a:pt x="1143542" y="324241"/>
                  </a:lnTo>
                  <a:lnTo>
                    <a:pt x="0" y="324241"/>
                  </a:lnTo>
                  <a:close/>
                </a:path>
              </a:pathLst>
            </a:custGeom>
            <a:blipFill>
              <a:blip r:embed="rId2"/>
              <a:stretch>
                <a:fillRect t="-67487" b="-67487"/>
              </a:stretch>
            </a:blipFill>
            <a:ln w="28575" cap="sq">
              <a:solidFill>
                <a:srgbClr val="000000"/>
              </a:solidFill>
              <a:prstDash val="lgDash"/>
              <a:miter/>
            </a:ln>
          </p:spPr>
        </p:sp>
      </p:grpSp>
      <p:sp>
        <p:nvSpPr>
          <p:cNvPr id="18" name="TextBox 18"/>
          <p:cNvSpPr txBox="1"/>
          <p:nvPr/>
        </p:nvSpPr>
        <p:spPr>
          <a:xfrm>
            <a:off x="5594511" y="4576392"/>
            <a:ext cx="463666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Verjährungsbeginn: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31.12.2025, 24:00 Uhr</a:t>
            </a:r>
          </a:p>
        </p:txBody>
      </p:sp>
      <p:sp>
        <p:nvSpPr>
          <p:cNvPr id="19" name="AutoShape 19"/>
          <p:cNvSpPr/>
          <p:nvPr/>
        </p:nvSpPr>
        <p:spPr>
          <a:xfrm>
            <a:off x="3683931" y="2924435"/>
            <a:ext cx="559095" cy="0"/>
          </a:xfrm>
          <a:prstGeom prst="line">
            <a:avLst/>
          </a:prstGeom>
          <a:ln w="95250" cap="flat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0" name="AutoShape 20"/>
          <p:cNvSpPr/>
          <p:nvPr/>
        </p:nvSpPr>
        <p:spPr>
          <a:xfrm>
            <a:off x="7220096" y="2924435"/>
            <a:ext cx="578145" cy="0"/>
          </a:xfrm>
          <a:prstGeom prst="line">
            <a:avLst/>
          </a:prstGeom>
          <a:ln w="95250" cap="flat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1" name="Group 21"/>
          <p:cNvGrpSpPr/>
          <p:nvPr/>
        </p:nvGrpSpPr>
        <p:grpSpPr>
          <a:xfrm>
            <a:off x="685800" y="4363485"/>
            <a:ext cx="4220641" cy="1395249"/>
            <a:chOff x="0" y="0"/>
            <a:chExt cx="980832" cy="32424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80832" cy="324241"/>
            </a:xfrm>
            <a:custGeom>
              <a:avLst/>
              <a:gdLst/>
              <a:ahLst/>
              <a:cxnLst/>
              <a:rect l="l" t="t" r="r" b="b"/>
              <a:pathLst>
                <a:path w="980832" h="324241">
                  <a:moveTo>
                    <a:pt x="0" y="0"/>
                  </a:moveTo>
                  <a:lnTo>
                    <a:pt x="980832" y="0"/>
                  </a:lnTo>
                  <a:lnTo>
                    <a:pt x="980832" y="324241"/>
                  </a:lnTo>
                  <a:lnTo>
                    <a:pt x="0" y="324241"/>
                  </a:lnTo>
                  <a:close/>
                </a:path>
              </a:pathLst>
            </a:custGeom>
            <a:blipFill>
              <a:blip r:embed="rId2"/>
              <a:stretch>
                <a:fillRect t="-50770" b="-50770"/>
              </a:stretch>
            </a:blipFill>
            <a:ln w="28575" cap="sq">
              <a:solidFill>
                <a:srgbClr val="000000"/>
              </a:solidFill>
              <a:prstDash val="lgDash"/>
              <a:miter/>
            </a:ln>
          </p:spPr>
        </p:sp>
      </p:grpSp>
      <p:sp>
        <p:nvSpPr>
          <p:cNvPr id="23" name="TextBox 23"/>
          <p:cNvSpPr txBox="1"/>
          <p:nvPr/>
        </p:nvSpPr>
        <p:spPr>
          <a:xfrm>
            <a:off x="930559" y="4608142"/>
            <a:ext cx="377440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Verjährungsende: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31.12.2028</a:t>
            </a:r>
          </a:p>
        </p:txBody>
      </p:sp>
      <p:sp>
        <p:nvSpPr>
          <p:cNvPr id="24" name="AutoShape 24"/>
          <p:cNvSpPr/>
          <p:nvPr/>
        </p:nvSpPr>
        <p:spPr>
          <a:xfrm>
            <a:off x="4872286" y="5029359"/>
            <a:ext cx="580155" cy="0"/>
          </a:xfrm>
          <a:prstGeom prst="line">
            <a:avLst/>
          </a:prstGeom>
          <a:ln w="95250" cap="flat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AutoShape 25"/>
          <p:cNvSpPr/>
          <p:nvPr/>
        </p:nvSpPr>
        <p:spPr>
          <a:xfrm flipH="1">
            <a:off x="10373243" y="2924435"/>
            <a:ext cx="402068" cy="2104924"/>
          </a:xfrm>
          <a:prstGeom prst="line">
            <a:avLst/>
          </a:prstGeom>
          <a:ln w="95250" cap="flat">
            <a:solidFill>
              <a:srgbClr val="8B473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347998" b="-347998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3839454" y="2371057"/>
            <a:ext cx="3135923" cy="3801143"/>
          </a:xfrm>
          <a:custGeom>
            <a:avLst/>
            <a:gdLst/>
            <a:ahLst/>
            <a:cxnLst/>
            <a:rect l="l" t="t" r="r" b="b"/>
            <a:pathLst>
              <a:path w="4703885" h="5701714">
                <a:moveTo>
                  <a:pt x="0" y="0"/>
                </a:moveTo>
                <a:lnTo>
                  <a:pt x="4703884" y="0"/>
                </a:lnTo>
                <a:lnTo>
                  <a:pt x="4703884" y="5701714"/>
                </a:lnTo>
                <a:lnTo>
                  <a:pt x="0" y="57017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4618" r="-70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975376" y="1641376"/>
            <a:ext cx="4530824" cy="4530824"/>
          </a:xfrm>
          <a:custGeom>
            <a:avLst/>
            <a:gdLst/>
            <a:ahLst/>
            <a:cxnLst/>
            <a:rect l="l" t="t" r="r" b="b"/>
            <a:pathLst>
              <a:path w="6796236" h="6796236">
                <a:moveTo>
                  <a:pt x="0" y="0"/>
                </a:moveTo>
                <a:lnTo>
                  <a:pt x="6796236" y="0"/>
                </a:lnTo>
                <a:lnTo>
                  <a:pt x="6796236" y="6796236"/>
                </a:lnTo>
                <a:lnTo>
                  <a:pt x="0" y="67962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30559" y="751676"/>
            <a:ext cx="4801002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4666"/>
              </a:lnSpc>
            </a:pPr>
            <a:r>
              <a:rPr lang="en-US" sz="3333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Verjährung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53717" y="751676"/>
            <a:ext cx="251039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666"/>
              </a:lnSpc>
            </a:pPr>
            <a:r>
              <a:rPr lang="en-US" sz="3333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Wirkung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9273" y="3233730"/>
            <a:ext cx="4154239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Leistungsver-weigerungsrecht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1134</Words>
  <Application>Microsoft Office PowerPoint</Application>
  <PresentationFormat>Breitbild</PresentationFormat>
  <Paragraphs>291</Paragraphs>
  <Slides>31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Canva Sans</vt:lpstr>
      <vt:lpstr>Canva Sans Bold</vt:lpstr>
      <vt:lpstr>Office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23</cp:revision>
  <dcterms:created xsi:type="dcterms:W3CDTF">2025-07-28T12:43:59Z</dcterms:created>
  <dcterms:modified xsi:type="dcterms:W3CDTF">2026-09-07T09:12:31Z</dcterms:modified>
</cp:coreProperties>
</file>