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81" r:id="rId13"/>
    <p:sldId id="375" r:id="rId14"/>
    <p:sldId id="382" r:id="rId15"/>
    <p:sldId id="256" r:id="rId16"/>
    <p:sldId id="376" r:id="rId17"/>
    <p:sldId id="377" r:id="rId18"/>
    <p:sldId id="378" r:id="rId19"/>
    <p:sldId id="379" r:id="rId20"/>
    <p:sldId id="380" r:id="rId21"/>
    <p:sldId id="260" r:id="rId22"/>
    <p:sldId id="261" r:id="rId23"/>
    <p:sldId id="384" r:id="rId24"/>
    <p:sldId id="262" r:id="rId25"/>
    <p:sldId id="264" r:id="rId26"/>
    <p:sldId id="429" r:id="rId27"/>
    <p:sldId id="265" r:id="rId28"/>
    <p:sldId id="266" r:id="rId29"/>
    <p:sldId id="383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E9CE02-51D7-43A2-AB07-289B6663E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3885CCB-0203-4697-82F0-A2FFB3D8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341863-204F-4C3A-943E-D979C40C8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77AFF3-A7DA-429B-82B9-31619BDC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958B2D-F8EE-469F-A473-042BE16B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9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0DE455-0072-4C71-88BA-38140D98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B71A92-35EF-46A8-8ED7-72254DCF2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0ED3FF-36F5-4D03-AD01-068C1F24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6E6858-F72A-4FFB-BA26-C188A6814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191270D-5CD4-4518-B281-423E71E1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466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4355F-6A2A-4EF2-AC31-0B66B07E6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FCC8FE-93F5-439E-9008-C29B09E3B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E3A237-9283-473A-A0BB-F96799931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A1EC66-1DD0-417D-9521-C80D555B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849804-C753-4702-B165-653D381B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9840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E80B0-E96E-4956-963C-92B5FC2F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40CCB2-4BEE-4D18-9A5F-06075777B5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B027F3-5760-43C0-B862-AD10034310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2F466DD-1F2C-46DE-9402-DE50B7BD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86CD664-F6C7-4E45-9EBC-D356863A3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0C59A9A-9BE7-4826-9BB9-2E9322832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468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9C3531-DC68-46BE-A9AE-5C5F518C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3CF3B7E-3057-4186-A5B0-2DF1408AF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A454994-BB77-4523-8546-8F4B6D8774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329A1A-3741-44EB-B538-A8CC56EC0D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D751CA-6FE3-4F6E-B217-4805DDA0B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911DAD-F443-4E1D-BBEB-C11FD8D99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BDA493B-AE0F-4490-AD8E-CF04DA674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0A74F33-F1EC-453B-BF60-C1E8E6C7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94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5E5EEB-71F7-4483-8397-65635D1F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10E4F2-2207-446B-9DE9-1495DFCF2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0134A08-6122-4119-A4A6-D18A51C0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7542214-2E5B-4A82-83C7-3457E8B53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835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E6BBA55-4C2C-4D62-9549-C49EA4B2E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3E9ABD-8624-4458-BF62-6E5E9C668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4FBB0C-C2C5-4601-B4BA-4709A644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46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D180ED-7C61-4AB0-ACF6-6A4C1D6D8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1CFEBD-C3C4-4413-BEAA-E185C9EA5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55F84B7-EEC2-4C29-8FAB-943A3CECF3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1CC136-6271-402F-979A-ED6F05C9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F0533C-091A-4380-813A-B9C5986A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DCDD73-1041-40DA-A3D6-A71FB528F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196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3F4F8E-5646-4F4B-92D0-31C7D2624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86F891-EC45-4B6A-9B37-1ECCCB073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6EEAAEC-7924-45E7-9026-47A16A357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05B296-29F0-4ADE-B257-BECE4C5C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B4952F-E27D-4E9E-A6E3-58E265E5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77A5F21-FB65-4FFA-A390-847584CDC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54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60D61-E2D8-41F0-984B-4EF0535B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A973FAF-B7F8-4B89-95BF-C0111B2C66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A2237C-FFC9-49E9-9C00-F08B550C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23D76B-5115-4D57-BF25-83CB869D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C7500C-6C5E-4E97-9E9B-8CAC3B2B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77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E366ACB-9063-4D37-99C3-B3CC27E377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A4D7B6-A9BE-4229-9041-634F798280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F06D7B-16E1-4CE4-A1F8-106F1ACA6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10A556-C942-452D-AF4E-8A84EBAC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8FFB187-F791-47E5-9D0D-0EC61E3E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491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08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71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92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92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684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21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32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00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358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665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52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AA30C-56BB-3643-7563-CD6D2AAF7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1EF2AA4-4F36-F94F-9DC4-C8DC76826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8C8A2-8BA9-070F-31BA-14F2B85E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9C845D-0E38-0FE3-E68C-9486CDA2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AC71BF-7DD7-AC76-6578-E684673B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8974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C9FB7-0A65-660F-237F-32189105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EFC36B-6CE0-2E7F-C620-F8712F77C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D801B1-4DC7-578C-1CB7-2F776C530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FE644B-DB25-180F-98BF-B3A450B3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1B57F2-1A78-0DBA-F0B0-25BE41730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37389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B54ACA-9A5E-5043-CFC0-EAC736C00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8B8DA1-CE04-272D-8CB3-A2144CBE0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966870-EF95-F3A6-1849-D549E3C19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BB713E-3FFF-2AA7-8058-DBA270CA5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E8547D-E5F9-544B-CB7A-7B96582AF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41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7E258-318B-0CA4-E9C3-D5B6F42FF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50198E-B2D1-05CB-6573-554DE79D7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8A2D10-1E18-3997-EFF3-F5550FD9F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718C9F5-F60C-015B-D98E-BF5FD742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5ECA28-7343-EDCF-3929-9F3279784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8115923-1BA2-9045-63CD-E7D90FC9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809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8CB3ED-42B4-FB37-6261-F71CF91F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DFA3758-4E3E-F9F6-C7B8-4CFB7577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CC041F-59F3-4A01-5C47-4E599658A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7B9DDEC-BF2F-D075-3260-B251001CA5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AF68BA-C70A-FCA6-6C93-DB087AC54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1BDE83-911F-BE64-7C67-ED0B446C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347387E-A74B-4128-D9EE-EDD6281AA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36E9C4FD-3D62-1D1C-0F1B-C4ABB1FE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076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C3CB0-EE08-A122-4079-82796094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F0A606-1D6E-646B-EC7F-20BB4D01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F33B7F-8FFF-4100-BA09-55E155BD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FB63F4-6393-1AF9-0505-8D0D754E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8169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3834D88-BCE9-37DC-06F6-04233DCCC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584AB84-FCB1-A13D-F109-C7B2BABDD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ACB2B6-6BAF-30DD-2F5F-DFE4A398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4632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A96FEF-4A71-4336-1EC4-D3B98F94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34AE5A-9BFC-C08D-289F-72A9F9EB1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0FF48E-84B4-6B0F-A8DE-4D727C3A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308D8D-4377-3FE7-E10E-1C695F32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FFBCA7-1B55-E6F2-C53B-5ED13CA4F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76C24D-B2B7-B505-66F4-9C2E6CE84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976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7C4713-B982-9089-8344-9C81A0CB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A85E7A-2FC4-3875-2689-3F9A26FD9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3324DF-288B-9918-1B4B-DC35B4651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3AADA-B9E7-0973-56C1-6A9CBE4B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0F0644D-E596-FA8A-5FA6-CF31A390B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86696D-4C81-4F37-5B00-80AC7C037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64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92F19-2E24-6608-C686-AD6D6581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EDB1A38-EF87-0746-94C0-89611C466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9A6816-2F9B-E3F4-47AC-ADC352B4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C9591E-2376-84CA-4D7F-FBE918EBB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2C08F4-E37A-8719-3839-545A4235D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5818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C021B87-3492-A8F7-E96C-91B4058DB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88D3D9A-D566-CACF-4310-ADB3754C2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579406-F17A-9880-F4B8-65B3146C5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A9D17E-874D-EE06-FB2D-114776080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308135-7992-F6AA-05C2-7ECDE4E6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60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712F802-F606-4436-8FD0-33EB6D97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0201D6-0ED3-423C-A896-653C4A091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72C517-EF0B-4E89-83B4-AB514B8D1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D26E3-9048-4D39-ACBC-630E45FE8DD9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9EE674-7645-42CB-8AE3-6D11BDADE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EE6627-578D-4C4B-BBEA-56E5B0A2B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260B2-F463-413D-978B-3F5E19ADEA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9397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7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5F57F04-3AE2-0A7C-477A-C5DA5AD5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CCE9BC2-AB76-7FFB-E3C1-C58FF0627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37AA30-B018-79BB-DC19-2465F57D4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4BA01-00AB-4917-94A9-8A374FD3A2B3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E0E727-2985-C0F7-A1A5-B740FE38F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A0F158-98F9-B156-41FB-2C0401A4A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6CBDB-FBEA-42CF-9A31-D803EB17603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40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6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8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eg"/><Relationship Id="rId7" Type="http://schemas.openxmlformats.org/officeDocument/2006/relationships/image" Target="../media/image18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23.svg"/><Relationship Id="rId5" Type="http://schemas.openxmlformats.org/officeDocument/2006/relationships/image" Target="../media/image21.svg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openxmlformats.org/officeDocument/2006/relationships/image" Target="../media/image19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18.sv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.jpeg"/><Relationship Id="rId7" Type="http://schemas.openxmlformats.org/officeDocument/2006/relationships/image" Target="../media/image26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6.sv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883795"/>
            <a:ext cx="1549908" cy="2743200"/>
          </a:xfrm>
          <a:custGeom>
            <a:avLst/>
            <a:gdLst/>
            <a:ahLst/>
            <a:cxnLst/>
            <a:rect l="l" t="t" r="r" b="b"/>
            <a:pathLst>
              <a:path w="2324862" h="4114800">
                <a:moveTo>
                  <a:pt x="0" y="0"/>
                </a:moveTo>
                <a:lnTo>
                  <a:pt x="2324862" y="0"/>
                </a:lnTo>
                <a:lnTo>
                  <a:pt x="23248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03180" y="1883795"/>
            <a:ext cx="1303020" cy="2743200"/>
          </a:xfrm>
          <a:custGeom>
            <a:avLst/>
            <a:gdLst/>
            <a:ahLst/>
            <a:cxnLst/>
            <a:rect l="l" t="t" r="r" b="b"/>
            <a:pathLst>
              <a:path w="1954530" h="4114800">
                <a:moveTo>
                  <a:pt x="0" y="0"/>
                </a:moveTo>
                <a:lnTo>
                  <a:pt x="1954530" y="0"/>
                </a:lnTo>
                <a:lnTo>
                  <a:pt x="195453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74418" y="2250934"/>
            <a:ext cx="3240199" cy="1004461"/>
          </a:xfrm>
          <a:custGeom>
            <a:avLst/>
            <a:gdLst/>
            <a:ahLst/>
            <a:cxnLst/>
            <a:rect l="l" t="t" r="r" b="b"/>
            <a:pathLst>
              <a:path w="4860298" h="1506692">
                <a:moveTo>
                  <a:pt x="0" y="0"/>
                </a:moveTo>
                <a:lnTo>
                  <a:pt x="4860297" y="0"/>
                </a:lnTo>
                <a:lnTo>
                  <a:pt x="4860297" y="1506692"/>
                </a:lnTo>
                <a:lnTo>
                  <a:pt x="0" y="15066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22478" y="751676"/>
            <a:ext cx="17470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Parteien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2418771" y="2250934"/>
            <a:ext cx="3240199" cy="1004461"/>
          </a:xfrm>
          <a:custGeom>
            <a:avLst/>
            <a:gdLst/>
            <a:ahLst/>
            <a:cxnLst/>
            <a:rect l="l" t="t" r="r" b="b"/>
            <a:pathLst>
              <a:path w="4860298" h="1506692">
                <a:moveTo>
                  <a:pt x="4860297" y="0"/>
                </a:moveTo>
                <a:lnTo>
                  <a:pt x="0" y="0"/>
                </a:lnTo>
                <a:lnTo>
                  <a:pt x="0" y="1506692"/>
                </a:lnTo>
                <a:lnTo>
                  <a:pt x="4860297" y="1506692"/>
                </a:lnTo>
                <a:lnTo>
                  <a:pt x="486029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400968" y="2539525"/>
            <a:ext cx="127580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2520" y="2539525"/>
            <a:ext cx="1929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05205" y="3987801"/>
            <a:ext cx="346733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erhebt vor Gericht eine Klage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80745" y="3803650"/>
            <a:ext cx="3573107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 vor Gericht durch eine Klage in Anspruch genommen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038870" y="3429000"/>
            <a:ext cx="0" cy="5397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V="1">
            <a:off x="8267299" y="3429000"/>
            <a:ext cx="0" cy="355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685800" y="5461743"/>
            <a:ext cx="401409" cy="710457"/>
          </a:xfrm>
          <a:custGeom>
            <a:avLst/>
            <a:gdLst/>
            <a:ahLst/>
            <a:cxnLst/>
            <a:rect l="l" t="t" r="r" b="b"/>
            <a:pathLst>
              <a:path w="602113" h="1065686">
                <a:moveTo>
                  <a:pt x="0" y="0"/>
                </a:moveTo>
                <a:lnTo>
                  <a:pt x="602113" y="0"/>
                </a:lnTo>
                <a:lnTo>
                  <a:pt x="602113" y="1065686"/>
                </a:lnTo>
                <a:lnTo>
                  <a:pt x="0" y="10656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22159" y="5461743"/>
            <a:ext cx="408693" cy="723351"/>
          </a:xfrm>
          <a:custGeom>
            <a:avLst/>
            <a:gdLst/>
            <a:ahLst/>
            <a:cxnLst/>
            <a:rect l="l" t="t" r="r" b="b"/>
            <a:pathLst>
              <a:path w="613040" h="1085026">
                <a:moveTo>
                  <a:pt x="0" y="0"/>
                </a:moveTo>
                <a:lnTo>
                  <a:pt x="613039" y="0"/>
                </a:lnTo>
                <a:lnTo>
                  <a:pt x="613039" y="1085026"/>
                </a:lnTo>
                <a:lnTo>
                  <a:pt x="0" y="1085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958517" y="5465053"/>
            <a:ext cx="414109" cy="732935"/>
          </a:xfrm>
          <a:custGeom>
            <a:avLst/>
            <a:gdLst/>
            <a:ahLst/>
            <a:cxnLst/>
            <a:rect l="l" t="t" r="r" b="b"/>
            <a:pathLst>
              <a:path w="621163" h="1099403">
                <a:moveTo>
                  <a:pt x="0" y="0"/>
                </a:moveTo>
                <a:lnTo>
                  <a:pt x="621163" y="0"/>
                </a:lnTo>
                <a:lnTo>
                  <a:pt x="621163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594876" y="5465052"/>
            <a:ext cx="421393" cy="745829"/>
          </a:xfrm>
          <a:custGeom>
            <a:avLst/>
            <a:gdLst/>
            <a:ahLst/>
            <a:cxnLst/>
            <a:rect l="l" t="t" r="r" b="b"/>
            <a:pathLst>
              <a:path w="632090" h="1118743">
                <a:moveTo>
                  <a:pt x="0" y="0"/>
                </a:moveTo>
                <a:lnTo>
                  <a:pt x="632090" y="0"/>
                </a:lnTo>
                <a:lnTo>
                  <a:pt x="632090" y="1118743"/>
                </a:lnTo>
                <a:lnTo>
                  <a:pt x="0" y="11187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029969" y="5465052"/>
            <a:ext cx="335895" cy="707148"/>
          </a:xfrm>
          <a:custGeom>
            <a:avLst/>
            <a:gdLst/>
            <a:ahLst/>
            <a:cxnLst/>
            <a:rect l="l" t="t" r="r" b="b"/>
            <a:pathLst>
              <a:path w="503843" h="1060722">
                <a:moveTo>
                  <a:pt x="0" y="0"/>
                </a:moveTo>
                <a:lnTo>
                  <a:pt x="503843" y="0"/>
                </a:lnTo>
                <a:lnTo>
                  <a:pt x="503843" y="1060722"/>
                </a:lnTo>
                <a:lnTo>
                  <a:pt x="0" y="10607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95652" y="5487530"/>
            <a:ext cx="337467" cy="710457"/>
          </a:xfrm>
          <a:custGeom>
            <a:avLst/>
            <a:gdLst/>
            <a:ahLst/>
            <a:cxnLst/>
            <a:rect l="l" t="t" r="r" b="b"/>
            <a:pathLst>
              <a:path w="506201" h="1065686">
                <a:moveTo>
                  <a:pt x="0" y="0"/>
                </a:moveTo>
                <a:lnTo>
                  <a:pt x="506201" y="0"/>
                </a:lnTo>
                <a:lnTo>
                  <a:pt x="506201" y="1065687"/>
                </a:lnTo>
                <a:lnTo>
                  <a:pt x="0" y="10656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953311" y="5456951"/>
            <a:ext cx="348144" cy="732935"/>
          </a:xfrm>
          <a:custGeom>
            <a:avLst/>
            <a:gdLst/>
            <a:ahLst/>
            <a:cxnLst/>
            <a:rect l="l" t="t" r="r" b="b"/>
            <a:pathLst>
              <a:path w="522216" h="1099403">
                <a:moveTo>
                  <a:pt x="0" y="0"/>
                </a:moveTo>
                <a:lnTo>
                  <a:pt x="522216" y="0"/>
                </a:lnTo>
                <a:lnTo>
                  <a:pt x="522216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9382917" y="5465053"/>
            <a:ext cx="348144" cy="732935"/>
          </a:xfrm>
          <a:custGeom>
            <a:avLst/>
            <a:gdLst/>
            <a:ahLst/>
            <a:cxnLst/>
            <a:rect l="l" t="t" r="r" b="b"/>
            <a:pathLst>
              <a:path w="522216" h="1099403">
                <a:moveTo>
                  <a:pt x="0" y="0"/>
                </a:moveTo>
                <a:lnTo>
                  <a:pt x="522216" y="0"/>
                </a:lnTo>
                <a:lnTo>
                  <a:pt x="522216" y="1099403"/>
                </a:lnTo>
                <a:lnTo>
                  <a:pt x="0" y="1099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4366908" y="5286260"/>
            <a:ext cx="305712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Streitgenossen</a:t>
            </a:r>
          </a:p>
        </p:txBody>
      </p:sp>
      <p:sp>
        <p:nvSpPr>
          <p:cNvPr id="25" name="AutoShape 25"/>
          <p:cNvSpPr/>
          <p:nvPr/>
        </p:nvSpPr>
        <p:spPr>
          <a:xfrm>
            <a:off x="3400968" y="5621945"/>
            <a:ext cx="74613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7648384" y="5647538"/>
            <a:ext cx="1311683" cy="1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51255" y="2233807"/>
            <a:ext cx="3567465" cy="3549627"/>
          </a:xfrm>
          <a:custGeom>
            <a:avLst/>
            <a:gdLst/>
            <a:ahLst/>
            <a:cxnLst/>
            <a:rect l="l" t="t" r="r" b="b"/>
            <a:pathLst>
              <a:path w="5351197" h="5324441">
                <a:moveTo>
                  <a:pt x="0" y="0"/>
                </a:moveTo>
                <a:lnTo>
                  <a:pt x="5351197" y="0"/>
                </a:lnTo>
                <a:lnTo>
                  <a:pt x="5351197" y="5324441"/>
                </a:lnTo>
                <a:lnTo>
                  <a:pt x="0" y="53244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555330" y="751676"/>
            <a:ext cx="81425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47865" y="1745904"/>
            <a:ext cx="77875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Prüfung von Amts wegen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343" y="3555654"/>
            <a:ext cx="394928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zwingend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b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</a:b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erforderlich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79971" y="2708988"/>
            <a:ext cx="526135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fehlt eine Prozess-voraussetzung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60632" y="3945121"/>
            <a:ext cx="49000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Prozessurteil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22450" y="4908204"/>
            <a:ext cx="677639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 kann erneut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eingereicht werden 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10649" y="3646671"/>
            <a:ext cx="0" cy="36195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>
            <a:off x="7610649" y="4514504"/>
            <a:ext cx="0" cy="36195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BEBE4DE-0D5F-8477-6C3C-AB270BA4D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4653" y="6015156"/>
            <a:ext cx="4419983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84412" y="2112465"/>
            <a:ext cx="3063937" cy="2107297"/>
            <a:chOff x="0" y="0"/>
            <a:chExt cx="812800" cy="559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555331" y="751676"/>
            <a:ext cx="65081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7064" y="2849672"/>
            <a:ext cx="35109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Gericht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1392" y="5064753"/>
            <a:ext cx="337711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betreffend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31545" y="2112465"/>
            <a:ext cx="3063937" cy="2107297"/>
            <a:chOff x="0" y="0"/>
            <a:chExt cx="812800" cy="55902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7819911" y="2713147"/>
            <a:ext cx="448720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gegenstand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657979" y="2112465"/>
            <a:ext cx="3063937" cy="2107297"/>
            <a:chOff x="0" y="0"/>
            <a:chExt cx="812800" cy="5590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559023"/>
            </a:xfrm>
            <a:custGeom>
              <a:avLst/>
              <a:gdLst/>
              <a:ahLst/>
              <a:cxnLst/>
              <a:rect l="l" t="t" r="r" b="b"/>
              <a:pathLst>
                <a:path w="812800" h="559023">
                  <a:moveTo>
                    <a:pt x="812800" y="279511"/>
                  </a:moveTo>
                  <a:lnTo>
                    <a:pt x="609600" y="559023"/>
                  </a:lnTo>
                  <a:lnTo>
                    <a:pt x="203200" y="559023"/>
                  </a:lnTo>
                  <a:lnTo>
                    <a:pt x="0" y="279511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279511"/>
                  </a:lnTo>
                  <a:close/>
                </a:path>
              </a:pathLst>
            </a:custGeom>
            <a:blipFill>
              <a:blip r:embed="rId3">
                <a:alphaModFix amt="60000"/>
              </a:blip>
              <a:stretch>
                <a:fillRect l="-1583" r="-1583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969358" y="2849672"/>
            <a:ext cx="36316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Parteien</a:t>
            </a:r>
          </a:p>
        </p:txBody>
      </p:sp>
      <p:sp>
        <p:nvSpPr>
          <p:cNvPr id="16" name="AutoShape 16"/>
          <p:cNvSpPr/>
          <p:nvPr/>
        </p:nvSpPr>
        <p:spPr>
          <a:xfrm flipH="1" flipV="1">
            <a:off x="2316381" y="1468256"/>
            <a:ext cx="0" cy="644209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6189947" y="1522978"/>
            <a:ext cx="0" cy="589486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 flipV="1">
            <a:off x="10063513" y="1431685"/>
            <a:ext cx="0" cy="680779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2316381" y="4219762"/>
            <a:ext cx="2652977" cy="1161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6189947" y="4219763"/>
            <a:ext cx="0" cy="9084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7410536" y="4219762"/>
            <a:ext cx="2652977" cy="11614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441303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598521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4967711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257706" y="3268448"/>
            <a:ext cx="3248494" cy="2302370"/>
          </a:xfrm>
          <a:custGeom>
            <a:avLst/>
            <a:gdLst/>
            <a:ahLst/>
            <a:cxnLst/>
            <a:rect l="l" t="t" r="r" b="b"/>
            <a:pathLst>
              <a:path w="4872741" h="3453555">
                <a:moveTo>
                  <a:pt x="0" y="0"/>
                </a:moveTo>
                <a:lnTo>
                  <a:pt x="4872741" y="0"/>
                </a:lnTo>
                <a:lnTo>
                  <a:pt x="4872741" y="3453555"/>
                </a:lnTo>
                <a:lnTo>
                  <a:pt x="0" y="34535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10611" y="751676"/>
            <a:ext cx="60415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90904" y="751676"/>
            <a:ext cx="51049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Gericht betreffend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00098" y="2289890"/>
            <a:ext cx="879927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müssen der deutschen Gerichtsbarkeit unterworfen sein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00098" y="3678883"/>
            <a:ext cx="699084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ordentlichen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Rechtsweges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12 GVG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00098" y="4972166"/>
            <a:ext cx="4402302" cy="1152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Sachliche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örtliche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0273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931826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386315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2"/>
                </a:lnTo>
                <a:lnTo>
                  <a:pt x="0" y="9046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58045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94772" y="751676"/>
            <a:ext cx="5884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betreffend</a:t>
            </a:r>
            <a:endParaRPr lang="en-US" sz="28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69004" y="1987850"/>
            <a:ext cx="5135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./. Beklagter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69003" y="2916938"/>
            <a:ext cx="494618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Parteifähigkeit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69003" y="3848271"/>
            <a:ext cx="570951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69003" y="4779604"/>
            <a:ext cx="741230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Postulationsfähigkeit</a:t>
            </a:r>
          </a:p>
        </p:txBody>
      </p:sp>
      <p:sp>
        <p:nvSpPr>
          <p:cNvPr id="14" name="Freeform 14"/>
          <p:cNvSpPr/>
          <p:nvPr/>
        </p:nvSpPr>
        <p:spPr>
          <a:xfrm>
            <a:off x="685800" y="4790117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567708" y="1908035"/>
            <a:ext cx="1969132" cy="3485189"/>
          </a:xfrm>
          <a:custGeom>
            <a:avLst/>
            <a:gdLst/>
            <a:ahLst/>
            <a:cxnLst/>
            <a:rect l="l" t="t" r="r" b="b"/>
            <a:pathLst>
              <a:path w="2953698" h="5227783">
                <a:moveTo>
                  <a:pt x="0" y="0"/>
                </a:moveTo>
                <a:lnTo>
                  <a:pt x="2953697" y="0"/>
                </a:lnTo>
                <a:lnTo>
                  <a:pt x="2953697" y="5227784"/>
                </a:lnTo>
                <a:lnTo>
                  <a:pt x="0" y="52277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181311" y="2377980"/>
            <a:ext cx="1802255" cy="3794220"/>
          </a:xfrm>
          <a:custGeom>
            <a:avLst/>
            <a:gdLst/>
            <a:ahLst/>
            <a:cxnLst/>
            <a:rect l="l" t="t" r="r" b="b"/>
            <a:pathLst>
              <a:path w="2703382" h="5691330">
                <a:moveTo>
                  <a:pt x="0" y="0"/>
                </a:moveTo>
                <a:lnTo>
                  <a:pt x="2703381" y="0"/>
                </a:lnTo>
                <a:lnTo>
                  <a:pt x="2703381" y="5691330"/>
                </a:lnTo>
                <a:lnTo>
                  <a:pt x="0" y="56913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77352" y="1779886"/>
            <a:ext cx="3867636" cy="2610655"/>
          </a:xfrm>
          <a:custGeom>
            <a:avLst/>
            <a:gdLst/>
            <a:ahLst/>
            <a:cxnLst/>
            <a:rect l="l" t="t" r="r" b="b"/>
            <a:pathLst>
              <a:path w="5801454" h="3915982">
                <a:moveTo>
                  <a:pt x="0" y="0"/>
                </a:moveTo>
                <a:lnTo>
                  <a:pt x="5801455" y="0"/>
                </a:lnTo>
                <a:lnTo>
                  <a:pt x="5801455" y="3915982"/>
                </a:lnTo>
                <a:lnTo>
                  <a:pt x="0" y="39159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9953" y="4719992"/>
            <a:ext cx="899280" cy="1591646"/>
          </a:xfrm>
          <a:custGeom>
            <a:avLst/>
            <a:gdLst/>
            <a:ahLst/>
            <a:cxnLst/>
            <a:rect l="l" t="t" r="r" b="b"/>
            <a:pathLst>
              <a:path w="1348920" h="2387469">
                <a:moveTo>
                  <a:pt x="0" y="0"/>
                </a:moveTo>
                <a:lnTo>
                  <a:pt x="1348920" y="0"/>
                </a:lnTo>
                <a:lnTo>
                  <a:pt x="1348920" y="2387469"/>
                </a:lnTo>
                <a:lnTo>
                  <a:pt x="0" y="23874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255367" y="4719992"/>
            <a:ext cx="760638" cy="1601343"/>
          </a:xfrm>
          <a:custGeom>
            <a:avLst/>
            <a:gdLst/>
            <a:ahLst/>
            <a:cxnLst/>
            <a:rect l="l" t="t" r="r" b="b"/>
            <a:pathLst>
              <a:path w="1140957" h="2402015">
                <a:moveTo>
                  <a:pt x="0" y="0"/>
                </a:moveTo>
                <a:lnTo>
                  <a:pt x="1140958" y="0"/>
                </a:lnTo>
                <a:lnTo>
                  <a:pt x="1140958" y="2402015"/>
                </a:lnTo>
                <a:lnTo>
                  <a:pt x="0" y="2402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AutoShape 8"/>
          <p:cNvSpPr/>
          <p:nvPr/>
        </p:nvSpPr>
        <p:spPr>
          <a:xfrm>
            <a:off x="3016006" y="5520663"/>
            <a:ext cx="130722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4063388" y="5223853"/>
            <a:ext cx="259845" cy="583923"/>
          </a:xfrm>
          <a:custGeom>
            <a:avLst/>
            <a:gdLst/>
            <a:ahLst/>
            <a:cxnLst/>
            <a:rect l="l" t="t" r="r" b="b"/>
            <a:pathLst>
              <a:path w="389768" h="875884">
                <a:moveTo>
                  <a:pt x="0" y="0"/>
                </a:moveTo>
                <a:lnTo>
                  <a:pt x="389769" y="0"/>
                </a:lnTo>
                <a:lnTo>
                  <a:pt x="389769" y="875885"/>
                </a:lnTo>
                <a:lnTo>
                  <a:pt x="0" y="8758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0611" y="751676"/>
            <a:ext cx="682452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60433" y="1937360"/>
            <a:ext cx="4389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0611" y="2420628"/>
            <a:ext cx="445094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Fähigkeit in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einem Gerichts-verfahren Partei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 sein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365980" y="2987024"/>
            <a:ext cx="317818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rechtsfähig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parteifähig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65676" y="4770967"/>
            <a:ext cx="355112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Träger von Rechten und Pflichten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59645" y="5025104"/>
            <a:ext cx="307270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natürliche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juristische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Personen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AutoShape 17"/>
          <p:cNvSpPr/>
          <p:nvPr/>
        </p:nvSpPr>
        <p:spPr>
          <a:xfrm flipH="1" flipV="1">
            <a:off x="7955071" y="1511555"/>
            <a:ext cx="0" cy="489305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7955071" y="2633464"/>
            <a:ext cx="0" cy="32181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326203" y="3429000"/>
            <a:ext cx="823507" cy="0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10111165" y="3429000"/>
            <a:ext cx="0" cy="1299226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10444" y="1649230"/>
            <a:ext cx="783697" cy="1387075"/>
          </a:xfrm>
          <a:custGeom>
            <a:avLst/>
            <a:gdLst/>
            <a:ahLst/>
            <a:cxnLst/>
            <a:rect l="l" t="t" r="r" b="b"/>
            <a:pathLst>
              <a:path w="1175546" h="2080612">
                <a:moveTo>
                  <a:pt x="0" y="0"/>
                </a:moveTo>
                <a:lnTo>
                  <a:pt x="1175546" y="0"/>
                </a:lnTo>
                <a:lnTo>
                  <a:pt x="1175546" y="2080612"/>
                </a:lnTo>
                <a:lnTo>
                  <a:pt x="0" y="2080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50671" y="1644382"/>
            <a:ext cx="661163" cy="1391923"/>
          </a:xfrm>
          <a:custGeom>
            <a:avLst/>
            <a:gdLst/>
            <a:ahLst/>
            <a:cxnLst/>
            <a:rect l="l" t="t" r="r" b="b"/>
            <a:pathLst>
              <a:path w="991745" h="2087885">
                <a:moveTo>
                  <a:pt x="0" y="0"/>
                </a:moveTo>
                <a:lnTo>
                  <a:pt x="991745" y="0"/>
                </a:lnTo>
                <a:lnTo>
                  <a:pt x="991745" y="2087885"/>
                </a:lnTo>
                <a:lnTo>
                  <a:pt x="0" y="2087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 flipV="1">
            <a:off x="7955071" y="1450436"/>
            <a:ext cx="0" cy="550424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629731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60433" y="1937360"/>
            <a:ext cx="438927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Prozessfähigkeit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3241007"/>
            <a:ext cx="7262325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Fähigkeit, Prozesshandlungen: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79657" y="2879057"/>
            <a:ext cx="412654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Voraussetzung: Geschäftsfähigkeit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47520" y="3833673"/>
            <a:ext cx="8289182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 wirksam vornehmen zu können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7232" y="4426340"/>
            <a:ext cx="913753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jemand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anderen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vornehmen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5" name="Freeform 15"/>
          <p:cNvSpPr/>
          <p:nvPr/>
        </p:nvSpPr>
        <p:spPr>
          <a:xfrm>
            <a:off x="685800" y="3795023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547519" y="5387307"/>
            <a:ext cx="924972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bestellten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Vertreter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vornehmen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lassen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685800" y="4571840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85800" y="5532807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3126184" y="2253802"/>
            <a:ext cx="2969816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3126184" y="2253802"/>
            <a:ext cx="0" cy="91012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9836701" y="2253802"/>
            <a:ext cx="60600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10442704" y="2253803"/>
            <a:ext cx="0" cy="65511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51EAAFFD-885F-00F7-A3EA-1E745E0A26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158302" y="6131100"/>
            <a:ext cx="7504885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5400000">
            <a:off x="5838449" y="2832999"/>
            <a:ext cx="516493" cy="441367"/>
          </a:xfrm>
          <a:custGeom>
            <a:avLst/>
            <a:gdLst/>
            <a:ahLst/>
            <a:cxnLst/>
            <a:rect l="l" t="t" r="r" b="b"/>
            <a:pathLst>
              <a:path w="774739" h="662050">
                <a:moveTo>
                  <a:pt x="0" y="0"/>
                </a:moveTo>
                <a:lnTo>
                  <a:pt x="774739" y="0"/>
                </a:lnTo>
                <a:lnTo>
                  <a:pt x="774739" y="662050"/>
                </a:lnTo>
                <a:lnTo>
                  <a:pt x="0" y="662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9390400" y="2274200"/>
            <a:ext cx="1521585" cy="2885764"/>
          </a:xfrm>
          <a:custGeom>
            <a:avLst/>
            <a:gdLst/>
            <a:ahLst/>
            <a:cxnLst/>
            <a:rect l="l" t="t" r="r" b="b"/>
            <a:pathLst>
              <a:path w="2282377" h="4328646">
                <a:moveTo>
                  <a:pt x="2282377" y="0"/>
                </a:moveTo>
                <a:lnTo>
                  <a:pt x="0" y="0"/>
                </a:lnTo>
                <a:lnTo>
                  <a:pt x="0" y="4328646"/>
                </a:lnTo>
                <a:lnTo>
                  <a:pt x="2282377" y="4328646"/>
                </a:lnTo>
                <a:lnTo>
                  <a:pt x="228237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75183" y="3225642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4114800" y="0"/>
                </a:moveTo>
                <a:lnTo>
                  <a:pt x="0" y="0"/>
                </a:lnTo>
                <a:lnTo>
                  <a:pt x="0" y="4114800"/>
                </a:lnTo>
                <a:lnTo>
                  <a:pt x="4114800" y="4114800"/>
                </a:lnTo>
                <a:lnTo>
                  <a:pt x="411480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10611" y="751676"/>
            <a:ext cx="63228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06600" y="751676"/>
            <a:ext cx="472235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Partei betreffend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5308" y="1957759"/>
            <a:ext cx="55213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Postulationsfähigkeit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7122" y="3429000"/>
            <a:ext cx="674369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Fähigkeit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wirksame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vorzunehmen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Selbstvertretung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79 ZPO</a:t>
            </a:r>
          </a:p>
          <a:p>
            <a:pPr algn="ctr" defTabSz="609630">
              <a:lnSpc>
                <a:spcPts val="3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Rechtsanwalt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78 ZPO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160" r="-1016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02739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799" y="3206640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799" y="3955232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370628" y="2212313"/>
            <a:ext cx="3135573" cy="3573303"/>
          </a:xfrm>
          <a:custGeom>
            <a:avLst/>
            <a:gdLst/>
            <a:ahLst/>
            <a:cxnLst/>
            <a:rect l="l" t="t" r="r" b="b"/>
            <a:pathLst>
              <a:path w="4703359" h="5359954">
                <a:moveTo>
                  <a:pt x="0" y="0"/>
                </a:moveTo>
                <a:lnTo>
                  <a:pt x="4703359" y="0"/>
                </a:lnTo>
                <a:lnTo>
                  <a:pt x="4703359" y="5359954"/>
                </a:lnTo>
                <a:lnTo>
                  <a:pt x="0" y="53599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57855" y="809885"/>
            <a:ext cx="452390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Prozessvoraussetzungen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60789" y="758026"/>
            <a:ext cx="7068163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den Streitgegenstand betreffend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0655" y="1838039"/>
            <a:ext cx="8419346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 Sache darf noch nicht mit materieller </a:t>
            </a:r>
            <a:b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Rechtskraft entschieden sein 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40654" y="3187065"/>
            <a:ext cx="73128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Rechtsschutzbedürfnis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40654" y="3943737"/>
            <a:ext cx="5618089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ordnungsgemäße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Klageerhebung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D3C67AB-10E1-4556-B5B4-5B9321A43B7B}"/>
              </a:ext>
            </a:extLst>
          </p:cNvPr>
          <p:cNvSpPr/>
          <p:nvPr/>
        </p:nvSpPr>
        <p:spPr>
          <a:xfrm>
            <a:off x="685799" y="4731196"/>
            <a:ext cx="705764" cy="603107"/>
          </a:xfrm>
          <a:custGeom>
            <a:avLst/>
            <a:gdLst/>
            <a:ahLst/>
            <a:cxnLst/>
            <a:rect l="l" t="t" r="r" b="b"/>
            <a:pathLst>
              <a:path w="1058646" h="904661">
                <a:moveTo>
                  <a:pt x="0" y="0"/>
                </a:moveTo>
                <a:lnTo>
                  <a:pt x="1058646" y="0"/>
                </a:lnTo>
                <a:lnTo>
                  <a:pt x="1058646" y="904661"/>
                </a:lnTo>
                <a:lnTo>
                  <a:pt x="0" y="90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C3104D69-8669-470D-BC61-198FE0EB2863}"/>
              </a:ext>
            </a:extLst>
          </p:cNvPr>
          <p:cNvSpPr txBox="1"/>
          <p:nvPr/>
        </p:nvSpPr>
        <p:spPr>
          <a:xfrm>
            <a:off x="1740654" y="4649573"/>
            <a:ext cx="6280882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 Sache darf noch nicht anderweitig anhängig sein</a:t>
            </a:r>
            <a:r>
              <a:rPr lang="en-US" sz="28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ABF1DAB3-64EB-4188-9A28-8539B5A1DC1D}"/>
              </a:ext>
            </a:extLst>
          </p:cNvPr>
          <p:cNvGrpSpPr/>
          <p:nvPr/>
        </p:nvGrpSpPr>
        <p:grpSpPr>
          <a:xfrm>
            <a:off x="685800" y="2570229"/>
            <a:ext cx="6371772" cy="2676802"/>
            <a:chOff x="0" y="0"/>
            <a:chExt cx="2514545" cy="177693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2BDF25A1-790C-4B92-B0B4-F945E50055D7}"/>
                </a:ext>
              </a:extLst>
            </p:cNvPr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73B2E4E8-7531-46D4-93B6-6047CBF2947F}"/>
              </a:ext>
            </a:extLst>
          </p:cNvPr>
          <p:cNvSpPr/>
          <p:nvPr/>
        </p:nvSpPr>
        <p:spPr>
          <a:xfrm>
            <a:off x="826628" y="2698491"/>
            <a:ext cx="6096000" cy="242027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Zur Durchführung eines Rechtsstreits ist es erforderlich, dass zwischen dem Gericht und den Parteien oder der Parteien untereinander der Informationsfluss gewährleistet ist.</a:t>
            </a:r>
            <a:endParaRPr lang="en-US" sz="2400" dirty="0">
              <a:solidFill>
                <a:srgbClr val="000000"/>
              </a:solidFill>
              <a:latin typeface="Canva Sans" panose="020B0604020202020204" charset="0"/>
              <a:ea typeface="Canva Sans"/>
              <a:cs typeface="Canva Sans"/>
              <a:sym typeface="Canva Sans"/>
            </a:endParaRPr>
          </a:p>
        </p:txBody>
      </p:sp>
    </p:spTree>
    <p:extLst>
      <p:ext uri="{BB962C8B-B14F-4D97-AF65-F5344CB8AC3E}">
        <p14:creationId xmlns:p14="http://schemas.microsoft.com/office/powerpoint/2010/main" val="387699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35650"/>
            <a:ext cx="3163867" cy="4436550"/>
          </a:xfrm>
          <a:custGeom>
            <a:avLst/>
            <a:gdLst/>
            <a:ahLst/>
            <a:cxnLst/>
            <a:rect l="l" t="t" r="r" b="b"/>
            <a:pathLst>
              <a:path w="4745800" h="6654825">
                <a:moveTo>
                  <a:pt x="0" y="0"/>
                </a:moveTo>
                <a:lnTo>
                  <a:pt x="4745800" y="0"/>
                </a:lnTo>
                <a:lnTo>
                  <a:pt x="4745800" y="6654825"/>
                </a:lnTo>
                <a:lnTo>
                  <a:pt x="0" y="6654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906" t="-5898" r="-35956" b="-1595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919524" y="1872976"/>
            <a:ext cx="3477500" cy="4299225"/>
          </a:xfrm>
          <a:custGeom>
            <a:avLst/>
            <a:gdLst/>
            <a:ahLst/>
            <a:cxnLst/>
            <a:rect l="l" t="t" r="r" b="b"/>
            <a:pathLst>
              <a:path w="5216250" h="6448837">
                <a:moveTo>
                  <a:pt x="0" y="0"/>
                </a:moveTo>
                <a:lnTo>
                  <a:pt x="5216250" y="0"/>
                </a:lnTo>
                <a:lnTo>
                  <a:pt x="5216250" y="6448837"/>
                </a:lnTo>
                <a:lnTo>
                  <a:pt x="0" y="64488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88" r="-375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980002" y="2374130"/>
            <a:ext cx="3806172" cy="556653"/>
          </a:xfrm>
          <a:custGeom>
            <a:avLst/>
            <a:gdLst/>
            <a:ahLst/>
            <a:cxnLst/>
            <a:rect l="l" t="t" r="r" b="b"/>
            <a:pathLst>
              <a:path w="5709258" h="834979">
                <a:moveTo>
                  <a:pt x="0" y="0"/>
                </a:moveTo>
                <a:lnTo>
                  <a:pt x="5709258" y="0"/>
                </a:lnTo>
                <a:lnTo>
                  <a:pt x="5709258" y="834979"/>
                </a:lnTo>
                <a:lnTo>
                  <a:pt x="0" y="8349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209427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12202" y="3651250"/>
            <a:ext cx="4341772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Bekanntgabe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eines Dokuments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 eine Person in </a:t>
            </a:r>
          </a:p>
          <a:p>
            <a:pPr algn="ctr" defTabSz="609630">
              <a:lnSpc>
                <a:spcPts val="3300"/>
              </a:lnSpc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gesetzlich vorgeschriebenen Form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52336" y="2400572"/>
            <a:ext cx="366150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166 - 190 ZPO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1967443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6762" y="1516312"/>
            <a:ext cx="8957409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sz="2000" u="sng" dirty="0">
                <a:latin typeface="Canva Sans" panose="020B0604020202020204" charset="0"/>
                <a:cs typeface="Arial" panose="020B0604020202020204" pitchFamily="34" charset="0"/>
              </a:rPr>
              <a:t>Die Bekanntmachung an die Parteien geschehen entweder: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formlos, vgl. § 270 1 ZPO = Mitteilung (ohne vorgeschriebene Förmlichkeiten)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oder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förmliche = Zustellung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(die Übergabe des Schriftstücks wird dabei in einer Urkunde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festgehalten, Zustellungsurkunde)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oder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durch Verkündung (das ist die mündliche Form der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Bekanntmachung, wobei auch hier im Einzelfall Zustellungen </a:t>
            </a:r>
            <a:b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vorgeschrieben sein können, Bsp. § 311 II 1 ZPO)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3088972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1"/>
                </a:lnTo>
                <a:lnTo>
                  <a:pt x="0" y="10200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371214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53667F4-9DD8-49D0-958B-1891D5D0E203}"/>
              </a:ext>
            </a:extLst>
          </p:cNvPr>
          <p:cNvSpPr txBox="1"/>
          <p:nvPr/>
        </p:nvSpPr>
        <p:spPr>
          <a:xfrm>
            <a:off x="539094" y="5653456"/>
            <a:ext cx="88516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Ob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die Bekanntmachung durch </a:t>
            </a:r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Mitteilung, Zustellung oder Verkündung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erfolgt, ist jeweils ausdrücklich </a:t>
            </a:r>
            <a:r>
              <a:rPr lang="de-DE" sz="2000" b="1" dirty="0">
                <a:latin typeface="Canva Sans" panose="020B0604020202020204" charset="0"/>
                <a:cs typeface="Arial" panose="020B0604020202020204" pitchFamily="34" charset="0"/>
              </a:rPr>
              <a:t>im Gesetz festgelegt, </a:t>
            </a:r>
            <a:r>
              <a:rPr lang="de-DE" sz="2000" dirty="0">
                <a:latin typeface="Canva Sans" panose="020B0604020202020204" charset="0"/>
                <a:cs typeface="Arial" panose="020B0604020202020204" pitchFamily="34" charset="0"/>
              </a:rPr>
              <a:t>Bsp. §§ 218, 270, 310, 329 ZPO</a:t>
            </a:r>
          </a:p>
        </p:txBody>
      </p:sp>
    </p:spTree>
    <p:extLst>
      <p:ext uri="{BB962C8B-B14F-4D97-AF65-F5344CB8AC3E}">
        <p14:creationId xmlns:p14="http://schemas.microsoft.com/office/powerpoint/2010/main" val="2333704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>
            <a:extLst>
              <a:ext uri="{FF2B5EF4-FFF2-40B4-BE49-F238E27FC236}">
                <a16:creationId xmlns:a16="http://schemas.microsoft.com/office/drawing/2014/main" id="{9DB08D69-B4AF-45A9-A9F4-75FE864E83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1009" y="160797"/>
          <a:ext cx="11649982" cy="653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086108" imgH="5799801" progId="Word.Document.12">
                  <p:embed/>
                </p:oleObj>
              </mc:Choice>
              <mc:Fallback>
                <p:oleObj name="Document" r:id="rId2" imgW="9086108" imgH="5799801" progId="Word.Document.12">
                  <p:embed/>
                  <p:pic>
                    <p:nvPicPr>
                      <p:cNvPr id="32" name="Objekt 31">
                        <a:extLst>
                          <a:ext uri="{FF2B5EF4-FFF2-40B4-BE49-F238E27FC236}">
                            <a16:creationId xmlns:a16="http://schemas.microsoft.com/office/drawing/2014/main" id="{9DB08D69-B4AF-45A9-A9F4-75FE864E83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1009" y="160797"/>
                        <a:ext cx="11649982" cy="653640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0528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749256" y="2570229"/>
            <a:ext cx="3756944" cy="3601971"/>
          </a:xfrm>
          <a:custGeom>
            <a:avLst/>
            <a:gdLst/>
            <a:ahLst/>
            <a:cxnLst/>
            <a:rect l="l" t="t" r="r" b="b"/>
            <a:pathLst>
              <a:path w="5635416" h="5402956">
                <a:moveTo>
                  <a:pt x="0" y="0"/>
                </a:moveTo>
                <a:lnTo>
                  <a:pt x="5635416" y="0"/>
                </a:lnTo>
                <a:lnTo>
                  <a:pt x="5635416" y="5402956"/>
                </a:lnTo>
                <a:lnTo>
                  <a:pt x="0" y="540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2175864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946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23551" y="751676"/>
            <a:ext cx="39601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Zweck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9962" y="2199450"/>
            <a:ext cx="8031569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die in Gang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ab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182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79962" y="3439141"/>
            <a:ext cx="7850921" cy="115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Grundrecht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Gehörs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gewahrt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Art. 103 GG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9963" y="4776640"/>
            <a:ext cx="6169294" cy="1136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jede Partei erlangt Kenntnis über die Prozesshandlungen, §§ 170-181 ZPO</a:t>
            </a:r>
            <a:r>
              <a:rPr lang="en-US" sz="28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5800" y="3489668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1"/>
                </a:lnTo>
                <a:lnTo>
                  <a:pt x="0" y="10200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803473"/>
            <a:ext cx="566300" cy="680055"/>
          </a:xfrm>
          <a:custGeom>
            <a:avLst/>
            <a:gdLst/>
            <a:ahLst/>
            <a:cxnLst/>
            <a:rect l="l" t="t" r="r" b="b"/>
            <a:pathLst>
              <a:path w="849450" h="1020082">
                <a:moveTo>
                  <a:pt x="0" y="0"/>
                </a:moveTo>
                <a:lnTo>
                  <a:pt x="849450" y="0"/>
                </a:lnTo>
                <a:lnTo>
                  <a:pt x="849450" y="1020082"/>
                </a:lnTo>
                <a:lnTo>
                  <a:pt x="0" y="10200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236555" y="2795548"/>
            <a:ext cx="4104651" cy="1103802"/>
            <a:chOff x="0" y="0"/>
            <a:chExt cx="812800" cy="2185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18574"/>
            </a:xfrm>
            <a:custGeom>
              <a:avLst/>
              <a:gdLst/>
              <a:ahLst/>
              <a:cxnLst/>
              <a:rect l="l" t="t" r="r" b="b"/>
              <a:pathLst>
                <a:path w="812800" h="218574">
                  <a:moveTo>
                    <a:pt x="609600" y="0"/>
                  </a:moveTo>
                  <a:cubicBezTo>
                    <a:pt x="721830" y="0"/>
                    <a:pt x="812800" y="48926"/>
                    <a:pt x="812800" y="109287"/>
                  </a:cubicBezTo>
                  <a:cubicBezTo>
                    <a:pt x="812800" y="169648"/>
                    <a:pt x="721830" y="218574"/>
                    <a:pt x="609600" y="218574"/>
                  </a:cubicBezTo>
                  <a:lnTo>
                    <a:pt x="203200" y="218574"/>
                  </a:lnTo>
                  <a:cubicBezTo>
                    <a:pt x="90970" y="218574"/>
                    <a:pt x="0" y="169648"/>
                    <a:pt x="0" y="109287"/>
                  </a:cubicBezTo>
                  <a:cubicBezTo>
                    <a:pt x="0" y="48926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3">
                <a:alphaModFix amt="70000"/>
              </a:blip>
              <a:stretch>
                <a:fillRect t="-73954" b="-7395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25292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87036" y="751676"/>
            <a:ext cx="72510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Adressat und Empfänger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6555" y="4684662"/>
            <a:ext cx="389046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Person, an die die Zustellung gerichtet 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324" y="2957656"/>
            <a:ext cx="43371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Zustelladressat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950495" y="2722198"/>
            <a:ext cx="4104651" cy="1103802"/>
            <a:chOff x="0" y="0"/>
            <a:chExt cx="812800" cy="218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218574"/>
            </a:xfrm>
            <a:custGeom>
              <a:avLst/>
              <a:gdLst/>
              <a:ahLst/>
              <a:cxnLst/>
              <a:rect l="l" t="t" r="r" b="b"/>
              <a:pathLst>
                <a:path w="812800" h="218574">
                  <a:moveTo>
                    <a:pt x="609600" y="0"/>
                  </a:moveTo>
                  <a:cubicBezTo>
                    <a:pt x="721830" y="0"/>
                    <a:pt x="812800" y="48926"/>
                    <a:pt x="812800" y="109287"/>
                  </a:cubicBezTo>
                  <a:cubicBezTo>
                    <a:pt x="812800" y="169648"/>
                    <a:pt x="721830" y="218574"/>
                    <a:pt x="609600" y="218574"/>
                  </a:cubicBezTo>
                  <a:lnTo>
                    <a:pt x="203200" y="218574"/>
                  </a:lnTo>
                  <a:cubicBezTo>
                    <a:pt x="90970" y="218574"/>
                    <a:pt x="0" y="169648"/>
                    <a:pt x="0" y="109287"/>
                  </a:cubicBezTo>
                  <a:cubicBezTo>
                    <a:pt x="0" y="48926"/>
                    <a:pt x="90970" y="0"/>
                    <a:pt x="203200" y="0"/>
                  </a:cubicBezTo>
                  <a:lnTo>
                    <a:pt x="609600" y="0"/>
                  </a:lnTo>
                </a:path>
              </a:pathLst>
            </a:custGeom>
            <a:blipFill>
              <a:blip r:embed="rId3">
                <a:alphaModFix amt="70000"/>
              </a:blip>
              <a:stretch>
                <a:fillRect t="-73954" b="-73954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6751170" y="2957656"/>
            <a:ext cx="45033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Zustellempfänger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01549" y="4307417"/>
            <a:ext cx="4104651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Person, der das Schriftstück tatsächlich übergeben wurde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288881" y="2123505"/>
            <a:ext cx="571393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3288881" y="2123505"/>
            <a:ext cx="14399" cy="6119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3288881" y="3899349"/>
            <a:ext cx="0" cy="67197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9002820" y="2123506"/>
            <a:ext cx="42597" cy="67204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002820" y="3825999"/>
            <a:ext cx="0" cy="4189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209246"/>
            <a:ext cx="3211336" cy="3215355"/>
          </a:xfrm>
          <a:custGeom>
            <a:avLst/>
            <a:gdLst/>
            <a:ahLst/>
            <a:cxnLst/>
            <a:rect l="l" t="t" r="r" b="b"/>
            <a:pathLst>
              <a:path w="4817004" h="4823033">
                <a:moveTo>
                  <a:pt x="0" y="0"/>
                </a:moveTo>
                <a:lnTo>
                  <a:pt x="4817004" y="0"/>
                </a:lnTo>
                <a:lnTo>
                  <a:pt x="4817004" y="4823033"/>
                </a:lnTo>
                <a:lnTo>
                  <a:pt x="0" y="48230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754697" y="1866110"/>
            <a:ext cx="4296624" cy="1950813"/>
            <a:chOff x="0" y="0"/>
            <a:chExt cx="1547463" cy="702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7463" cy="702601"/>
            </a:xfrm>
            <a:custGeom>
              <a:avLst/>
              <a:gdLst/>
              <a:ahLst/>
              <a:cxnLst/>
              <a:rect l="l" t="t" r="r" b="b"/>
              <a:pathLst>
                <a:path w="1547463" h="702601">
                  <a:moveTo>
                    <a:pt x="773731" y="0"/>
                  </a:moveTo>
                  <a:cubicBezTo>
                    <a:pt x="346411" y="0"/>
                    <a:pt x="0" y="157283"/>
                    <a:pt x="0" y="351300"/>
                  </a:cubicBezTo>
                  <a:cubicBezTo>
                    <a:pt x="0" y="545318"/>
                    <a:pt x="346411" y="702601"/>
                    <a:pt x="773731" y="702601"/>
                  </a:cubicBezTo>
                  <a:cubicBezTo>
                    <a:pt x="1201051" y="702601"/>
                    <a:pt x="1547463" y="545318"/>
                    <a:pt x="1547463" y="351300"/>
                  </a:cubicBezTo>
                  <a:cubicBezTo>
                    <a:pt x="1547463" y="157283"/>
                    <a:pt x="1201051" y="0"/>
                    <a:pt x="773731" y="0"/>
                  </a:cubicBezTo>
                  <a:close/>
                </a:path>
              </a:pathLst>
            </a:custGeom>
            <a:blipFill>
              <a:blip r:embed="rId3">
                <a:alphaModFix amt="70000"/>
              </a:blip>
              <a:stretch>
                <a:fillRect t="-23415" b="-23415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874296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54429" y="751676"/>
            <a:ext cx="63056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funktionelle Zuständigkeit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8491" y="2525075"/>
            <a:ext cx="38690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 = Zustellorgan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69001" y="4517164"/>
            <a:ext cx="317139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Durchführung der Zustellung 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236783" y="4517164"/>
            <a:ext cx="4861353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überwacht Rückkehr </a:t>
            </a:r>
          </a:p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Zustellnachweise </a:t>
            </a:r>
          </a:p>
        </p:txBody>
      </p:sp>
      <p:sp>
        <p:nvSpPr>
          <p:cNvPr id="13" name="AutoShape 13"/>
          <p:cNvSpPr/>
          <p:nvPr/>
        </p:nvSpPr>
        <p:spPr>
          <a:xfrm flipH="1">
            <a:off x="5754697" y="3327008"/>
            <a:ext cx="274989" cy="11584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 flipV="1">
            <a:off x="9842850" y="3261200"/>
            <a:ext cx="468970" cy="122421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21942" y="2921874"/>
            <a:ext cx="3803555" cy="957985"/>
            <a:chOff x="0" y="0"/>
            <a:chExt cx="883905" cy="2226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83905" cy="222625"/>
            </a:xfrm>
            <a:custGeom>
              <a:avLst/>
              <a:gdLst/>
              <a:ahLst/>
              <a:cxnLst/>
              <a:rect l="l" t="t" r="r" b="b"/>
              <a:pathLst>
                <a:path w="883905" h="222625">
                  <a:moveTo>
                    <a:pt x="0" y="0"/>
                  </a:moveTo>
                  <a:lnTo>
                    <a:pt x="883905" y="0"/>
                  </a:lnTo>
                  <a:lnTo>
                    <a:pt x="883905" y="222625"/>
                  </a:lnTo>
                  <a:lnTo>
                    <a:pt x="0" y="222625"/>
                  </a:lnTo>
                  <a:close/>
                </a:path>
              </a:pathLst>
            </a:custGeom>
            <a:blipFill>
              <a:blip r:embed="rId2"/>
              <a:stretch>
                <a:fillRect t="-98888" b="-98888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828917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09426" y="1837772"/>
            <a:ext cx="36609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</a:t>
            </a: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3910" y="3084424"/>
            <a:ext cx="499961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von Amts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017" y="4559308"/>
            <a:ext cx="33018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74572" y="4559308"/>
            <a:ext cx="33018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72794" y="5066022"/>
            <a:ext cx="330185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öffentliche Zustellung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421771" y="2921874"/>
            <a:ext cx="3803555" cy="957985"/>
            <a:chOff x="0" y="0"/>
            <a:chExt cx="883905" cy="2226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83905" cy="222625"/>
            </a:xfrm>
            <a:custGeom>
              <a:avLst/>
              <a:gdLst/>
              <a:ahLst/>
              <a:cxnLst/>
              <a:rect l="l" t="t" r="r" b="b"/>
              <a:pathLst>
                <a:path w="883905" h="222625">
                  <a:moveTo>
                    <a:pt x="0" y="0"/>
                  </a:moveTo>
                  <a:lnTo>
                    <a:pt x="883905" y="0"/>
                  </a:lnTo>
                  <a:lnTo>
                    <a:pt x="883905" y="222625"/>
                  </a:lnTo>
                  <a:lnTo>
                    <a:pt x="0" y="222625"/>
                  </a:lnTo>
                  <a:close/>
                </a:path>
              </a:pathLst>
            </a:custGeom>
            <a:blipFill>
              <a:blip r:embed="rId2"/>
              <a:stretch>
                <a:fillRect t="-98888" b="-98888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932832" y="3084424"/>
            <a:ext cx="47814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Parteibetrieb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723720" y="3879858"/>
            <a:ext cx="1864177" cy="7429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3723719" y="3879858"/>
            <a:ext cx="0" cy="99589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flipH="1">
            <a:off x="1783603" y="3879858"/>
            <a:ext cx="1940116" cy="6404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7399640" y="2154213"/>
            <a:ext cx="92390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8323548" y="2154213"/>
            <a:ext cx="0" cy="82611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3723719" y="2154213"/>
            <a:ext cx="10788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3723720" y="2154213"/>
            <a:ext cx="69121" cy="78522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TextBox 23"/>
          <p:cNvSpPr txBox="1"/>
          <p:nvPr/>
        </p:nvSpPr>
        <p:spPr>
          <a:xfrm>
            <a:off x="6251653" y="4559308"/>
            <a:ext cx="414379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den GV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323548" y="3879858"/>
            <a:ext cx="0" cy="7429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TextBox 25"/>
          <p:cNvSpPr txBox="1"/>
          <p:nvPr/>
        </p:nvSpPr>
        <p:spPr>
          <a:xfrm>
            <a:off x="7520236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Arten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8F34DEF7-1D12-27E1-B687-4AAA45861C2C}"/>
              </a:ext>
            </a:extLst>
          </p:cNvPr>
          <p:cNvSpPr txBox="1"/>
          <p:nvPr/>
        </p:nvSpPr>
        <p:spPr>
          <a:xfrm>
            <a:off x="-157162" y="6191528"/>
            <a:ext cx="4073248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166 – 199 ZPO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08D9E1BD-841C-6B8A-20B2-ABD096A04441}"/>
              </a:ext>
            </a:extLst>
          </p:cNvPr>
          <p:cNvSpPr txBox="1"/>
          <p:nvPr/>
        </p:nvSpPr>
        <p:spPr>
          <a:xfrm>
            <a:off x="8013670" y="6120886"/>
            <a:ext cx="4423312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191 - 195 ZPO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21701" b="-421701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854234"/>
            <a:ext cx="1406749" cy="140674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flipH="1">
            <a:off x="2802249" y="1854234"/>
            <a:ext cx="981351" cy="1427421"/>
          </a:xfrm>
          <a:custGeom>
            <a:avLst/>
            <a:gdLst/>
            <a:ahLst/>
            <a:cxnLst/>
            <a:rect l="l" t="t" r="r" b="b"/>
            <a:pathLst>
              <a:path w="1472027" h="2141131">
                <a:moveTo>
                  <a:pt x="1472027" y="0"/>
                </a:moveTo>
                <a:lnTo>
                  <a:pt x="0" y="0"/>
                </a:lnTo>
                <a:lnTo>
                  <a:pt x="0" y="2141130"/>
                </a:lnTo>
                <a:lnTo>
                  <a:pt x="1472027" y="2141130"/>
                </a:lnTo>
                <a:lnTo>
                  <a:pt x="147202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493298" y="1957340"/>
            <a:ext cx="3889663" cy="1200537"/>
            <a:chOff x="0" y="0"/>
            <a:chExt cx="903916" cy="2789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3916" cy="278992"/>
            </a:xfrm>
            <a:custGeom>
              <a:avLst/>
              <a:gdLst/>
              <a:ahLst/>
              <a:cxnLst/>
              <a:rect l="l" t="t" r="r" b="b"/>
              <a:pathLst>
                <a:path w="903916" h="278992">
                  <a:moveTo>
                    <a:pt x="0" y="0"/>
                  </a:moveTo>
                  <a:lnTo>
                    <a:pt x="903916" y="0"/>
                  </a:lnTo>
                  <a:lnTo>
                    <a:pt x="903916" y="278992"/>
                  </a:lnTo>
                  <a:lnTo>
                    <a:pt x="0" y="27899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57997" b="-57997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884495" y="751676"/>
            <a:ext cx="37731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Zustellungen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82231" y="751676"/>
            <a:ext cx="28361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4188" y="2251503"/>
            <a:ext cx="190997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./. ZU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10256" y="5032025"/>
            <a:ext cx="477226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 = Nachweis, zu welchem Zeitpunkt, welcher Person an welchem Ort welches Schriftstück zugegangen ist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14986" y="2052778"/>
            <a:ext cx="4243714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persönliche Übergabe des Briefes an den Zustelladressaten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057324" y="3489003"/>
            <a:ext cx="3510045" cy="1216503"/>
            <a:chOff x="0" y="0"/>
            <a:chExt cx="815697" cy="28270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7960430" y="3764271"/>
            <a:ext cx="359507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178 ZPO</a:t>
            </a:r>
          </a:p>
        </p:txBody>
      </p:sp>
      <p:sp>
        <p:nvSpPr>
          <p:cNvPr id="18" name="AutoShape 18"/>
          <p:cNvSpPr/>
          <p:nvPr/>
        </p:nvSpPr>
        <p:spPr>
          <a:xfrm>
            <a:off x="2092549" y="2557608"/>
            <a:ext cx="709699" cy="1033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flipV="1">
            <a:off x="3783599" y="2557608"/>
            <a:ext cx="709699" cy="1033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flipV="1">
            <a:off x="9812346" y="2557608"/>
            <a:ext cx="1682424" cy="931395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2092549" y="3489003"/>
            <a:ext cx="3510045" cy="1216503"/>
            <a:chOff x="0" y="0"/>
            <a:chExt cx="815697" cy="2827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2095152" y="3553272"/>
            <a:ext cx="350744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 durch Einlegen in den Briefkasten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095152" y="5115155"/>
            <a:ext cx="3510045" cy="1216503"/>
            <a:chOff x="0" y="0"/>
            <a:chExt cx="815697" cy="28270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5697" cy="282702"/>
            </a:xfrm>
            <a:custGeom>
              <a:avLst/>
              <a:gdLst/>
              <a:ahLst/>
              <a:cxnLst/>
              <a:rect l="l" t="t" r="r" b="b"/>
              <a:pathLst>
                <a:path w="815697" h="282702">
                  <a:moveTo>
                    <a:pt x="0" y="0"/>
                  </a:moveTo>
                  <a:lnTo>
                    <a:pt x="815697" y="0"/>
                  </a:lnTo>
                  <a:lnTo>
                    <a:pt x="815697" y="282702"/>
                  </a:lnTo>
                  <a:lnTo>
                    <a:pt x="0" y="282702"/>
                  </a:lnTo>
                  <a:close/>
                </a:path>
              </a:pathLst>
            </a:custGeom>
            <a:blipFill>
              <a:blip r:embed="rId3">
                <a:alphaModFix amt="80000"/>
              </a:blip>
              <a:stretch>
                <a:fillRect t="-46178" b="-46178"/>
              </a:stretch>
            </a:blipFill>
            <a:ln w="28575" cap="sq">
              <a:solidFill>
                <a:srgbClr val="000000">
                  <a:alpha val="80000"/>
                </a:srgbClr>
              </a:solidFill>
              <a:prstDash val="dash"/>
              <a:miter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1985103" y="5363574"/>
            <a:ext cx="3596995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Ersatzzustellung durch Niederlegung 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61751" y="4097255"/>
            <a:ext cx="733401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389175" y="5723407"/>
            <a:ext cx="705977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8482232" y="2294895"/>
            <a:ext cx="2551469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0" name="AutoShape 30"/>
          <p:cNvSpPr/>
          <p:nvPr/>
        </p:nvSpPr>
        <p:spPr>
          <a:xfrm flipV="1">
            <a:off x="8382961" y="2555829"/>
            <a:ext cx="569171" cy="178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flipV="1">
            <a:off x="10576501" y="2555829"/>
            <a:ext cx="929699" cy="12115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2" name="TextBox 32"/>
          <p:cNvSpPr txBox="1"/>
          <p:nvPr/>
        </p:nvSpPr>
        <p:spPr>
          <a:xfrm>
            <a:off x="5605197" y="3824205"/>
            <a:ext cx="2588372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-230140" y="4650706"/>
            <a:ext cx="3183781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</a:t>
            </a:r>
          </a:p>
          <a:p>
            <a:pPr algn="ctr"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angetroffen</a:t>
            </a:r>
          </a:p>
        </p:txBody>
      </p:sp>
      <p:sp>
        <p:nvSpPr>
          <p:cNvPr id="34" name="AutoShape 34"/>
          <p:cNvSpPr/>
          <p:nvPr/>
        </p:nvSpPr>
        <p:spPr>
          <a:xfrm>
            <a:off x="1389175" y="4097255"/>
            <a:ext cx="0" cy="41208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1389175" y="5338173"/>
            <a:ext cx="0" cy="412083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5602595" y="4097255"/>
            <a:ext cx="493405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H="1" flipV="1">
            <a:off x="7752081" y="4097255"/>
            <a:ext cx="30524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591530"/>
            <a:ext cx="10515600" cy="5674939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Arten der Zustellung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303001"/>
              </p:ext>
            </p:extLst>
          </p:nvPr>
        </p:nvGraphicFramePr>
        <p:xfrm>
          <a:off x="1620536" y="989223"/>
          <a:ext cx="8723090" cy="516608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4317422">
                  <a:extLst>
                    <a:ext uri="{9D8B030D-6E8A-4147-A177-3AD203B41FA5}">
                      <a16:colId xmlns:a16="http://schemas.microsoft.com/office/drawing/2014/main" val="103867228"/>
                    </a:ext>
                  </a:extLst>
                </a:gridCol>
                <a:gridCol w="4405668">
                  <a:extLst>
                    <a:ext uri="{9D8B030D-6E8A-4147-A177-3AD203B41FA5}">
                      <a16:colId xmlns:a16="http://schemas.microsoft.com/office/drawing/2014/main" val="2310351662"/>
                    </a:ext>
                  </a:extLst>
                </a:gridCol>
              </a:tblGrid>
              <a:tr h="319734"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 von Amts wegen</a:t>
                      </a:r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 im Parteibetrieb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447720"/>
                  </a:ext>
                </a:extLst>
              </a:tr>
              <a:tr h="2476511">
                <a:tc>
                  <a:txBody>
                    <a:bodyPr/>
                    <a:lstStyle/>
                    <a:p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Zustellungsurkunde (§ 182 ZPO)</a:t>
                      </a:r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Empfangsbekenntnis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 (§ 175 ZPO)</a:t>
                      </a: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öffentliche Zustellung (§ 185 ZPO)</a:t>
                      </a:r>
                    </a:p>
                    <a:p>
                      <a:endParaRPr lang="de-DE" sz="1800" baseline="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Einschreiben ./. Rückschein </a:t>
                      </a:r>
                      <a:b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(In-, Ausland, § 176 ZPO)</a:t>
                      </a:r>
                    </a:p>
                    <a:p>
                      <a:endParaRPr lang="de-DE" sz="1800" baseline="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Besondere Auslandszustellungen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b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Von einer Partei betriebene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n Zustellung durch den Gerichtsvollzieher (§§ 192 ff. ZPO)</a:t>
                      </a:r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625248"/>
                  </a:ext>
                </a:extLst>
              </a:tr>
              <a:tr h="441498">
                <a:tc>
                  <a:txBody>
                    <a:bodyPr/>
                    <a:lstStyle/>
                    <a:p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Zustellorgane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800" dirty="0">
                        <a:solidFill>
                          <a:schemeClr val="tx1"/>
                        </a:solidFill>
                        <a:latin typeface="Canva Sans" panose="020B060402020202020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728916"/>
                  </a:ext>
                </a:extLst>
              </a:tr>
              <a:tr h="1249871"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Zustellunternehmen </a:t>
                      </a:r>
                      <a:b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</a:b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Gerichtsvollzieher 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Geschäftsstelle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Wachtmeister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Dt. Post, PIN AG, etc.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Zustellung im Parteibetrieb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Aushändigung an Amts Stelle</a:t>
                      </a:r>
                    </a:p>
                    <a:p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Canva Sans" panose="020B0604020202020204" charset="0"/>
                          <a:cs typeface="Arial" panose="020B0604020202020204" pitchFamily="34" charset="0"/>
                        </a:rPr>
                        <a:t>Besondere Zustellung d. WM</a:t>
                      </a:r>
                    </a:p>
                  </a:txBody>
                  <a:tcPr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64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4836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943082"/>
            <a:ext cx="10515600" cy="4861454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Zustellung gegen Zustellungsurkunde</a:t>
            </a:r>
          </a:p>
        </p:txBody>
      </p:sp>
      <p:sp>
        <p:nvSpPr>
          <p:cNvPr id="4" name="Rechteck 3"/>
          <p:cNvSpPr/>
          <p:nvPr/>
        </p:nvSpPr>
        <p:spPr>
          <a:xfrm>
            <a:off x="1335578" y="1499819"/>
            <a:ext cx="8357062" cy="46551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des Urteils an den Beklagten ./. ZU </a:t>
            </a:r>
          </a:p>
        </p:txBody>
      </p:sp>
      <p:sp>
        <p:nvSpPr>
          <p:cNvPr id="5" name="Rechteck 4"/>
          <p:cNvSpPr/>
          <p:nvPr/>
        </p:nvSpPr>
        <p:spPr>
          <a:xfrm>
            <a:off x="2125654" y="2138657"/>
            <a:ext cx="6661549" cy="1388225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UdG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: Zu übergebendes Schriftstück wird in einen besonderen Umschlag (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Zustellungsbrief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mit einer vorbereiteten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Zustellungsurkunde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genommen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176 ZPO, § 9 Richtlinien für die Fertigung des Schreibwerks)</a:t>
            </a:r>
          </a:p>
        </p:txBody>
      </p:sp>
      <p:sp>
        <p:nvSpPr>
          <p:cNvPr id="6" name="Rechteck 5"/>
          <p:cNvSpPr/>
          <p:nvPr/>
        </p:nvSpPr>
        <p:spPr>
          <a:xfrm>
            <a:off x="1609021" y="3981474"/>
            <a:ext cx="3374967" cy="72320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Der Zustelladressat wird nicht angetroffen. </a:t>
            </a:r>
          </a:p>
        </p:txBody>
      </p:sp>
      <p:sp>
        <p:nvSpPr>
          <p:cNvPr id="7" name="Rechteck 6"/>
          <p:cNvSpPr/>
          <p:nvPr/>
        </p:nvSpPr>
        <p:spPr>
          <a:xfrm>
            <a:off x="5879826" y="3981474"/>
            <a:ext cx="5194069" cy="101415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Der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Postbote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versucht, den Brief an den Zustelladressaten persönlich zu übergeben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177 ZPO). =&gt; jeder Ort ist möglich </a:t>
            </a:r>
          </a:p>
        </p:txBody>
      </p:sp>
      <p:cxnSp>
        <p:nvCxnSpPr>
          <p:cNvPr id="20" name="Gewinkelter Verbinder 19"/>
          <p:cNvCxnSpPr>
            <a:cxnSpLocks/>
            <a:stCxn id="4" idx="1"/>
          </p:cNvCxnSpPr>
          <p:nvPr/>
        </p:nvCxnSpPr>
        <p:spPr>
          <a:xfrm rot="10800000" flipH="1" flipV="1">
            <a:off x="1335578" y="1732576"/>
            <a:ext cx="556952" cy="523702"/>
          </a:xfrm>
          <a:prstGeom prst="bentConnector3">
            <a:avLst>
              <a:gd name="adj1" fmla="val -4104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winkelter Verbinder 26"/>
          <p:cNvCxnSpPr>
            <a:cxnSpLocks/>
            <a:stCxn id="5" idx="3"/>
          </p:cNvCxnSpPr>
          <p:nvPr/>
        </p:nvCxnSpPr>
        <p:spPr>
          <a:xfrm>
            <a:off x="8787203" y="2832770"/>
            <a:ext cx="324197" cy="108207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 flipV="1">
            <a:off x="5133248" y="4343077"/>
            <a:ext cx="57357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winkelter Verbinder 37"/>
          <p:cNvCxnSpPr>
            <a:cxnSpLocks/>
          </p:cNvCxnSpPr>
          <p:nvPr/>
        </p:nvCxnSpPr>
        <p:spPr>
          <a:xfrm rot="16200000" flipH="1">
            <a:off x="2478726" y="4963678"/>
            <a:ext cx="1058756" cy="57680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269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E0D31951-E706-4841-994E-725CA8A330E4}"/>
              </a:ext>
            </a:extLst>
          </p:cNvPr>
          <p:cNvSpPr txBox="1">
            <a:spLocks/>
          </p:cNvSpPr>
          <p:nvPr/>
        </p:nvSpPr>
        <p:spPr>
          <a:xfrm>
            <a:off x="579120" y="213360"/>
            <a:ext cx="11033759" cy="6431280"/>
          </a:xfrm>
          <a:prstGeom prst="rect">
            <a:avLst/>
          </a:prstGeom>
          <a:solidFill>
            <a:srgbClr val="FAFAD4"/>
          </a:solidFill>
        </p:spPr>
        <p:txBody>
          <a:bodyPr/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5325" indent="-190510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1800">
                <a:latin typeface="Canva Sans" panose="020B0604020202020204" charset="0"/>
                <a:cs typeface="Arial" panose="020B0604020202020204" pitchFamily="34" charset="0"/>
              </a:rPr>
              <a:t>	</a:t>
            </a:r>
            <a:endParaRPr lang="de-DE" sz="18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E25692C-714B-4E5A-8775-BB1A91F1CDA9}"/>
              </a:ext>
            </a:extLst>
          </p:cNvPr>
          <p:cNvSpPr/>
          <p:nvPr/>
        </p:nvSpPr>
        <p:spPr>
          <a:xfrm>
            <a:off x="931024" y="457197"/>
            <a:ext cx="9386456" cy="1454728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gemäß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178 ZPO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Wohnung: erwachsenen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Familienangehörigen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, in der Familie beschäftigten Person oder einem erwachsenen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ständigen Mitbewohner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Geschäftsräume: dort beschäftigten Person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Gemeinschaftseinrichtungen: Leiter (Vertreter) der Einrichtung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B1547ED-2681-4923-A615-AFC9D58CA65A}"/>
              </a:ext>
            </a:extLst>
          </p:cNvPr>
          <p:cNvSpPr/>
          <p:nvPr/>
        </p:nvSpPr>
        <p:spPr>
          <a:xfrm>
            <a:off x="1873501" y="2194559"/>
            <a:ext cx="2801389" cy="1188721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 gemäß </a:t>
            </a:r>
            <a:b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178 ZPO nicht möglich 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8D9DB36-5F48-4F61-AFBB-8F3C94F62413}"/>
              </a:ext>
            </a:extLst>
          </p:cNvPr>
          <p:cNvSpPr/>
          <p:nvPr/>
        </p:nvSpPr>
        <p:spPr>
          <a:xfrm>
            <a:off x="5796122" y="2199068"/>
            <a:ext cx="4971011" cy="1321724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Zustelladressat darf die Annahme nicht verweigern -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das Schriftstück wird zurückgelassen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- das Schriftstück gilt als zugestellt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179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25E3959-B6F7-4153-BA91-6893D2AA86D3}"/>
              </a:ext>
            </a:extLst>
          </p:cNvPr>
          <p:cNvSpPr/>
          <p:nvPr/>
        </p:nvSpPr>
        <p:spPr>
          <a:xfrm>
            <a:off x="940292" y="3786800"/>
            <a:ext cx="9924396" cy="1587731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durch Einlegen in den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Briefkasten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180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funktionstüchtiger Briefkasten, </a:t>
            </a:r>
            <a:r>
              <a:rPr lang="de-DE" i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Türschlitz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o. ä., darf nicht überfüllt sein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mit Einlegung gilt das Schriftstück als zugestellt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Einlegen in den Briefkasten einer Gemeinschaftseinrichtung ist nicht vorgesehen, außer jeder Bewohner hat seinen eigenen Briefkasten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30D0ED0-47F4-441C-914E-F680C15C13F9}"/>
              </a:ext>
            </a:extLst>
          </p:cNvPr>
          <p:cNvSpPr/>
          <p:nvPr/>
        </p:nvSpPr>
        <p:spPr>
          <a:xfrm>
            <a:off x="3171997" y="5604870"/>
            <a:ext cx="5848005" cy="532014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 gemäß § 180 ZPO auch nicht möglich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2667B55C-DBE3-4FC5-8E5A-DE87E5462D1C}"/>
              </a:ext>
            </a:extLst>
          </p:cNvPr>
          <p:cNvCxnSpPr>
            <a:cxnSpLocks/>
          </p:cNvCxnSpPr>
          <p:nvPr/>
        </p:nvCxnSpPr>
        <p:spPr>
          <a:xfrm>
            <a:off x="1666702" y="0"/>
            <a:ext cx="1" cy="3934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r Verbinder 12">
            <a:extLst>
              <a:ext uri="{FF2B5EF4-FFF2-40B4-BE49-F238E27FC236}">
                <a16:creationId xmlns:a16="http://schemas.microsoft.com/office/drawing/2014/main" id="{667A2837-D9C1-4F4F-8623-9E985AAE6162}"/>
              </a:ext>
            </a:extLst>
          </p:cNvPr>
          <p:cNvCxnSpPr>
            <a:cxnSpLocks/>
          </p:cNvCxnSpPr>
          <p:nvPr/>
        </p:nvCxnSpPr>
        <p:spPr>
          <a:xfrm>
            <a:off x="10317480" y="1051557"/>
            <a:ext cx="483139" cy="9933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r Verbinder 12">
            <a:extLst>
              <a:ext uri="{FF2B5EF4-FFF2-40B4-BE49-F238E27FC236}">
                <a16:creationId xmlns:a16="http://schemas.microsoft.com/office/drawing/2014/main" id="{1D96BDD1-D2C9-4AC8-9CEA-1FE49168B730}"/>
              </a:ext>
            </a:extLst>
          </p:cNvPr>
          <p:cNvCxnSpPr>
            <a:cxnSpLocks/>
          </p:cNvCxnSpPr>
          <p:nvPr/>
        </p:nvCxnSpPr>
        <p:spPr>
          <a:xfrm rot="16200000" flipH="1">
            <a:off x="8867946" y="5786875"/>
            <a:ext cx="749535" cy="44542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A7DEAE6D-2369-4701-BAA6-9FE94B1ED66A}"/>
              </a:ext>
            </a:extLst>
          </p:cNvPr>
          <p:cNvCxnSpPr>
            <a:cxnSpLocks/>
          </p:cNvCxnSpPr>
          <p:nvPr/>
        </p:nvCxnSpPr>
        <p:spPr>
          <a:xfrm flipH="1">
            <a:off x="4866356" y="2788920"/>
            <a:ext cx="75789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winkelter Verbinder 24">
            <a:extLst>
              <a:ext uri="{FF2B5EF4-FFF2-40B4-BE49-F238E27FC236}">
                <a16:creationId xmlns:a16="http://schemas.microsoft.com/office/drawing/2014/main" id="{48806B21-67D5-4669-A464-E3BDF4DC1BE8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40292" y="4580666"/>
            <a:ext cx="2036618" cy="1342506"/>
          </a:xfrm>
          <a:prstGeom prst="bentConnector3">
            <a:avLst>
              <a:gd name="adj1" fmla="val -1122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308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4825" y="307572"/>
            <a:ext cx="10515600" cy="6027334"/>
          </a:xfrm>
          <a:solidFill>
            <a:srgbClr val="FAFAD4"/>
          </a:solidFill>
        </p:spPr>
        <p:txBody>
          <a:bodyPr/>
          <a:lstStyle/>
          <a:p>
            <a:pPr marL="0" indent="0">
              <a:buNone/>
            </a:pPr>
            <a:r>
              <a:rPr lang="de-DE" sz="1800" dirty="0">
                <a:latin typeface="Canva Sans" panose="020B060402020202020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4" name="Rechteck 3"/>
          <p:cNvSpPr/>
          <p:nvPr/>
        </p:nvSpPr>
        <p:spPr>
          <a:xfrm>
            <a:off x="1675707" y="1849578"/>
            <a:ext cx="8487496" cy="191192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durch Niederlegung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(§ 181 ZPO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Niederlegung auf der Geschäftsstelle des Amtsgerichts bzw. auf der Post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über die Niederlegung ist eine schriftliche Mitteilung im Briefkasten bzw. an der Wohnungstür zu hinterlassen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niedergelegte Schriftstücke werden 3 Monate aufbewahrt, anschließend an den Absender zurückgesandt </a:t>
            </a:r>
          </a:p>
        </p:txBody>
      </p:sp>
      <p:sp>
        <p:nvSpPr>
          <p:cNvPr id="5" name="Rechteck 4"/>
          <p:cNvSpPr/>
          <p:nvPr/>
        </p:nvSpPr>
        <p:spPr>
          <a:xfrm>
            <a:off x="2261062" y="4289364"/>
            <a:ext cx="2352501" cy="1055717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erfolgreiche Zustellung </a:t>
            </a:r>
          </a:p>
        </p:txBody>
      </p:sp>
      <p:sp>
        <p:nvSpPr>
          <p:cNvPr id="6" name="Rechteck 5"/>
          <p:cNvSpPr/>
          <p:nvPr/>
        </p:nvSpPr>
        <p:spPr>
          <a:xfrm>
            <a:off x="5198917" y="4289363"/>
            <a:ext cx="5586153" cy="1421473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Mit der über den Zustellvorgang aufzunehmenden Zustellungsurkunde (§ 182 ZPO) wird ein Nachweis darüber erteilt, zu welchem Zeitpunkt, welcher Person, an welchem Ort, welches Schriftstück zugegangen ist. </a:t>
            </a:r>
          </a:p>
        </p:txBody>
      </p:sp>
      <p:sp>
        <p:nvSpPr>
          <p:cNvPr id="7" name="Rechteck 6"/>
          <p:cNvSpPr/>
          <p:nvPr/>
        </p:nvSpPr>
        <p:spPr>
          <a:xfrm>
            <a:off x="2331026" y="787629"/>
            <a:ext cx="6074743" cy="564749"/>
          </a:xfrm>
          <a:prstGeom prst="rect">
            <a:avLst/>
          </a:prstGeom>
          <a:solidFill>
            <a:srgbClr val="FAFAD4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Ersatzzustellung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 gemäß </a:t>
            </a:r>
            <a:r>
              <a:rPr lang="de-DE" b="1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§ 180 ZPO </a:t>
            </a:r>
            <a:r>
              <a:rPr lang="de-DE" dirty="0">
                <a:solidFill>
                  <a:schemeClr val="tx1"/>
                </a:solidFill>
                <a:latin typeface="Canva Sans" panose="020B0604020202020204" charset="0"/>
                <a:cs typeface="Arial" panose="020B0604020202020204" pitchFamily="34" charset="0"/>
              </a:rPr>
              <a:t>auch nicht möglich 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1471353" y="1147156"/>
            <a:ext cx="7897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winkelter Verbinder 11"/>
          <p:cNvCxnSpPr/>
          <p:nvPr/>
        </p:nvCxnSpPr>
        <p:spPr>
          <a:xfrm rot="16200000" flipH="1">
            <a:off x="8362474" y="1243962"/>
            <a:ext cx="631768" cy="545178"/>
          </a:xfrm>
          <a:prstGeom prst="bentConnector3">
            <a:avLst>
              <a:gd name="adj1" fmla="val 4035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feil nach rechts 16"/>
          <p:cNvSpPr/>
          <p:nvPr/>
        </p:nvSpPr>
        <p:spPr>
          <a:xfrm>
            <a:off x="1186503" y="4574906"/>
            <a:ext cx="978408" cy="484632"/>
          </a:xfrm>
          <a:prstGeom prst="rightArrow">
            <a:avLst/>
          </a:prstGeom>
          <a:solidFill>
            <a:srgbClr val="FAFA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Gerade Verbindung mit Pfeil 18"/>
          <p:cNvCxnSpPr/>
          <p:nvPr/>
        </p:nvCxnSpPr>
        <p:spPr>
          <a:xfrm>
            <a:off x="4613562" y="4817222"/>
            <a:ext cx="5479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641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465513"/>
            <a:ext cx="10744200" cy="5711450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Öffentliche Zustellung - </a:t>
            </a:r>
            <a:r>
              <a:rPr lang="de-DE" sz="2400" b="1" i="1" u="sng" dirty="0">
                <a:latin typeface="Canva Sans" panose="020B0604020202020204" charset="0"/>
                <a:cs typeface="Arial" panose="020B0604020202020204" pitchFamily="34" charset="0"/>
              </a:rPr>
              <a:t>auf Antrag einer Partei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Voraussetzungen:</a:t>
            </a:r>
            <a:br>
              <a:rPr lang="de-DE" sz="2400" u="sng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unbekannter Aufenthaltsort und Zustellung an Vertreter/Zustellbevollmächtigten nicht möglich</a:t>
            </a: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Zustellung im Ausland ist nicht möglich bzw. verspricht keinen Erfolg</a:t>
            </a: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Zustellung nicht möglich, da der Ort der Zustellung nicht der Gerichtsbarkeit unterliegt </a:t>
            </a: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ergeht ohne mündliche Verhandlung durch Beschluss (§ 186 I ZPO) </a:t>
            </a: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Aushang einer Benachrichtigung an der Gerichtstafel (§ 4 II GOV) - die Veröffentlichung im Bundesanzeiger o. ä. ist möglich, aber nicht notwendig</a:t>
            </a:r>
          </a:p>
          <a:p>
            <a:r>
              <a:rPr lang="de-DE" sz="2400" b="1" dirty="0">
                <a:latin typeface="Canva Sans" panose="020B0604020202020204" charset="0"/>
                <a:cs typeface="Arial" panose="020B0604020202020204" pitchFamily="34" charset="0"/>
              </a:rPr>
              <a:t>Frist: das Schriftstück gilt als zugestellt, wenn seit dem Aushang der Benachrichtigung ein Monat vergangen ist </a:t>
            </a:r>
          </a:p>
        </p:txBody>
      </p:sp>
    </p:spTree>
    <p:extLst>
      <p:ext uri="{BB962C8B-B14F-4D97-AF65-F5344CB8AC3E}">
        <p14:creationId xmlns:p14="http://schemas.microsoft.com/office/powerpoint/2010/main" val="1301353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3900" y="573275"/>
            <a:ext cx="10744200" cy="5711450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Öffentliche Zustellung – </a:t>
            </a:r>
            <a:r>
              <a:rPr lang="de-DE" sz="2400" b="1" i="1" u="sng" dirty="0">
                <a:latin typeface="Canva Sans" panose="020B0604020202020204" charset="0"/>
                <a:cs typeface="Arial" panose="020B0604020202020204" pitchFamily="34" charset="0"/>
              </a:rPr>
              <a:t>Beispiel: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endParaRPr lang="de-DE" sz="2400" u="sng" dirty="0">
              <a:latin typeface="Canva Sans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E0F060F0-F324-11F8-057A-88132675C7F0}"/>
              </a:ext>
            </a:extLst>
          </p:cNvPr>
          <p:cNvSpPr/>
          <p:nvPr/>
        </p:nvSpPr>
        <p:spPr>
          <a:xfrm>
            <a:off x="1234289" y="1122628"/>
            <a:ext cx="3642473" cy="18288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§ 188 ZPO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Das Dokument gilt als zugestellt, wenn seit dem Aushang 1 Monat vergangen ist.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8CF10D4-8E4E-728B-CC78-44D9C7DA0F88}"/>
              </a:ext>
            </a:extLst>
          </p:cNvPr>
          <p:cNvSpPr/>
          <p:nvPr/>
        </p:nvSpPr>
        <p:spPr>
          <a:xfrm>
            <a:off x="1234289" y="3096104"/>
            <a:ext cx="9723422" cy="29351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einem Aushang am 25.06.2026 endet diese Monatsfrist genau mit dem 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Ablauf des 25.07.2026 gem. § 188 ZPO.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Achtung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Hier gilt keine Wochenend-Regelung! Da es sich um den Ablauf einer Wartezeit (der Zustellfiktion) und nicht um eine Handlungsfrist handelt, verschiebt sich der Tag der Zustellung 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auf den nächsten Werktag, obwohl der 25.07.2026 ein Samstag ist. Eine anschließende Handlungsfrist, z.B. die Berufung gem. § 511 ZPO, 1 Monat ab Zustellung des Urteils gem. § 517 ZPO, Notfrist, beginnt somit direkt am Sonntag, 26.07.2026. Daher: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FB - Ereignisfrist: 26.07.2026, 0 Uhr, §§ 222 I ZPO, 187 I BGB (§ 188 ZPO)</a:t>
            </a:r>
            <a:b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FE: 25.08.2026, 24 Uhr, §§ 222 I ZPO, 188 II BGB.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6AD9C94E-ACCE-7955-FF72-850EA310526F}"/>
              </a:ext>
            </a:extLst>
          </p:cNvPr>
          <p:cNvSpPr/>
          <p:nvPr/>
        </p:nvSpPr>
        <p:spPr>
          <a:xfrm>
            <a:off x="5658416" y="1122628"/>
            <a:ext cx="5299295" cy="182880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Wann gilt eine öffentliche Zustellung als bewirkt, wenn die Benachrichtigung über die öffentliche Zustellung am 25.06.2026 an der Gerichtstafel ausgehangen wurde?</a:t>
            </a:r>
          </a:p>
        </p:txBody>
      </p:sp>
    </p:spTree>
    <p:extLst>
      <p:ext uri="{BB962C8B-B14F-4D97-AF65-F5344CB8AC3E}">
        <p14:creationId xmlns:p14="http://schemas.microsoft.com/office/powerpoint/2010/main" val="676100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23755" y="1176646"/>
            <a:ext cx="9944489" cy="4504707"/>
          </a:xfrm>
          <a:solidFill>
            <a:srgbClr val="FAFAD4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u="sng" dirty="0">
                <a:latin typeface="Canva Sans" panose="020B0604020202020204" charset="0"/>
                <a:cs typeface="Arial" panose="020B0604020202020204" pitchFamily="34" charset="0"/>
              </a:rPr>
              <a:t>Zustellung im Parteibetrieb (§§ 192 ff. ZPO) </a:t>
            </a:r>
          </a:p>
          <a:p>
            <a:pPr marL="0" indent="0">
              <a:buNone/>
            </a:pP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von Parteien betriebene Zustellung durch den Gerichtsvollzieher (GV), </a:t>
            </a:r>
            <a:b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</a:b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§§ 193 – 194 ZPO</a:t>
            </a:r>
          </a:p>
          <a:p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Partei übergibt dem GV das zuzustellende Schriftstück nebst Abschriften – GV beglaubigt die Abschriften, § 168 II ZPO</a:t>
            </a:r>
          </a:p>
          <a:p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  <a:p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nach Zustellung sendet GV Zustellnachweis an Partei, dann – sofern erforderlich – Übersendung ans Gericht </a:t>
            </a:r>
          </a:p>
        </p:txBody>
      </p:sp>
    </p:spTree>
    <p:extLst>
      <p:ext uri="{BB962C8B-B14F-4D97-AF65-F5344CB8AC3E}">
        <p14:creationId xmlns:p14="http://schemas.microsoft.com/office/powerpoint/2010/main" val="2857771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22141993-7261-495E-9B8C-389727E6FB1A}"/>
              </a:ext>
            </a:extLst>
          </p:cNvPr>
          <p:cNvSpPr/>
          <p:nvPr/>
        </p:nvSpPr>
        <p:spPr>
          <a:xfrm>
            <a:off x="609600" y="513700"/>
            <a:ext cx="11176000" cy="3170099"/>
          </a:xfrm>
          <a:prstGeom prst="rect">
            <a:avLst/>
          </a:prstGeom>
          <a:solidFill>
            <a:srgbClr val="FAFAD4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Bestimmen Sie durch ein Kreuzchen und Angabe der Vorschrift unter Verwendung dieser Tabelle, ob die folgenden Zustellungen wirksam erfolgten oder nicht. </a:t>
            </a:r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000" dirty="0">
                <a:solidFill>
                  <a:srgbClr val="3333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Herr Bauer war nicht in der Wohnung anwesend, der Postbote traf ihn erst unten auf der     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Straße an.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 Postboten öffnete ein Gast des Herrn Bauer die Tür. Der verdutzte Gast nahm die </a:t>
            </a: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ustellung entgegen.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Ehefrau des Herrn Bauer öffnete dem Postboten und nahm die Zustellung entgegen. </a:t>
            </a:r>
            <a:endParaRPr lang="de-DE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78D3C13B-0597-44DD-9AF6-ECBE4016E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526633"/>
              </p:ext>
            </p:extLst>
          </p:nvPr>
        </p:nvGraphicFramePr>
        <p:xfrm>
          <a:off x="609601" y="4093028"/>
          <a:ext cx="11176000" cy="2365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8722">
                  <a:extLst>
                    <a:ext uri="{9D8B030D-6E8A-4147-A177-3AD203B41FA5}">
                      <a16:colId xmlns:a16="http://schemas.microsoft.com/office/drawing/2014/main" val="2640728435"/>
                    </a:ext>
                  </a:extLst>
                </a:gridCol>
                <a:gridCol w="1921322">
                  <a:extLst>
                    <a:ext uri="{9D8B030D-6E8A-4147-A177-3AD203B41FA5}">
                      <a16:colId xmlns:a16="http://schemas.microsoft.com/office/drawing/2014/main" val="2172027092"/>
                    </a:ext>
                  </a:extLst>
                </a:gridCol>
                <a:gridCol w="2271325">
                  <a:extLst>
                    <a:ext uri="{9D8B030D-6E8A-4147-A177-3AD203B41FA5}">
                      <a16:colId xmlns:a16="http://schemas.microsoft.com/office/drawing/2014/main" val="948305176"/>
                    </a:ext>
                  </a:extLst>
                </a:gridCol>
                <a:gridCol w="5454631">
                  <a:extLst>
                    <a:ext uri="{9D8B030D-6E8A-4147-A177-3AD203B41FA5}">
                      <a16:colId xmlns:a16="http://schemas.microsoft.com/office/drawing/2014/main" val="1560407038"/>
                    </a:ext>
                  </a:extLst>
                </a:gridCol>
              </a:tblGrid>
              <a:tr h="677092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wirksam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wirksam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Vorschrift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582524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a)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762469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b)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5467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c)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53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8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22141993-7261-495E-9B8C-389727E6FB1A}"/>
              </a:ext>
            </a:extLst>
          </p:cNvPr>
          <p:cNvSpPr/>
          <p:nvPr/>
        </p:nvSpPr>
        <p:spPr>
          <a:xfrm>
            <a:off x="609600" y="513700"/>
            <a:ext cx="11176000" cy="3170099"/>
          </a:xfrm>
          <a:prstGeom prst="rect">
            <a:avLst/>
          </a:prstGeom>
          <a:solidFill>
            <a:srgbClr val="FAFAD4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Bestimmen Sie durch ein Kreuzchen und Angabe der Vorschrift unter Verwendung dieser Tabelle, ob die folgenden Zustellungen wirksam erfolgten oder nicht. </a:t>
            </a:r>
            <a:endParaRPr lang="de-DE" sz="20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000" dirty="0">
                <a:solidFill>
                  <a:srgbClr val="3333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Herr Bauer war nicht in der Wohnung anwesend, der Postbote traf ihn erst unten auf der     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Straße an.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 Postboten öffnete ein Gast des Herrn Bauer die Tür. Der verdutzte Gast nahm die </a:t>
            </a: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ustellung entgegen.</a:t>
            </a:r>
            <a:b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de-DE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0"/>
              </a:spcAft>
              <a:buAutoNum type="alphaLcParenR"/>
            </a:pPr>
            <a:r>
              <a:rPr lang="de-DE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 Ehefrau des Herrn Bauer öffnete dem Postboten und nahm die Zustellung entgegen. </a:t>
            </a:r>
            <a:endParaRPr lang="de-DE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78D3C13B-0597-44DD-9AF6-ECBE4016E49F}"/>
              </a:ext>
            </a:extLst>
          </p:cNvPr>
          <p:cNvGraphicFramePr>
            <a:graphicFrameLocks noGrp="1"/>
          </p:cNvGraphicFramePr>
          <p:nvPr/>
        </p:nvGraphicFramePr>
        <p:xfrm>
          <a:off x="609601" y="4093028"/>
          <a:ext cx="11176000" cy="2251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28722">
                  <a:extLst>
                    <a:ext uri="{9D8B030D-6E8A-4147-A177-3AD203B41FA5}">
                      <a16:colId xmlns:a16="http://schemas.microsoft.com/office/drawing/2014/main" val="2640728435"/>
                    </a:ext>
                  </a:extLst>
                </a:gridCol>
                <a:gridCol w="1921322">
                  <a:extLst>
                    <a:ext uri="{9D8B030D-6E8A-4147-A177-3AD203B41FA5}">
                      <a16:colId xmlns:a16="http://schemas.microsoft.com/office/drawing/2014/main" val="2172027092"/>
                    </a:ext>
                  </a:extLst>
                </a:gridCol>
                <a:gridCol w="2271325">
                  <a:extLst>
                    <a:ext uri="{9D8B030D-6E8A-4147-A177-3AD203B41FA5}">
                      <a16:colId xmlns:a16="http://schemas.microsoft.com/office/drawing/2014/main" val="948305176"/>
                    </a:ext>
                  </a:extLst>
                </a:gridCol>
                <a:gridCol w="5454631">
                  <a:extLst>
                    <a:ext uri="{9D8B030D-6E8A-4147-A177-3AD203B41FA5}">
                      <a16:colId xmlns:a16="http://schemas.microsoft.com/office/drawing/2014/main" val="1560407038"/>
                    </a:ext>
                  </a:extLst>
                </a:gridCol>
              </a:tblGrid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wirksam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wirksam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Vorschrift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582524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a)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§ 177 ZPO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762469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b)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in § 178 Abs. 1 ZPO enthalten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195467"/>
                  </a:ext>
                </a:extLst>
              </a:tr>
              <a:tr h="562818"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 c)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de-DE" sz="1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00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§ 178 Abs. 1 ZPO</a:t>
                      </a:r>
                      <a:endParaRPr lang="de-DE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AFA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5329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25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1429</Words>
  <Application>Microsoft Office PowerPoint</Application>
  <PresentationFormat>Breitbild</PresentationFormat>
  <Paragraphs>209</Paragraphs>
  <Slides>27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1_Office</vt:lpstr>
      <vt:lpstr>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18</cp:revision>
  <dcterms:created xsi:type="dcterms:W3CDTF">2025-07-28T14:42:08Z</dcterms:created>
  <dcterms:modified xsi:type="dcterms:W3CDTF">2026-09-07T12:23:07Z</dcterms:modified>
</cp:coreProperties>
</file>