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 id="2147483720" r:id="rId5"/>
  </p:sldMasterIdLst>
  <p:notesMasterIdLst>
    <p:notesMasterId r:id="rId59"/>
  </p:notesMasterIdLst>
  <p:sldIdLst>
    <p:sldId id="257" r:id="rId6"/>
    <p:sldId id="309" r:id="rId7"/>
    <p:sldId id="310" r:id="rId8"/>
    <p:sldId id="311" r:id="rId9"/>
    <p:sldId id="312" r:id="rId10"/>
    <p:sldId id="313" r:id="rId11"/>
    <p:sldId id="314" r:id="rId12"/>
    <p:sldId id="315" r:id="rId13"/>
    <p:sldId id="316" r:id="rId14"/>
    <p:sldId id="317" r:id="rId15"/>
    <p:sldId id="262" r:id="rId16"/>
    <p:sldId id="258" r:id="rId17"/>
    <p:sldId id="263" r:id="rId18"/>
    <p:sldId id="264" r:id="rId19"/>
    <p:sldId id="265" r:id="rId20"/>
    <p:sldId id="298" r:id="rId21"/>
    <p:sldId id="299" r:id="rId22"/>
    <p:sldId id="301" r:id="rId23"/>
    <p:sldId id="303" r:id="rId24"/>
    <p:sldId id="283" r:id="rId25"/>
    <p:sldId id="267" r:id="rId26"/>
    <p:sldId id="269" r:id="rId27"/>
    <p:sldId id="271" r:id="rId28"/>
    <p:sldId id="273" r:id="rId29"/>
    <p:sldId id="275" r:id="rId30"/>
    <p:sldId id="277" r:id="rId31"/>
    <p:sldId id="284" r:id="rId32"/>
    <p:sldId id="279" r:id="rId33"/>
    <p:sldId id="281" r:id="rId34"/>
    <p:sldId id="272" r:id="rId35"/>
    <p:sldId id="274" r:id="rId36"/>
    <p:sldId id="276" r:id="rId37"/>
    <p:sldId id="278" r:id="rId38"/>
    <p:sldId id="318" r:id="rId39"/>
    <p:sldId id="319" r:id="rId40"/>
    <p:sldId id="320" r:id="rId41"/>
    <p:sldId id="321" r:id="rId42"/>
    <p:sldId id="302" r:id="rId43"/>
    <p:sldId id="280" r:id="rId44"/>
    <p:sldId id="285" r:id="rId45"/>
    <p:sldId id="282" r:id="rId46"/>
    <p:sldId id="286" r:id="rId47"/>
    <p:sldId id="256" r:id="rId48"/>
    <p:sldId id="322" r:id="rId49"/>
    <p:sldId id="288" r:id="rId50"/>
    <p:sldId id="289" r:id="rId51"/>
    <p:sldId id="290" r:id="rId52"/>
    <p:sldId id="323" r:id="rId53"/>
    <p:sldId id="292" r:id="rId54"/>
    <p:sldId id="293" r:id="rId55"/>
    <p:sldId id="324" r:id="rId56"/>
    <p:sldId id="295" r:id="rId57"/>
    <p:sldId id="296" r:id="rId58"/>
  </p:sldIdLst>
  <p:sldSz cx="12192000" cy="6858000"/>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5FD"/>
    <a:srgbClr val="FFEEA7"/>
    <a:srgbClr val="FFFF99"/>
    <a:srgbClr val="CCE2DF"/>
    <a:srgbClr val="FFCC66"/>
    <a:srgbClr val="CAD6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D72E5300-E664-4C81-AF39-634A26B6FB20}" type="datetimeFigureOut">
              <a:rPr lang="de-DE" smtClean="0"/>
              <a:t>07.09.2026</a:t>
            </a:fld>
            <a:endParaRPr lang="de-DE"/>
          </a:p>
        </p:txBody>
      </p:sp>
      <p:sp>
        <p:nvSpPr>
          <p:cNvPr id="4" name="Folienbildplatzhalt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9721F060-CA3D-48AC-8996-2F9186CD930C}" type="slidenum">
              <a:rPr lang="de-DE" smtClean="0"/>
              <a:t>‹Nr.›</a:t>
            </a:fld>
            <a:endParaRPr lang="de-DE"/>
          </a:p>
        </p:txBody>
      </p:sp>
    </p:spTree>
    <p:extLst>
      <p:ext uri="{BB962C8B-B14F-4D97-AF65-F5344CB8AC3E}">
        <p14:creationId xmlns:p14="http://schemas.microsoft.com/office/powerpoint/2010/main" val="473907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721F060-CA3D-48AC-8996-2F9186CD930C}" type="slidenum">
              <a:rPr lang="de-DE" smtClean="0"/>
              <a:t>53</a:t>
            </a:fld>
            <a:endParaRPr lang="de-DE"/>
          </a:p>
        </p:txBody>
      </p:sp>
    </p:spTree>
    <p:extLst>
      <p:ext uri="{BB962C8B-B14F-4D97-AF65-F5344CB8AC3E}">
        <p14:creationId xmlns:p14="http://schemas.microsoft.com/office/powerpoint/2010/main" val="3785426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20687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039872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246793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88043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868529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96356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270840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79413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924404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854242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41282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494499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2836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161498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8049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497938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275265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906835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317689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4509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176033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473788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85B1A113-D3B6-488A-A388-46834208B2CD}"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3434395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5B1A113-D3B6-488A-A388-46834208B2CD}"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9931208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85B1A113-D3B6-488A-A388-46834208B2CD}"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3961085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85B1A113-D3B6-488A-A388-46834208B2CD}" type="datetimeFigureOut">
              <a:rPr lang="de-DE" smtClean="0"/>
              <a:t>07.09.2026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816213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85B1A113-D3B6-488A-A388-46834208B2CD}" type="datetimeFigureOut">
              <a:rPr lang="de-DE" smtClean="0"/>
              <a:t>07.09.2026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3696134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5B1A113-D3B6-488A-A388-46834208B2CD}" type="datetimeFigureOut">
              <a:rPr lang="de-DE" smtClean="0"/>
              <a:t>07.09.2026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22180495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5B1A113-D3B6-488A-A388-46834208B2CD}" type="datetimeFigureOut">
              <a:rPr lang="de-DE" smtClean="0"/>
              <a:t>07.09.2026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2630911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85B1A113-D3B6-488A-A388-46834208B2CD}" type="datetimeFigureOut">
              <a:rPr lang="de-DE" smtClean="0"/>
              <a:t>07.09.2026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4505586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85B1A113-D3B6-488A-A388-46834208B2CD}" type="datetimeFigureOut">
              <a:rPr lang="de-DE" smtClean="0"/>
              <a:t>07.09.2026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15265513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5B1A113-D3B6-488A-A388-46834208B2CD}"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2019861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5B1A113-D3B6-488A-A388-46834208B2CD}"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C6BD4B7-84F2-46D3-8D10-5B8FD2E1A6F0}" type="slidenum">
              <a:rPr lang="de-DE" smtClean="0"/>
              <a:t>‹Nr.›</a:t>
            </a:fld>
            <a:endParaRPr lang="de-DE"/>
          </a:p>
        </p:txBody>
      </p:sp>
    </p:spTree>
    <p:extLst>
      <p:ext uri="{BB962C8B-B14F-4D97-AF65-F5344CB8AC3E}">
        <p14:creationId xmlns:p14="http://schemas.microsoft.com/office/powerpoint/2010/main" val="27831613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8682608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845318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287347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5951094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9169998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763234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255455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085330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6680852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2982271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7835259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75D2AC37-4709-4987-BF39-D0C72A523BF3}"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80685020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5D2AC37-4709-4987-BF39-D0C72A523BF3}"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1633035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75D2AC37-4709-4987-BF39-D0C72A523BF3}"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6558853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5D2AC37-4709-4987-BF39-D0C72A523BF3}" type="datetimeFigureOut">
              <a:rPr lang="de-DE" smtClean="0"/>
              <a:t>07.09.2026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31881207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75D2AC37-4709-4987-BF39-D0C72A523BF3}" type="datetimeFigureOut">
              <a:rPr lang="de-DE" smtClean="0"/>
              <a:t>07.09.2026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13006742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75D2AC37-4709-4987-BF39-D0C72A523BF3}" type="datetimeFigureOut">
              <a:rPr lang="de-DE" smtClean="0"/>
              <a:t>07.09.2026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36822868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5D2AC37-4709-4987-BF39-D0C72A523BF3}" type="datetimeFigureOut">
              <a:rPr lang="de-DE" smtClean="0"/>
              <a:t>07.09.2026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37991861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5D2AC37-4709-4987-BF39-D0C72A523BF3}" type="datetimeFigureOut">
              <a:rPr lang="de-DE" smtClean="0"/>
              <a:t>07.09.2026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9521555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75D2AC37-4709-4987-BF39-D0C72A523BF3}" type="datetimeFigureOut">
              <a:rPr lang="de-DE" smtClean="0"/>
              <a:t>07.09.2026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6273934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5D2AC37-4709-4987-BF39-D0C72A523BF3}"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24021682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75D2AC37-4709-4987-BF39-D0C72A523BF3}" type="datetimeFigureOut">
              <a:rPr lang="de-DE" smtClean="0"/>
              <a:t>07.09.2026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106CF30-1D09-4D79-8FED-E8272698375E}" type="slidenum">
              <a:rPr lang="de-DE" smtClean="0"/>
              <a:t>‹Nr.›</a:t>
            </a:fld>
            <a:endParaRPr lang="de-DE"/>
          </a:p>
        </p:txBody>
      </p:sp>
    </p:spTree>
    <p:extLst>
      <p:ext uri="{BB962C8B-B14F-4D97-AF65-F5344CB8AC3E}">
        <p14:creationId xmlns:p14="http://schemas.microsoft.com/office/powerpoint/2010/main" val="929363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4066377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2621042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1A113-D3B6-488A-A388-46834208B2CD}" type="datetimeFigureOut">
              <a:rPr lang="de-DE" smtClean="0"/>
              <a:t>07.09.2026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BD4B7-84F2-46D3-8D10-5B8FD2E1A6F0}" type="slidenum">
              <a:rPr lang="de-DE" smtClean="0"/>
              <a:t>‹Nr.›</a:t>
            </a:fld>
            <a:endParaRPr lang="de-DE"/>
          </a:p>
        </p:txBody>
      </p:sp>
    </p:spTree>
    <p:extLst>
      <p:ext uri="{BB962C8B-B14F-4D97-AF65-F5344CB8AC3E}">
        <p14:creationId xmlns:p14="http://schemas.microsoft.com/office/powerpoint/2010/main" val="412702868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86032676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2AC37-4709-4987-BF39-D0C72A523BF3}" type="datetimeFigureOut">
              <a:rPr lang="de-DE" smtClean="0"/>
              <a:t>07.09.2026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06CF30-1D09-4D79-8FED-E8272698375E}" type="slidenum">
              <a:rPr lang="de-DE" smtClean="0"/>
              <a:t>‹Nr.›</a:t>
            </a:fld>
            <a:endParaRPr lang="de-DE"/>
          </a:p>
        </p:txBody>
      </p:sp>
    </p:spTree>
    <p:extLst>
      <p:ext uri="{BB962C8B-B14F-4D97-AF65-F5344CB8AC3E}">
        <p14:creationId xmlns:p14="http://schemas.microsoft.com/office/powerpoint/2010/main" val="31269482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0.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svg"/><Relationship Id="rId2" Type="http://schemas.openxmlformats.org/officeDocument/2006/relationships/image" Target="../media/image10.jpeg"/><Relationship Id="rId1" Type="http://schemas.openxmlformats.org/officeDocument/2006/relationships/slideLayout" Target="../slideLayouts/slideLayout40.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svg"/><Relationship Id="rId2" Type="http://schemas.openxmlformats.org/officeDocument/2006/relationships/image" Target="../media/image6.png"/><Relationship Id="rId1" Type="http://schemas.openxmlformats.org/officeDocument/2006/relationships/slideLayout" Target="../slideLayouts/slideLayout40.xml"/><Relationship Id="rId6" Type="http://schemas.openxmlformats.org/officeDocument/2006/relationships/image" Target="../media/image13.png"/><Relationship Id="rId5" Type="http://schemas.openxmlformats.org/officeDocument/2006/relationships/image" Target="../media/image15.jpe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40.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8.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8.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18.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18.jpeg"/><Relationship Id="rId1" Type="http://schemas.openxmlformats.org/officeDocument/2006/relationships/slideLayout" Target="../slideLayouts/slideLayout18.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8.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18.xml"/><Relationship Id="rId4" Type="http://schemas.openxmlformats.org/officeDocument/2006/relationships/image" Target="../media/image33.sv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jpeg"/><Relationship Id="rId1" Type="http://schemas.openxmlformats.org/officeDocument/2006/relationships/slideLayout" Target="../slideLayouts/slideLayout18.xml"/><Relationship Id="rId5" Type="http://schemas.openxmlformats.org/officeDocument/2006/relationships/image" Target="../media/image36.jpeg"/><Relationship Id="rId4" Type="http://schemas.openxmlformats.org/officeDocument/2006/relationships/image" Target="../media/image35.sv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29.sv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7.jpeg"/><Relationship Id="rId1" Type="http://schemas.openxmlformats.org/officeDocument/2006/relationships/slideLayout" Target="../slideLayouts/slideLayout18.xml"/><Relationship Id="rId4" Type="http://schemas.openxmlformats.org/officeDocument/2006/relationships/image" Target="../media/image39.sv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jpeg"/><Relationship Id="rId1" Type="http://schemas.openxmlformats.org/officeDocument/2006/relationships/slideLayout" Target="../slideLayouts/slideLayout18.xml"/><Relationship Id="rId4" Type="http://schemas.openxmlformats.org/officeDocument/2006/relationships/image" Target="../media/image41.svg"/></Relationships>
</file>

<file path=ppt/slides/_rels/slide27.xml.rels><?xml version="1.0" encoding="UTF-8" standalone="yes"?>
<Relationships xmlns="http://schemas.openxmlformats.org/package/2006/relationships"><Relationship Id="rId3" Type="http://schemas.openxmlformats.org/officeDocument/2006/relationships/hyperlink" Target="https://www.kramlade.de/?Deutsch/Regeln-finden/Eselsbruecken" TargetMode="External"/><Relationship Id="rId2" Type="http://schemas.openxmlformats.org/officeDocument/2006/relationships/image" Target="../media/image42.gif"/><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7.jpeg"/><Relationship Id="rId1" Type="http://schemas.openxmlformats.org/officeDocument/2006/relationships/slideLayout" Target="../slideLayouts/slideLayout18.xml"/><Relationship Id="rId5" Type="http://schemas.openxmlformats.org/officeDocument/2006/relationships/image" Target="../media/image45.sv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7.jpeg"/><Relationship Id="rId1" Type="http://schemas.openxmlformats.org/officeDocument/2006/relationships/slideLayout" Target="../slideLayouts/slideLayout18.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7.jpeg"/><Relationship Id="rId1" Type="http://schemas.openxmlformats.org/officeDocument/2006/relationships/slideLayout" Target="../slideLayouts/slideLayout40.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svg"/><Relationship Id="rId18" Type="http://schemas.openxmlformats.org/officeDocument/2006/relationships/image" Target="../media/image69.svg"/><Relationship Id="rId3" Type="http://schemas.openxmlformats.org/officeDocument/2006/relationships/image" Target="../media/image54.png"/><Relationship Id="rId7" Type="http://schemas.openxmlformats.org/officeDocument/2006/relationships/image" Target="../media/image58.jpe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image" Target="../media/image27.jpeg"/><Relationship Id="rId16" Type="http://schemas.openxmlformats.org/officeDocument/2006/relationships/image" Target="../media/image67.svg"/><Relationship Id="rId1" Type="http://schemas.openxmlformats.org/officeDocument/2006/relationships/slideLayout" Target="../slideLayouts/slideLayout18.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56.jpeg"/><Relationship Id="rId15" Type="http://schemas.openxmlformats.org/officeDocument/2006/relationships/image" Target="../media/image66.pn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png"/><Relationship Id="rId1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7.jpeg"/><Relationship Id="rId1" Type="http://schemas.openxmlformats.org/officeDocument/2006/relationships/slideLayout" Target="../slideLayouts/slideLayout18.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40.xml"/><Relationship Id="rId5" Type="http://schemas.openxmlformats.org/officeDocument/2006/relationships/image" Target="../media/image80.svg"/><Relationship Id="rId4" Type="http://schemas.openxmlformats.org/officeDocument/2006/relationships/image" Target="../media/image79.png"/></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7.jpeg"/><Relationship Id="rId1" Type="http://schemas.openxmlformats.org/officeDocument/2006/relationships/slideLayout" Target="../slideLayouts/slideLayout40.xml"/><Relationship Id="rId5" Type="http://schemas.openxmlformats.org/officeDocument/2006/relationships/image" Target="../media/image83.svg"/><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7.jpeg"/><Relationship Id="rId1" Type="http://schemas.openxmlformats.org/officeDocument/2006/relationships/slideLayout" Target="../slideLayouts/slideLayout40.xml"/><Relationship Id="rId5" Type="http://schemas.openxmlformats.org/officeDocument/2006/relationships/image" Target="../media/image83.svg"/><Relationship Id="rId4" Type="http://schemas.openxmlformats.org/officeDocument/2006/relationships/image" Target="../media/image82.png"/></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77.jpeg"/><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77.jpeg"/><Relationship Id="rId1" Type="http://schemas.openxmlformats.org/officeDocument/2006/relationships/slideLayout" Target="../slideLayouts/slideLayout40.xml"/><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87.png"/></Relationships>
</file>

<file path=ppt/slides/_rels/slide50.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6.png"/><Relationship Id="rId7" Type="http://schemas.openxmlformats.org/officeDocument/2006/relationships/image" Target="../media/image93.png"/><Relationship Id="rId2" Type="http://schemas.openxmlformats.org/officeDocument/2006/relationships/image" Target="../media/image77.jpeg"/><Relationship Id="rId1" Type="http://schemas.openxmlformats.org/officeDocument/2006/relationships/slideLayout" Target="../slideLayouts/slideLayout40.xml"/><Relationship Id="rId6" Type="http://schemas.openxmlformats.org/officeDocument/2006/relationships/image" Target="../media/image92.svg"/><Relationship Id="rId5" Type="http://schemas.openxmlformats.org/officeDocument/2006/relationships/image" Target="../media/image91.png"/><Relationship Id="rId10" Type="http://schemas.openxmlformats.org/officeDocument/2006/relationships/image" Target="../media/image96.svg"/><Relationship Id="rId4" Type="http://schemas.openxmlformats.org/officeDocument/2006/relationships/image" Target="../media/image90.png"/><Relationship Id="rId9"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77.jpeg"/><Relationship Id="rId1" Type="http://schemas.openxmlformats.org/officeDocument/2006/relationships/slideLayout" Target="../slideLayouts/slideLayout40.xml"/><Relationship Id="rId4" Type="http://schemas.openxmlformats.org/officeDocument/2006/relationships/image" Target="../media/image98.svg"/></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77.jpeg"/><Relationship Id="rId1" Type="http://schemas.openxmlformats.org/officeDocument/2006/relationships/slideLayout" Target="../slideLayouts/slideLayout40.xml"/><Relationship Id="rId5" Type="http://schemas.openxmlformats.org/officeDocument/2006/relationships/image" Target="../media/image83.svg"/><Relationship Id="rId4"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xml"/><Relationship Id="rId1" Type="http://schemas.openxmlformats.org/officeDocument/2006/relationships/slideLayout" Target="../slideLayouts/slideLayout40.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9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sp>
      <p:sp>
        <p:nvSpPr>
          <p:cNvPr id="3" name="TextBox 3"/>
          <p:cNvSpPr txBox="1"/>
          <p:nvPr/>
        </p:nvSpPr>
        <p:spPr>
          <a:xfrm>
            <a:off x="716648" y="558800"/>
            <a:ext cx="5198505" cy="1089016"/>
          </a:xfrm>
          <a:prstGeom prst="rect">
            <a:avLst/>
          </a:prstGeom>
        </p:spPr>
        <p:txBody>
          <a:bodyPr lIns="0" tIns="0" rIns="0" bIns="0" rtlCol="0" anchor="t">
            <a:spAutoFit/>
          </a:bodyPr>
          <a:lstStyle/>
          <a:p>
            <a:pPr defTabSz="609630">
              <a:lnSpc>
                <a:spcPts val="9333"/>
              </a:lnSpc>
            </a:pPr>
            <a:r>
              <a:rPr lang="en-US" sz="6666" b="1" dirty="0" err="1">
                <a:solidFill>
                  <a:srgbClr val="EA222A"/>
                </a:solidFill>
                <a:latin typeface="Canva Sans Bold"/>
                <a:ea typeface="Canva Sans Bold"/>
                <a:cs typeface="Canva Sans Bold"/>
                <a:sym typeface="Canva Sans Bold"/>
              </a:rPr>
              <a:t>Zivilrecht</a:t>
            </a:r>
            <a:endParaRPr lang="en-US" sz="6666" b="1" dirty="0">
              <a:solidFill>
                <a:srgbClr val="EA222A"/>
              </a:solidFill>
              <a:latin typeface="Canva Sans Bold"/>
              <a:ea typeface="Canva Sans Bold"/>
              <a:cs typeface="Canva Sans Bold"/>
              <a:sym typeface="Canva Sans Bold"/>
            </a:endParaRPr>
          </a:p>
        </p:txBody>
      </p:sp>
      <p:sp>
        <p:nvSpPr>
          <p:cNvPr id="4" name="TextBox 4"/>
          <p:cNvSpPr txBox="1"/>
          <p:nvPr/>
        </p:nvSpPr>
        <p:spPr>
          <a:xfrm>
            <a:off x="716648" y="1855746"/>
            <a:ext cx="5524715" cy="1089016"/>
          </a:xfrm>
          <a:prstGeom prst="rect">
            <a:avLst/>
          </a:prstGeom>
        </p:spPr>
        <p:txBody>
          <a:bodyPr lIns="0" tIns="0" rIns="0" bIns="0" rtlCol="0" anchor="t">
            <a:spAutoFit/>
          </a:bodyPr>
          <a:lstStyle/>
          <a:p>
            <a:pPr defTabSz="609630">
              <a:lnSpc>
                <a:spcPts val="9333"/>
              </a:lnSpc>
            </a:pPr>
            <a:r>
              <a:rPr lang="en-US" sz="6666" b="1">
                <a:solidFill>
                  <a:srgbClr val="EA222A"/>
                </a:solidFill>
                <a:latin typeface="Canva Sans Bold"/>
                <a:ea typeface="Canva Sans Bold"/>
                <a:cs typeface="Canva Sans Bold"/>
                <a:sym typeface="Canva Sans Bold"/>
              </a:rPr>
              <a:t>Zivilprozess</a:t>
            </a:r>
          </a:p>
        </p:txBody>
      </p:sp>
      <p:sp>
        <p:nvSpPr>
          <p:cNvPr id="5" name="TextBox 5"/>
          <p:cNvSpPr txBox="1"/>
          <p:nvPr/>
        </p:nvSpPr>
        <p:spPr>
          <a:xfrm>
            <a:off x="9678974" y="6121400"/>
            <a:ext cx="3022161" cy="433708"/>
          </a:xfrm>
          <a:prstGeom prst="rect">
            <a:avLst/>
          </a:prstGeom>
        </p:spPr>
        <p:txBody>
          <a:bodyPr lIns="0" tIns="0" rIns="0" bIns="0" rtlCol="0" anchor="t">
            <a:spAutoFit/>
          </a:bodyPr>
          <a:lstStyle/>
          <a:p>
            <a:pPr algn="ctr" defTabSz="609630">
              <a:lnSpc>
                <a:spcPts val="3733"/>
              </a:lnSpc>
            </a:pPr>
            <a:r>
              <a:rPr lang="en-US" sz="2666">
                <a:solidFill>
                  <a:srgbClr val="000000"/>
                </a:solidFill>
                <a:latin typeface="Canva Sans"/>
                <a:ea typeface="Canva Sans"/>
                <a:cs typeface="Canva Sans"/>
                <a:sym typeface="Canva Sans"/>
              </a:rPr>
              <a:t>Teil I</a:t>
            </a:r>
          </a:p>
        </p:txBody>
      </p:sp>
      <p:sp>
        <p:nvSpPr>
          <p:cNvPr id="6" name="Ellipse 5">
            <a:extLst>
              <a:ext uri="{FF2B5EF4-FFF2-40B4-BE49-F238E27FC236}">
                <a16:creationId xmlns:a16="http://schemas.microsoft.com/office/drawing/2014/main" id="{745A1CCB-99E5-ED0F-F690-16EB706F50A2}"/>
              </a:ext>
            </a:extLst>
          </p:cNvPr>
          <p:cNvSpPr/>
          <p:nvPr/>
        </p:nvSpPr>
        <p:spPr>
          <a:xfrm>
            <a:off x="198407" y="3196443"/>
            <a:ext cx="4606506" cy="875844"/>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tx1"/>
                </a:solidFill>
              </a:rPr>
              <a:t>Sandy.hinz@kg.berlin.de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flipH="1">
            <a:off x="1816927" y="1627862"/>
            <a:ext cx="3140379" cy="4803639"/>
          </a:xfrm>
          <a:custGeom>
            <a:avLst/>
            <a:gdLst/>
            <a:ahLst/>
            <a:cxnLst/>
            <a:rect l="l" t="t" r="r" b="b"/>
            <a:pathLst>
              <a:path w="4710568" h="7205458">
                <a:moveTo>
                  <a:pt x="4710568" y="0"/>
                </a:moveTo>
                <a:lnTo>
                  <a:pt x="0" y="0"/>
                </a:lnTo>
                <a:lnTo>
                  <a:pt x="0" y="7205457"/>
                </a:lnTo>
                <a:lnTo>
                  <a:pt x="4710568" y="7205457"/>
                </a:lnTo>
                <a:lnTo>
                  <a:pt x="4710568" y="0"/>
                </a:lnTo>
                <a:close/>
              </a:path>
            </a:pathLst>
          </a:custGeom>
          <a:blipFill>
            <a:blip r:embed="rId2"/>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5539764" y="4191621"/>
            <a:ext cx="728245" cy="1855400"/>
          </a:xfrm>
          <a:custGeom>
            <a:avLst/>
            <a:gdLst/>
            <a:ahLst/>
            <a:cxnLst/>
            <a:rect l="l" t="t" r="r" b="b"/>
            <a:pathLst>
              <a:path w="1092367" h="2783100">
                <a:moveTo>
                  <a:pt x="0" y="0"/>
                </a:moveTo>
                <a:lnTo>
                  <a:pt x="1092367" y="0"/>
                </a:lnTo>
                <a:lnTo>
                  <a:pt x="1092367" y="2783100"/>
                </a:lnTo>
                <a:lnTo>
                  <a:pt x="0" y="2783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7" name="TextBox 7"/>
          <p:cNvSpPr txBox="1"/>
          <p:nvPr/>
        </p:nvSpPr>
        <p:spPr>
          <a:xfrm>
            <a:off x="3982410" y="2564772"/>
            <a:ext cx="6889514"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Wie zitiere ich </a:t>
            </a:r>
          </a:p>
          <a:p>
            <a:pPr algn="ctr" defTabSz="609630">
              <a:lnSpc>
                <a:spcPts val="3666"/>
              </a:lnSpc>
            </a:pPr>
            <a:r>
              <a:rPr lang="en-US" sz="3333" b="1">
                <a:solidFill>
                  <a:srgbClr val="000000"/>
                </a:solidFill>
                <a:latin typeface="Canva Sans Bold"/>
                <a:ea typeface="Canva Sans Bold"/>
                <a:cs typeface="Canva Sans Bold"/>
                <a:sym typeface="Canva Sans Bold"/>
              </a:rPr>
              <a:t>ein Gesetz richtig?</a:t>
            </a:r>
          </a:p>
        </p:txBody>
      </p:sp>
      <p:sp>
        <p:nvSpPr>
          <p:cNvPr id="8" name="Freeform 8"/>
          <p:cNvSpPr/>
          <p:nvPr/>
        </p:nvSpPr>
        <p:spPr>
          <a:xfrm>
            <a:off x="7063045" y="4191621"/>
            <a:ext cx="728245" cy="1855400"/>
          </a:xfrm>
          <a:custGeom>
            <a:avLst/>
            <a:gdLst/>
            <a:ahLst/>
            <a:cxnLst/>
            <a:rect l="l" t="t" r="r" b="b"/>
            <a:pathLst>
              <a:path w="1092367" h="2783100">
                <a:moveTo>
                  <a:pt x="0" y="0"/>
                </a:moveTo>
                <a:lnTo>
                  <a:pt x="1092367" y="0"/>
                </a:lnTo>
                <a:lnTo>
                  <a:pt x="1092367" y="2783100"/>
                </a:lnTo>
                <a:lnTo>
                  <a:pt x="0" y="2783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9" name="Freeform 9"/>
          <p:cNvSpPr/>
          <p:nvPr/>
        </p:nvSpPr>
        <p:spPr>
          <a:xfrm>
            <a:off x="8586326" y="4191621"/>
            <a:ext cx="728245" cy="1855400"/>
          </a:xfrm>
          <a:custGeom>
            <a:avLst/>
            <a:gdLst/>
            <a:ahLst/>
            <a:cxnLst/>
            <a:rect l="l" t="t" r="r" b="b"/>
            <a:pathLst>
              <a:path w="1092367" h="2783100">
                <a:moveTo>
                  <a:pt x="0" y="0"/>
                </a:moveTo>
                <a:lnTo>
                  <a:pt x="1092367" y="0"/>
                </a:lnTo>
                <a:lnTo>
                  <a:pt x="1092367" y="2783100"/>
                </a:lnTo>
                <a:lnTo>
                  <a:pt x="0" y="27831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flipH="1">
            <a:off x="5969829" y="1621400"/>
            <a:ext cx="5536371" cy="5051939"/>
          </a:xfrm>
          <a:custGeom>
            <a:avLst/>
            <a:gdLst/>
            <a:ahLst/>
            <a:cxnLst/>
            <a:rect l="l" t="t" r="r" b="b"/>
            <a:pathLst>
              <a:path w="8304557" h="7577908">
                <a:moveTo>
                  <a:pt x="8304557" y="0"/>
                </a:moveTo>
                <a:lnTo>
                  <a:pt x="0" y="0"/>
                </a:lnTo>
                <a:lnTo>
                  <a:pt x="0" y="7577908"/>
                </a:lnTo>
                <a:lnTo>
                  <a:pt x="8304557" y="7577908"/>
                </a:lnTo>
                <a:lnTo>
                  <a:pt x="8304557" y="0"/>
                </a:lnTo>
                <a:close/>
              </a:path>
            </a:pathLst>
          </a:custGeom>
          <a:blipFill>
            <a:blip r:embed="rId2"/>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0" y="1366721"/>
            <a:ext cx="5561297" cy="5561297"/>
          </a:xfrm>
          <a:custGeom>
            <a:avLst/>
            <a:gdLst/>
            <a:ahLst/>
            <a:cxnLst/>
            <a:rect l="l" t="t" r="r" b="b"/>
            <a:pathLst>
              <a:path w="8341946" h="8341946">
                <a:moveTo>
                  <a:pt x="0" y="0"/>
                </a:moveTo>
                <a:lnTo>
                  <a:pt x="8341946" y="0"/>
                </a:lnTo>
                <a:lnTo>
                  <a:pt x="8341946" y="8341946"/>
                </a:lnTo>
                <a:lnTo>
                  <a:pt x="0" y="8341946"/>
                </a:lnTo>
                <a:lnTo>
                  <a:pt x="0" y="0"/>
                </a:lnTo>
                <a:close/>
              </a:path>
            </a:pathLst>
          </a:custGeom>
          <a:blipFill>
            <a:blip r:embed="rId3"/>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7" name="TextBox 7"/>
          <p:cNvSpPr txBox="1"/>
          <p:nvPr/>
        </p:nvSpPr>
        <p:spPr>
          <a:xfrm>
            <a:off x="5026960" y="2198663"/>
            <a:ext cx="5812101"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möglichst genau</a:t>
            </a:r>
          </a:p>
          <a:p>
            <a:pPr algn="ctr" defTabSz="609630">
              <a:lnSpc>
                <a:spcPts val="3666"/>
              </a:lnSpc>
            </a:pPr>
            <a:r>
              <a:rPr lang="en-US" sz="3333">
                <a:solidFill>
                  <a:srgbClr val="000000"/>
                </a:solidFill>
                <a:latin typeface="Canva Sans"/>
                <a:ea typeface="Canva Sans"/>
                <a:cs typeface="Canva Sans"/>
                <a:sym typeface="Canva Sans"/>
              </a:rPr>
              <a:t>zitieren</a:t>
            </a:r>
          </a:p>
        </p:txBody>
      </p:sp>
      <p:sp>
        <p:nvSpPr>
          <p:cNvPr id="8" name="TextBox 8"/>
          <p:cNvSpPr txBox="1"/>
          <p:nvPr/>
        </p:nvSpPr>
        <p:spPr>
          <a:xfrm rot="-1027581">
            <a:off x="4332131" y="4928398"/>
            <a:ext cx="5606934" cy="373885"/>
          </a:xfrm>
          <a:prstGeom prst="rect">
            <a:avLst/>
          </a:prstGeom>
        </p:spPr>
        <p:txBody>
          <a:bodyPr lIns="0" tIns="0" rIns="0" bIns="0" rtlCol="0" anchor="t">
            <a:spAutoFit/>
          </a:bodyPr>
          <a:lstStyle/>
          <a:p>
            <a:pPr algn="ctr" defTabSz="609630">
              <a:lnSpc>
                <a:spcPts val="3173"/>
              </a:lnSpc>
            </a:pPr>
            <a:r>
              <a:rPr lang="en-US" sz="2266">
                <a:solidFill>
                  <a:srgbClr val="000000"/>
                </a:solidFill>
                <a:latin typeface="Canva Sans"/>
                <a:ea typeface="Canva Sans"/>
                <a:cs typeface="Canva Sans"/>
                <a:sym typeface="Canva Sans"/>
              </a:rPr>
              <a:t>§ 253 Absatz 5 Satz 2 ZPO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283438" y="1843280"/>
            <a:ext cx="3425181" cy="4765470"/>
          </a:xfrm>
          <a:custGeom>
            <a:avLst/>
            <a:gdLst/>
            <a:ahLst/>
            <a:cxnLst/>
            <a:rect l="l" t="t" r="r" b="b"/>
            <a:pathLst>
              <a:path w="5137772" h="7148205">
                <a:moveTo>
                  <a:pt x="0" y="0"/>
                </a:moveTo>
                <a:lnTo>
                  <a:pt x="5137772" y="0"/>
                </a:lnTo>
                <a:lnTo>
                  <a:pt x="5137772" y="7148205"/>
                </a:lnTo>
                <a:lnTo>
                  <a:pt x="0" y="7148205"/>
                </a:lnTo>
                <a:lnTo>
                  <a:pt x="0" y="0"/>
                </a:lnTo>
                <a:close/>
              </a:path>
            </a:pathLst>
          </a:custGeom>
          <a:blipFill>
            <a:blip r:embed="rId2"/>
            <a:stretch>
              <a:fillRect/>
            </a:stretch>
          </a:blipFill>
        </p:spPr>
        <p:txBody>
          <a:bodyPr/>
          <a:lstStyle/>
          <a:p>
            <a:pPr defTabSz="609630"/>
            <a:endParaRPr lang="de-DE" sz="1200">
              <a:solidFill>
                <a:prstClr val="black"/>
              </a:solidFill>
              <a:latin typeface="Calibri"/>
            </a:endParaRPr>
          </a:p>
        </p:txBody>
      </p:sp>
      <p:sp>
        <p:nvSpPr>
          <p:cNvPr id="5" name="TextBox 5"/>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6" name="TextBox 6"/>
          <p:cNvSpPr txBox="1"/>
          <p:nvPr/>
        </p:nvSpPr>
        <p:spPr>
          <a:xfrm>
            <a:off x="3435275" y="2174430"/>
            <a:ext cx="2332376"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 </a:t>
            </a:r>
          </a:p>
        </p:txBody>
      </p:sp>
      <p:sp>
        <p:nvSpPr>
          <p:cNvPr id="7" name="TextBox 7"/>
          <p:cNvSpPr txBox="1"/>
          <p:nvPr/>
        </p:nvSpPr>
        <p:spPr>
          <a:xfrm>
            <a:off x="3435275" y="2927964"/>
            <a:ext cx="2332376"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Absatz</a:t>
            </a:r>
          </a:p>
        </p:txBody>
      </p:sp>
      <p:sp>
        <p:nvSpPr>
          <p:cNvPr id="8" name="TextBox 8"/>
          <p:cNvSpPr txBox="1"/>
          <p:nvPr/>
        </p:nvSpPr>
        <p:spPr>
          <a:xfrm>
            <a:off x="-1141780" y="3681497"/>
            <a:ext cx="6909431"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Satz</a:t>
            </a:r>
          </a:p>
        </p:txBody>
      </p:sp>
      <p:sp>
        <p:nvSpPr>
          <p:cNvPr id="9" name="TextBox 9"/>
          <p:cNvSpPr txBox="1"/>
          <p:nvPr/>
        </p:nvSpPr>
        <p:spPr>
          <a:xfrm>
            <a:off x="-1991641" y="4435030"/>
            <a:ext cx="7759291"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Nummer</a:t>
            </a:r>
          </a:p>
        </p:txBody>
      </p:sp>
      <p:sp>
        <p:nvSpPr>
          <p:cNvPr id="10" name="TextBox 10"/>
          <p:cNvSpPr txBox="1"/>
          <p:nvPr/>
        </p:nvSpPr>
        <p:spPr>
          <a:xfrm>
            <a:off x="-577921" y="5186447"/>
            <a:ext cx="6345572"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Halbsatz</a:t>
            </a:r>
          </a:p>
        </p:txBody>
      </p:sp>
      <p:sp>
        <p:nvSpPr>
          <p:cNvPr id="11" name="TextBox 11"/>
          <p:cNvSpPr txBox="1"/>
          <p:nvPr/>
        </p:nvSpPr>
        <p:spPr>
          <a:xfrm>
            <a:off x="5921521" y="2174430"/>
            <a:ext cx="692600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 Paragraf</a:t>
            </a:r>
          </a:p>
        </p:txBody>
      </p:sp>
      <p:sp>
        <p:nvSpPr>
          <p:cNvPr id="12" name="TextBox 12"/>
          <p:cNvSpPr txBox="1"/>
          <p:nvPr/>
        </p:nvSpPr>
        <p:spPr>
          <a:xfrm>
            <a:off x="5921521" y="2903098"/>
            <a:ext cx="876123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 Abs. oder römische Zahlen</a:t>
            </a:r>
          </a:p>
        </p:txBody>
      </p:sp>
      <p:sp>
        <p:nvSpPr>
          <p:cNvPr id="13" name="TextBox 13"/>
          <p:cNvSpPr txBox="1"/>
          <p:nvPr/>
        </p:nvSpPr>
        <p:spPr>
          <a:xfrm>
            <a:off x="5921521" y="3656631"/>
            <a:ext cx="8745259"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 S. oder nur die Zahl</a:t>
            </a:r>
          </a:p>
        </p:txBody>
      </p:sp>
      <p:sp>
        <p:nvSpPr>
          <p:cNvPr id="14" name="TextBox 14"/>
          <p:cNvSpPr txBox="1"/>
          <p:nvPr/>
        </p:nvSpPr>
        <p:spPr>
          <a:xfrm>
            <a:off x="5921521" y="4452387"/>
            <a:ext cx="3910664" cy="537776"/>
          </a:xfrm>
          <a:prstGeom prst="rect">
            <a:avLst/>
          </a:prstGeom>
        </p:spPr>
        <p:txBody>
          <a:bodyPr lIns="0" tIns="0" rIns="0" bIns="0" rtlCol="0" anchor="t">
            <a:spAutoFit/>
          </a:bodyPr>
          <a:lstStyle/>
          <a:p>
            <a:pPr defTabSz="609630">
              <a:lnSpc>
                <a:spcPts val="4573"/>
              </a:lnSpc>
            </a:pPr>
            <a:r>
              <a:rPr lang="en-US" sz="3266">
                <a:solidFill>
                  <a:srgbClr val="000000"/>
                </a:solidFill>
                <a:latin typeface="Canva Sans"/>
                <a:ea typeface="Canva Sans"/>
                <a:cs typeface="Canva Sans"/>
                <a:sym typeface="Canva Sans"/>
              </a:rPr>
              <a:t>= Nr. </a:t>
            </a:r>
          </a:p>
        </p:txBody>
      </p:sp>
      <p:sp>
        <p:nvSpPr>
          <p:cNvPr id="15" name="TextBox 15"/>
          <p:cNvSpPr txBox="1"/>
          <p:nvPr/>
        </p:nvSpPr>
        <p:spPr>
          <a:xfrm>
            <a:off x="5921521" y="5186447"/>
            <a:ext cx="4461515"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 Halbs.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2410740" y="1544843"/>
            <a:ext cx="7370521" cy="1695220"/>
          </a:xfrm>
          <a:custGeom>
            <a:avLst/>
            <a:gdLst/>
            <a:ahLst/>
            <a:cxnLst/>
            <a:rect l="l" t="t" r="r" b="b"/>
            <a:pathLst>
              <a:path w="11055781" h="2542830">
                <a:moveTo>
                  <a:pt x="0" y="0"/>
                </a:moveTo>
                <a:lnTo>
                  <a:pt x="11055780" y="0"/>
                </a:lnTo>
                <a:lnTo>
                  <a:pt x="11055780" y="2542830"/>
                </a:lnTo>
                <a:lnTo>
                  <a:pt x="0" y="25428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de-DE" sz="1200">
              <a:solidFill>
                <a:prstClr val="black"/>
              </a:solidFill>
              <a:latin typeface="Calibri"/>
            </a:endParaRPr>
          </a:p>
        </p:txBody>
      </p:sp>
      <p:sp>
        <p:nvSpPr>
          <p:cNvPr id="5" name="TextBox 5"/>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6" name="TextBox 6"/>
          <p:cNvSpPr txBox="1"/>
          <p:nvPr/>
        </p:nvSpPr>
        <p:spPr>
          <a:xfrm>
            <a:off x="1097830" y="2085960"/>
            <a:ext cx="9996341" cy="641201"/>
          </a:xfrm>
          <a:prstGeom prst="rect">
            <a:avLst/>
          </a:prstGeom>
        </p:spPr>
        <p:txBody>
          <a:bodyPr lIns="0" tIns="0" rIns="0" bIns="0" rtlCol="0" anchor="t">
            <a:spAutoFit/>
          </a:bodyPr>
          <a:lstStyle/>
          <a:p>
            <a:pPr algn="ctr" defTabSz="609630">
              <a:lnSpc>
                <a:spcPts val="2493"/>
              </a:lnSpc>
            </a:pPr>
            <a:r>
              <a:rPr lang="en-US" sz="2266">
                <a:solidFill>
                  <a:srgbClr val="000000"/>
                </a:solidFill>
                <a:latin typeface="Canva Sans"/>
                <a:ea typeface="Canva Sans"/>
                <a:cs typeface="Canva Sans"/>
                <a:sym typeface="Canva Sans"/>
              </a:rPr>
              <a:t>“Nennen Sie die Mussinhalte einer Klageschrift!” </a:t>
            </a:r>
          </a:p>
          <a:p>
            <a:pPr algn="ctr" defTabSz="609630">
              <a:lnSpc>
                <a:spcPts val="2493"/>
              </a:lnSpc>
            </a:pPr>
            <a:r>
              <a:rPr lang="en-US" sz="2266">
                <a:solidFill>
                  <a:srgbClr val="000000"/>
                </a:solidFill>
                <a:latin typeface="Canva Sans"/>
                <a:ea typeface="Canva Sans"/>
                <a:cs typeface="Canva Sans"/>
                <a:sym typeface="Canva Sans"/>
              </a:rPr>
              <a:t>Nennen Sie die gesetzliche Bestimmung!</a:t>
            </a:r>
          </a:p>
        </p:txBody>
      </p:sp>
      <p:sp>
        <p:nvSpPr>
          <p:cNvPr id="7" name="TextBox 7"/>
          <p:cNvSpPr txBox="1"/>
          <p:nvPr/>
        </p:nvSpPr>
        <p:spPr>
          <a:xfrm>
            <a:off x="936779" y="3462504"/>
            <a:ext cx="1031844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 253 Absatz 2 Nummer 1 und 2 ZPO </a:t>
            </a:r>
          </a:p>
        </p:txBody>
      </p:sp>
      <p:sp>
        <p:nvSpPr>
          <p:cNvPr id="8" name="TextBox 8"/>
          <p:cNvSpPr txBox="1"/>
          <p:nvPr/>
        </p:nvSpPr>
        <p:spPr>
          <a:xfrm>
            <a:off x="936779" y="4254137"/>
            <a:ext cx="1031844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 253 Abs. 2 Nr. 1 und 2 ZPO</a:t>
            </a:r>
          </a:p>
        </p:txBody>
      </p:sp>
      <p:sp>
        <p:nvSpPr>
          <p:cNvPr id="9" name="TextBox 9"/>
          <p:cNvSpPr txBox="1"/>
          <p:nvPr/>
        </p:nvSpPr>
        <p:spPr>
          <a:xfrm>
            <a:off x="936779" y="5045770"/>
            <a:ext cx="1031844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 253 II Nr. 1 + 2 ZPO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2410740" y="1544843"/>
            <a:ext cx="7370521" cy="1695220"/>
          </a:xfrm>
          <a:custGeom>
            <a:avLst/>
            <a:gdLst/>
            <a:ahLst/>
            <a:cxnLst/>
            <a:rect l="l" t="t" r="r" b="b"/>
            <a:pathLst>
              <a:path w="11055781" h="2542830">
                <a:moveTo>
                  <a:pt x="0" y="0"/>
                </a:moveTo>
                <a:lnTo>
                  <a:pt x="11055780" y="0"/>
                </a:lnTo>
                <a:lnTo>
                  <a:pt x="11055780" y="2542830"/>
                </a:lnTo>
                <a:lnTo>
                  <a:pt x="0" y="25428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de-DE" sz="1200">
              <a:solidFill>
                <a:prstClr val="black"/>
              </a:solidFill>
              <a:latin typeface="Calibri"/>
            </a:endParaRPr>
          </a:p>
        </p:txBody>
      </p:sp>
      <p:sp>
        <p:nvSpPr>
          <p:cNvPr id="5" name="TextBox 5"/>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6" name="TextBox 6"/>
          <p:cNvSpPr txBox="1"/>
          <p:nvPr/>
        </p:nvSpPr>
        <p:spPr>
          <a:xfrm>
            <a:off x="1097830" y="1930384"/>
            <a:ext cx="9996341" cy="961802"/>
          </a:xfrm>
          <a:prstGeom prst="rect">
            <a:avLst/>
          </a:prstGeom>
        </p:spPr>
        <p:txBody>
          <a:bodyPr lIns="0" tIns="0" rIns="0" bIns="0" rtlCol="0" anchor="t">
            <a:spAutoFit/>
          </a:bodyPr>
          <a:lstStyle/>
          <a:p>
            <a:pPr algn="ctr" defTabSz="609630">
              <a:lnSpc>
                <a:spcPts val="2493"/>
              </a:lnSpc>
            </a:pPr>
            <a:r>
              <a:rPr lang="en-US" sz="2266">
                <a:solidFill>
                  <a:srgbClr val="000000"/>
                </a:solidFill>
                <a:latin typeface="Canva Sans"/>
                <a:ea typeface="Canva Sans"/>
                <a:cs typeface="Canva Sans"/>
                <a:sym typeface="Canva Sans"/>
              </a:rPr>
              <a:t>“Muss immer eine Abschrift der </a:t>
            </a:r>
          </a:p>
          <a:p>
            <a:pPr algn="ctr" defTabSz="609630">
              <a:lnSpc>
                <a:spcPts val="2493"/>
              </a:lnSpc>
            </a:pPr>
            <a:r>
              <a:rPr lang="en-US" sz="2266">
                <a:solidFill>
                  <a:srgbClr val="000000"/>
                </a:solidFill>
                <a:latin typeface="Canva Sans"/>
                <a:ea typeface="Canva Sans"/>
                <a:cs typeface="Canva Sans"/>
                <a:sym typeface="Canva Sans"/>
              </a:rPr>
              <a:t>Klageschrift beigefügt werden?” </a:t>
            </a:r>
          </a:p>
          <a:p>
            <a:pPr algn="ctr" defTabSz="609630">
              <a:lnSpc>
                <a:spcPts val="2493"/>
              </a:lnSpc>
            </a:pPr>
            <a:r>
              <a:rPr lang="en-US" sz="2266">
                <a:solidFill>
                  <a:srgbClr val="000000"/>
                </a:solidFill>
                <a:latin typeface="Canva Sans"/>
                <a:ea typeface="Canva Sans"/>
                <a:cs typeface="Canva Sans"/>
                <a:sym typeface="Canva Sans"/>
              </a:rPr>
              <a:t>Nennen Sie die gesetzliche Bestimmung!</a:t>
            </a:r>
          </a:p>
        </p:txBody>
      </p:sp>
      <p:sp>
        <p:nvSpPr>
          <p:cNvPr id="7" name="TextBox 7"/>
          <p:cNvSpPr txBox="1"/>
          <p:nvPr/>
        </p:nvSpPr>
        <p:spPr>
          <a:xfrm>
            <a:off x="936779" y="3462504"/>
            <a:ext cx="1031844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 253 Absatz 5 Satz 2 ZPO </a:t>
            </a:r>
          </a:p>
        </p:txBody>
      </p:sp>
      <p:sp>
        <p:nvSpPr>
          <p:cNvPr id="8" name="TextBox 8"/>
          <p:cNvSpPr txBox="1"/>
          <p:nvPr/>
        </p:nvSpPr>
        <p:spPr>
          <a:xfrm>
            <a:off x="936779" y="4254137"/>
            <a:ext cx="1031844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 253 Abs. 5 S. 2 ZPO</a:t>
            </a:r>
          </a:p>
        </p:txBody>
      </p:sp>
      <p:sp>
        <p:nvSpPr>
          <p:cNvPr id="9" name="TextBox 9"/>
          <p:cNvSpPr txBox="1"/>
          <p:nvPr/>
        </p:nvSpPr>
        <p:spPr>
          <a:xfrm>
            <a:off x="936779" y="5045770"/>
            <a:ext cx="1031844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 253 V 2 ZPO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1447523" y="1669768"/>
            <a:ext cx="1802131" cy="4591416"/>
          </a:xfrm>
          <a:custGeom>
            <a:avLst/>
            <a:gdLst/>
            <a:ahLst/>
            <a:cxnLst/>
            <a:rect l="l" t="t" r="r" b="b"/>
            <a:pathLst>
              <a:path w="2703196" h="6887124">
                <a:moveTo>
                  <a:pt x="0" y="0"/>
                </a:moveTo>
                <a:lnTo>
                  <a:pt x="2703196" y="0"/>
                </a:lnTo>
                <a:lnTo>
                  <a:pt x="2703196" y="6887124"/>
                </a:lnTo>
                <a:lnTo>
                  <a:pt x="0" y="68871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de-DE" sz="1200">
              <a:solidFill>
                <a:prstClr val="black"/>
              </a:solidFill>
              <a:latin typeface="Calibri"/>
            </a:endParaRPr>
          </a:p>
        </p:txBody>
      </p:sp>
      <p:sp>
        <p:nvSpPr>
          <p:cNvPr id="5" name="TextBox 5"/>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6" name="Freeform 6"/>
          <p:cNvSpPr/>
          <p:nvPr/>
        </p:nvSpPr>
        <p:spPr>
          <a:xfrm>
            <a:off x="3357925" y="1669768"/>
            <a:ext cx="1802131" cy="4591416"/>
          </a:xfrm>
          <a:custGeom>
            <a:avLst/>
            <a:gdLst/>
            <a:ahLst/>
            <a:cxnLst/>
            <a:rect l="l" t="t" r="r" b="b"/>
            <a:pathLst>
              <a:path w="2703196" h="6887124">
                <a:moveTo>
                  <a:pt x="0" y="0"/>
                </a:moveTo>
                <a:lnTo>
                  <a:pt x="2703196" y="0"/>
                </a:lnTo>
                <a:lnTo>
                  <a:pt x="2703196" y="6887124"/>
                </a:lnTo>
                <a:lnTo>
                  <a:pt x="0" y="68871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09630"/>
            <a:endParaRPr lang="de-DE" sz="1200">
              <a:solidFill>
                <a:prstClr val="black"/>
              </a:solidFill>
              <a:latin typeface="Calibri"/>
            </a:endParaRPr>
          </a:p>
        </p:txBody>
      </p:sp>
      <p:sp>
        <p:nvSpPr>
          <p:cNvPr id="7" name="TextBox 7"/>
          <p:cNvSpPr txBox="1"/>
          <p:nvPr/>
        </p:nvSpPr>
        <p:spPr>
          <a:xfrm>
            <a:off x="5128394" y="1876773"/>
            <a:ext cx="5082580" cy="948978"/>
          </a:xfrm>
          <a:prstGeom prst="rect">
            <a:avLst/>
          </a:prstGeom>
        </p:spPr>
        <p:txBody>
          <a:bodyPr lIns="0" tIns="0" rIns="0" bIns="0" rtlCol="0" anchor="t">
            <a:spAutoFit/>
          </a:bodyPr>
          <a:lstStyle/>
          <a:p>
            <a:pPr marL="719702" lvl="1" indent="-359851" algn="ctr" defTabSz="609630">
              <a:lnSpc>
                <a:spcPts val="3666"/>
              </a:lnSpc>
              <a:buFont typeface="Arial"/>
              <a:buChar char="•"/>
            </a:pPr>
            <a:r>
              <a:rPr lang="en-US" sz="3333">
                <a:solidFill>
                  <a:srgbClr val="000000"/>
                </a:solidFill>
                <a:latin typeface="Canva Sans"/>
                <a:ea typeface="Canva Sans"/>
                <a:cs typeface="Canva Sans"/>
                <a:sym typeface="Canva Sans"/>
              </a:rPr>
              <a:t>aufeinanderfolgende </a:t>
            </a:r>
          </a:p>
          <a:p>
            <a:pPr defTabSz="609630">
              <a:lnSpc>
                <a:spcPts val="3666"/>
              </a:lnSpc>
            </a:pPr>
            <a:r>
              <a:rPr lang="en-US" sz="3333">
                <a:solidFill>
                  <a:srgbClr val="000000"/>
                </a:solidFill>
                <a:latin typeface="Canva Sans"/>
                <a:ea typeface="Canva Sans"/>
                <a:cs typeface="Canva Sans"/>
                <a:sym typeface="Canva Sans"/>
              </a:rPr>
              <a:t>       Paragrafen</a:t>
            </a:r>
          </a:p>
        </p:txBody>
      </p:sp>
      <p:sp>
        <p:nvSpPr>
          <p:cNvPr id="8" name="TextBox 8"/>
          <p:cNvSpPr txBox="1"/>
          <p:nvPr/>
        </p:nvSpPr>
        <p:spPr>
          <a:xfrm>
            <a:off x="5903843" y="3203204"/>
            <a:ext cx="250342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 f.</a:t>
            </a:r>
          </a:p>
        </p:txBody>
      </p:sp>
      <p:sp>
        <p:nvSpPr>
          <p:cNvPr id="9" name="AutoShape 9"/>
          <p:cNvSpPr/>
          <p:nvPr/>
        </p:nvSpPr>
        <p:spPr>
          <a:xfrm>
            <a:off x="6096000" y="2828494"/>
            <a:ext cx="0" cy="43821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0" name="TextBox 10"/>
          <p:cNvSpPr txBox="1"/>
          <p:nvPr/>
        </p:nvSpPr>
        <p:spPr>
          <a:xfrm>
            <a:off x="7669684" y="3267761"/>
            <a:ext cx="4853815"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 104 f. BGB</a:t>
            </a:r>
          </a:p>
        </p:txBody>
      </p:sp>
      <p:sp>
        <p:nvSpPr>
          <p:cNvPr id="11" name="TextBox 11"/>
          <p:cNvSpPr txBox="1"/>
          <p:nvPr/>
        </p:nvSpPr>
        <p:spPr>
          <a:xfrm>
            <a:off x="5128395" y="4236137"/>
            <a:ext cx="7468195" cy="549381"/>
          </a:xfrm>
          <a:prstGeom prst="rect">
            <a:avLst/>
          </a:prstGeom>
        </p:spPr>
        <p:txBody>
          <a:bodyPr lIns="0" tIns="0" rIns="0" bIns="0" rtlCol="0" anchor="t">
            <a:spAutoFit/>
          </a:bodyPr>
          <a:lstStyle/>
          <a:p>
            <a:pPr marL="719702" lvl="1" indent="-359851" defTabSz="609630">
              <a:lnSpc>
                <a:spcPts val="4666"/>
              </a:lnSpc>
              <a:buFont typeface="Arial"/>
              <a:buChar char="•"/>
            </a:pPr>
            <a:r>
              <a:rPr lang="en-US" sz="3333">
                <a:solidFill>
                  <a:srgbClr val="000000"/>
                </a:solidFill>
                <a:latin typeface="Canva Sans"/>
                <a:ea typeface="Canva Sans"/>
                <a:cs typeface="Canva Sans"/>
                <a:sym typeface="Canva Sans"/>
              </a:rPr>
              <a:t>mehrere Paragrafen</a:t>
            </a:r>
          </a:p>
        </p:txBody>
      </p:sp>
      <p:sp>
        <p:nvSpPr>
          <p:cNvPr id="12" name="AutoShape 12"/>
          <p:cNvSpPr/>
          <p:nvPr/>
        </p:nvSpPr>
        <p:spPr>
          <a:xfrm>
            <a:off x="6127750" y="4805520"/>
            <a:ext cx="0" cy="43821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3" name="TextBox 13"/>
          <p:cNvSpPr txBox="1"/>
          <p:nvPr/>
        </p:nvSpPr>
        <p:spPr>
          <a:xfrm>
            <a:off x="5903843" y="5231030"/>
            <a:ext cx="5006091"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 ff. </a:t>
            </a:r>
          </a:p>
        </p:txBody>
      </p:sp>
      <p:sp>
        <p:nvSpPr>
          <p:cNvPr id="14" name="TextBox 14"/>
          <p:cNvSpPr txBox="1"/>
          <p:nvPr/>
        </p:nvSpPr>
        <p:spPr>
          <a:xfrm>
            <a:off x="7669684" y="5243729"/>
            <a:ext cx="4853815"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 104 ff. BGB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5907516" y="1848011"/>
            <a:ext cx="4457010" cy="4433312"/>
          </a:xfrm>
          <a:custGeom>
            <a:avLst/>
            <a:gdLst/>
            <a:ahLst/>
            <a:cxnLst/>
            <a:rect l="l" t="t" r="r" b="b"/>
            <a:pathLst>
              <a:path w="6685515" h="6649968">
                <a:moveTo>
                  <a:pt x="0" y="0"/>
                </a:moveTo>
                <a:lnTo>
                  <a:pt x="6685515" y="0"/>
                </a:lnTo>
                <a:lnTo>
                  <a:pt x="6685515" y="6649968"/>
                </a:lnTo>
                <a:lnTo>
                  <a:pt x="0" y="6649968"/>
                </a:lnTo>
                <a:lnTo>
                  <a:pt x="0" y="0"/>
                </a:lnTo>
                <a:close/>
              </a:path>
            </a:pathLst>
          </a:custGeom>
          <a:blipFill>
            <a:blip r:embed="rId2"/>
            <a:stretch>
              <a:fillRect l="-17806" t="-35239" r="-15135" b="-42963"/>
            </a:stretch>
          </a:blipFill>
        </p:spPr>
        <p:txBody>
          <a:bodyPr/>
          <a:lstStyle/>
          <a:p>
            <a:pPr defTabSz="609630"/>
            <a:endParaRPr lang="de-DE" sz="1200">
              <a:solidFill>
                <a:prstClr val="black"/>
              </a:solidFill>
              <a:latin typeface="Calibri"/>
            </a:endParaRPr>
          </a:p>
        </p:txBody>
      </p:sp>
      <p:sp>
        <p:nvSpPr>
          <p:cNvPr id="5" name="Freeform 5"/>
          <p:cNvSpPr/>
          <p:nvPr/>
        </p:nvSpPr>
        <p:spPr>
          <a:xfrm>
            <a:off x="0" y="1192096"/>
            <a:ext cx="3701249" cy="3701249"/>
          </a:xfrm>
          <a:custGeom>
            <a:avLst/>
            <a:gdLst/>
            <a:ahLst/>
            <a:cxnLst/>
            <a:rect l="l" t="t" r="r" b="b"/>
            <a:pathLst>
              <a:path w="5551873" h="5551873">
                <a:moveTo>
                  <a:pt x="0" y="0"/>
                </a:moveTo>
                <a:lnTo>
                  <a:pt x="5551873" y="0"/>
                </a:lnTo>
                <a:lnTo>
                  <a:pt x="5551873" y="5551873"/>
                </a:lnTo>
                <a:lnTo>
                  <a:pt x="0" y="5551873"/>
                </a:lnTo>
                <a:lnTo>
                  <a:pt x="0" y="0"/>
                </a:lnTo>
                <a:close/>
              </a:path>
            </a:pathLst>
          </a:custGeom>
          <a:blipFill>
            <a:blip r:embed="rId3"/>
            <a:stretch>
              <a:fillRect/>
            </a:stretch>
          </a:blipFill>
        </p:spPr>
        <p:txBody>
          <a:bodyPr/>
          <a:lstStyle/>
          <a:p>
            <a:pPr defTabSz="609630"/>
            <a:endParaRPr lang="de-DE" sz="1200">
              <a:solidFill>
                <a:prstClr val="black"/>
              </a:solidFill>
              <a:latin typeface="Calibri"/>
            </a:endParaRPr>
          </a:p>
        </p:txBody>
      </p:sp>
      <p:sp>
        <p:nvSpPr>
          <p:cNvPr id="6" name="Freeform 6"/>
          <p:cNvSpPr/>
          <p:nvPr/>
        </p:nvSpPr>
        <p:spPr>
          <a:xfrm rot="3118505">
            <a:off x="2807706" y="4125735"/>
            <a:ext cx="1195564" cy="632155"/>
          </a:xfrm>
          <a:custGeom>
            <a:avLst/>
            <a:gdLst/>
            <a:ahLst/>
            <a:cxnLst/>
            <a:rect l="l" t="t" r="r" b="b"/>
            <a:pathLst>
              <a:path w="1793346" h="948232">
                <a:moveTo>
                  <a:pt x="0" y="0"/>
                </a:moveTo>
                <a:lnTo>
                  <a:pt x="1793346" y="0"/>
                </a:lnTo>
                <a:lnTo>
                  <a:pt x="1793346" y="948232"/>
                </a:lnTo>
                <a:lnTo>
                  <a:pt x="0" y="9482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de-DE" sz="1200">
              <a:solidFill>
                <a:prstClr val="black"/>
              </a:solidFill>
              <a:latin typeface="Calibri"/>
            </a:endParaRPr>
          </a:p>
        </p:txBody>
      </p:sp>
      <p:sp>
        <p:nvSpPr>
          <p:cNvPr id="7" name="Freeform 7"/>
          <p:cNvSpPr/>
          <p:nvPr/>
        </p:nvSpPr>
        <p:spPr>
          <a:xfrm>
            <a:off x="6096000" y="3776210"/>
            <a:ext cx="3614993" cy="155143"/>
          </a:xfrm>
          <a:custGeom>
            <a:avLst/>
            <a:gdLst/>
            <a:ahLst/>
            <a:cxnLst/>
            <a:rect l="l" t="t" r="r" b="b"/>
            <a:pathLst>
              <a:path w="5422490" h="232715">
                <a:moveTo>
                  <a:pt x="0" y="0"/>
                </a:moveTo>
                <a:lnTo>
                  <a:pt x="5422490" y="0"/>
                </a:lnTo>
                <a:lnTo>
                  <a:pt x="5422490" y="232715"/>
                </a:lnTo>
                <a:lnTo>
                  <a:pt x="0" y="2327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de-DE" sz="1200">
              <a:solidFill>
                <a:prstClr val="black"/>
              </a:solidFill>
              <a:latin typeface="Calibri"/>
            </a:endParaRPr>
          </a:p>
        </p:txBody>
      </p:sp>
      <p:sp>
        <p:nvSpPr>
          <p:cNvPr id="8" name="TextBox 8"/>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9" name="TextBox 9"/>
          <p:cNvSpPr txBox="1"/>
          <p:nvPr/>
        </p:nvSpPr>
        <p:spPr>
          <a:xfrm>
            <a:off x="685800" y="5151168"/>
            <a:ext cx="7678878"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Stichwortverzeichnis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0" y="1192096"/>
            <a:ext cx="3701249" cy="3701249"/>
          </a:xfrm>
          <a:custGeom>
            <a:avLst/>
            <a:gdLst/>
            <a:ahLst/>
            <a:cxnLst/>
            <a:rect l="l" t="t" r="r" b="b"/>
            <a:pathLst>
              <a:path w="5551873" h="5551873">
                <a:moveTo>
                  <a:pt x="0" y="0"/>
                </a:moveTo>
                <a:lnTo>
                  <a:pt x="5551873" y="0"/>
                </a:lnTo>
                <a:lnTo>
                  <a:pt x="5551873" y="5551873"/>
                </a:lnTo>
                <a:lnTo>
                  <a:pt x="0" y="5551873"/>
                </a:lnTo>
                <a:lnTo>
                  <a:pt x="0" y="0"/>
                </a:lnTo>
                <a:close/>
              </a:path>
            </a:pathLst>
          </a:custGeom>
          <a:blipFill>
            <a:blip r:embed="rId2"/>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rot="3118505">
            <a:off x="2807706" y="4125735"/>
            <a:ext cx="1195564" cy="632155"/>
          </a:xfrm>
          <a:custGeom>
            <a:avLst/>
            <a:gdLst/>
            <a:ahLst/>
            <a:cxnLst/>
            <a:rect l="l" t="t" r="r" b="b"/>
            <a:pathLst>
              <a:path w="1793346" h="948232">
                <a:moveTo>
                  <a:pt x="0" y="0"/>
                </a:moveTo>
                <a:lnTo>
                  <a:pt x="1793346" y="0"/>
                </a:lnTo>
                <a:lnTo>
                  <a:pt x="1793346" y="948232"/>
                </a:lnTo>
                <a:lnTo>
                  <a:pt x="0" y="9482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grpSp>
        <p:nvGrpSpPr>
          <p:cNvPr id="6" name="Group 6"/>
          <p:cNvGrpSpPr/>
          <p:nvPr/>
        </p:nvGrpSpPr>
        <p:grpSpPr>
          <a:xfrm>
            <a:off x="5931213" y="1982785"/>
            <a:ext cx="4433312" cy="4433312"/>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l="-42462" t="-89349" r="-18125" b="-25026"/>
              </a:stretch>
            </a:blipFill>
          </p:spPr>
          <p:txBody>
            <a:bodyPr/>
            <a:lstStyle/>
            <a:p>
              <a:pPr defTabSz="609630"/>
              <a:endParaRPr lang="de-DE" sz="1200">
                <a:solidFill>
                  <a:prstClr val="black"/>
                </a:solidFill>
                <a:latin typeface="Calibri"/>
              </a:endParaRPr>
            </a:p>
          </p:txBody>
        </p:sp>
      </p:grpSp>
      <p:sp>
        <p:nvSpPr>
          <p:cNvPr id="8" name="TextBox 8"/>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9" name="TextBox 9"/>
          <p:cNvSpPr txBox="1"/>
          <p:nvPr/>
        </p:nvSpPr>
        <p:spPr>
          <a:xfrm>
            <a:off x="685800" y="5151168"/>
            <a:ext cx="7678878"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Stichwortverzeichnis</a:t>
            </a:r>
          </a:p>
        </p:txBody>
      </p:sp>
      <p:sp>
        <p:nvSpPr>
          <p:cNvPr id="10" name="Freeform 10"/>
          <p:cNvSpPr/>
          <p:nvPr/>
        </p:nvSpPr>
        <p:spPr>
          <a:xfrm>
            <a:off x="6016638" y="5137096"/>
            <a:ext cx="3614993" cy="155143"/>
          </a:xfrm>
          <a:custGeom>
            <a:avLst/>
            <a:gdLst/>
            <a:ahLst/>
            <a:cxnLst/>
            <a:rect l="l" t="t" r="r" b="b"/>
            <a:pathLst>
              <a:path w="5422490" h="232715">
                <a:moveTo>
                  <a:pt x="0" y="0"/>
                </a:moveTo>
                <a:lnTo>
                  <a:pt x="5422490" y="0"/>
                </a:lnTo>
                <a:lnTo>
                  <a:pt x="5422490" y="232715"/>
                </a:lnTo>
                <a:lnTo>
                  <a:pt x="0" y="23271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defTabSz="609630"/>
            <a:endParaRPr lang="de-DE" sz="1200">
              <a:solidFill>
                <a:prstClr val="black"/>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9C2"/>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99F0FF"/>
            </a:solidFill>
          </p:spPr>
          <p:txBody>
            <a:bodyPr/>
            <a:lstStyle/>
            <a:p>
              <a:pPr defTabSz="609630"/>
              <a:endParaRPr lang="de-DE" sz="1200">
                <a:solidFill>
                  <a:prstClr val="black"/>
                </a:solidFill>
                <a:latin typeface="Calibri"/>
              </a:endParaRPr>
            </a:p>
          </p:txBody>
        </p:sp>
      </p:grpSp>
      <p:sp>
        <p:nvSpPr>
          <p:cNvPr id="4" name="Freeform 4"/>
          <p:cNvSpPr/>
          <p:nvPr/>
        </p:nvSpPr>
        <p:spPr>
          <a:xfrm>
            <a:off x="0" y="1192096"/>
            <a:ext cx="3701249" cy="3701249"/>
          </a:xfrm>
          <a:custGeom>
            <a:avLst/>
            <a:gdLst/>
            <a:ahLst/>
            <a:cxnLst/>
            <a:rect l="l" t="t" r="r" b="b"/>
            <a:pathLst>
              <a:path w="5551873" h="5551873">
                <a:moveTo>
                  <a:pt x="0" y="0"/>
                </a:moveTo>
                <a:lnTo>
                  <a:pt x="5551873" y="0"/>
                </a:lnTo>
                <a:lnTo>
                  <a:pt x="5551873" y="5551873"/>
                </a:lnTo>
                <a:lnTo>
                  <a:pt x="0" y="5551873"/>
                </a:lnTo>
                <a:lnTo>
                  <a:pt x="0" y="0"/>
                </a:lnTo>
                <a:close/>
              </a:path>
            </a:pathLst>
          </a:custGeom>
          <a:blipFill>
            <a:blip r:embed="rId2"/>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rot="3118505">
            <a:off x="2807706" y="4125735"/>
            <a:ext cx="1195564" cy="632155"/>
          </a:xfrm>
          <a:custGeom>
            <a:avLst/>
            <a:gdLst/>
            <a:ahLst/>
            <a:cxnLst/>
            <a:rect l="l" t="t" r="r" b="b"/>
            <a:pathLst>
              <a:path w="1793346" h="948232">
                <a:moveTo>
                  <a:pt x="0" y="0"/>
                </a:moveTo>
                <a:lnTo>
                  <a:pt x="1793346" y="0"/>
                </a:lnTo>
                <a:lnTo>
                  <a:pt x="1793346" y="948232"/>
                </a:lnTo>
                <a:lnTo>
                  <a:pt x="0" y="9482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6" name="Freeform 6"/>
          <p:cNvSpPr/>
          <p:nvPr/>
        </p:nvSpPr>
        <p:spPr>
          <a:xfrm>
            <a:off x="5907515" y="3429000"/>
            <a:ext cx="3494579" cy="829963"/>
          </a:xfrm>
          <a:custGeom>
            <a:avLst/>
            <a:gdLst/>
            <a:ahLst/>
            <a:cxnLst/>
            <a:rect l="l" t="t" r="r" b="b"/>
            <a:pathLst>
              <a:path w="5241868" h="1244944">
                <a:moveTo>
                  <a:pt x="0" y="0"/>
                </a:moveTo>
                <a:lnTo>
                  <a:pt x="5241868" y="0"/>
                </a:lnTo>
                <a:lnTo>
                  <a:pt x="5241868" y="1244944"/>
                </a:lnTo>
                <a:lnTo>
                  <a:pt x="0" y="1244944"/>
                </a:lnTo>
                <a:lnTo>
                  <a:pt x="0" y="0"/>
                </a:lnTo>
                <a:close/>
              </a:path>
            </a:pathLst>
          </a:custGeom>
          <a:blipFill>
            <a:blip r:embed="rId5"/>
            <a:stretch>
              <a:fillRect/>
            </a:stretch>
          </a:blipFill>
        </p:spPr>
        <p:txBody>
          <a:bodyPr/>
          <a:lstStyle/>
          <a:p>
            <a:pPr defTabSz="609630"/>
            <a:endParaRPr lang="de-DE" sz="1200">
              <a:solidFill>
                <a:prstClr val="black"/>
              </a:solidFill>
              <a:latin typeface="Calibri"/>
            </a:endParaRPr>
          </a:p>
        </p:txBody>
      </p:sp>
      <p:sp>
        <p:nvSpPr>
          <p:cNvPr id="7" name="TextBox 7"/>
          <p:cNvSpPr txBox="1"/>
          <p:nvPr/>
        </p:nvSpPr>
        <p:spPr>
          <a:xfrm>
            <a:off x="4258990" y="751676"/>
            <a:ext cx="367402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Nomos</a:t>
            </a:r>
          </a:p>
        </p:txBody>
      </p:sp>
      <p:sp>
        <p:nvSpPr>
          <p:cNvPr id="8" name="TextBox 8"/>
          <p:cNvSpPr txBox="1"/>
          <p:nvPr/>
        </p:nvSpPr>
        <p:spPr>
          <a:xfrm>
            <a:off x="685800" y="5151168"/>
            <a:ext cx="7678878"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Stichwortverzeichnis</a:t>
            </a:r>
          </a:p>
        </p:txBody>
      </p:sp>
      <p:sp>
        <p:nvSpPr>
          <p:cNvPr id="9" name="Freeform 9"/>
          <p:cNvSpPr/>
          <p:nvPr/>
        </p:nvSpPr>
        <p:spPr>
          <a:xfrm>
            <a:off x="5704505" y="1917453"/>
            <a:ext cx="4010599" cy="4433312"/>
          </a:xfrm>
          <a:custGeom>
            <a:avLst/>
            <a:gdLst/>
            <a:ahLst/>
            <a:cxnLst/>
            <a:rect l="l" t="t" r="r" b="b"/>
            <a:pathLst>
              <a:path w="6015898" h="6649968">
                <a:moveTo>
                  <a:pt x="0" y="0"/>
                </a:moveTo>
                <a:lnTo>
                  <a:pt x="6015898" y="0"/>
                </a:lnTo>
                <a:lnTo>
                  <a:pt x="6015898" y="6649968"/>
                </a:lnTo>
                <a:lnTo>
                  <a:pt x="0" y="6649968"/>
                </a:lnTo>
                <a:lnTo>
                  <a:pt x="0" y="0"/>
                </a:lnTo>
                <a:close/>
              </a:path>
            </a:pathLst>
          </a:custGeom>
          <a:blipFill>
            <a:blip r:embed="rId6"/>
            <a:stretch>
              <a:fillRect l="-30186" t="-53434" r="-11130" b="-17023"/>
            </a:stretch>
          </a:blipFill>
        </p:spPr>
        <p:txBody>
          <a:bodyPr/>
          <a:lstStyle/>
          <a:p>
            <a:pPr defTabSz="609630"/>
            <a:endParaRPr lang="de-DE" sz="1200">
              <a:solidFill>
                <a:prstClr val="black"/>
              </a:solidFill>
              <a:latin typeface="Calibri"/>
            </a:endParaRPr>
          </a:p>
        </p:txBody>
      </p:sp>
      <p:sp>
        <p:nvSpPr>
          <p:cNvPr id="10" name="Freeform 10"/>
          <p:cNvSpPr/>
          <p:nvPr/>
        </p:nvSpPr>
        <p:spPr>
          <a:xfrm>
            <a:off x="5787101" y="2965149"/>
            <a:ext cx="3614993" cy="155143"/>
          </a:xfrm>
          <a:custGeom>
            <a:avLst/>
            <a:gdLst/>
            <a:ahLst/>
            <a:cxnLst/>
            <a:rect l="l" t="t" r="r" b="b"/>
            <a:pathLst>
              <a:path w="5422490" h="232715">
                <a:moveTo>
                  <a:pt x="0" y="0"/>
                </a:moveTo>
                <a:lnTo>
                  <a:pt x="5422490" y="0"/>
                </a:lnTo>
                <a:lnTo>
                  <a:pt x="5422490" y="232715"/>
                </a:lnTo>
                <a:lnTo>
                  <a:pt x="0" y="2327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de-DE" sz="1200">
              <a:solidFill>
                <a:prstClr val="black"/>
              </a:solidFill>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80664" b="-480664"/>
              </a:stretch>
            </a:blipFill>
          </p:spPr>
          <p:txBody>
            <a:bodyPr/>
            <a:lstStyle/>
            <a:p>
              <a:endParaRPr lang="de-DE" dirty="0"/>
            </a:p>
          </p:txBody>
        </p:sp>
      </p:grpSp>
      <p:sp>
        <p:nvSpPr>
          <p:cNvPr id="4" name="Freeform 4"/>
          <p:cNvSpPr/>
          <p:nvPr/>
        </p:nvSpPr>
        <p:spPr>
          <a:xfrm>
            <a:off x="10189464" y="4098482"/>
            <a:ext cx="2002536" cy="2743200"/>
          </a:xfrm>
          <a:custGeom>
            <a:avLst/>
            <a:gdLst/>
            <a:ahLst/>
            <a:cxnLst/>
            <a:rect l="l" t="t" r="r" b="b"/>
            <a:pathLst>
              <a:path w="3003804" h="4114800">
                <a:moveTo>
                  <a:pt x="0" y="0"/>
                </a:moveTo>
                <a:lnTo>
                  <a:pt x="3003804" y="0"/>
                </a:lnTo>
                <a:lnTo>
                  <a:pt x="300380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rot="276209">
            <a:off x="582390" y="3620076"/>
            <a:ext cx="2863906" cy="948978"/>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schriftliche Bitte</a:t>
            </a:r>
          </a:p>
        </p:txBody>
      </p:sp>
      <p:sp>
        <p:nvSpPr>
          <p:cNvPr id="6" name="TextBox 6"/>
          <p:cNvSpPr txBox="1"/>
          <p:nvPr/>
        </p:nvSpPr>
        <p:spPr>
          <a:xfrm>
            <a:off x="896827" y="751676"/>
            <a:ext cx="7520233"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Sinn und Zweck des Zivilprozesses</a:t>
            </a:r>
          </a:p>
        </p:txBody>
      </p:sp>
      <p:sp>
        <p:nvSpPr>
          <p:cNvPr id="7" name="TextBox 7"/>
          <p:cNvSpPr txBox="1"/>
          <p:nvPr/>
        </p:nvSpPr>
        <p:spPr>
          <a:xfrm>
            <a:off x="10411045" y="751676"/>
            <a:ext cx="860271" cy="549381"/>
          </a:xfrm>
          <a:prstGeom prst="rect">
            <a:avLst/>
          </a:prstGeom>
        </p:spPr>
        <p:txBody>
          <a:bodyPr wrap="square" lIns="0" tIns="0" rIns="0" bIns="0" rtlCol="0" anchor="t">
            <a:spAutoFit/>
          </a:bodyPr>
          <a:lstStyle/>
          <a:p>
            <a:pPr algn="ctr" defTabSz="609630">
              <a:lnSpc>
                <a:spcPts val="4666"/>
              </a:lnSpc>
            </a:pPr>
            <a:r>
              <a:rPr lang="en-US" sz="3333" dirty="0">
                <a:solidFill>
                  <a:srgbClr val="000000"/>
                </a:solidFill>
                <a:latin typeface="Canva Sans"/>
                <a:ea typeface="Canva Sans"/>
                <a:cs typeface="Canva Sans"/>
                <a:sym typeface="Canva Sans"/>
              </a:rPr>
              <a:t>A1</a:t>
            </a:r>
          </a:p>
        </p:txBody>
      </p:sp>
      <p:sp>
        <p:nvSpPr>
          <p:cNvPr id="8" name="TextBox 8"/>
          <p:cNvSpPr txBox="1"/>
          <p:nvPr/>
        </p:nvSpPr>
        <p:spPr>
          <a:xfrm rot="-1056181">
            <a:off x="803722" y="2401267"/>
            <a:ext cx="2912819" cy="474489"/>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mündliche Bitte</a:t>
            </a:r>
          </a:p>
        </p:txBody>
      </p:sp>
      <p:sp>
        <p:nvSpPr>
          <p:cNvPr id="9" name="TextBox 9"/>
          <p:cNvSpPr txBox="1"/>
          <p:nvPr/>
        </p:nvSpPr>
        <p:spPr>
          <a:xfrm>
            <a:off x="3872277" y="1902493"/>
            <a:ext cx="3396080" cy="549381"/>
          </a:xfrm>
          <a:prstGeom prst="rect">
            <a:avLst/>
          </a:prstGeom>
        </p:spPr>
        <p:txBody>
          <a:bodyPr lIns="0" tIns="0" rIns="0" bIns="0" rtlCol="0" anchor="t">
            <a:spAutoFit/>
          </a:bodyPr>
          <a:lstStyle/>
          <a:p>
            <a:pPr algn="ctr" defTabSz="609630">
              <a:lnSpc>
                <a:spcPts val="4666"/>
              </a:lnSpc>
            </a:pPr>
            <a:r>
              <a:rPr lang="en-US" sz="3333" i="1">
                <a:solidFill>
                  <a:srgbClr val="000000"/>
                </a:solidFill>
                <a:latin typeface="Canva Sans Italics"/>
                <a:ea typeface="Canva Sans Italics"/>
                <a:cs typeface="Canva Sans Italics"/>
                <a:sym typeface="Canva Sans Italics"/>
              </a:rPr>
              <a:t>Mahnung</a:t>
            </a:r>
          </a:p>
        </p:txBody>
      </p:sp>
      <p:sp>
        <p:nvSpPr>
          <p:cNvPr id="10" name="TextBox 10"/>
          <p:cNvSpPr txBox="1"/>
          <p:nvPr/>
        </p:nvSpPr>
        <p:spPr>
          <a:xfrm rot="980400">
            <a:off x="7005605" y="1991489"/>
            <a:ext cx="4290123" cy="549381"/>
          </a:xfrm>
          <a:prstGeom prst="rect">
            <a:avLst/>
          </a:prstGeom>
        </p:spPr>
        <p:txBody>
          <a:bodyPr lIns="0" tIns="0" rIns="0" bIns="0" rtlCol="0" anchor="t">
            <a:spAutoFit/>
          </a:bodyPr>
          <a:lstStyle/>
          <a:p>
            <a:pPr algn="ctr" defTabSz="609630">
              <a:lnSpc>
                <a:spcPts val="4666"/>
              </a:lnSpc>
            </a:pPr>
            <a:r>
              <a:rPr lang="en-US" sz="3333" i="1">
                <a:solidFill>
                  <a:srgbClr val="000000"/>
                </a:solidFill>
                <a:latin typeface="Canva Sans Italics"/>
                <a:ea typeface="Canva Sans Italics"/>
                <a:cs typeface="Canva Sans Italics"/>
                <a:sym typeface="Canva Sans Italics"/>
              </a:rPr>
              <a:t>Inkassobüro</a:t>
            </a:r>
          </a:p>
        </p:txBody>
      </p:sp>
      <p:sp>
        <p:nvSpPr>
          <p:cNvPr id="11" name="TextBox 11"/>
          <p:cNvSpPr txBox="1"/>
          <p:nvPr/>
        </p:nvSpPr>
        <p:spPr>
          <a:xfrm rot="1413213">
            <a:off x="7496587" y="4403685"/>
            <a:ext cx="2435003" cy="948978"/>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Klage-verfahren</a:t>
            </a:r>
          </a:p>
        </p:txBody>
      </p:sp>
      <p:sp>
        <p:nvSpPr>
          <p:cNvPr id="12" name="TextBox 12"/>
          <p:cNvSpPr txBox="1"/>
          <p:nvPr/>
        </p:nvSpPr>
        <p:spPr>
          <a:xfrm rot="-345613">
            <a:off x="3604718" y="4649410"/>
            <a:ext cx="4075794" cy="1423467"/>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Bei welchem Gericht muss ich Klage erheben?</a:t>
            </a:r>
          </a:p>
        </p:txBody>
      </p:sp>
      <p:sp>
        <p:nvSpPr>
          <p:cNvPr id="13" name="TextBox 13"/>
          <p:cNvSpPr txBox="1"/>
          <p:nvPr/>
        </p:nvSpPr>
        <p:spPr>
          <a:xfrm rot="208073">
            <a:off x="7292862" y="3013464"/>
            <a:ext cx="4210969" cy="948978"/>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Benötige ich einen Rechtsanwalt?</a:t>
            </a:r>
          </a:p>
        </p:txBody>
      </p:sp>
      <p:sp>
        <p:nvSpPr>
          <p:cNvPr id="14" name="TextBox 14"/>
          <p:cNvSpPr txBox="1"/>
          <p:nvPr/>
        </p:nvSpPr>
        <p:spPr>
          <a:xfrm rot="-810637">
            <a:off x="1041538" y="4927096"/>
            <a:ext cx="2435003" cy="948978"/>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Mahnver-fahren</a:t>
            </a:r>
          </a:p>
        </p:txBody>
      </p:sp>
      <p:sp>
        <p:nvSpPr>
          <p:cNvPr id="15" name="TextBox 15"/>
          <p:cNvSpPr txBox="1"/>
          <p:nvPr/>
        </p:nvSpPr>
        <p:spPr>
          <a:xfrm rot="409728">
            <a:off x="3093732" y="2829875"/>
            <a:ext cx="4263588" cy="1423467"/>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Wie muss die Klageschrift aussehen?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265D0456-E9F6-4147-8B3B-2459FE64DCD5}"/>
              </a:ext>
            </a:extLst>
          </p:cNvPr>
          <p:cNvSpPr/>
          <p:nvPr/>
        </p:nvSpPr>
        <p:spPr>
          <a:xfrm>
            <a:off x="1103599" y="1166842"/>
            <a:ext cx="9984802" cy="4524315"/>
          </a:xfrm>
          <a:prstGeom prst="rect">
            <a:avLst/>
          </a:prstGeom>
          <a:solidFill>
            <a:schemeClr val="accent6">
              <a:lumMod val="20000"/>
              <a:lumOff val="80000"/>
            </a:schemeClr>
          </a:solidFill>
        </p:spPr>
        <p:txBody>
          <a:bodyPr wrap="square">
            <a:spAutoFit/>
          </a:bodyPr>
          <a:lstStyle/>
          <a:p>
            <a:r>
              <a:rPr lang="de-DE" sz="3200" dirty="0">
                <a:latin typeface="Canva Sans" panose="020B0604020202020204"/>
                <a:cs typeface="Arial" panose="020B0604020202020204" pitchFamily="34" charset="0"/>
              </a:rPr>
              <a:t>Der </a:t>
            </a:r>
            <a:r>
              <a:rPr lang="de-DE" sz="3200" b="1" dirty="0">
                <a:latin typeface="Canva Sans" panose="020B0604020202020204"/>
                <a:cs typeface="Arial" panose="020B0604020202020204" pitchFamily="34" charset="0"/>
              </a:rPr>
              <a:t>Zivilprozess</a:t>
            </a:r>
            <a:r>
              <a:rPr lang="de-DE" sz="3200" dirty="0">
                <a:latin typeface="Canva Sans" panose="020B0604020202020204"/>
                <a:cs typeface="Arial" panose="020B0604020202020204" pitchFamily="34" charset="0"/>
              </a:rPr>
              <a:t> (und damit auch die ZPO) dient letztendlich der Sicherung des Rechtsfriedens </a:t>
            </a:r>
          </a:p>
          <a:p>
            <a:endParaRPr lang="de-DE" sz="3200" dirty="0">
              <a:latin typeface="Canva Sans" panose="020B0604020202020204"/>
              <a:cs typeface="Arial" panose="020B0604020202020204" pitchFamily="34" charset="0"/>
            </a:endParaRPr>
          </a:p>
          <a:p>
            <a:r>
              <a:rPr lang="de-DE" sz="3200" dirty="0">
                <a:latin typeface="Canva Sans" panose="020B0604020202020204"/>
                <a:cs typeface="Arial" panose="020B0604020202020204" pitchFamily="34" charset="0"/>
              </a:rPr>
              <a:t>Das </a:t>
            </a:r>
            <a:r>
              <a:rPr lang="de-DE" sz="3200" b="1" dirty="0">
                <a:latin typeface="Canva Sans" panose="020B0604020202020204"/>
                <a:cs typeface="Arial" panose="020B0604020202020204" pitchFamily="34" charset="0"/>
              </a:rPr>
              <a:t>Zivilprozessverfahren</a:t>
            </a:r>
            <a:r>
              <a:rPr lang="de-DE" sz="3200" dirty="0">
                <a:latin typeface="Canva Sans" panose="020B0604020202020204"/>
                <a:cs typeface="Arial" panose="020B0604020202020204" pitchFamily="34" charset="0"/>
              </a:rPr>
              <a:t> ist ein gerichtliches Verfahren zur Feststellung und Durchsetzung privatrechtlicher Ansprüche.</a:t>
            </a:r>
          </a:p>
          <a:p>
            <a:endParaRPr lang="de-DE" sz="3200" dirty="0">
              <a:latin typeface="Canva Sans" panose="020B0604020202020204"/>
              <a:cs typeface="Arial" panose="020B0604020202020204" pitchFamily="34" charset="0"/>
            </a:endParaRPr>
          </a:p>
          <a:p>
            <a:r>
              <a:rPr lang="de-DE" sz="3200" dirty="0">
                <a:latin typeface="Canva Sans" panose="020B0604020202020204"/>
                <a:cs typeface="Arial" panose="020B0604020202020204" pitchFamily="34" charset="0"/>
              </a:rPr>
              <a:t>Die </a:t>
            </a:r>
            <a:r>
              <a:rPr lang="de-DE" sz="3200" b="1" dirty="0">
                <a:latin typeface="Canva Sans" panose="020B0604020202020204"/>
                <a:cs typeface="Arial" panose="020B0604020202020204" pitchFamily="34" charset="0"/>
              </a:rPr>
              <a:t>Zivilprozessordnung</a:t>
            </a:r>
            <a:r>
              <a:rPr lang="de-DE" sz="3200" dirty="0">
                <a:latin typeface="Canva Sans" panose="020B0604020202020204"/>
                <a:cs typeface="Arial" panose="020B0604020202020204" pitchFamily="34" charset="0"/>
              </a:rPr>
              <a:t> (abgekürzt ZPO) regelt also das gerichtliche Verfahren in bürgerlichen Rechtsstreitigkeiten.</a:t>
            </a:r>
          </a:p>
        </p:txBody>
      </p:sp>
    </p:spTree>
    <p:extLst>
      <p:ext uri="{BB962C8B-B14F-4D97-AF65-F5344CB8AC3E}">
        <p14:creationId xmlns:p14="http://schemas.microsoft.com/office/powerpoint/2010/main" val="3701943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80664" b="-480664"/>
              </a:stretch>
            </a:blipFill>
          </p:spPr>
        </p:sp>
      </p:grpSp>
      <p:sp>
        <p:nvSpPr>
          <p:cNvPr id="4" name="Freeform 4"/>
          <p:cNvSpPr/>
          <p:nvPr/>
        </p:nvSpPr>
        <p:spPr>
          <a:xfrm>
            <a:off x="10189464" y="4098482"/>
            <a:ext cx="2002536" cy="2743200"/>
          </a:xfrm>
          <a:custGeom>
            <a:avLst/>
            <a:gdLst/>
            <a:ahLst/>
            <a:cxnLst/>
            <a:rect l="l" t="t" r="r" b="b"/>
            <a:pathLst>
              <a:path w="3003804" h="4114800">
                <a:moveTo>
                  <a:pt x="0" y="0"/>
                </a:moveTo>
                <a:lnTo>
                  <a:pt x="3003804" y="0"/>
                </a:lnTo>
                <a:lnTo>
                  <a:pt x="300380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896827" y="751676"/>
            <a:ext cx="7520233"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Sinn und Zweck des Zivilprozesses</a:t>
            </a:r>
          </a:p>
        </p:txBody>
      </p:sp>
      <p:sp>
        <p:nvSpPr>
          <p:cNvPr id="6" name="TextBox 6"/>
          <p:cNvSpPr txBox="1"/>
          <p:nvPr/>
        </p:nvSpPr>
        <p:spPr>
          <a:xfrm>
            <a:off x="10287640" y="786940"/>
            <a:ext cx="1085374" cy="549381"/>
          </a:xfrm>
          <a:prstGeom prst="rect">
            <a:avLst/>
          </a:prstGeom>
        </p:spPr>
        <p:txBody>
          <a:bodyPr wrap="square" lIns="0" tIns="0" rIns="0" bIns="0" rtlCol="0" anchor="t">
            <a:spAutoFit/>
          </a:bodyPr>
          <a:lstStyle/>
          <a:p>
            <a:pPr algn="ctr" defTabSz="609630">
              <a:lnSpc>
                <a:spcPts val="4666"/>
              </a:lnSpc>
            </a:pPr>
            <a:r>
              <a:rPr lang="en-US" sz="3333" dirty="0">
                <a:solidFill>
                  <a:srgbClr val="000000"/>
                </a:solidFill>
                <a:latin typeface="Canva Sans"/>
                <a:ea typeface="Canva Sans"/>
                <a:cs typeface="Canva Sans"/>
                <a:sym typeface="Canva Sans"/>
              </a:rPr>
              <a:t>A2</a:t>
            </a:r>
          </a:p>
        </p:txBody>
      </p:sp>
      <p:sp>
        <p:nvSpPr>
          <p:cNvPr id="7" name="TextBox 7"/>
          <p:cNvSpPr txBox="1"/>
          <p:nvPr/>
        </p:nvSpPr>
        <p:spPr>
          <a:xfrm>
            <a:off x="685800" y="1707849"/>
            <a:ext cx="7534173"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Der</a:t>
            </a:r>
          </a:p>
        </p:txBody>
      </p:sp>
      <p:sp>
        <p:nvSpPr>
          <p:cNvPr id="8" name="TextBox 8"/>
          <p:cNvSpPr txBox="1"/>
          <p:nvPr/>
        </p:nvSpPr>
        <p:spPr>
          <a:xfrm>
            <a:off x="1493332" y="1643290"/>
            <a:ext cx="2849397"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Zivilprozess</a:t>
            </a:r>
          </a:p>
        </p:txBody>
      </p:sp>
      <p:sp>
        <p:nvSpPr>
          <p:cNvPr id="9" name="TextBox 9"/>
          <p:cNvSpPr txBox="1"/>
          <p:nvPr/>
        </p:nvSpPr>
        <p:spPr>
          <a:xfrm>
            <a:off x="4200229" y="1737693"/>
            <a:ext cx="4104885"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dient der Durchsetzung</a:t>
            </a:r>
          </a:p>
        </p:txBody>
      </p:sp>
      <p:sp>
        <p:nvSpPr>
          <p:cNvPr id="10" name="TextBox 10"/>
          <p:cNvSpPr txBox="1"/>
          <p:nvPr/>
        </p:nvSpPr>
        <p:spPr>
          <a:xfrm>
            <a:off x="8219973" y="1643290"/>
            <a:ext cx="3409547"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materieller</a:t>
            </a:r>
          </a:p>
        </p:txBody>
      </p:sp>
      <p:sp>
        <p:nvSpPr>
          <p:cNvPr id="11" name="TextBox 11"/>
          <p:cNvSpPr txBox="1"/>
          <p:nvPr/>
        </p:nvSpPr>
        <p:spPr>
          <a:xfrm>
            <a:off x="685800" y="2356608"/>
            <a:ext cx="2258433"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Rechte</a:t>
            </a:r>
          </a:p>
        </p:txBody>
      </p:sp>
      <p:sp>
        <p:nvSpPr>
          <p:cNvPr id="12" name="TextBox 12"/>
          <p:cNvSpPr txBox="1"/>
          <p:nvPr/>
        </p:nvSpPr>
        <p:spPr>
          <a:xfrm>
            <a:off x="2266806" y="2421165"/>
            <a:ext cx="9239394"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und Ansprüche des Klägers oder der Feststellung</a:t>
            </a:r>
          </a:p>
        </p:txBody>
      </p:sp>
      <p:sp>
        <p:nvSpPr>
          <p:cNvPr id="13" name="TextBox 13"/>
          <p:cNvSpPr txBox="1"/>
          <p:nvPr/>
        </p:nvSpPr>
        <p:spPr>
          <a:xfrm>
            <a:off x="685800" y="3129191"/>
            <a:ext cx="2786381"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bestimmter </a:t>
            </a:r>
          </a:p>
        </p:txBody>
      </p:sp>
      <p:sp>
        <p:nvSpPr>
          <p:cNvPr id="14" name="TextBox 14"/>
          <p:cNvSpPr txBox="1"/>
          <p:nvPr/>
        </p:nvSpPr>
        <p:spPr>
          <a:xfrm>
            <a:off x="2754884" y="3064633"/>
            <a:ext cx="6378627"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Rechtsverhältnisse.</a:t>
            </a:r>
          </a:p>
        </p:txBody>
      </p:sp>
      <p:sp>
        <p:nvSpPr>
          <p:cNvPr id="15" name="TextBox 15"/>
          <p:cNvSpPr txBox="1"/>
          <p:nvPr/>
        </p:nvSpPr>
        <p:spPr>
          <a:xfrm>
            <a:off x="6992183" y="3129191"/>
            <a:ext cx="4282655"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Er ist also letztendlich </a:t>
            </a:r>
          </a:p>
        </p:txBody>
      </p:sp>
      <p:sp>
        <p:nvSpPr>
          <p:cNvPr id="16" name="TextBox 16"/>
          <p:cNvSpPr txBox="1"/>
          <p:nvPr/>
        </p:nvSpPr>
        <p:spPr>
          <a:xfrm>
            <a:off x="687462" y="3837216"/>
            <a:ext cx="3158689"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dazu da, den </a:t>
            </a:r>
          </a:p>
        </p:txBody>
      </p:sp>
      <p:sp>
        <p:nvSpPr>
          <p:cNvPr id="17" name="TextBox 17"/>
          <p:cNvSpPr txBox="1"/>
          <p:nvPr/>
        </p:nvSpPr>
        <p:spPr>
          <a:xfrm>
            <a:off x="2880646" y="3772658"/>
            <a:ext cx="3807911"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Rechtsfrieden</a:t>
            </a:r>
          </a:p>
        </p:txBody>
      </p:sp>
      <p:sp>
        <p:nvSpPr>
          <p:cNvPr id="18" name="TextBox 18"/>
          <p:cNvSpPr txBox="1"/>
          <p:nvPr/>
        </p:nvSpPr>
        <p:spPr>
          <a:xfrm>
            <a:off x="5943973" y="3837216"/>
            <a:ext cx="3189538"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zu sichern.</a:t>
            </a:r>
          </a:p>
        </p:txBody>
      </p:sp>
      <p:sp>
        <p:nvSpPr>
          <p:cNvPr id="19" name="TextBox 19"/>
          <p:cNvSpPr txBox="1"/>
          <p:nvPr/>
        </p:nvSpPr>
        <p:spPr>
          <a:xfrm>
            <a:off x="7805234" y="3836157"/>
            <a:ext cx="2953220"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Denn in einem</a:t>
            </a:r>
          </a:p>
        </p:txBody>
      </p:sp>
      <p:sp>
        <p:nvSpPr>
          <p:cNvPr id="20" name="TextBox 20"/>
          <p:cNvSpPr txBox="1"/>
          <p:nvPr/>
        </p:nvSpPr>
        <p:spPr>
          <a:xfrm>
            <a:off x="685801" y="4532542"/>
            <a:ext cx="5939639"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geordneten Rechtsstaat</a:t>
            </a:r>
          </a:p>
        </p:txBody>
      </p:sp>
      <p:sp>
        <p:nvSpPr>
          <p:cNvPr id="21" name="TextBox 21"/>
          <p:cNvSpPr txBox="1"/>
          <p:nvPr/>
        </p:nvSpPr>
        <p:spPr>
          <a:xfrm>
            <a:off x="5815342" y="4648957"/>
            <a:ext cx="8944597"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ist niemand berechtigt,</a:t>
            </a:r>
          </a:p>
        </p:txBody>
      </p:sp>
      <p:sp>
        <p:nvSpPr>
          <p:cNvPr id="22" name="TextBox 22"/>
          <p:cNvSpPr txBox="1"/>
          <p:nvPr/>
        </p:nvSpPr>
        <p:spPr>
          <a:xfrm>
            <a:off x="685800" y="5305125"/>
            <a:ext cx="11331956"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außerhalb eines gesetzlich vorgeschriebenen Gerichts-</a:t>
            </a:r>
          </a:p>
        </p:txBody>
      </p:sp>
      <p:sp>
        <p:nvSpPr>
          <p:cNvPr id="23" name="TextBox 23"/>
          <p:cNvSpPr txBox="1"/>
          <p:nvPr/>
        </p:nvSpPr>
        <p:spPr>
          <a:xfrm>
            <a:off x="685800" y="5961291"/>
            <a:ext cx="6107399"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verfahrens sein Recht </a:t>
            </a:r>
          </a:p>
        </p:txBody>
      </p:sp>
      <p:sp>
        <p:nvSpPr>
          <p:cNvPr id="24" name="TextBox 24"/>
          <p:cNvSpPr txBox="1"/>
          <p:nvPr/>
        </p:nvSpPr>
        <p:spPr>
          <a:xfrm>
            <a:off x="4452886" y="5855758"/>
            <a:ext cx="4680624"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“auf eigene Faust”</a:t>
            </a:r>
            <a:r>
              <a:rPr lang="en-US" sz="3333">
                <a:solidFill>
                  <a:srgbClr val="000000"/>
                </a:solidFill>
                <a:latin typeface="Canva Sans"/>
                <a:ea typeface="Canva Sans"/>
                <a:cs typeface="Canva Sans"/>
                <a:sym typeface="Canva Sans"/>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80664" b="-480664"/>
              </a:stretch>
            </a:blipFill>
          </p:spPr>
        </p:sp>
      </p:grpSp>
      <p:sp>
        <p:nvSpPr>
          <p:cNvPr id="4" name="Freeform 4"/>
          <p:cNvSpPr/>
          <p:nvPr/>
        </p:nvSpPr>
        <p:spPr>
          <a:xfrm>
            <a:off x="10189464" y="4177333"/>
            <a:ext cx="2002536" cy="2743200"/>
          </a:xfrm>
          <a:custGeom>
            <a:avLst/>
            <a:gdLst/>
            <a:ahLst/>
            <a:cxnLst/>
            <a:rect l="l" t="t" r="r" b="b"/>
            <a:pathLst>
              <a:path w="3003804" h="4114800">
                <a:moveTo>
                  <a:pt x="0" y="0"/>
                </a:moveTo>
                <a:lnTo>
                  <a:pt x="3003804" y="0"/>
                </a:lnTo>
                <a:lnTo>
                  <a:pt x="300380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896827" y="751676"/>
            <a:ext cx="7520233"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Sinn und Zweck des Zivilprozesses</a:t>
            </a:r>
          </a:p>
        </p:txBody>
      </p:sp>
      <p:sp>
        <p:nvSpPr>
          <p:cNvPr id="6" name="TextBox 6"/>
          <p:cNvSpPr txBox="1"/>
          <p:nvPr/>
        </p:nvSpPr>
        <p:spPr>
          <a:xfrm>
            <a:off x="10535437" y="734949"/>
            <a:ext cx="835438" cy="549381"/>
          </a:xfrm>
          <a:prstGeom prst="rect">
            <a:avLst/>
          </a:prstGeom>
        </p:spPr>
        <p:txBody>
          <a:bodyPr wrap="square" lIns="0" tIns="0" rIns="0" bIns="0" rtlCol="0" anchor="t">
            <a:spAutoFit/>
          </a:bodyPr>
          <a:lstStyle/>
          <a:p>
            <a:pPr algn="ctr" defTabSz="609630">
              <a:lnSpc>
                <a:spcPts val="4666"/>
              </a:lnSpc>
            </a:pPr>
            <a:r>
              <a:rPr lang="en-US" sz="3333" dirty="0">
                <a:solidFill>
                  <a:srgbClr val="000000"/>
                </a:solidFill>
                <a:latin typeface="Canva Sans"/>
                <a:ea typeface="Canva Sans"/>
                <a:cs typeface="Canva Sans"/>
                <a:sym typeface="Canva Sans"/>
              </a:rPr>
              <a:t>A2</a:t>
            </a:r>
          </a:p>
        </p:txBody>
      </p:sp>
      <p:sp>
        <p:nvSpPr>
          <p:cNvPr id="7" name="TextBox 7"/>
          <p:cNvSpPr txBox="1"/>
          <p:nvPr/>
        </p:nvSpPr>
        <p:spPr>
          <a:xfrm>
            <a:off x="685800" y="1696243"/>
            <a:ext cx="5598793"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zwangsweise durchzusetzen.</a:t>
            </a:r>
          </a:p>
        </p:txBody>
      </p:sp>
      <p:sp>
        <p:nvSpPr>
          <p:cNvPr id="8" name="TextBox 8"/>
          <p:cNvSpPr txBox="1"/>
          <p:nvPr/>
        </p:nvSpPr>
        <p:spPr>
          <a:xfrm>
            <a:off x="5476199" y="1696243"/>
            <a:ext cx="9135704"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Aufgabe des Gerichts ist es daher,</a:t>
            </a:r>
          </a:p>
        </p:txBody>
      </p:sp>
      <p:sp>
        <p:nvSpPr>
          <p:cNvPr id="9" name="TextBox 9"/>
          <p:cNvSpPr txBox="1"/>
          <p:nvPr/>
        </p:nvSpPr>
        <p:spPr>
          <a:xfrm>
            <a:off x="2749039" y="2217300"/>
            <a:ext cx="4467521"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Rechtskonflikte</a:t>
            </a:r>
          </a:p>
        </p:txBody>
      </p:sp>
      <p:sp>
        <p:nvSpPr>
          <p:cNvPr id="10" name="TextBox 10"/>
          <p:cNvSpPr txBox="1"/>
          <p:nvPr/>
        </p:nvSpPr>
        <p:spPr>
          <a:xfrm>
            <a:off x="6199888" y="2281858"/>
            <a:ext cx="5170987"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zwischen Parteien in einem </a:t>
            </a:r>
          </a:p>
        </p:txBody>
      </p:sp>
      <p:sp>
        <p:nvSpPr>
          <p:cNvPr id="11" name="TextBox 11"/>
          <p:cNvSpPr txBox="1"/>
          <p:nvPr/>
        </p:nvSpPr>
        <p:spPr>
          <a:xfrm>
            <a:off x="685800" y="2907333"/>
            <a:ext cx="7818561"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rechtlich geordneten Verfahren</a:t>
            </a:r>
          </a:p>
        </p:txBody>
      </p:sp>
      <p:sp>
        <p:nvSpPr>
          <p:cNvPr id="12" name="TextBox 12"/>
          <p:cNvSpPr txBox="1"/>
          <p:nvPr/>
        </p:nvSpPr>
        <p:spPr>
          <a:xfrm>
            <a:off x="7324031" y="3023749"/>
            <a:ext cx="7534173"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zu lösen, entweder </a:t>
            </a:r>
          </a:p>
        </p:txBody>
      </p:sp>
      <p:sp>
        <p:nvSpPr>
          <p:cNvPr id="13" name="TextBox 13"/>
          <p:cNvSpPr txBox="1"/>
          <p:nvPr/>
        </p:nvSpPr>
        <p:spPr>
          <a:xfrm>
            <a:off x="2539191" y="3596308"/>
            <a:ext cx="5965171"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gerichtliche Enscheidung</a:t>
            </a:r>
          </a:p>
        </p:txBody>
      </p:sp>
      <p:sp>
        <p:nvSpPr>
          <p:cNvPr id="14" name="TextBox 14"/>
          <p:cNvSpPr txBox="1"/>
          <p:nvPr/>
        </p:nvSpPr>
        <p:spPr>
          <a:xfrm>
            <a:off x="7824154" y="3660867"/>
            <a:ext cx="3546722"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(Urteil) oder durch </a:t>
            </a:r>
          </a:p>
        </p:txBody>
      </p:sp>
      <p:sp>
        <p:nvSpPr>
          <p:cNvPr id="15" name="TextBox 15"/>
          <p:cNvSpPr txBox="1"/>
          <p:nvPr/>
        </p:nvSpPr>
        <p:spPr>
          <a:xfrm>
            <a:off x="685800" y="4297984"/>
            <a:ext cx="4603857" cy="549381"/>
          </a:xfrm>
          <a:prstGeom prst="rect">
            <a:avLst/>
          </a:prstGeom>
        </p:spPr>
        <p:txBody>
          <a:bodyPr lIns="0" tIns="0" rIns="0" bIns="0" rtlCol="0" anchor="t">
            <a:spAutoFit/>
          </a:bodyPr>
          <a:lstStyle/>
          <a:p>
            <a:pPr defTabSz="609630">
              <a:lnSpc>
                <a:spcPts val="4666"/>
              </a:lnSpc>
            </a:pPr>
            <a:r>
              <a:rPr lang="en-US" sz="3333" b="1" u="sng">
                <a:solidFill>
                  <a:srgbClr val="000000"/>
                </a:solidFill>
                <a:latin typeface="Canva Sans Bold"/>
                <a:ea typeface="Canva Sans Bold"/>
                <a:cs typeface="Canva Sans Bold"/>
                <a:sym typeface="Canva Sans Bold"/>
              </a:rPr>
              <a:t>gütliche Beilegung</a:t>
            </a:r>
          </a:p>
        </p:txBody>
      </p:sp>
      <p:sp>
        <p:nvSpPr>
          <p:cNvPr id="16" name="TextBox 16"/>
          <p:cNvSpPr txBox="1"/>
          <p:nvPr/>
        </p:nvSpPr>
        <p:spPr>
          <a:xfrm>
            <a:off x="685800" y="2281858"/>
            <a:ext cx="2799396"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anstehende</a:t>
            </a:r>
          </a:p>
        </p:txBody>
      </p:sp>
      <p:sp>
        <p:nvSpPr>
          <p:cNvPr id="17" name="TextBox 17"/>
          <p:cNvSpPr txBox="1"/>
          <p:nvPr/>
        </p:nvSpPr>
        <p:spPr>
          <a:xfrm>
            <a:off x="685800" y="3724367"/>
            <a:ext cx="3017038"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durch eine </a:t>
            </a:r>
          </a:p>
        </p:txBody>
      </p:sp>
      <p:sp>
        <p:nvSpPr>
          <p:cNvPr id="18" name="TextBox 18"/>
          <p:cNvSpPr txBox="1"/>
          <p:nvPr/>
        </p:nvSpPr>
        <p:spPr>
          <a:xfrm>
            <a:off x="4656943" y="4400641"/>
            <a:ext cx="9111860"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des Rechtsstreits, wenn die </a:t>
            </a:r>
          </a:p>
        </p:txBody>
      </p:sp>
      <p:sp>
        <p:nvSpPr>
          <p:cNvPr id="19" name="TextBox 19"/>
          <p:cNvSpPr txBox="1"/>
          <p:nvPr/>
        </p:nvSpPr>
        <p:spPr>
          <a:xfrm>
            <a:off x="709644" y="5051517"/>
            <a:ext cx="9111860"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Parteien dazu bereit sind.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80664" b="-480664"/>
              </a:stretch>
            </a:blipFill>
          </p:spPr>
        </p:sp>
      </p:grpSp>
      <p:sp>
        <p:nvSpPr>
          <p:cNvPr id="4" name="Freeform 4"/>
          <p:cNvSpPr/>
          <p:nvPr/>
        </p:nvSpPr>
        <p:spPr>
          <a:xfrm>
            <a:off x="685800" y="1696863"/>
            <a:ext cx="2428979" cy="2743200"/>
          </a:xfrm>
          <a:custGeom>
            <a:avLst/>
            <a:gdLst/>
            <a:ahLst/>
            <a:cxnLst/>
            <a:rect l="l" t="t" r="r" b="b"/>
            <a:pathLst>
              <a:path w="3643468" h="4114800">
                <a:moveTo>
                  <a:pt x="0" y="0"/>
                </a:moveTo>
                <a:lnTo>
                  <a:pt x="3643468" y="0"/>
                </a:lnTo>
                <a:lnTo>
                  <a:pt x="364346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flipH="1">
            <a:off x="8481668" y="3365086"/>
            <a:ext cx="3317557" cy="3429000"/>
          </a:xfrm>
          <a:custGeom>
            <a:avLst/>
            <a:gdLst/>
            <a:ahLst/>
            <a:cxnLst/>
            <a:rect l="l" t="t" r="r" b="b"/>
            <a:pathLst>
              <a:path w="4976336" h="5143500">
                <a:moveTo>
                  <a:pt x="4976337" y="0"/>
                </a:moveTo>
                <a:lnTo>
                  <a:pt x="0" y="0"/>
                </a:lnTo>
                <a:lnTo>
                  <a:pt x="0" y="5143500"/>
                </a:lnTo>
                <a:lnTo>
                  <a:pt x="4976337" y="5143500"/>
                </a:lnTo>
                <a:lnTo>
                  <a:pt x="4976337"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3061260" y="3498635"/>
            <a:ext cx="4876800" cy="1143831"/>
          </a:xfrm>
          <a:custGeom>
            <a:avLst/>
            <a:gdLst/>
            <a:ahLst/>
            <a:cxnLst/>
            <a:rect l="l" t="t" r="r" b="b"/>
            <a:pathLst>
              <a:path w="7315200" h="1715747">
                <a:moveTo>
                  <a:pt x="0" y="0"/>
                </a:moveTo>
                <a:lnTo>
                  <a:pt x="7315200" y="0"/>
                </a:lnTo>
                <a:lnTo>
                  <a:pt x="7315200" y="1715747"/>
                </a:lnTo>
                <a:lnTo>
                  <a:pt x="0" y="1715747"/>
                </a:lnTo>
                <a:lnTo>
                  <a:pt x="0" y="0"/>
                </a:lnTo>
                <a:close/>
              </a:path>
            </a:pathLst>
          </a:custGeom>
          <a:blipFill>
            <a:blip r:embed="rId7">
              <a:alphaModFix amt="70000"/>
              <a:extLst>
                <a:ext uri="{96DAC541-7B7A-43D3-8B79-37D633B846F1}">
                  <asvg:svgBlip xmlns:asvg="http://schemas.microsoft.com/office/drawing/2016/SVG/main" r:embed="rId8"/>
                </a:ext>
              </a:extLst>
            </a:blip>
            <a:stretch>
              <a:fillRect/>
            </a:stretch>
          </a:blipFill>
        </p:spPr>
      </p:sp>
      <p:sp>
        <p:nvSpPr>
          <p:cNvPr id="7" name="TextBox 7"/>
          <p:cNvSpPr txBox="1"/>
          <p:nvPr/>
        </p:nvSpPr>
        <p:spPr>
          <a:xfrm>
            <a:off x="920038" y="809885"/>
            <a:ext cx="7520233" cy="433708"/>
          </a:xfrm>
          <a:prstGeom prst="rect">
            <a:avLst/>
          </a:prstGeom>
        </p:spPr>
        <p:txBody>
          <a:bodyPr lIns="0" tIns="0" rIns="0" bIns="0" rtlCol="0" anchor="t">
            <a:spAutoFit/>
          </a:bodyPr>
          <a:lstStyle/>
          <a:p>
            <a:pPr defTabSz="609630">
              <a:lnSpc>
                <a:spcPts val="3734"/>
              </a:lnSpc>
            </a:pPr>
            <a:r>
              <a:rPr lang="en-US" sz="2667" b="1">
                <a:solidFill>
                  <a:srgbClr val="000000"/>
                </a:solidFill>
                <a:latin typeface="Canva Sans Bold"/>
                <a:ea typeface="Canva Sans Bold"/>
                <a:cs typeface="Canva Sans Bold"/>
                <a:sym typeface="Canva Sans Bold"/>
              </a:rPr>
              <a:t>Sinn und Zweck des Zivilprozesses</a:t>
            </a:r>
          </a:p>
        </p:txBody>
      </p:sp>
      <p:sp>
        <p:nvSpPr>
          <p:cNvPr id="8" name="TextBox 8"/>
          <p:cNvSpPr txBox="1"/>
          <p:nvPr/>
        </p:nvSpPr>
        <p:spPr>
          <a:xfrm>
            <a:off x="7152485" y="751676"/>
            <a:ext cx="453686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Erkenntnisverfahren</a:t>
            </a:r>
          </a:p>
        </p:txBody>
      </p:sp>
      <p:sp>
        <p:nvSpPr>
          <p:cNvPr id="9" name="TextBox 9"/>
          <p:cNvSpPr txBox="1"/>
          <p:nvPr/>
        </p:nvSpPr>
        <p:spPr>
          <a:xfrm>
            <a:off x="2289174" y="2130780"/>
            <a:ext cx="8250421"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Prüfung und Feststellung </a:t>
            </a:r>
          </a:p>
          <a:p>
            <a:pPr algn="ctr" defTabSz="609630">
              <a:lnSpc>
                <a:spcPts val="3666"/>
              </a:lnSpc>
            </a:pPr>
            <a:r>
              <a:rPr lang="en-US" sz="3333" b="1">
                <a:solidFill>
                  <a:srgbClr val="000000"/>
                </a:solidFill>
                <a:latin typeface="Canva Sans Bold"/>
                <a:ea typeface="Canva Sans Bold"/>
                <a:cs typeface="Canva Sans Bold"/>
                <a:sym typeface="Canva Sans Bold"/>
              </a:rPr>
              <a:t>des Anspruchs </a:t>
            </a:r>
          </a:p>
        </p:txBody>
      </p:sp>
      <p:sp>
        <p:nvSpPr>
          <p:cNvPr id="10" name="TextBox 10"/>
          <p:cNvSpPr txBox="1"/>
          <p:nvPr/>
        </p:nvSpPr>
        <p:spPr>
          <a:xfrm>
            <a:off x="8288281" y="3891944"/>
            <a:ext cx="3217919" cy="846386"/>
          </a:xfrm>
          <a:prstGeom prst="rect">
            <a:avLst/>
          </a:prstGeom>
        </p:spPr>
        <p:txBody>
          <a:bodyPr lIns="0" tIns="0" rIns="0" bIns="0" rtlCol="0" anchor="t">
            <a:spAutoFit/>
          </a:bodyPr>
          <a:lstStyle/>
          <a:p>
            <a:pPr algn="ctr" defTabSz="609630">
              <a:lnSpc>
                <a:spcPts val="3333"/>
              </a:lnSpc>
            </a:pPr>
            <a:r>
              <a:rPr lang="en-US" sz="3333">
                <a:solidFill>
                  <a:srgbClr val="004AAD"/>
                </a:solidFill>
                <a:latin typeface="Canva Sans"/>
                <a:ea typeface="Canva Sans"/>
                <a:cs typeface="Canva Sans"/>
                <a:sym typeface="Canva Sans"/>
              </a:rPr>
              <a:t>§§ 253 - </a:t>
            </a:r>
          </a:p>
          <a:p>
            <a:pPr algn="ctr" defTabSz="609630">
              <a:lnSpc>
                <a:spcPts val="3333"/>
              </a:lnSpc>
            </a:pPr>
            <a:r>
              <a:rPr lang="en-US" sz="3333">
                <a:solidFill>
                  <a:srgbClr val="004AAD"/>
                </a:solidFill>
                <a:latin typeface="Canva Sans"/>
                <a:ea typeface="Canva Sans"/>
                <a:cs typeface="Canva Sans"/>
                <a:sym typeface="Canva Sans"/>
              </a:rPr>
              <a:t>703 ZPO </a:t>
            </a:r>
          </a:p>
        </p:txBody>
      </p:sp>
      <p:sp>
        <p:nvSpPr>
          <p:cNvPr id="11" name="TextBox 11"/>
          <p:cNvSpPr txBox="1"/>
          <p:nvPr/>
        </p:nvSpPr>
        <p:spPr>
          <a:xfrm>
            <a:off x="3352595" y="3764944"/>
            <a:ext cx="439840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Kläger - Beklagter</a:t>
            </a:r>
          </a:p>
        </p:txBody>
      </p:sp>
      <p:sp>
        <p:nvSpPr>
          <p:cNvPr id="12" name="TextBox 12"/>
          <p:cNvSpPr txBox="1"/>
          <p:nvPr/>
        </p:nvSpPr>
        <p:spPr>
          <a:xfrm>
            <a:off x="3607912" y="5111336"/>
            <a:ext cx="4143091"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Antragsteller - Antragsgegner</a:t>
            </a:r>
          </a:p>
        </p:txBody>
      </p:sp>
      <p:sp>
        <p:nvSpPr>
          <p:cNvPr id="13" name="TextBox 13"/>
          <p:cNvSpPr txBox="1"/>
          <p:nvPr/>
        </p:nvSpPr>
        <p:spPr>
          <a:xfrm>
            <a:off x="685800" y="5353666"/>
            <a:ext cx="4410013" cy="433708"/>
          </a:xfrm>
          <a:prstGeom prst="rect">
            <a:avLst/>
          </a:prstGeom>
        </p:spPr>
        <p:txBody>
          <a:bodyPr lIns="0" tIns="0" rIns="0" bIns="0" rtlCol="0" anchor="t">
            <a:spAutoFit/>
          </a:bodyPr>
          <a:lstStyle/>
          <a:p>
            <a:pPr defTabSz="609630">
              <a:lnSpc>
                <a:spcPts val="3733"/>
              </a:lnSpc>
            </a:pPr>
            <a:r>
              <a:rPr lang="en-US" sz="2666">
                <a:solidFill>
                  <a:srgbClr val="000000"/>
                </a:solidFill>
                <a:latin typeface="Canva Sans"/>
                <a:ea typeface="Canva Sans"/>
                <a:cs typeface="Canva Sans"/>
                <a:sym typeface="Canva Sans"/>
              </a:rPr>
              <a:t>PKH; Arrest; e. 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837355"/>
            <a:ext cx="10515600" cy="5183289"/>
          </a:xfrm>
          <a:solidFill>
            <a:srgbClr val="CCE2DF"/>
          </a:solidFill>
        </p:spPr>
        <p:txBody>
          <a:bodyPr>
            <a:normAutofit/>
          </a:bodyPr>
          <a:lstStyle/>
          <a:p>
            <a:pPr marL="0" indent="0">
              <a:buNone/>
            </a:pPr>
            <a:r>
              <a:rPr lang="de-DE" b="1" dirty="0">
                <a:latin typeface="Canva Sans"/>
                <a:cs typeface="Arial" panose="020B0604020202020204" pitchFamily="34" charset="0"/>
              </a:rPr>
              <a:t>Aufgabe des Gerichts ist es, anstehende Rechtskonflikte zwischen zwei Parteien in einem rechtlich geordneten Verfahren zu lösen.</a:t>
            </a:r>
          </a:p>
          <a:p>
            <a:pPr marL="0" indent="0">
              <a:buNone/>
            </a:pPr>
            <a:endParaRPr lang="de-DE" dirty="0">
              <a:latin typeface="Canva Sans"/>
              <a:cs typeface="Arial" panose="020B0604020202020204" pitchFamily="34" charset="0"/>
            </a:endParaRPr>
          </a:p>
          <a:p>
            <a:pPr marL="0" indent="0">
              <a:buNone/>
            </a:pPr>
            <a:r>
              <a:rPr lang="de-DE" dirty="0">
                <a:latin typeface="Canva Sans"/>
                <a:cs typeface="Arial" panose="020B0604020202020204" pitchFamily="34" charset="0"/>
              </a:rPr>
              <a:t>Es ergeht entweder eine </a:t>
            </a:r>
            <a:r>
              <a:rPr lang="de-DE" b="1" dirty="0">
                <a:latin typeface="Canva Sans"/>
                <a:cs typeface="Arial" panose="020B0604020202020204" pitchFamily="34" charset="0"/>
              </a:rPr>
              <a:t>richterliche Entscheidung (Urteil)</a:t>
            </a:r>
            <a:br>
              <a:rPr lang="de-DE" dirty="0">
                <a:latin typeface="Canva Sans"/>
                <a:cs typeface="Arial" panose="020B0604020202020204" pitchFamily="34" charset="0"/>
              </a:rPr>
            </a:br>
            <a:r>
              <a:rPr lang="de-DE" dirty="0">
                <a:latin typeface="Canva Sans"/>
                <a:cs typeface="Arial" panose="020B0604020202020204" pitchFamily="34" charset="0"/>
              </a:rPr>
              <a:t>oder</a:t>
            </a:r>
            <a:br>
              <a:rPr lang="de-DE" dirty="0">
                <a:latin typeface="Canva Sans"/>
                <a:cs typeface="Arial" panose="020B0604020202020204" pitchFamily="34" charset="0"/>
              </a:rPr>
            </a:br>
            <a:r>
              <a:rPr lang="de-DE" dirty="0">
                <a:latin typeface="Canva Sans"/>
                <a:cs typeface="Arial" panose="020B0604020202020204" pitchFamily="34" charset="0"/>
              </a:rPr>
              <a:t>der Rechtstreit wird durch </a:t>
            </a:r>
            <a:r>
              <a:rPr lang="de-DE" b="1" dirty="0">
                <a:latin typeface="Canva Sans"/>
                <a:cs typeface="Arial" panose="020B0604020202020204" pitchFamily="34" charset="0"/>
              </a:rPr>
              <a:t>gütliche Beilegung (Vergleich), </a:t>
            </a:r>
            <a:r>
              <a:rPr lang="de-DE" dirty="0">
                <a:latin typeface="Canva Sans"/>
                <a:cs typeface="Arial" panose="020B0604020202020204" pitchFamily="34" charset="0"/>
              </a:rPr>
              <a:t>wenn die Parteien dazu bereit sind, beendet.</a:t>
            </a:r>
          </a:p>
          <a:p>
            <a:pPr marL="0" indent="0">
              <a:buNone/>
            </a:pPr>
            <a:endParaRPr lang="de-DE" dirty="0">
              <a:latin typeface="Canva Sans"/>
              <a:cs typeface="Arial" panose="020B0604020202020204" pitchFamily="34" charset="0"/>
            </a:endParaRPr>
          </a:p>
          <a:p>
            <a:pPr marL="0" indent="0">
              <a:buNone/>
            </a:pPr>
            <a:r>
              <a:rPr lang="de-DE" dirty="0">
                <a:latin typeface="Canva Sans"/>
                <a:cs typeface="Arial" panose="020B0604020202020204" pitchFamily="34" charset="0"/>
              </a:rPr>
              <a:t>Dieses – zur Streitbeilegung unter Umständen erforderliche,  rechtlich geordnete Verfahren (ZP), teilt sich in zwei große Abschnitte auf, die  voneinander abgegrenzt werden müssen:</a:t>
            </a:r>
          </a:p>
        </p:txBody>
      </p:sp>
    </p:spTree>
    <p:extLst>
      <p:ext uri="{BB962C8B-B14F-4D97-AF65-F5344CB8AC3E}">
        <p14:creationId xmlns:p14="http://schemas.microsoft.com/office/powerpoint/2010/main" val="966739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594747" y="1035897"/>
            <a:ext cx="11002505" cy="4786205"/>
          </a:xfrm>
          <a:solidFill>
            <a:srgbClr val="CCE2DF"/>
          </a:solidFill>
        </p:spPr>
        <p:txBody>
          <a:bodyPr>
            <a:noAutofit/>
          </a:bodyPr>
          <a:lstStyle/>
          <a:p>
            <a:pPr marL="0" indent="0">
              <a:buNone/>
            </a:pPr>
            <a:r>
              <a:rPr lang="de-DE" dirty="0">
                <a:latin typeface="Canva Sans"/>
                <a:cs typeface="Arial" panose="020B0604020202020204" pitchFamily="34" charset="0"/>
              </a:rPr>
              <a:t>In das </a:t>
            </a:r>
            <a:r>
              <a:rPr lang="de-DE" b="1" dirty="0">
                <a:latin typeface="Canva Sans"/>
                <a:cs typeface="Arial" panose="020B0604020202020204" pitchFamily="34" charset="0"/>
              </a:rPr>
              <a:t>Erkenntnisverfahren-</a:t>
            </a:r>
            <a:r>
              <a:rPr lang="de-DE" dirty="0">
                <a:latin typeface="Canva Sans"/>
                <a:cs typeface="Arial" panose="020B0604020202020204" pitchFamily="34" charset="0"/>
              </a:rPr>
              <a:t> welches den eigentlichen Zivilprozess darstellt und in das </a:t>
            </a:r>
            <a:r>
              <a:rPr lang="de-DE" b="1" dirty="0">
                <a:latin typeface="Canva Sans"/>
                <a:cs typeface="Arial" panose="020B0604020202020204" pitchFamily="34" charset="0"/>
              </a:rPr>
              <a:t>Zwangsvollstreckungsverfahren-</a:t>
            </a:r>
            <a:r>
              <a:rPr lang="de-DE" dirty="0">
                <a:latin typeface="Canva Sans"/>
                <a:cs typeface="Arial" panose="020B0604020202020204" pitchFamily="34" charset="0"/>
              </a:rPr>
              <a:t> welches zur Verwirklichung des zuerkannten Anspruchs (Urteil o. Vergleich) dient, wenn der Anspruch nicht freiwillig erfüllt wird.</a:t>
            </a:r>
          </a:p>
          <a:p>
            <a:pPr marL="0" indent="0">
              <a:buNone/>
            </a:pPr>
            <a:endParaRPr lang="de-DE" dirty="0">
              <a:latin typeface="Canva Sans"/>
              <a:cs typeface="Arial" panose="020B0604020202020204" pitchFamily="34" charset="0"/>
            </a:endParaRPr>
          </a:p>
          <a:p>
            <a:pPr marL="0" indent="0">
              <a:buNone/>
            </a:pPr>
            <a:r>
              <a:rPr lang="de-DE" dirty="0">
                <a:latin typeface="Canva Sans"/>
                <a:cs typeface="Arial" panose="020B0604020202020204" pitchFamily="34" charset="0"/>
              </a:rPr>
              <a:t>Im </a:t>
            </a:r>
            <a:r>
              <a:rPr lang="de-DE" u="sng" dirty="0">
                <a:latin typeface="Canva Sans"/>
                <a:cs typeface="Arial" panose="020B0604020202020204" pitchFamily="34" charset="0"/>
              </a:rPr>
              <a:t>Erkenntnisverfahren</a:t>
            </a:r>
            <a:r>
              <a:rPr lang="de-DE" dirty="0">
                <a:latin typeface="Canva Sans"/>
                <a:cs typeface="Arial" panose="020B0604020202020204" pitchFamily="34" charset="0"/>
              </a:rPr>
              <a:t> werden die Parteien als Kläger und Beklagter bezeichnet, in einigen Fällen auch als Antragsteller und Antragsgegner.</a:t>
            </a:r>
          </a:p>
          <a:p>
            <a:pPr marL="0" indent="0">
              <a:buNone/>
            </a:pPr>
            <a:endParaRPr lang="de-DE" dirty="0">
              <a:latin typeface="Canva Sans"/>
              <a:cs typeface="Arial" panose="020B0604020202020204" pitchFamily="34" charset="0"/>
            </a:endParaRPr>
          </a:p>
          <a:p>
            <a:pPr marL="0" indent="0">
              <a:buNone/>
            </a:pPr>
            <a:r>
              <a:rPr lang="de-DE" dirty="0">
                <a:latin typeface="Canva Sans"/>
                <a:cs typeface="Arial" panose="020B0604020202020204" pitchFamily="34" charset="0"/>
              </a:rPr>
              <a:t>Im </a:t>
            </a:r>
            <a:r>
              <a:rPr lang="de-DE" u="sng" dirty="0">
                <a:latin typeface="Canva Sans"/>
                <a:cs typeface="Arial" panose="020B0604020202020204" pitchFamily="34" charset="0"/>
              </a:rPr>
              <a:t>Zwangsvollstreckungsverfahren</a:t>
            </a:r>
            <a:r>
              <a:rPr lang="de-DE" dirty="0">
                <a:latin typeface="Canva Sans"/>
                <a:cs typeface="Arial" panose="020B0604020202020204" pitchFamily="34" charset="0"/>
              </a:rPr>
              <a:t> heißen die Beteiligten Gläubiger und Schuldner, manchmal auch Antragsteller und Antragsgegner.</a:t>
            </a:r>
          </a:p>
        </p:txBody>
      </p:sp>
    </p:spTree>
    <p:extLst>
      <p:ext uri="{BB962C8B-B14F-4D97-AF65-F5344CB8AC3E}">
        <p14:creationId xmlns:p14="http://schemas.microsoft.com/office/powerpoint/2010/main" val="824515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655320" y="997554"/>
            <a:ext cx="10881360" cy="4862891"/>
          </a:xfrm>
          <a:solidFill>
            <a:srgbClr val="CCE2DF"/>
          </a:solidFill>
        </p:spPr>
        <p:txBody>
          <a:bodyPr>
            <a:normAutofit/>
          </a:bodyPr>
          <a:lstStyle/>
          <a:p>
            <a:pPr marL="0" indent="0">
              <a:buNone/>
            </a:pPr>
            <a:endParaRPr lang="de-DE" dirty="0">
              <a:latin typeface="Canva Sans"/>
              <a:cs typeface="Arial" panose="020B0604020202020204" pitchFamily="34" charset="0"/>
            </a:endParaRPr>
          </a:p>
          <a:p>
            <a:pPr marL="0" indent="0">
              <a:buNone/>
            </a:pPr>
            <a:r>
              <a:rPr lang="de-DE" b="1" dirty="0">
                <a:latin typeface="Canva Sans"/>
                <a:cs typeface="Arial" panose="020B0604020202020204" pitchFamily="34" charset="0"/>
              </a:rPr>
              <a:t>Beide Abschnitte, Erkenntnisverfahren und Zwangsvollstreckungsverfahren, werden in der ZPO geregelt.</a:t>
            </a:r>
          </a:p>
          <a:p>
            <a:pPr marL="0" indent="0">
              <a:buNone/>
            </a:pPr>
            <a:endParaRPr lang="de-DE" b="1" dirty="0">
              <a:latin typeface="Canva Sans"/>
              <a:cs typeface="Arial" panose="020B0604020202020204" pitchFamily="34" charset="0"/>
            </a:endParaRPr>
          </a:p>
          <a:p>
            <a:r>
              <a:rPr lang="de-DE" dirty="0">
                <a:latin typeface="Canva Sans"/>
                <a:cs typeface="Arial" panose="020B0604020202020204" pitchFamily="34" charset="0"/>
              </a:rPr>
              <a:t>das Erkenntnisverfahren im Wesentlichen im 2. Buch (§§ 253 ff. ZPO)</a:t>
            </a:r>
          </a:p>
          <a:p>
            <a:pPr marL="0" indent="0">
              <a:buNone/>
            </a:pPr>
            <a:endParaRPr lang="de-DE" dirty="0">
              <a:latin typeface="Canva Sans"/>
              <a:cs typeface="Arial" panose="020B0604020202020204" pitchFamily="34" charset="0"/>
            </a:endParaRPr>
          </a:p>
          <a:p>
            <a:r>
              <a:rPr lang="de-DE" dirty="0">
                <a:latin typeface="Canva Sans"/>
                <a:cs typeface="Arial" panose="020B0604020202020204" pitchFamily="34" charset="0"/>
              </a:rPr>
              <a:t>das Zwangsvollstreckungsverfahren im 8. Buch (§§ 704 ff. ZPO)</a:t>
            </a:r>
          </a:p>
        </p:txBody>
      </p:sp>
    </p:spTree>
    <p:extLst>
      <p:ext uri="{BB962C8B-B14F-4D97-AF65-F5344CB8AC3E}">
        <p14:creationId xmlns:p14="http://schemas.microsoft.com/office/powerpoint/2010/main" val="3366510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653143" y="395514"/>
            <a:ext cx="10885713" cy="6066972"/>
          </a:xfrm>
          <a:solidFill>
            <a:srgbClr val="CCE2DF"/>
          </a:solidFill>
        </p:spPr>
        <p:txBody>
          <a:bodyPr>
            <a:noAutofit/>
          </a:bodyPr>
          <a:lstStyle/>
          <a:p>
            <a:pPr marL="0" indent="0">
              <a:buNone/>
            </a:pPr>
            <a:r>
              <a:rPr lang="de-DE" sz="2400" dirty="0">
                <a:latin typeface="Canva Sans"/>
                <a:cs typeface="Arial" panose="020B0604020202020204" pitchFamily="34" charset="0"/>
              </a:rPr>
              <a:t>Die entsprechenden Voraussetzungen, die vorliegen müssen, damit die Maschinerie „Zivilprozess“ überhaupt in Gang kommt , werden vom Gericht unter dem Punkt </a:t>
            </a:r>
            <a:br>
              <a:rPr lang="de-DE" sz="2400" dirty="0">
                <a:latin typeface="Canva Sans"/>
                <a:cs typeface="Arial" panose="020B0604020202020204" pitchFamily="34" charset="0"/>
              </a:rPr>
            </a:br>
            <a:r>
              <a:rPr lang="de-DE" sz="2400" b="1" dirty="0">
                <a:latin typeface="Canva Sans"/>
                <a:cs typeface="Arial" panose="020B0604020202020204" pitchFamily="34" charset="0"/>
              </a:rPr>
              <a:t>-Zulässigkeit der Klage-  </a:t>
            </a:r>
            <a:r>
              <a:rPr lang="de-DE" sz="2400" dirty="0">
                <a:latin typeface="Canva Sans"/>
                <a:cs typeface="Arial" panose="020B0604020202020204" pitchFamily="34" charset="0"/>
              </a:rPr>
              <a:t>geprüft.</a:t>
            </a:r>
          </a:p>
          <a:p>
            <a:pPr marL="0" indent="0">
              <a:buNone/>
            </a:pPr>
            <a:r>
              <a:rPr lang="de-DE" sz="2400" dirty="0">
                <a:latin typeface="Canva Sans"/>
                <a:cs typeface="Arial" panose="020B0604020202020204" pitchFamily="34" charset="0"/>
              </a:rPr>
              <a:t>Die Frage, ob der Anspruch auch wirklich besteht, wird vom Gericht unter dem Begriff </a:t>
            </a:r>
            <a:br>
              <a:rPr lang="de-DE" sz="2400" dirty="0">
                <a:latin typeface="Canva Sans"/>
                <a:cs typeface="Arial" panose="020B0604020202020204" pitchFamily="34" charset="0"/>
              </a:rPr>
            </a:br>
            <a:r>
              <a:rPr lang="de-DE" sz="2400" b="1" dirty="0">
                <a:latin typeface="Canva Sans"/>
                <a:cs typeface="Arial" panose="020B0604020202020204" pitchFamily="34" charset="0"/>
              </a:rPr>
              <a:t>-Begründetheit einer Klage- </a:t>
            </a:r>
            <a:r>
              <a:rPr lang="de-DE" sz="2400" dirty="0">
                <a:latin typeface="Canva Sans"/>
                <a:cs typeface="Arial" panose="020B0604020202020204" pitchFamily="34" charset="0"/>
              </a:rPr>
              <a:t>geprüft.</a:t>
            </a:r>
          </a:p>
          <a:p>
            <a:pPr marL="0" indent="0">
              <a:buNone/>
            </a:pPr>
            <a:endParaRPr lang="de-DE" sz="2400" b="1" dirty="0">
              <a:latin typeface="Canva Sans"/>
              <a:cs typeface="Arial" panose="020B0604020202020204" pitchFamily="34" charset="0"/>
            </a:endParaRPr>
          </a:p>
          <a:p>
            <a:pPr marL="0" indent="0">
              <a:buNone/>
            </a:pPr>
            <a:r>
              <a:rPr lang="de-DE" sz="2400" b="1" dirty="0">
                <a:latin typeface="Canva Sans"/>
                <a:cs typeface="Arial" panose="020B0604020202020204" pitchFamily="34" charset="0"/>
              </a:rPr>
              <a:t>Eine Klage hat immer nur dann Aussicht auf Erfolg, wenn sie </a:t>
            </a:r>
            <a:r>
              <a:rPr lang="de-DE" sz="2400" b="1" u="sng" dirty="0">
                <a:latin typeface="Canva Sans"/>
                <a:cs typeface="Arial" panose="020B0604020202020204" pitchFamily="34" charset="0"/>
              </a:rPr>
              <a:t>zulässig</a:t>
            </a:r>
            <a:r>
              <a:rPr lang="de-DE" sz="2400" b="1" dirty="0">
                <a:latin typeface="Canva Sans"/>
                <a:cs typeface="Arial" panose="020B0604020202020204" pitchFamily="34" charset="0"/>
              </a:rPr>
              <a:t> und </a:t>
            </a:r>
            <a:r>
              <a:rPr lang="de-DE" sz="2400" b="1" u="sng" dirty="0">
                <a:latin typeface="Canva Sans"/>
                <a:cs typeface="Arial" panose="020B0604020202020204" pitchFamily="34" charset="0"/>
              </a:rPr>
              <a:t>begründet</a:t>
            </a:r>
            <a:r>
              <a:rPr lang="de-DE" sz="2400" b="1" dirty="0">
                <a:latin typeface="Canva Sans"/>
                <a:cs typeface="Arial" panose="020B0604020202020204" pitchFamily="34" charset="0"/>
              </a:rPr>
              <a:t> ist, </a:t>
            </a:r>
            <a:r>
              <a:rPr lang="de-DE" sz="2400" dirty="0">
                <a:latin typeface="Canva Sans"/>
                <a:cs typeface="Arial" panose="020B0604020202020204" pitchFamily="34" charset="0"/>
              </a:rPr>
              <a:t>also wenn:</a:t>
            </a:r>
            <a:br>
              <a:rPr lang="de-DE" sz="2400" dirty="0">
                <a:latin typeface="Canva Sans"/>
                <a:cs typeface="Arial" panose="020B0604020202020204" pitchFamily="34" charset="0"/>
              </a:rPr>
            </a:br>
            <a:r>
              <a:rPr lang="de-DE" sz="2400" dirty="0">
                <a:latin typeface="Canva Sans"/>
                <a:cs typeface="Arial" panose="020B0604020202020204" pitchFamily="34" charset="0"/>
              </a:rPr>
              <a:t>der Anspruch materiell-rechtlich besteht (BGB)</a:t>
            </a:r>
            <a:br>
              <a:rPr lang="de-DE" sz="2400" dirty="0">
                <a:latin typeface="Canva Sans"/>
                <a:cs typeface="Arial" panose="020B0604020202020204" pitchFamily="34" charset="0"/>
              </a:rPr>
            </a:br>
            <a:r>
              <a:rPr lang="de-DE" sz="2400" dirty="0">
                <a:latin typeface="Canva Sans"/>
                <a:cs typeface="Arial" panose="020B0604020202020204" pitchFamily="34" charset="0"/>
              </a:rPr>
              <a:t>die formellen Voraussetzungen erfüllt sind (ZPO)</a:t>
            </a:r>
          </a:p>
          <a:p>
            <a:pPr marL="0" indent="0">
              <a:buNone/>
            </a:pPr>
            <a:r>
              <a:rPr lang="de-DE" sz="2400" b="1" u="sng" dirty="0">
                <a:latin typeface="Canva Sans"/>
                <a:cs typeface="Arial" panose="020B0604020202020204" pitchFamily="34" charset="0"/>
              </a:rPr>
              <a:t>Merke:</a:t>
            </a:r>
          </a:p>
          <a:p>
            <a:pPr marL="0" indent="0">
              <a:buNone/>
            </a:pPr>
            <a:r>
              <a:rPr lang="de-DE" sz="2400" dirty="0">
                <a:latin typeface="Canva Sans"/>
                <a:cs typeface="Arial" panose="020B0604020202020204" pitchFamily="34" charset="0"/>
              </a:rPr>
              <a:t>Das </a:t>
            </a:r>
            <a:r>
              <a:rPr lang="de-DE" sz="2400" b="1" dirty="0">
                <a:latin typeface="Canva Sans"/>
                <a:cs typeface="Arial" panose="020B0604020202020204" pitchFamily="34" charset="0"/>
              </a:rPr>
              <a:t>materielle Recht (BGB)</a:t>
            </a:r>
            <a:r>
              <a:rPr lang="de-DE" sz="2400" dirty="0">
                <a:latin typeface="Canva Sans"/>
                <a:cs typeface="Arial" panose="020B0604020202020204" pitchFamily="34" charset="0"/>
              </a:rPr>
              <a:t> regelt die Frage, </a:t>
            </a:r>
            <a:r>
              <a:rPr lang="de-DE" sz="2400" b="1" dirty="0">
                <a:latin typeface="Canva Sans"/>
                <a:cs typeface="Arial" panose="020B0604020202020204" pitchFamily="34" charset="0"/>
              </a:rPr>
              <a:t>ob</a:t>
            </a:r>
            <a:r>
              <a:rPr lang="de-DE" sz="2400" dirty="0">
                <a:latin typeface="Canva Sans"/>
                <a:cs typeface="Arial" panose="020B0604020202020204" pitchFamily="34" charset="0"/>
              </a:rPr>
              <a:t> einer Person ein Anspruch überhaupt zusteht.</a:t>
            </a:r>
            <a:br>
              <a:rPr lang="de-DE" sz="2400" dirty="0">
                <a:latin typeface="Canva Sans"/>
                <a:cs typeface="Arial" panose="020B0604020202020204" pitchFamily="34" charset="0"/>
              </a:rPr>
            </a:br>
            <a:br>
              <a:rPr lang="de-DE" sz="2400" dirty="0">
                <a:latin typeface="Canva Sans"/>
                <a:cs typeface="Arial" panose="020B0604020202020204" pitchFamily="34" charset="0"/>
              </a:rPr>
            </a:br>
            <a:r>
              <a:rPr lang="de-DE" sz="2400" dirty="0">
                <a:latin typeface="Canva Sans"/>
                <a:cs typeface="Arial" panose="020B0604020202020204" pitchFamily="34" charset="0"/>
              </a:rPr>
              <a:t>Das </a:t>
            </a:r>
            <a:r>
              <a:rPr lang="de-DE" sz="2400" b="1" dirty="0">
                <a:latin typeface="Canva Sans"/>
                <a:cs typeface="Arial" panose="020B0604020202020204" pitchFamily="34" charset="0"/>
              </a:rPr>
              <a:t>formelle/prozessuale Recht (ZPO) </a:t>
            </a:r>
            <a:r>
              <a:rPr lang="de-DE" sz="2400" dirty="0">
                <a:latin typeface="Canva Sans"/>
                <a:cs typeface="Arial" panose="020B0604020202020204" pitchFamily="34" charset="0"/>
              </a:rPr>
              <a:t>regelt dagegen die Frage, </a:t>
            </a:r>
            <a:r>
              <a:rPr lang="de-DE" sz="2400">
                <a:latin typeface="Canva Sans"/>
                <a:cs typeface="Arial" panose="020B0604020202020204" pitchFamily="34" charset="0"/>
              </a:rPr>
              <a:t>auf welche </a:t>
            </a:r>
            <a:r>
              <a:rPr lang="de-DE" sz="2400" b="1" dirty="0">
                <a:latin typeface="Canva Sans"/>
                <a:cs typeface="Arial" panose="020B0604020202020204" pitchFamily="34" charset="0"/>
              </a:rPr>
              <a:t>Art und Weise</a:t>
            </a:r>
            <a:r>
              <a:rPr lang="de-DE" sz="2400" dirty="0">
                <a:latin typeface="Canva Sans"/>
                <a:cs typeface="Arial" panose="020B0604020202020204" pitchFamily="34" charset="0"/>
              </a:rPr>
              <a:t> ein Anspruch gerichtlich durchgesetzt werden kann.</a:t>
            </a:r>
          </a:p>
          <a:p>
            <a:pPr marL="0" indent="0">
              <a:buNone/>
            </a:pPr>
            <a:endParaRPr lang="de-DE" sz="2400" dirty="0">
              <a:latin typeface="Canva Sans"/>
              <a:cs typeface="Arial" panose="020B0604020202020204" pitchFamily="34" charset="0"/>
            </a:endParaRPr>
          </a:p>
        </p:txBody>
      </p:sp>
    </p:spTree>
    <p:extLst>
      <p:ext uri="{BB962C8B-B14F-4D97-AF65-F5344CB8AC3E}">
        <p14:creationId xmlns:p14="http://schemas.microsoft.com/office/powerpoint/2010/main" val="3543002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EA7"/>
        </a:solidFill>
        <a:effectLst/>
      </p:bgPr>
    </p:bg>
    <p:spTree>
      <p:nvGrpSpPr>
        <p:cNvPr id="1" name=""/>
        <p:cNvGrpSpPr/>
        <p:nvPr/>
      </p:nvGrpSpPr>
      <p:grpSpPr>
        <a:xfrm>
          <a:off x="0" y="0"/>
          <a:ext cx="0" cy="0"/>
          <a:chOff x="0" y="0"/>
          <a:chExt cx="0" cy="0"/>
        </a:xfrm>
      </p:grpSpPr>
      <p:sp>
        <p:nvSpPr>
          <p:cNvPr id="2" name="Inhaltsplatzhalter 2">
            <a:extLst>
              <a:ext uri="{FF2B5EF4-FFF2-40B4-BE49-F238E27FC236}">
                <a16:creationId xmlns:a16="http://schemas.microsoft.com/office/drawing/2014/main" id="{22333B16-DC7C-4972-940E-5D6E9F4F8216}"/>
              </a:ext>
            </a:extLst>
          </p:cNvPr>
          <p:cNvSpPr txBox="1">
            <a:spLocks/>
          </p:cNvSpPr>
          <p:nvPr/>
        </p:nvSpPr>
        <p:spPr>
          <a:xfrm>
            <a:off x="1805940" y="599891"/>
            <a:ext cx="8580120" cy="5658217"/>
          </a:xfrm>
          <a:prstGeom prst="rect">
            <a:avLst/>
          </a:prstGeom>
          <a:solidFill>
            <a:srgbClr val="CCE2DF"/>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b="1"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Im formellen Zivilprozessrecht gibt es einige Grundsätze, die man zwingend betrachten muss: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Grundsatz des rechtlichen Gehörs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Dispositionsgrundsatz</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Grundsatz der Öffentlichkeit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Grundsatz der Mündlichkeit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Grundsatz der Pflicht zur Wahrheit und Vollständigkeit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Grundsatz der freien Beweiswürdigung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Beschleunigungsgrundsatz</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de-DE" b="0" i="0" u="none" strike="noStrike" kern="1200" cap="none" spc="0" normalizeH="0" baseline="0" noProof="0" dirty="0">
                <a:ln>
                  <a:noFill/>
                </a:ln>
                <a:solidFill>
                  <a:sysClr val="windowText" lastClr="000000"/>
                </a:solidFill>
                <a:effectLst/>
                <a:uLnTx/>
                <a:uFillTx/>
                <a:latin typeface="Canva Sans"/>
                <a:cs typeface="Arial" panose="020B0604020202020204" pitchFamily="34" charset="0"/>
              </a:rPr>
              <a:t>Grundsatz der Unmittelbarkeit</a:t>
            </a:r>
          </a:p>
        </p:txBody>
      </p:sp>
    </p:spTree>
    <p:extLst>
      <p:ext uri="{BB962C8B-B14F-4D97-AF65-F5344CB8AC3E}">
        <p14:creationId xmlns:p14="http://schemas.microsoft.com/office/powerpoint/2010/main" val="2468558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a:off x="697323" y="2430053"/>
            <a:ext cx="453591" cy="523627"/>
          </a:xfrm>
          <a:custGeom>
            <a:avLst/>
            <a:gdLst/>
            <a:ahLst/>
            <a:cxnLst/>
            <a:rect l="l" t="t" r="r" b="b"/>
            <a:pathLst>
              <a:path w="680387" h="785440">
                <a:moveTo>
                  <a:pt x="0" y="0"/>
                </a:moveTo>
                <a:lnTo>
                  <a:pt x="680387" y="0"/>
                </a:lnTo>
                <a:lnTo>
                  <a:pt x="680387" y="785440"/>
                </a:lnTo>
                <a:lnTo>
                  <a:pt x="0" y="7854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697323" y="3152783"/>
            <a:ext cx="453591" cy="523627"/>
          </a:xfrm>
          <a:custGeom>
            <a:avLst/>
            <a:gdLst/>
            <a:ahLst/>
            <a:cxnLst/>
            <a:rect l="l" t="t" r="r" b="b"/>
            <a:pathLst>
              <a:path w="680387" h="785440">
                <a:moveTo>
                  <a:pt x="0" y="0"/>
                </a:moveTo>
                <a:lnTo>
                  <a:pt x="680388" y="0"/>
                </a:lnTo>
                <a:lnTo>
                  <a:pt x="680388" y="785440"/>
                </a:lnTo>
                <a:lnTo>
                  <a:pt x="0" y="7854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685800" y="3957491"/>
            <a:ext cx="453591" cy="523627"/>
          </a:xfrm>
          <a:custGeom>
            <a:avLst/>
            <a:gdLst/>
            <a:ahLst/>
            <a:cxnLst/>
            <a:rect l="l" t="t" r="r" b="b"/>
            <a:pathLst>
              <a:path w="680387" h="785440">
                <a:moveTo>
                  <a:pt x="0" y="0"/>
                </a:moveTo>
                <a:lnTo>
                  <a:pt x="680388" y="0"/>
                </a:lnTo>
                <a:lnTo>
                  <a:pt x="680388" y="785441"/>
                </a:lnTo>
                <a:lnTo>
                  <a:pt x="0" y="7854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flipH="1">
            <a:off x="9719691" y="1900527"/>
            <a:ext cx="1786509" cy="2743200"/>
          </a:xfrm>
          <a:custGeom>
            <a:avLst/>
            <a:gdLst/>
            <a:ahLst/>
            <a:cxnLst/>
            <a:rect l="l" t="t" r="r" b="b"/>
            <a:pathLst>
              <a:path w="2679764" h="4114800">
                <a:moveTo>
                  <a:pt x="2679764" y="0"/>
                </a:moveTo>
                <a:lnTo>
                  <a:pt x="0" y="0"/>
                </a:lnTo>
                <a:lnTo>
                  <a:pt x="0" y="4114800"/>
                </a:lnTo>
                <a:lnTo>
                  <a:pt x="2679764" y="4114800"/>
                </a:lnTo>
                <a:lnTo>
                  <a:pt x="2679764"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895445" y="809885"/>
            <a:ext cx="8938843" cy="433708"/>
          </a:xfrm>
          <a:prstGeom prst="rect">
            <a:avLst/>
          </a:prstGeom>
        </p:spPr>
        <p:txBody>
          <a:bodyPr lIns="0" tIns="0" rIns="0" bIns="0" rtlCol="0" anchor="t">
            <a:spAutoFit/>
          </a:bodyPr>
          <a:lstStyle/>
          <a:p>
            <a:pPr defTabSz="609630">
              <a:lnSpc>
                <a:spcPts val="3734"/>
              </a:lnSpc>
            </a:pPr>
            <a:r>
              <a:rPr lang="en-US" sz="2667" b="1">
                <a:solidFill>
                  <a:srgbClr val="000000"/>
                </a:solidFill>
                <a:latin typeface="Canva Sans Bold"/>
                <a:ea typeface="Canva Sans Bold"/>
                <a:cs typeface="Canva Sans Bold"/>
                <a:sym typeface="Canva Sans Bold"/>
              </a:rPr>
              <a:t>Grundsätze des Erkenntnisverfahrens</a:t>
            </a:r>
          </a:p>
        </p:txBody>
      </p:sp>
      <p:sp>
        <p:nvSpPr>
          <p:cNvPr id="9" name="TextBox 9"/>
          <p:cNvSpPr txBox="1"/>
          <p:nvPr/>
        </p:nvSpPr>
        <p:spPr>
          <a:xfrm>
            <a:off x="6473103" y="751676"/>
            <a:ext cx="4839548"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rechtliches Gehör</a:t>
            </a:r>
          </a:p>
        </p:txBody>
      </p:sp>
      <p:sp>
        <p:nvSpPr>
          <p:cNvPr id="10" name="TextBox 10"/>
          <p:cNvSpPr txBox="1"/>
          <p:nvPr/>
        </p:nvSpPr>
        <p:spPr>
          <a:xfrm>
            <a:off x="668649" y="1684508"/>
            <a:ext cx="8933747" cy="549381"/>
          </a:xfrm>
          <a:prstGeom prst="rect">
            <a:avLst/>
          </a:prstGeom>
        </p:spPr>
        <p:txBody>
          <a:bodyPr lIns="0" tIns="0" rIns="0" bIns="0" rtlCol="0" anchor="t">
            <a:spAutoFit/>
          </a:bodyPr>
          <a:lstStyle/>
          <a:p>
            <a:pPr defTabSz="609630">
              <a:lnSpc>
                <a:spcPts val="4666"/>
              </a:lnSpc>
            </a:pPr>
            <a:r>
              <a:rPr lang="en-US" sz="3333" dirty="0" err="1">
                <a:solidFill>
                  <a:srgbClr val="000000"/>
                </a:solidFill>
                <a:latin typeface="Canva Sans"/>
                <a:ea typeface="Canva Sans"/>
                <a:cs typeface="Canva Sans"/>
                <a:sym typeface="Canva Sans"/>
              </a:rPr>
              <a:t>Recht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für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einen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Verfahrensbeteiligten</a:t>
            </a:r>
            <a:r>
              <a:rPr lang="en-US" sz="3333" dirty="0">
                <a:solidFill>
                  <a:srgbClr val="000000"/>
                </a:solidFill>
                <a:latin typeface="Canva Sans"/>
                <a:ea typeface="Canva Sans"/>
                <a:cs typeface="Canva Sans"/>
                <a:sym typeface="Canva Sans"/>
              </a:rPr>
              <a:t>, </a:t>
            </a:r>
          </a:p>
        </p:txBody>
      </p:sp>
      <p:sp>
        <p:nvSpPr>
          <p:cNvPr id="11" name="TextBox 11"/>
          <p:cNvSpPr txBox="1"/>
          <p:nvPr/>
        </p:nvSpPr>
        <p:spPr>
          <a:xfrm>
            <a:off x="1398777" y="2430053"/>
            <a:ext cx="9394447" cy="414281"/>
          </a:xfrm>
          <a:prstGeom prst="rect">
            <a:avLst/>
          </a:prstGeom>
        </p:spPr>
        <p:txBody>
          <a:bodyPr lIns="0" tIns="0" rIns="0" bIns="0" rtlCol="0" anchor="t">
            <a:spAutoFit/>
          </a:bodyPr>
          <a:lstStyle/>
          <a:p>
            <a:pPr defTabSz="609630">
              <a:lnSpc>
                <a:spcPts val="3734"/>
              </a:lnSpc>
              <a:spcBef>
                <a:spcPct val="0"/>
              </a:spcBef>
            </a:pPr>
            <a:r>
              <a:rPr lang="en-US" sz="2000" dirty="0" err="1">
                <a:solidFill>
                  <a:srgbClr val="000000"/>
                </a:solidFill>
                <a:latin typeface="Canva Sans"/>
                <a:ea typeface="Canva Sans"/>
                <a:cs typeface="Canva Sans"/>
                <a:sym typeface="Canva Sans"/>
              </a:rPr>
              <a:t>sich</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über</a:t>
            </a:r>
            <a:r>
              <a:rPr lang="en-US" sz="2000" dirty="0">
                <a:solidFill>
                  <a:srgbClr val="000000"/>
                </a:solidFill>
                <a:latin typeface="Canva Sans"/>
                <a:ea typeface="Canva Sans"/>
                <a:cs typeface="Canva Sans"/>
                <a:sym typeface="Canva Sans"/>
              </a:rPr>
              <a:t> den </a:t>
            </a:r>
            <a:r>
              <a:rPr lang="en-US" sz="2000" dirty="0" err="1">
                <a:solidFill>
                  <a:srgbClr val="000000"/>
                </a:solidFill>
                <a:latin typeface="Canva Sans"/>
                <a:ea typeface="Canva Sans"/>
                <a:cs typeface="Canva Sans"/>
                <a:sym typeface="Canva Sans"/>
              </a:rPr>
              <a:t>Verfahrensstoff</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zu</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informieren</a:t>
            </a:r>
            <a:endParaRPr lang="en-US" sz="2000" dirty="0">
              <a:solidFill>
                <a:srgbClr val="000000"/>
              </a:solidFill>
              <a:latin typeface="Canva Sans"/>
              <a:ea typeface="Canva Sans"/>
              <a:cs typeface="Canva Sans"/>
              <a:sym typeface="Canva Sans"/>
            </a:endParaRPr>
          </a:p>
        </p:txBody>
      </p:sp>
      <p:sp>
        <p:nvSpPr>
          <p:cNvPr id="12" name="TextBox 12"/>
          <p:cNvSpPr txBox="1"/>
          <p:nvPr/>
        </p:nvSpPr>
        <p:spPr>
          <a:xfrm>
            <a:off x="1398777" y="3059981"/>
            <a:ext cx="10018335" cy="709233"/>
          </a:xfrm>
          <a:prstGeom prst="rect">
            <a:avLst/>
          </a:prstGeom>
        </p:spPr>
        <p:txBody>
          <a:bodyPr lIns="0" tIns="0" rIns="0" bIns="0" rtlCol="0" anchor="t">
            <a:spAutoFit/>
          </a:bodyPr>
          <a:lstStyle/>
          <a:p>
            <a:pPr defTabSz="609630">
              <a:lnSpc>
                <a:spcPts val="2933"/>
              </a:lnSpc>
            </a:pPr>
            <a:r>
              <a:rPr lang="en-US" sz="2000" dirty="0" err="1">
                <a:solidFill>
                  <a:srgbClr val="000000"/>
                </a:solidFill>
                <a:latin typeface="Canva Sans"/>
                <a:ea typeface="Canva Sans"/>
                <a:cs typeface="Canva Sans"/>
                <a:sym typeface="Canva Sans"/>
              </a:rPr>
              <a:t>sich</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im</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Verfahren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vor</a:t>
            </a:r>
            <a:r>
              <a:rPr lang="en-US" sz="2000" dirty="0">
                <a:solidFill>
                  <a:srgbClr val="000000"/>
                </a:solidFill>
                <a:latin typeface="Canva Sans"/>
                <a:ea typeface="Canva Sans"/>
                <a:cs typeface="Canva Sans"/>
                <a:sym typeface="Canva Sans"/>
              </a:rPr>
              <a:t> dem </a:t>
            </a:r>
            <a:r>
              <a:rPr lang="en-US" sz="2000" dirty="0" err="1">
                <a:solidFill>
                  <a:srgbClr val="000000"/>
                </a:solidFill>
                <a:latin typeface="Canva Sans"/>
                <a:ea typeface="Canva Sans"/>
                <a:cs typeface="Canva Sans"/>
                <a:sym typeface="Canva Sans"/>
              </a:rPr>
              <a:t>Erlass</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einer</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Entscheidung</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mindestens</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schriftlich</a:t>
            </a:r>
            <a:r>
              <a:rPr lang="en-US" sz="2000" dirty="0">
                <a:solidFill>
                  <a:srgbClr val="000000"/>
                </a:solidFill>
                <a:latin typeface="Canva Sans"/>
                <a:ea typeface="Canva Sans"/>
                <a:cs typeface="Canva Sans"/>
                <a:sym typeface="Canva Sans"/>
              </a:rPr>
              <a:t> </a:t>
            </a:r>
            <a:br>
              <a:rPr lang="en-US" sz="2000" dirty="0">
                <a:solidFill>
                  <a:srgbClr val="000000"/>
                </a:solidFill>
                <a:latin typeface="Canva Sans"/>
                <a:ea typeface="Canva Sans"/>
                <a:cs typeface="Canva Sans"/>
                <a:sym typeface="Canva Sans"/>
              </a:rPr>
            </a:br>
            <a:r>
              <a:rPr lang="en-US" sz="2000" dirty="0">
                <a:solidFill>
                  <a:srgbClr val="000000"/>
                </a:solidFill>
                <a:latin typeface="Canva Sans"/>
                <a:ea typeface="Canva Sans"/>
                <a:cs typeface="Canva Sans"/>
                <a:sym typeface="Canva Sans"/>
              </a:rPr>
              <a:t>in </a:t>
            </a:r>
            <a:r>
              <a:rPr lang="en-US" sz="2000" dirty="0" err="1">
                <a:solidFill>
                  <a:srgbClr val="000000"/>
                </a:solidFill>
                <a:latin typeface="Canva Sans"/>
                <a:ea typeface="Canva Sans"/>
                <a:cs typeface="Canva Sans"/>
                <a:sym typeface="Canva Sans"/>
              </a:rPr>
              <a:t>rechtlicher</a:t>
            </a:r>
            <a:r>
              <a:rPr lang="en-US" sz="2000" dirty="0">
                <a:solidFill>
                  <a:srgbClr val="000000"/>
                </a:solidFill>
                <a:latin typeface="Canva Sans"/>
                <a:ea typeface="Canva Sans"/>
                <a:cs typeface="Canva Sans"/>
                <a:sym typeface="Canva Sans"/>
              </a:rPr>
              <a:t> und </a:t>
            </a:r>
            <a:r>
              <a:rPr lang="en-US" sz="2000" dirty="0" err="1">
                <a:solidFill>
                  <a:srgbClr val="000000"/>
                </a:solidFill>
                <a:latin typeface="Canva Sans"/>
                <a:ea typeface="Canva Sans"/>
                <a:cs typeface="Canva Sans"/>
                <a:sym typeface="Canva Sans"/>
              </a:rPr>
              <a:t>tatsächlicher</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Hinsicht</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hinreichend</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äußern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zu</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können</a:t>
            </a:r>
            <a:r>
              <a:rPr lang="en-US" sz="2000" dirty="0">
                <a:solidFill>
                  <a:srgbClr val="000000"/>
                </a:solidFill>
                <a:latin typeface="Canva Sans"/>
                <a:ea typeface="Canva Sans"/>
                <a:cs typeface="Canva Sans"/>
                <a:sym typeface="Canva Sans"/>
              </a:rPr>
              <a:t> und</a:t>
            </a:r>
          </a:p>
        </p:txBody>
      </p:sp>
      <p:sp>
        <p:nvSpPr>
          <p:cNvPr id="13" name="TextBox 13"/>
          <p:cNvSpPr txBox="1"/>
          <p:nvPr/>
        </p:nvSpPr>
        <p:spPr>
          <a:xfrm>
            <a:off x="1398777" y="4044834"/>
            <a:ext cx="10820400" cy="348942"/>
          </a:xfrm>
          <a:prstGeom prst="rect">
            <a:avLst/>
          </a:prstGeom>
        </p:spPr>
        <p:txBody>
          <a:bodyPr lIns="0" tIns="0" rIns="0" bIns="0" rtlCol="0" anchor="t">
            <a:spAutoFit/>
          </a:bodyPr>
          <a:lstStyle/>
          <a:p>
            <a:pPr defTabSz="609630">
              <a:lnSpc>
                <a:spcPts val="2933"/>
              </a:lnSpc>
            </a:pPr>
            <a:r>
              <a:rPr lang="en-US" sz="2000" dirty="0" err="1">
                <a:solidFill>
                  <a:srgbClr val="000000"/>
                </a:solidFill>
                <a:latin typeface="Canva Sans"/>
                <a:ea typeface="Canva Sans"/>
                <a:cs typeface="Canva Sans"/>
                <a:sym typeface="Canva Sans"/>
              </a:rPr>
              <a:t>mit</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seinem</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Vorbringen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bei</a:t>
            </a:r>
            <a:r>
              <a:rPr lang="en-US" sz="2000" dirty="0">
                <a:solidFill>
                  <a:srgbClr val="000000"/>
                </a:solidFill>
                <a:latin typeface="Canva Sans"/>
                <a:ea typeface="Canva Sans"/>
                <a:cs typeface="Canva Sans"/>
                <a:sym typeface="Canva Sans"/>
              </a:rPr>
              <a:t> der </a:t>
            </a:r>
            <a:r>
              <a:rPr lang="en-US" sz="2000" dirty="0" err="1">
                <a:solidFill>
                  <a:srgbClr val="000000"/>
                </a:solidFill>
                <a:latin typeface="Canva Sans"/>
                <a:ea typeface="Canva Sans"/>
                <a:cs typeface="Canva Sans"/>
                <a:sym typeface="Canva Sans"/>
              </a:rPr>
              <a:t>Entscheidungsfindung</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berücksichtigt</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zu</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werden</a:t>
            </a:r>
            <a:endParaRPr lang="en-US" sz="2000" dirty="0">
              <a:solidFill>
                <a:srgbClr val="000000"/>
              </a:solidFill>
              <a:latin typeface="Canva Sans"/>
              <a:ea typeface="Canva Sans"/>
              <a:cs typeface="Canva Sans"/>
              <a:sym typeface="Canva Sans"/>
            </a:endParaRPr>
          </a:p>
        </p:txBody>
      </p:sp>
      <p:sp>
        <p:nvSpPr>
          <p:cNvPr id="14" name="Rechteck 13">
            <a:extLst>
              <a:ext uri="{FF2B5EF4-FFF2-40B4-BE49-F238E27FC236}">
                <a16:creationId xmlns:a16="http://schemas.microsoft.com/office/drawing/2014/main" id="{4C615C25-2224-478E-BCBD-CAB29C0D8496}"/>
              </a:ext>
            </a:extLst>
          </p:cNvPr>
          <p:cNvSpPr/>
          <p:nvPr/>
        </p:nvSpPr>
        <p:spPr>
          <a:xfrm>
            <a:off x="1398777" y="4599091"/>
            <a:ext cx="8940856" cy="1631216"/>
          </a:xfrm>
          <a:prstGeom prst="rect">
            <a:avLst/>
          </a:prstGeom>
        </p:spPr>
        <p:txBody>
          <a:bodyPr wrap="square">
            <a:spAutoFit/>
          </a:bodyPr>
          <a:lstStyle/>
          <a:p>
            <a:r>
              <a:rPr lang="de-DE" sz="2000" dirty="0">
                <a:latin typeface="Canva Sans" panose="020B0604020202020204" charset="0"/>
                <a:cs typeface="Arial" panose="020B0604020202020204" pitchFamily="34" charset="0"/>
              </a:rPr>
              <a:t>in Art.103 I GG geregelt: </a:t>
            </a:r>
            <a:br>
              <a:rPr lang="de-DE" sz="2000" dirty="0">
                <a:latin typeface="Canva Sans" panose="020B0604020202020204" charset="0"/>
                <a:cs typeface="Arial" panose="020B0604020202020204" pitchFamily="34" charset="0"/>
              </a:rPr>
            </a:br>
            <a:r>
              <a:rPr lang="de-DE" sz="2000" i="1" dirty="0">
                <a:latin typeface="Canva Sans" panose="020B0604020202020204" charset="0"/>
                <a:cs typeface="Arial" panose="020B0604020202020204" pitchFamily="34" charset="0"/>
              </a:rPr>
              <a:t>„Vor Gericht hat jedermann Anspruch auf rechtliches Gehör“</a:t>
            </a:r>
          </a:p>
          <a:p>
            <a:r>
              <a:rPr lang="de-DE" sz="2000" dirty="0">
                <a:latin typeface="Canva Sans" panose="020B0604020202020204" charset="0"/>
                <a:cs typeface="Arial" panose="020B0604020202020204" pitchFamily="34" charset="0"/>
              </a:rPr>
              <a:t>Der Anspruch steht nur den Parteien eines Zivilprozesses zu, grundsätzlich aber nicht einem Dritten, z.B. einem Zeugen. Auch nur mit der Möglichkeit sich zu äußern, ist dem Anspruch auf rechtliches Gehör genüge getan.</a:t>
            </a:r>
          </a:p>
        </p:txBody>
      </p:sp>
      <p:sp>
        <p:nvSpPr>
          <p:cNvPr id="15" name="Freeform 4">
            <a:extLst>
              <a:ext uri="{FF2B5EF4-FFF2-40B4-BE49-F238E27FC236}">
                <a16:creationId xmlns:a16="http://schemas.microsoft.com/office/drawing/2014/main" id="{F1F708F7-6B22-47C8-A11F-7ABA9D3BCB1D}"/>
              </a:ext>
            </a:extLst>
          </p:cNvPr>
          <p:cNvSpPr/>
          <p:nvPr/>
        </p:nvSpPr>
        <p:spPr>
          <a:xfrm>
            <a:off x="697323" y="4838183"/>
            <a:ext cx="453591" cy="523627"/>
          </a:xfrm>
          <a:custGeom>
            <a:avLst/>
            <a:gdLst/>
            <a:ahLst/>
            <a:cxnLst/>
            <a:rect l="l" t="t" r="r" b="b"/>
            <a:pathLst>
              <a:path w="680387" h="785440">
                <a:moveTo>
                  <a:pt x="0" y="0"/>
                </a:moveTo>
                <a:lnTo>
                  <a:pt x="680387" y="0"/>
                </a:lnTo>
                <a:lnTo>
                  <a:pt x="680387" y="785440"/>
                </a:lnTo>
                <a:lnTo>
                  <a:pt x="0" y="7854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a:off x="685800" y="2871946"/>
            <a:ext cx="3300254" cy="3300254"/>
          </a:xfrm>
          <a:custGeom>
            <a:avLst/>
            <a:gdLst/>
            <a:ahLst/>
            <a:cxnLst/>
            <a:rect l="l" t="t" r="r" b="b"/>
            <a:pathLst>
              <a:path w="4950381" h="4950381">
                <a:moveTo>
                  <a:pt x="0" y="0"/>
                </a:moveTo>
                <a:lnTo>
                  <a:pt x="4950381" y="0"/>
                </a:lnTo>
                <a:lnTo>
                  <a:pt x="4950381" y="4950381"/>
                </a:lnTo>
                <a:lnTo>
                  <a:pt x="0" y="49503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895445" y="809885"/>
            <a:ext cx="8938843" cy="433708"/>
          </a:xfrm>
          <a:prstGeom prst="rect">
            <a:avLst/>
          </a:prstGeom>
        </p:spPr>
        <p:txBody>
          <a:bodyPr lIns="0" tIns="0" rIns="0" bIns="0" rtlCol="0" anchor="t">
            <a:spAutoFit/>
          </a:bodyPr>
          <a:lstStyle/>
          <a:p>
            <a:pPr defTabSz="609630">
              <a:lnSpc>
                <a:spcPts val="3734"/>
              </a:lnSpc>
            </a:pPr>
            <a:r>
              <a:rPr lang="en-US" sz="2667" b="1">
                <a:solidFill>
                  <a:srgbClr val="000000"/>
                </a:solidFill>
                <a:latin typeface="Canva Sans Bold"/>
                <a:ea typeface="Canva Sans Bold"/>
                <a:cs typeface="Canva Sans Bold"/>
                <a:sym typeface="Canva Sans Bold"/>
              </a:rPr>
              <a:t>Grundsätze des Erkenntnisverfahrens</a:t>
            </a:r>
          </a:p>
        </p:txBody>
      </p:sp>
      <p:sp>
        <p:nvSpPr>
          <p:cNvPr id="6" name="TextBox 6"/>
          <p:cNvSpPr txBox="1"/>
          <p:nvPr/>
        </p:nvSpPr>
        <p:spPr>
          <a:xfrm>
            <a:off x="6473103" y="758026"/>
            <a:ext cx="4839548"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Dispositionsgrundsatz</a:t>
            </a:r>
          </a:p>
        </p:txBody>
      </p:sp>
      <p:sp>
        <p:nvSpPr>
          <p:cNvPr id="7" name="TextBox 7"/>
          <p:cNvSpPr txBox="1"/>
          <p:nvPr/>
        </p:nvSpPr>
        <p:spPr>
          <a:xfrm>
            <a:off x="1295400" y="1755720"/>
            <a:ext cx="9203135" cy="549381"/>
          </a:xfrm>
          <a:prstGeom prst="rect">
            <a:avLst/>
          </a:prstGeom>
        </p:spPr>
        <p:txBody>
          <a:bodyPr wrap="square" lIns="0" tIns="0" rIns="0" bIns="0" rtlCol="0" anchor="t">
            <a:spAutoFit/>
          </a:bodyPr>
          <a:lstStyle/>
          <a:p>
            <a:pPr algn="ctr" defTabSz="609630">
              <a:lnSpc>
                <a:spcPts val="4666"/>
              </a:lnSpc>
            </a:pPr>
            <a:r>
              <a:rPr lang="en-US" sz="3333" b="1" dirty="0" err="1">
                <a:solidFill>
                  <a:srgbClr val="000000"/>
                </a:solidFill>
                <a:latin typeface="Canva Sans Bold"/>
                <a:ea typeface="Canva Sans Bold"/>
                <a:cs typeface="Canva Sans Bold"/>
                <a:sym typeface="Canva Sans Bold"/>
              </a:rPr>
              <a:t>Prinzip</a:t>
            </a:r>
            <a:r>
              <a:rPr lang="en-US" sz="3333" b="1" dirty="0">
                <a:solidFill>
                  <a:srgbClr val="000000"/>
                </a:solidFill>
                <a:latin typeface="Canva Sans Bold"/>
                <a:ea typeface="Canva Sans Bold"/>
                <a:cs typeface="Canva Sans Bold"/>
                <a:sym typeface="Canva Sans Bold"/>
              </a:rPr>
              <a:t> der </a:t>
            </a:r>
            <a:r>
              <a:rPr lang="en-US" sz="3333" b="1" dirty="0" err="1">
                <a:solidFill>
                  <a:srgbClr val="000000"/>
                </a:solidFill>
                <a:latin typeface="Canva Sans Bold"/>
                <a:ea typeface="Canva Sans Bold"/>
                <a:cs typeface="Canva Sans Bold"/>
                <a:sym typeface="Canva Sans Bold"/>
              </a:rPr>
              <a:t>Verfahrensgestaltung</a:t>
            </a:r>
            <a:r>
              <a:rPr lang="en-US" sz="3333" b="1" dirty="0">
                <a:solidFill>
                  <a:srgbClr val="000000"/>
                </a:solidFill>
                <a:latin typeface="Canva Sans Bold"/>
                <a:ea typeface="Canva Sans Bold"/>
                <a:cs typeface="Canva Sans Bold"/>
                <a:sym typeface="Canva Sans Bold"/>
              </a:rPr>
              <a:t>, § 308 I ZPO</a:t>
            </a:r>
          </a:p>
        </p:txBody>
      </p:sp>
      <p:sp>
        <p:nvSpPr>
          <p:cNvPr id="8" name="TextBox 8"/>
          <p:cNvSpPr txBox="1"/>
          <p:nvPr/>
        </p:nvSpPr>
        <p:spPr>
          <a:xfrm>
            <a:off x="3671574" y="2610385"/>
            <a:ext cx="7641077" cy="2372444"/>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Gericht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ist</a:t>
            </a:r>
            <a:r>
              <a:rPr lang="en-US" sz="3333" dirty="0">
                <a:solidFill>
                  <a:srgbClr val="000000"/>
                </a:solidFill>
                <a:latin typeface="Canva Sans"/>
                <a:ea typeface="Canva Sans"/>
                <a:cs typeface="Canva Sans"/>
                <a:sym typeface="Canva Sans"/>
              </a:rPr>
              <a:t> an die </a:t>
            </a:r>
            <a:r>
              <a:rPr lang="en-US" sz="3333" dirty="0" err="1">
                <a:solidFill>
                  <a:srgbClr val="000000"/>
                </a:solidFill>
                <a:latin typeface="Canva Sans"/>
                <a:ea typeface="Canva Sans"/>
                <a:cs typeface="Canva Sans"/>
                <a:sym typeface="Canva Sans"/>
              </a:rPr>
              <a:t>Anträge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Klage</a:t>
            </a:r>
            <a:r>
              <a:rPr lang="en-US" sz="3333" dirty="0">
                <a:solidFill>
                  <a:srgbClr val="000000"/>
                </a:solidFill>
                <a:latin typeface="Canva Sans"/>
                <a:ea typeface="Canva Sans"/>
                <a:cs typeface="Canva Sans"/>
                <a:sym typeface="Canva Sans"/>
              </a:rPr>
              <a:t>- </a:t>
            </a:r>
          </a:p>
          <a:p>
            <a:pPr algn="ctr" defTabSz="609630">
              <a:lnSpc>
                <a:spcPts val="3666"/>
              </a:lnSpc>
            </a:pPr>
            <a:r>
              <a:rPr lang="en-US" sz="3333" dirty="0">
                <a:solidFill>
                  <a:srgbClr val="000000"/>
                </a:solidFill>
                <a:latin typeface="Canva Sans"/>
                <a:ea typeface="Canva Sans"/>
                <a:cs typeface="Canva Sans"/>
                <a:sym typeface="Canva Sans"/>
              </a:rPr>
              <a:t>und </a:t>
            </a:r>
            <a:r>
              <a:rPr lang="en-US" sz="3333" dirty="0" err="1">
                <a:solidFill>
                  <a:srgbClr val="000000"/>
                </a:solidFill>
                <a:latin typeface="Canva Sans"/>
                <a:ea typeface="Canva Sans"/>
                <a:cs typeface="Canva Sans"/>
                <a:sym typeface="Canva Sans"/>
              </a:rPr>
              <a:t>Rechtsmittelrücknahme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oder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Verzicht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Anerkenntnis</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Vergleich</a:t>
            </a:r>
            <a:r>
              <a:rPr lang="en-US" sz="3333" dirty="0">
                <a:solidFill>
                  <a:srgbClr val="000000"/>
                </a:solidFill>
                <a:latin typeface="Canva Sans"/>
                <a:ea typeface="Canva Sans"/>
                <a:cs typeface="Canva Sans"/>
                <a:sym typeface="Canva Sans"/>
              </a:rPr>
              <a:t> </a:t>
            </a:r>
          </a:p>
          <a:p>
            <a:pPr algn="ctr" defTabSz="609630">
              <a:lnSpc>
                <a:spcPts val="3666"/>
              </a:lnSpc>
            </a:pPr>
            <a:r>
              <a:rPr lang="en-US" sz="3333" dirty="0">
                <a:solidFill>
                  <a:srgbClr val="000000"/>
                </a:solidFill>
                <a:latin typeface="Canva Sans"/>
                <a:ea typeface="Canva Sans"/>
                <a:cs typeface="Canva Sans"/>
                <a:sym typeface="Canva Sans"/>
              </a:rPr>
              <a:t>und </a:t>
            </a:r>
            <a:r>
              <a:rPr lang="en-US" sz="3333" dirty="0" err="1">
                <a:solidFill>
                  <a:srgbClr val="000000"/>
                </a:solidFill>
                <a:latin typeface="Canva Sans"/>
                <a:ea typeface="Canva Sans"/>
                <a:cs typeface="Canva Sans"/>
                <a:sym typeface="Canva Sans"/>
              </a:rPr>
              <a:t>Erledigungserklärung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durch</a:t>
            </a:r>
            <a:r>
              <a:rPr lang="en-US" sz="3333" dirty="0">
                <a:solidFill>
                  <a:srgbClr val="000000"/>
                </a:solidFill>
                <a:latin typeface="Canva Sans"/>
                <a:ea typeface="Canva Sans"/>
                <a:cs typeface="Canva Sans"/>
                <a:sym typeface="Canva Sans"/>
              </a:rPr>
              <a:t> </a:t>
            </a:r>
          </a:p>
          <a:p>
            <a:pPr algn="ctr" defTabSz="609630">
              <a:lnSpc>
                <a:spcPts val="3666"/>
              </a:lnSpc>
            </a:pPr>
            <a:r>
              <a:rPr lang="en-US" sz="3333" dirty="0">
                <a:solidFill>
                  <a:srgbClr val="000000"/>
                </a:solidFill>
                <a:latin typeface="Canva Sans"/>
                <a:ea typeface="Canva Sans"/>
                <a:cs typeface="Canva Sans"/>
                <a:sym typeface="Canva Sans"/>
              </a:rPr>
              <a:t>die </a:t>
            </a:r>
            <a:r>
              <a:rPr lang="en-US" sz="3333" dirty="0" err="1">
                <a:solidFill>
                  <a:srgbClr val="000000"/>
                </a:solidFill>
                <a:latin typeface="Canva Sans"/>
                <a:ea typeface="Canva Sans"/>
                <a:cs typeface="Canva Sans"/>
                <a:sym typeface="Canva Sans"/>
              </a:rPr>
              <a:t>Parteien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gebunden</a:t>
            </a:r>
            <a:endParaRPr lang="en-US" sz="3333" dirty="0">
              <a:solidFill>
                <a:srgbClr val="000000"/>
              </a:solidFill>
              <a:latin typeface="Canva Sans"/>
              <a:ea typeface="Canva Sans"/>
              <a:cs typeface="Canva Sans"/>
              <a:sym typeface="Canva Sans"/>
            </a:endParaRPr>
          </a:p>
        </p:txBody>
      </p:sp>
      <p:sp>
        <p:nvSpPr>
          <p:cNvPr id="9" name="Rechteck 8">
            <a:extLst>
              <a:ext uri="{FF2B5EF4-FFF2-40B4-BE49-F238E27FC236}">
                <a16:creationId xmlns:a16="http://schemas.microsoft.com/office/drawing/2014/main" id="{A74864AE-9667-41A9-818E-3A5364A2EE6E}"/>
              </a:ext>
            </a:extLst>
          </p:cNvPr>
          <p:cNvSpPr/>
          <p:nvPr/>
        </p:nvSpPr>
        <p:spPr>
          <a:xfrm>
            <a:off x="4586112" y="5149818"/>
            <a:ext cx="6249528" cy="1200329"/>
          </a:xfrm>
          <a:prstGeom prst="rect">
            <a:avLst/>
          </a:prstGeom>
        </p:spPr>
        <p:txBody>
          <a:bodyPr wrap="square">
            <a:spAutoFit/>
          </a:bodyPr>
          <a:lstStyle/>
          <a:p>
            <a:r>
              <a:rPr lang="de-DE" dirty="0">
                <a:latin typeface="Arial" panose="020B0604020202020204" pitchFamily="34" charset="0"/>
                <a:cs typeface="Arial" panose="020B0604020202020204" pitchFamily="34" charset="0"/>
              </a:rPr>
              <a:t>Die Parteien bestimmen durch ihre Anträge den Beginn, das Ende und den Umfang des Zivilprozesses sowie den Umfang des Prozessstoffes, also auch die Beweismittel, die sie vorbringen möchten um ihre Position zu untermauern.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a:off x="685800" y="2438870"/>
            <a:ext cx="1385430" cy="1466972"/>
          </a:xfrm>
          <a:custGeom>
            <a:avLst/>
            <a:gdLst/>
            <a:ahLst/>
            <a:cxnLst/>
            <a:rect l="l" t="t" r="r" b="b"/>
            <a:pathLst>
              <a:path w="2659186" h="2894352">
                <a:moveTo>
                  <a:pt x="0" y="0"/>
                </a:moveTo>
                <a:lnTo>
                  <a:pt x="2659186" y="0"/>
                </a:lnTo>
                <a:lnTo>
                  <a:pt x="2659186" y="2894352"/>
                </a:lnTo>
                <a:lnTo>
                  <a:pt x="0" y="28943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7719732" y="1685737"/>
            <a:ext cx="3786468" cy="2120422"/>
          </a:xfrm>
          <a:custGeom>
            <a:avLst/>
            <a:gdLst/>
            <a:ahLst/>
            <a:cxnLst/>
            <a:rect l="l" t="t" r="r" b="b"/>
            <a:pathLst>
              <a:path w="5679702" h="3180633">
                <a:moveTo>
                  <a:pt x="0" y="0"/>
                </a:moveTo>
                <a:lnTo>
                  <a:pt x="5679702" y="0"/>
                </a:lnTo>
                <a:lnTo>
                  <a:pt x="5679702" y="3180633"/>
                </a:lnTo>
                <a:lnTo>
                  <a:pt x="0" y="3180633"/>
                </a:lnTo>
                <a:lnTo>
                  <a:pt x="0" y="0"/>
                </a:lnTo>
                <a:close/>
              </a:path>
            </a:pathLst>
          </a:custGeom>
          <a:blipFill>
            <a:blip r:embed="rId5"/>
            <a:stretch>
              <a:fillRect/>
            </a:stretch>
          </a:blipFill>
        </p:spPr>
      </p:sp>
      <p:sp>
        <p:nvSpPr>
          <p:cNvPr id="6" name="TextBox 6"/>
          <p:cNvSpPr txBox="1"/>
          <p:nvPr/>
        </p:nvSpPr>
        <p:spPr>
          <a:xfrm>
            <a:off x="895445" y="809885"/>
            <a:ext cx="8938843" cy="433708"/>
          </a:xfrm>
          <a:prstGeom prst="rect">
            <a:avLst/>
          </a:prstGeom>
        </p:spPr>
        <p:txBody>
          <a:bodyPr lIns="0" tIns="0" rIns="0" bIns="0" rtlCol="0" anchor="t">
            <a:spAutoFit/>
          </a:bodyPr>
          <a:lstStyle/>
          <a:p>
            <a:pPr defTabSz="609630">
              <a:lnSpc>
                <a:spcPts val="3734"/>
              </a:lnSpc>
            </a:pPr>
            <a:r>
              <a:rPr lang="en-US" sz="2667" b="1">
                <a:solidFill>
                  <a:srgbClr val="000000"/>
                </a:solidFill>
                <a:latin typeface="Canva Sans Bold"/>
                <a:ea typeface="Canva Sans Bold"/>
                <a:cs typeface="Canva Sans Bold"/>
                <a:sym typeface="Canva Sans Bold"/>
              </a:rPr>
              <a:t>Grundsätze </a:t>
            </a:r>
          </a:p>
        </p:txBody>
      </p:sp>
      <p:sp>
        <p:nvSpPr>
          <p:cNvPr id="7" name="TextBox 7"/>
          <p:cNvSpPr txBox="1"/>
          <p:nvPr/>
        </p:nvSpPr>
        <p:spPr>
          <a:xfrm>
            <a:off x="5672337" y="809885"/>
            <a:ext cx="5663524"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Grundsatz der Öffentlichkeit</a:t>
            </a:r>
          </a:p>
        </p:txBody>
      </p:sp>
      <p:sp>
        <p:nvSpPr>
          <p:cNvPr id="8" name="TextBox 8"/>
          <p:cNvSpPr txBox="1"/>
          <p:nvPr/>
        </p:nvSpPr>
        <p:spPr>
          <a:xfrm>
            <a:off x="685800" y="1637430"/>
            <a:ext cx="6858000" cy="425886"/>
          </a:xfrm>
          <a:prstGeom prst="rect">
            <a:avLst/>
          </a:prstGeom>
        </p:spPr>
        <p:txBody>
          <a:bodyPr wrap="square" lIns="0" tIns="0" rIns="0" bIns="0" rtlCol="0" anchor="t">
            <a:spAutoFit/>
          </a:bodyPr>
          <a:lstStyle/>
          <a:p>
            <a:pPr algn="r" defTabSz="609630">
              <a:lnSpc>
                <a:spcPts val="3666"/>
              </a:lnSpc>
            </a:pPr>
            <a:r>
              <a:rPr lang="en-US" sz="2400" dirty="0" err="1">
                <a:solidFill>
                  <a:srgbClr val="000000"/>
                </a:solidFill>
                <a:latin typeface="Canva Sans"/>
                <a:ea typeface="Canva Sans"/>
                <a:cs typeface="Canva Sans"/>
                <a:sym typeface="Canva Sans"/>
              </a:rPr>
              <a:t>Verhandlungen</a:t>
            </a:r>
            <a:r>
              <a:rPr lang="en-US" sz="2400" dirty="0">
                <a:solidFill>
                  <a:srgbClr val="000000"/>
                </a:solidFill>
                <a:latin typeface="Canva Sans"/>
                <a:ea typeface="Canva Sans"/>
                <a:cs typeface="Canva Sans"/>
                <a:sym typeface="Canva Sans"/>
              </a:rPr>
              <a:t> und </a:t>
            </a:r>
            <a:r>
              <a:rPr lang="en-US" sz="2400" dirty="0" err="1">
                <a:solidFill>
                  <a:srgbClr val="000000"/>
                </a:solidFill>
                <a:latin typeface="Canva Sans"/>
                <a:ea typeface="Canva Sans"/>
                <a:cs typeface="Canva Sans"/>
                <a:sym typeface="Canva Sans"/>
              </a:rPr>
              <a:t>Verkündungen</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sind</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öffentlich</a:t>
            </a:r>
            <a:endParaRPr lang="en-US" sz="2400" dirty="0">
              <a:solidFill>
                <a:srgbClr val="000000"/>
              </a:solidFill>
              <a:latin typeface="Canva Sans"/>
              <a:ea typeface="Canva Sans"/>
              <a:cs typeface="Canva Sans"/>
              <a:sym typeface="Canva Sans"/>
            </a:endParaRPr>
          </a:p>
        </p:txBody>
      </p:sp>
      <p:sp>
        <p:nvSpPr>
          <p:cNvPr id="9" name="TextBox 9"/>
          <p:cNvSpPr txBox="1"/>
          <p:nvPr/>
        </p:nvSpPr>
        <p:spPr>
          <a:xfrm>
            <a:off x="1909737" y="2556853"/>
            <a:ext cx="5809995" cy="522066"/>
          </a:xfrm>
          <a:prstGeom prst="rect">
            <a:avLst/>
          </a:prstGeom>
        </p:spPr>
        <p:txBody>
          <a:bodyPr wrap="square" lIns="0" tIns="0" rIns="0" bIns="0" rtlCol="0" anchor="t">
            <a:spAutoFit/>
          </a:bodyPr>
          <a:lstStyle/>
          <a:p>
            <a:pPr defTabSz="609630">
              <a:lnSpc>
                <a:spcPts val="4666"/>
              </a:lnSpc>
            </a:pPr>
            <a:r>
              <a:rPr lang="en-US" sz="2400" dirty="0">
                <a:solidFill>
                  <a:srgbClr val="000000"/>
                </a:solidFill>
                <a:latin typeface="Canva Sans"/>
                <a:ea typeface="Canva Sans"/>
                <a:cs typeface="Canva Sans"/>
                <a:sym typeface="Canva Sans"/>
              </a:rPr>
              <a:t>Ton- und </a:t>
            </a:r>
            <a:r>
              <a:rPr lang="en-US" sz="2400" dirty="0" err="1">
                <a:solidFill>
                  <a:srgbClr val="000000"/>
                </a:solidFill>
                <a:latin typeface="Canva Sans"/>
                <a:ea typeface="Canva Sans"/>
                <a:cs typeface="Canva Sans"/>
                <a:sym typeface="Canva Sans"/>
              </a:rPr>
              <a:t>Filmaufnahmen</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sind</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unzulässig</a:t>
            </a:r>
            <a:endParaRPr lang="en-US" sz="2400" dirty="0">
              <a:solidFill>
                <a:srgbClr val="000000"/>
              </a:solidFill>
              <a:latin typeface="Canva Sans"/>
              <a:ea typeface="Canva Sans"/>
              <a:cs typeface="Canva Sans"/>
              <a:sym typeface="Canva Sans"/>
            </a:endParaRPr>
          </a:p>
        </p:txBody>
      </p:sp>
      <p:sp>
        <p:nvSpPr>
          <p:cNvPr id="10" name="TextBox 10"/>
          <p:cNvSpPr txBox="1"/>
          <p:nvPr/>
        </p:nvSpPr>
        <p:spPr>
          <a:xfrm>
            <a:off x="685800" y="4058270"/>
            <a:ext cx="9189720" cy="522066"/>
          </a:xfrm>
          <a:prstGeom prst="rect">
            <a:avLst/>
          </a:prstGeom>
        </p:spPr>
        <p:txBody>
          <a:bodyPr wrap="square" lIns="0" tIns="0" rIns="0" bIns="0" rtlCol="0" anchor="t">
            <a:spAutoFit/>
          </a:bodyPr>
          <a:lstStyle/>
          <a:p>
            <a:pPr algn="ctr" defTabSz="609630">
              <a:lnSpc>
                <a:spcPts val="4666"/>
              </a:lnSpc>
            </a:pPr>
            <a:r>
              <a:rPr lang="en-US" sz="2400" dirty="0" err="1">
                <a:solidFill>
                  <a:srgbClr val="000000"/>
                </a:solidFill>
                <a:latin typeface="Canva Sans"/>
                <a:ea typeface="Canva Sans"/>
                <a:cs typeface="Canva Sans"/>
                <a:sym typeface="Canva Sans"/>
              </a:rPr>
              <a:t>Verstoß</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gegen</a:t>
            </a:r>
            <a:r>
              <a:rPr lang="en-US" sz="2400" dirty="0">
                <a:solidFill>
                  <a:srgbClr val="000000"/>
                </a:solidFill>
                <a:latin typeface="Canva Sans"/>
                <a:ea typeface="Canva Sans"/>
                <a:cs typeface="Canva Sans"/>
                <a:sym typeface="Canva Sans"/>
              </a:rPr>
              <a:t> die </a:t>
            </a:r>
            <a:r>
              <a:rPr lang="en-US" sz="2400" dirty="0" err="1">
                <a:solidFill>
                  <a:srgbClr val="000000"/>
                </a:solidFill>
                <a:latin typeface="Canva Sans"/>
                <a:ea typeface="Canva Sans"/>
                <a:cs typeface="Canva Sans"/>
                <a:sym typeface="Canva Sans"/>
              </a:rPr>
              <a:t>Öffentlichkeit</a:t>
            </a:r>
            <a:r>
              <a:rPr lang="en-US" sz="2400" dirty="0">
                <a:solidFill>
                  <a:srgbClr val="000000"/>
                </a:solidFill>
                <a:latin typeface="Canva Sans"/>
                <a:ea typeface="Canva Sans"/>
                <a:cs typeface="Canva Sans"/>
                <a:sym typeface="Canva Sans"/>
              </a:rPr>
              <a:t> = </a:t>
            </a:r>
            <a:r>
              <a:rPr lang="en-US" sz="2400" dirty="0" err="1">
                <a:solidFill>
                  <a:srgbClr val="000000"/>
                </a:solidFill>
                <a:latin typeface="Canva Sans"/>
                <a:ea typeface="Canva Sans"/>
                <a:cs typeface="Canva Sans"/>
                <a:sym typeface="Canva Sans"/>
              </a:rPr>
              <a:t>Revisiongrund</a:t>
            </a:r>
            <a:r>
              <a:rPr lang="en-US" sz="2400" dirty="0">
                <a:solidFill>
                  <a:srgbClr val="000000"/>
                </a:solidFill>
                <a:latin typeface="Canva Sans"/>
                <a:ea typeface="Canva Sans"/>
                <a:cs typeface="Canva Sans"/>
                <a:sym typeface="Canva Sans"/>
              </a:rPr>
              <a:t>, § 547 Nr. 5 ZPO</a:t>
            </a:r>
          </a:p>
        </p:txBody>
      </p:sp>
      <p:sp>
        <p:nvSpPr>
          <p:cNvPr id="11" name="AutoShape 11"/>
          <p:cNvSpPr/>
          <p:nvPr/>
        </p:nvSpPr>
        <p:spPr>
          <a:xfrm>
            <a:off x="685800" y="2250310"/>
            <a:ext cx="1385430" cy="1731929"/>
          </a:xfrm>
          <a:prstGeom prst="line">
            <a:avLst/>
          </a:prstGeom>
          <a:ln w="38100" cap="flat">
            <a:solidFill>
              <a:srgbClr val="000000"/>
            </a:solidFill>
            <a:prstDash val="solid"/>
            <a:headEnd type="none" w="sm" len="sm"/>
            <a:tailEnd type="none" w="sm" len="sm"/>
          </a:ln>
        </p:spPr>
      </p:sp>
      <p:sp>
        <p:nvSpPr>
          <p:cNvPr id="12" name="AutoShape 12"/>
          <p:cNvSpPr/>
          <p:nvPr/>
        </p:nvSpPr>
        <p:spPr>
          <a:xfrm flipH="1">
            <a:off x="593835" y="2361714"/>
            <a:ext cx="1569359" cy="1613838"/>
          </a:xfrm>
          <a:prstGeom prst="line">
            <a:avLst/>
          </a:prstGeom>
          <a:ln w="38100" cap="flat">
            <a:solidFill>
              <a:srgbClr val="000000"/>
            </a:solidFill>
            <a:prstDash val="solid"/>
            <a:headEnd type="none" w="sm" len="sm"/>
            <a:tailEnd type="none" w="sm" len="sm"/>
          </a:ln>
        </p:spPr>
      </p:sp>
      <p:sp>
        <p:nvSpPr>
          <p:cNvPr id="13" name="Rechteck 12">
            <a:extLst>
              <a:ext uri="{FF2B5EF4-FFF2-40B4-BE49-F238E27FC236}">
                <a16:creationId xmlns:a16="http://schemas.microsoft.com/office/drawing/2014/main" id="{89BBC321-7474-4D85-BB68-C77412C0EBCC}"/>
              </a:ext>
            </a:extLst>
          </p:cNvPr>
          <p:cNvSpPr/>
          <p:nvPr/>
        </p:nvSpPr>
        <p:spPr>
          <a:xfrm>
            <a:off x="347325" y="4717437"/>
            <a:ext cx="11497349" cy="2031325"/>
          </a:xfrm>
          <a:prstGeom prst="rect">
            <a:avLst/>
          </a:prstGeom>
        </p:spPr>
        <p:txBody>
          <a:bodyPr wrap="square">
            <a:spAutoFit/>
          </a:bodyPr>
          <a:lstStyle/>
          <a:p>
            <a:r>
              <a:rPr lang="de-DE" b="1" u="sng" dirty="0">
                <a:latin typeface="Arial" panose="020B0604020202020204" pitchFamily="34" charset="0"/>
                <a:cs typeface="Arial" panose="020B0604020202020204" pitchFamily="34" charset="0"/>
              </a:rPr>
              <a:t>§§ 169 I 1 u. 2, 171b I,172, 173 I GVG, 547 Nr. 5 ZPO</a:t>
            </a:r>
          </a:p>
          <a:p>
            <a:r>
              <a:rPr lang="de-DE" dirty="0">
                <a:latin typeface="Arial" panose="020B0604020202020204" pitchFamily="34" charset="0"/>
                <a:cs typeface="Arial" panose="020B0604020202020204" pitchFamily="34" charset="0"/>
              </a:rPr>
              <a:t>Die Verhandlung vor dem erkennenden Gericht einschließlich der Verkündung der Urteile und Beschlüsse ist öffentlich. </a:t>
            </a:r>
            <a:r>
              <a:rPr lang="de-DE" b="1" dirty="0">
                <a:latin typeface="Arial" panose="020B0604020202020204" pitchFamily="34" charset="0"/>
                <a:cs typeface="Arial" panose="020B0604020202020204" pitchFamily="34" charset="0"/>
              </a:rPr>
              <a:t>Das bedeutet, dass auch Unbeteiligte grundsätzlich Zutritt zu den Gerichtsverhandlungen haben müssen</a:t>
            </a:r>
            <a:r>
              <a:rPr lang="de-DE" dirty="0">
                <a:latin typeface="Arial" panose="020B0604020202020204" pitchFamily="34" charset="0"/>
                <a:cs typeface="Arial" panose="020B0604020202020204" pitchFamily="34" charset="0"/>
              </a:rPr>
              <a:t>.</a:t>
            </a:r>
          </a:p>
          <a:p>
            <a:r>
              <a:rPr lang="de-DE" dirty="0">
                <a:latin typeface="Arial" panose="020B0604020202020204" pitchFamily="34" charset="0"/>
                <a:cs typeface="Arial" panose="020B0604020202020204" pitchFamily="34" charset="0"/>
              </a:rPr>
              <a:t>Aus persönlichen Gründen kann die Öffentlichkeit ausgeschlossen werden.</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Das Gericht kann für die Verhandlung oder für Teile davon die Öffentlichkeit ausschließen (Gefährdung Staatssicherheit, Gefährdung Leben oder Freiheit des Zeugen, bei Personen unter 18 Jahren).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a:off x="790872" y="4392827"/>
            <a:ext cx="302607" cy="349329"/>
          </a:xfrm>
          <a:custGeom>
            <a:avLst/>
            <a:gdLst/>
            <a:ahLst/>
            <a:cxnLst/>
            <a:rect l="l" t="t" r="r" b="b"/>
            <a:pathLst>
              <a:path w="453910" h="523994">
                <a:moveTo>
                  <a:pt x="0" y="0"/>
                </a:moveTo>
                <a:lnTo>
                  <a:pt x="453910" y="0"/>
                </a:lnTo>
                <a:lnTo>
                  <a:pt x="453910" y="523994"/>
                </a:lnTo>
                <a:lnTo>
                  <a:pt x="0" y="523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744141" y="4877938"/>
            <a:ext cx="302607" cy="349329"/>
          </a:xfrm>
          <a:custGeom>
            <a:avLst/>
            <a:gdLst/>
            <a:ahLst/>
            <a:cxnLst/>
            <a:rect l="l" t="t" r="r" b="b"/>
            <a:pathLst>
              <a:path w="453910" h="523994">
                <a:moveTo>
                  <a:pt x="0" y="0"/>
                </a:moveTo>
                <a:lnTo>
                  <a:pt x="453910" y="0"/>
                </a:lnTo>
                <a:lnTo>
                  <a:pt x="453910" y="523994"/>
                </a:lnTo>
                <a:lnTo>
                  <a:pt x="0" y="523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744141" y="5343983"/>
            <a:ext cx="302607" cy="349329"/>
          </a:xfrm>
          <a:custGeom>
            <a:avLst/>
            <a:gdLst/>
            <a:ahLst/>
            <a:cxnLst/>
            <a:rect l="l" t="t" r="r" b="b"/>
            <a:pathLst>
              <a:path w="453910" h="523994">
                <a:moveTo>
                  <a:pt x="0" y="0"/>
                </a:moveTo>
                <a:lnTo>
                  <a:pt x="453910" y="0"/>
                </a:lnTo>
                <a:lnTo>
                  <a:pt x="453910" y="523994"/>
                </a:lnTo>
                <a:lnTo>
                  <a:pt x="0" y="523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771916" y="6172200"/>
            <a:ext cx="302607" cy="349329"/>
          </a:xfrm>
          <a:custGeom>
            <a:avLst/>
            <a:gdLst/>
            <a:ahLst/>
            <a:cxnLst/>
            <a:rect l="l" t="t" r="r" b="b"/>
            <a:pathLst>
              <a:path w="453910" h="523994">
                <a:moveTo>
                  <a:pt x="0" y="0"/>
                </a:moveTo>
                <a:lnTo>
                  <a:pt x="453910" y="0"/>
                </a:lnTo>
                <a:lnTo>
                  <a:pt x="453910" y="523994"/>
                </a:lnTo>
                <a:lnTo>
                  <a:pt x="0" y="5239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8923897" y="4017410"/>
            <a:ext cx="2567261" cy="1962551"/>
          </a:xfrm>
          <a:custGeom>
            <a:avLst/>
            <a:gdLst/>
            <a:ahLst/>
            <a:cxnLst/>
            <a:rect l="l" t="t" r="r" b="b"/>
            <a:pathLst>
              <a:path w="3850891" h="2943826">
                <a:moveTo>
                  <a:pt x="0" y="0"/>
                </a:moveTo>
                <a:lnTo>
                  <a:pt x="3850890" y="0"/>
                </a:lnTo>
                <a:lnTo>
                  <a:pt x="3850890" y="2943826"/>
                </a:lnTo>
                <a:lnTo>
                  <a:pt x="0" y="2943826"/>
                </a:lnTo>
                <a:lnTo>
                  <a:pt x="0" y="0"/>
                </a:lnTo>
                <a:close/>
              </a:path>
            </a:pathLst>
          </a:custGeom>
          <a:blipFill>
            <a:blip r:embed="rId5"/>
            <a:stretch>
              <a:fillRect l="-585"/>
            </a:stretch>
          </a:blipFill>
        </p:spPr>
      </p:sp>
      <p:sp>
        <p:nvSpPr>
          <p:cNvPr id="9" name="TextBox 9"/>
          <p:cNvSpPr txBox="1"/>
          <p:nvPr/>
        </p:nvSpPr>
        <p:spPr>
          <a:xfrm>
            <a:off x="895445" y="877618"/>
            <a:ext cx="8938843" cy="327718"/>
          </a:xfrm>
          <a:prstGeom prst="rect">
            <a:avLst/>
          </a:prstGeom>
        </p:spPr>
        <p:txBody>
          <a:bodyPr lIns="0" tIns="0" rIns="0" bIns="0" rtlCol="0" anchor="t">
            <a:spAutoFit/>
          </a:bodyPr>
          <a:lstStyle/>
          <a:p>
            <a:pPr defTabSz="609630">
              <a:lnSpc>
                <a:spcPts val="2800"/>
              </a:lnSpc>
            </a:pPr>
            <a:r>
              <a:rPr lang="en-US" sz="2000" b="1">
                <a:solidFill>
                  <a:srgbClr val="000000"/>
                </a:solidFill>
                <a:latin typeface="Canva Sans Bold"/>
                <a:ea typeface="Canva Sans Bold"/>
                <a:cs typeface="Canva Sans Bold"/>
                <a:sym typeface="Canva Sans Bold"/>
              </a:rPr>
              <a:t>Grundsätze des Erkenntnisverfahrens</a:t>
            </a:r>
          </a:p>
        </p:txBody>
      </p:sp>
      <p:sp>
        <p:nvSpPr>
          <p:cNvPr id="10" name="TextBox 10"/>
          <p:cNvSpPr txBox="1"/>
          <p:nvPr/>
        </p:nvSpPr>
        <p:spPr>
          <a:xfrm>
            <a:off x="5973057" y="758026"/>
            <a:ext cx="5339594"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Grundsatz der Mündlichkeit</a:t>
            </a:r>
          </a:p>
        </p:txBody>
      </p:sp>
      <p:sp>
        <p:nvSpPr>
          <p:cNvPr id="11" name="TextBox 11"/>
          <p:cNvSpPr txBox="1"/>
          <p:nvPr/>
        </p:nvSpPr>
        <p:spPr>
          <a:xfrm>
            <a:off x="1506933" y="1624390"/>
            <a:ext cx="8932247" cy="912109"/>
          </a:xfrm>
          <a:prstGeom prst="rect">
            <a:avLst/>
          </a:prstGeom>
        </p:spPr>
        <p:txBody>
          <a:bodyPr wrap="square" lIns="0" tIns="0" rIns="0" bIns="0" rtlCol="0" anchor="t">
            <a:spAutoFit/>
          </a:bodyPr>
          <a:lstStyle/>
          <a:p>
            <a:pPr algn="ctr" defTabSz="609630">
              <a:lnSpc>
                <a:spcPts val="3666"/>
              </a:lnSpc>
            </a:pPr>
            <a:r>
              <a:rPr lang="en-US" sz="2400" b="1" dirty="0" err="1">
                <a:solidFill>
                  <a:srgbClr val="000000"/>
                </a:solidFill>
                <a:latin typeface="Canva Sans Bold" panose="020B0604020202020204" charset="0"/>
                <a:ea typeface="Canva Sans Bold"/>
                <a:cs typeface="Canva Sans Bold"/>
                <a:sym typeface="Canva Sans Bold"/>
              </a:rPr>
              <a:t>Parteien</a:t>
            </a:r>
            <a:r>
              <a:rPr lang="en-US" sz="2400" b="1" dirty="0">
                <a:solidFill>
                  <a:srgbClr val="000000"/>
                </a:solidFill>
                <a:latin typeface="Canva Sans Bold" panose="020B0604020202020204" charset="0"/>
                <a:ea typeface="Canva Sans Bold"/>
                <a:cs typeface="Canva Sans Bold"/>
                <a:sym typeface="Canva Sans Bold"/>
              </a:rPr>
              <a:t> </a:t>
            </a:r>
            <a:r>
              <a:rPr lang="en-US" sz="2400" b="1" dirty="0" err="1">
                <a:solidFill>
                  <a:srgbClr val="000000"/>
                </a:solidFill>
                <a:latin typeface="Canva Sans Bold" panose="020B0604020202020204" charset="0"/>
                <a:ea typeface="Canva Sans Bold"/>
                <a:cs typeface="Canva Sans Bold"/>
                <a:sym typeface="Canva Sans Bold"/>
              </a:rPr>
              <a:t>verhandeln</a:t>
            </a:r>
            <a:r>
              <a:rPr lang="en-US" sz="2400" b="1" dirty="0">
                <a:solidFill>
                  <a:srgbClr val="000000"/>
                </a:solidFill>
                <a:latin typeface="Canva Sans Bold" panose="020B0604020202020204" charset="0"/>
                <a:ea typeface="Canva Sans Bold"/>
                <a:cs typeface="Canva Sans Bold"/>
                <a:sym typeface="Canva Sans Bold"/>
              </a:rPr>
              <a:t> </a:t>
            </a:r>
            <a:r>
              <a:rPr lang="en-US" sz="2400" b="1" dirty="0" err="1">
                <a:solidFill>
                  <a:srgbClr val="000000"/>
                </a:solidFill>
                <a:latin typeface="Canva Sans Bold" panose="020B0604020202020204" charset="0"/>
                <a:ea typeface="Canva Sans Bold"/>
                <a:cs typeface="Canva Sans Bold"/>
                <a:sym typeface="Canva Sans Bold"/>
              </a:rPr>
              <a:t>vor</a:t>
            </a:r>
            <a:r>
              <a:rPr lang="en-US" sz="2400" b="1" dirty="0">
                <a:solidFill>
                  <a:srgbClr val="000000"/>
                </a:solidFill>
                <a:latin typeface="Canva Sans Bold" panose="020B0604020202020204" charset="0"/>
                <a:ea typeface="Canva Sans Bold"/>
                <a:cs typeface="Canva Sans Bold"/>
                <a:sym typeface="Canva Sans Bold"/>
              </a:rPr>
              <a:t> dem </a:t>
            </a:r>
            <a:r>
              <a:rPr lang="en-US" sz="2400" b="1" dirty="0" err="1">
                <a:solidFill>
                  <a:srgbClr val="000000"/>
                </a:solidFill>
                <a:latin typeface="Canva Sans Bold" panose="020B0604020202020204" charset="0"/>
                <a:ea typeface="Canva Sans Bold"/>
                <a:cs typeface="Canva Sans Bold"/>
                <a:sym typeface="Canva Sans Bold"/>
              </a:rPr>
              <a:t>erkennenden</a:t>
            </a:r>
            <a:r>
              <a:rPr lang="en-US" sz="2400" b="1" dirty="0">
                <a:solidFill>
                  <a:srgbClr val="000000"/>
                </a:solidFill>
                <a:latin typeface="Canva Sans Bold" panose="020B0604020202020204" charset="0"/>
                <a:ea typeface="Canva Sans Bold"/>
                <a:cs typeface="Canva Sans Bold"/>
                <a:sym typeface="Canva Sans Bold"/>
              </a:rPr>
              <a:t> </a:t>
            </a:r>
            <a:r>
              <a:rPr lang="en-US" sz="2400" b="1" dirty="0" err="1">
                <a:solidFill>
                  <a:srgbClr val="000000"/>
                </a:solidFill>
                <a:latin typeface="Canva Sans Bold" panose="020B0604020202020204" charset="0"/>
                <a:ea typeface="Canva Sans Bold"/>
                <a:cs typeface="Canva Sans Bold"/>
                <a:sym typeface="Canva Sans Bold"/>
              </a:rPr>
              <a:t>Gericht</a:t>
            </a:r>
            <a:r>
              <a:rPr lang="en-US" sz="2400" b="1" dirty="0">
                <a:solidFill>
                  <a:srgbClr val="000000"/>
                </a:solidFill>
                <a:latin typeface="Canva Sans Bold" panose="020B0604020202020204" charset="0"/>
                <a:ea typeface="Canva Sans Bold"/>
                <a:cs typeface="Canva Sans Bold"/>
                <a:sym typeface="Canva Sans Bold"/>
              </a:rPr>
              <a:t> </a:t>
            </a:r>
            <a:r>
              <a:rPr lang="en-US" sz="2400" b="1" dirty="0" err="1">
                <a:solidFill>
                  <a:srgbClr val="000000"/>
                </a:solidFill>
                <a:latin typeface="Canva Sans Bold" panose="020B0604020202020204" charset="0"/>
                <a:ea typeface="Canva Sans Bold"/>
                <a:cs typeface="Canva Sans Bold"/>
                <a:sym typeface="Canva Sans Bold"/>
              </a:rPr>
              <a:t>mündlich</a:t>
            </a:r>
            <a:r>
              <a:rPr lang="en-US" sz="2400" b="1" dirty="0">
                <a:solidFill>
                  <a:srgbClr val="000000"/>
                </a:solidFill>
                <a:latin typeface="Canva Sans Bold" panose="020B0604020202020204" charset="0"/>
                <a:ea typeface="Canva Sans Bold"/>
                <a:cs typeface="Canva Sans Bold"/>
                <a:sym typeface="Canva Sans Bold"/>
              </a:rPr>
              <a:t>, </a:t>
            </a:r>
            <a:r>
              <a:rPr lang="de-DE" sz="2400" b="1" u="sng" dirty="0">
                <a:latin typeface="Canva Sans Bold" panose="020B0604020202020204" charset="0"/>
                <a:cs typeface="Arial" panose="020B0604020202020204" pitchFamily="34" charset="0"/>
              </a:rPr>
              <a:t>§§ 128 I-IV, 137 III, 688-694 ZPO</a:t>
            </a:r>
            <a:endParaRPr lang="en-US" sz="2400" b="1" dirty="0">
              <a:solidFill>
                <a:srgbClr val="000000"/>
              </a:solidFill>
              <a:latin typeface="Canva Sans Bold" panose="020B0604020202020204" charset="0"/>
              <a:ea typeface="Canva Sans Bold"/>
              <a:cs typeface="Canva Sans Bold"/>
              <a:sym typeface="Canva Sans Bold"/>
            </a:endParaRPr>
          </a:p>
        </p:txBody>
      </p:sp>
      <p:sp>
        <p:nvSpPr>
          <p:cNvPr id="12" name="TextBox 12"/>
          <p:cNvSpPr txBox="1"/>
          <p:nvPr/>
        </p:nvSpPr>
        <p:spPr>
          <a:xfrm>
            <a:off x="790872" y="3674323"/>
            <a:ext cx="8642854" cy="414281"/>
          </a:xfrm>
          <a:prstGeom prst="rect">
            <a:avLst/>
          </a:prstGeom>
        </p:spPr>
        <p:txBody>
          <a:bodyPr lIns="0" tIns="0" rIns="0" bIns="0" rtlCol="0" anchor="t">
            <a:spAutoFit/>
          </a:bodyPr>
          <a:lstStyle/>
          <a:p>
            <a:pPr defTabSz="609630">
              <a:lnSpc>
                <a:spcPts val="3734"/>
              </a:lnSpc>
            </a:pPr>
            <a:r>
              <a:rPr lang="en-US" sz="2000" u="sng" dirty="0" err="1">
                <a:solidFill>
                  <a:srgbClr val="000000"/>
                </a:solidFill>
                <a:latin typeface="Canva Sans"/>
                <a:ea typeface="Canva Sans"/>
                <a:cs typeface="Canva Sans"/>
                <a:sym typeface="Canva Sans"/>
              </a:rPr>
              <a:t>Entscheidungen</a:t>
            </a:r>
            <a:r>
              <a:rPr lang="en-US" sz="2000" u="sng" dirty="0">
                <a:solidFill>
                  <a:srgbClr val="000000"/>
                </a:solidFill>
                <a:latin typeface="Canva Sans"/>
                <a:ea typeface="Canva Sans"/>
                <a:cs typeface="Canva Sans"/>
                <a:sym typeface="Canva Sans"/>
              </a:rPr>
              <a:t> </a:t>
            </a:r>
            <a:r>
              <a:rPr lang="en-US" sz="2000" u="sng" dirty="0" err="1">
                <a:solidFill>
                  <a:srgbClr val="000000"/>
                </a:solidFill>
                <a:latin typeface="Canva Sans"/>
                <a:ea typeface="Canva Sans"/>
                <a:cs typeface="Canva Sans"/>
                <a:sym typeface="Canva Sans"/>
              </a:rPr>
              <a:t>ohne</a:t>
            </a:r>
            <a:r>
              <a:rPr lang="en-US" sz="2000" u="sng" dirty="0">
                <a:solidFill>
                  <a:srgbClr val="000000"/>
                </a:solidFill>
                <a:latin typeface="Canva Sans"/>
                <a:ea typeface="Canva Sans"/>
                <a:cs typeface="Canva Sans"/>
                <a:sym typeface="Canva Sans"/>
              </a:rPr>
              <a:t> </a:t>
            </a:r>
            <a:r>
              <a:rPr lang="en-US" sz="2000" u="sng" dirty="0" err="1">
                <a:solidFill>
                  <a:srgbClr val="000000"/>
                </a:solidFill>
                <a:latin typeface="Canva Sans"/>
                <a:ea typeface="Canva Sans"/>
                <a:cs typeface="Canva Sans"/>
                <a:sym typeface="Canva Sans"/>
              </a:rPr>
              <a:t>mündliche</a:t>
            </a:r>
            <a:r>
              <a:rPr lang="en-US" sz="2000" u="sng" dirty="0">
                <a:solidFill>
                  <a:srgbClr val="000000"/>
                </a:solidFill>
                <a:latin typeface="Canva Sans"/>
                <a:ea typeface="Canva Sans"/>
                <a:cs typeface="Canva Sans"/>
                <a:sym typeface="Canva Sans"/>
              </a:rPr>
              <a:t> </a:t>
            </a:r>
            <a:r>
              <a:rPr lang="en-US" sz="2000" u="sng" dirty="0" err="1">
                <a:solidFill>
                  <a:srgbClr val="000000"/>
                </a:solidFill>
                <a:latin typeface="Canva Sans"/>
                <a:ea typeface="Canva Sans"/>
                <a:cs typeface="Canva Sans"/>
                <a:sym typeface="Canva Sans"/>
              </a:rPr>
              <a:t>Verhandlung</a:t>
            </a:r>
            <a:r>
              <a:rPr lang="en-US" sz="2000" u="sng" dirty="0">
                <a:solidFill>
                  <a:srgbClr val="000000"/>
                </a:solidFill>
                <a:latin typeface="Canva Sans"/>
                <a:ea typeface="Canva Sans"/>
                <a:cs typeface="Canva Sans"/>
                <a:sym typeface="Canva Sans"/>
              </a:rPr>
              <a:t>: </a:t>
            </a:r>
          </a:p>
        </p:txBody>
      </p:sp>
      <p:sp>
        <p:nvSpPr>
          <p:cNvPr id="13" name="TextBox 13"/>
          <p:cNvSpPr txBox="1"/>
          <p:nvPr/>
        </p:nvSpPr>
        <p:spPr>
          <a:xfrm>
            <a:off x="1239792" y="4253102"/>
            <a:ext cx="3957048" cy="414281"/>
          </a:xfrm>
          <a:prstGeom prst="rect">
            <a:avLst/>
          </a:prstGeom>
        </p:spPr>
        <p:txBody>
          <a:bodyPr wrap="square" lIns="0" tIns="0" rIns="0" bIns="0" rtlCol="0" anchor="t">
            <a:spAutoFit/>
          </a:bodyPr>
          <a:lstStyle/>
          <a:p>
            <a:pPr defTabSz="609630">
              <a:lnSpc>
                <a:spcPts val="3734"/>
              </a:lnSpc>
            </a:pPr>
            <a:r>
              <a:rPr lang="en-US" sz="2000" dirty="0" err="1">
                <a:solidFill>
                  <a:srgbClr val="000000"/>
                </a:solidFill>
                <a:latin typeface="Canva Sans" panose="020B0604020202020204" charset="0"/>
                <a:ea typeface="Canva Sans"/>
                <a:cs typeface="Canva Sans"/>
                <a:sym typeface="Canva Sans"/>
              </a:rPr>
              <a:t>Mahnverfahren</a:t>
            </a:r>
            <a:r>
              <a:rPr lang="en-US" sz="2000" dirty="0">
                <a:solidFill>
                  <a:srgbClr val="000000"/>
                </a:solidFill>
                <a:latin typeface="Canva Sans" panose="020B0604020202020204" charset="0"/>
                <a:ea typeface="Canva Sans"/>
                <a:cs typeface="Canva Sans"/>
                <a:sym typeface="Canva Sans"/>
              </a:rPr>
              <a:t>, </a:t>
            </a:r>
            <a:r>
              <a:rPr lang="de-DE" sz="2000" dirty="0">
                <a:latin typeface="Canva Sans" panose="020B0604020202020204" charset="0"/>
                <a:cs typeface="Arial" panose="020B0604020202020204" pitchFamily="34" charset="0"/>
              </a:rPr>
              <a:t>§§ 688-694 ZPO</a:t>
            </a:r>
          </a:p>
        </p:txBody>
      </p:sp>
      <p:sp>
        <p:nvSpPr>
          <p:cNvPr id="14" name="TextBox 14"/>
          <p:cNvSpPr txBox="1"/>
          <p:nvPr/>
        </p:nvSpPr>
        <p:spPr>
          <a:xfrm>
            <a:off x="1239792" y="4745566"/>
            <a:ext cx="6820571" cy="421590"/>
          </a:xfrm>
          <a:prstGeom prst="rect">
            <a:avLst/>
          </a:prstGeom>
        </p:spPr>
        <p:txBody>
          <a:bodyPr lIns="0" tIns="0" rIns="0" bIns="0" rtlCol="0" anchor="t">
            <a:spAutoFit/>
          </a:bodyPr>
          <a:lstStyle/>
          <a:p>
            <a:pPr defTabSz="609630">
              <a:lnSpc>
                <a:spcPts val="3734"/>
              </a:lnSpc>
            </a:pPr>
            <a:r>
              <a:rPr lang="en-US" sz="2000" dirty="0" err="1">
                <a:solidFill>
                  <a:srgbClr val="000000"/>
                </a:solidFill>
                <a:latin typeface="Canva Sans" panose="020B0604020202020204" charset="0"/>
                <a:ea typeface="Canva Sans"/>
                <a:cs typeface="Canva Sans"/>
                <a:sym typeface="Canva Sans"/>
              </a:rPr>
              <a:t>mit</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Zustimmung</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beider</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Parteien</a:t>
            </a:r>
            <a:r>
              <a:rPr lang="en-US" sz="2000" dirty="0">
                <a:solidFill>
                  <a:srgbClr val="000000"/>
                </a:solidFill>
                <a:latin typeface="Canva Sans" panose="020B0604020202020204" charset="0"/>
                <a:ea typeface="Canva Sans"/>
                <a:cs typeface="Canva Sans"/>
                <a:sym typeface="Canva Sans"/>
              </a:rPr>
              <a:t>, </a:t>
            </a:r>
            <a:r>
              <a:rPr lang="de-DE" sz="2000" dirty="0">
                <a:latin typeface="Canva Sans" panose="020B0604020202020204" charset="0"/>
                <a:cs typeface="Arial" panose="020B0604020202020204" pitchFamily="34" charset="0"/>
              </a:rPr>
              <a:t>§ 128 II 1 ZPO</a:t>
            </a:r>
            <a:endParaRPr lang="en-US" sz="2000" dirty="0">
              <a:solidFill>
                <a:srgbClr val="000000"/>
              </a:solidFill>
              <a:latin typeface="Canva Sans" panose="020B0604020202020204" charset="0"/>
              <a:ea typeface="Canva Sans"/>
              <a:cs typeface="Canva Sans"/>
              <a:sym typeface="Canva Sans"/>
            </a:endParaRPr>
          </a:p>
        </p:txBody>
      </p:sp>
      <p:sp>
        <p:nvSpPr>
          <p:cNvPr id="15" name="TextBox 15"/>
          <p:cNvSpPr txBox="1"/>
          <p:nvPr/>
        </p:nvSpPr>
        <p:spPr>
          <a:xfrm>
            <a:off x="1239792" y="5312833"/>
            <a:ext cx="7789177" cy="716543"/>
          </a:xfrm>
          <a:prstGeom prst="rect">
            <a:avLst/>
          </a:prstGeom>
        </p:spPr>
        <p:txBody>
          <a:bodyPr lIns="0" tIns="0" rIns="0" bIns="0" rtlCol="0" anchor="t">
            <a:spAutoFit/>
          </a:bodyPr>
          <a:lstStyle/>
          <a:p>
            <a:pPr defTabSz="609630">
              <a:lnSpc>
                <a:spcPts val="2933"/>
              </a:lnSpc>
            </a:pPr>
            <a:r>
              <a:rPr lang="en-US" sz="2000" dirty="0" err="1">
                <a:solidFill>
                  <a:srgbClr val="000000"/>
                </a:solidFill>
                <a:latin typeface="Canva Sans" panose="020B0604020202020204" charset="0"/>
                <a:ea typeface="Canva Sans"/>
                <a:cs typeface="Canva Sans"/>
                <a:sym typeface="Canva Sans"/>
              </a:rPr>
              <a:t>wenn</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nur</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noch</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über</a:t>
            </a:r>
            <a:r>
              <a:rPr lang="en-US" sz="2000" dirty="0">
                <a:solidFill>
                  <a:srgbClr val="000000"/>
                </a:solidFill>
                <a:latin typeface="Canva Sans" panose="020B0604020202020204" charset="0"/>
                <a:ea typeface="Canva Sans"/>
                <a:cs typeface="Canva Sans"/>
                <a:sym typeface="Canva Sans"/>
              </a:rPr>
              <a:t> die </a:t>
            </a:r>
            <a:r>
              <a:rPr lang="en-US" sz="2000" dirty="0" err="1">
                <a:solidFill>
                  <a:srgbClr val="000000"/>
                </a:solidFill>
                <a:latin typeface="Canva Sans" panose="020B0604020202020204" charset="0"/>
                <a:ea typeface="Canva Sans"/>
                <a:cs typeface="Canva Sans"/>
                <a:sym typeface="Canva Sans"/>
              </a:rPr>
              <a:t>Kosten</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oder</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Nebenforderungen</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zu</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entscheiden</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ist</a:t>
            </a:r>
            <a:r>
              <a:rPr lang="en-US" sz="2000" dirty="0">
                <a:solidFill>
                  <a:srgbClr val="000000"/>
                </a:solidFill>
                <a:latin typeface="Canva Sans" panose="020B0604020202020204" charset="0"/>
                <a:ea typeface="Canva Sans"/>
                <a:cs typeface="Canva Sans"/>
                <a:sym typeface="Canva Sans"/>
              </a:rPr>
              <a:t>, </a:t>
            </a:r>
            <a:r>
              <a:rPr lang="de-DE" sz="2000" dirty="0">
                <a:latin typeface="Canva Sans" panose="020B0604020202020204" charset="0"/>
                <a:cs typeface="Arial" panose="020B0604020202020204" pitchFamily="34" charset="0"/>
              </a:rPr>
              <a:t>§ 128 III ZPO</a:t>
            </a:r>
          </a:p>
        </p:txBody>
      </p:sp>
      <p:sp>
        <p:nvSpPr>
          <p:cNvPr id="16" name="TextBox 16"/>
          <p:cNvSpPr txBox="1"/>
          <p:nvPr/>
        </p:nvSpPr>
        <p:spPr>
          <a:xfrm>
            <a:off x="1239792" y="6172200"/>
            <a:ext cx="10495008" cy="337336"/>
          </a:xfrm>
          <a:prstGeom prst="rect">
            <a:avLst/>
          </a:prstGeom>
        </p:spPr>
        <p:txBody>
          <a:bodyPr wrap="square" lIns="0" tIns="0" rIns="0" bIns="0" rtlCol="0" anchor="t">
            <a:spAutoFit/>
          </a:bodyPr>
          <a:lstStyle/>
          <a:p>
            <a:pPr defTabSz="609630">
              <a:lnSpc>
                <a:spcPts val="2933"/>
              </a:lnSpc>
            </a:pPr>
            <a:r>
              <a:rPr lang="en-US" sz="2000" dirty="0" err="1">
                <a:solidFill>
                  <a:srgbClr val="000000"/>
                </a:solidFill>
                <a:latin typeface="Canva Sans" panose="020B0604020202020204" charset="0"/>
                <a:ea typeface="Canva Sans"/>
                <a:cs typeface="Canva Sans"/>
                <a:sym typeface="Canva Sans"/>
              </a:rPr>
              <a:t>wenn</a:t>
            </a:r>
            <a:r>
              <a:rPr lang="en-US" sz="2000" dirty="0">
                <a:solidFill>
                  <a:srgbClr val="000000"/>
                </a:solidFill>
                <a:latin typeface="Canva Sans" panose="020B0604020202020204" charset="0"/>
                <a:ea typeface="Canva Sans"/>
                <a:cs typeface="Canva Sans"/>
                <a:sym typeface="Canva Sans"/>
              </a:rPr>
              <a:t> es </a:t>
            </a:r>
            <a:r>
              <a:rPr lang="en-US" sz="2000" dirty="0" err="1">
                <a:solidFill>
                  <a:srgbClr val="000000"/>
                </a:solidFill>
                <a:latin typeface="Canva Sans" panose="020B0604020202020204" charset="0"/>
                <a:ea typeface="Canva Sans"/>
                <a:cs typeface="Canva Sans"/>
                <a:sym typeface="Canva Sans"/>
              </a:rPr>
              <a:t>sich</a:t>
            </a:r>
            <a:r>
              <a:rPr lang="en-US" sz="2000" dirty="0">
                <a:solidFill>
                  <a:srgbClr val="000000"/>
                </a:solidFill>
                <a:latin typeface="Canva Sans" panose="020B0604020202020204" charset="0"/>
                <a:ea typeface="Canva Sans"/>
                <a:cs typeface="Canva Sans"/>
                <a:sym typeface="Canva Sans"/>
              </a:rPr>
              <a:t> um </a:t>
            </a:r>
            <a:r>
              <a:rPr lang="en-US" sz="2000" dirty="0" err="1">
                <a:solidFill>
                  <a:srgbClr val="000000"/>
                </a:solidFill>
                <a:latin typeface="Canva Sans" panose="020B0604020202020204" charset="0"/>
                <a:ea typeface="Canva Sans"/>
                <a:cs typeface="Canva Sans"/>
                <a:sym typeface="Canva Sans"/>
              </a:rPr>
              <a:t>eine</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gerichtliche</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Entscheidung</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handelt</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aber</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kein</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Urteil</a:t>
            </a:r>
            <a:r>
              <a:rPr lang="en-US" sz="2000" dirty="0">
                <a:solidFill>
                  <a:srgbClr val="000000"/>
                </a:solidFill>
                <a:latin typeface="Canva Sans" panose="020B0604020202020204" charset="0"/>
                <a:ea typeface="Canva Sans"/>
                <a:cs typeface="Canva Sans"/>
                <a:sym typeface="Canva Sans"/>
              </a:rPr>
              <a:t> </a:t>
            </a:r>
            <a:r>
              <a:rPr lang="en-US" sz="2000" dirty="0" err="1">
                <a:solidFill>
                  <a:srgbClr val="000000"/>
                </a:solidFill>
                <a:latin typeface="Canva Sans" panose="020B0604020202020204" charset="0"/>
                <a:ea typeface="Canva Sans"/>
                <a:cs typeface="Canva Sans"/>
                <a:sym typeface="Canva Sans"/>
              </a:rPr>
              <a:t>ist</a:t>
            </a:r>
            <a:r>
              <a:rPr lang="en-US" sz="2000" dirty="0">
                <a:solidFill>
                  <a:srgbClr val="000000"/>
                </a:solidFill>
                <a:latin typeface="Canva Sans" panose="020B0604020202020204" charset="0"/>
                <a:ea typeface="Canva Sans"/>
                <a:cs typeface="Canva Sans"/>
                <a:sym typeface="Canva Sans"/>
              </a:rPr>
              <a:t>, </a:t>
            </a:r>
            <a:r>
              <a:rPr lang="de-DE" sz="2000" dirty="0">
                <a:latin typeface="Canva Sans" panose="020B0604020202020204" charset="0"/>
                <a:cs typeface="Arial" panose="020B0604020202020204" pitchFamily="34" charset="0"/>
              </a:rPr>
              <a:t>§ 128 IV ZPO</a:t>
            </a:r>
            <a:r>
              <a:rPr lang="en-US" sz="2000" dirty="0">
                <a:solidFill>
                  <a:srgbClr val="000000"/>
                </a:solidFill>
                <a:latin typeface="Canva Sans" panose="020B0604020202020204" charset="0"/>
                <a:ea typeface="Canva Sans"/>
                <a:cs typeface="Canva Sans"/>
                <a:sym typeface="Canva Sans"/>
              </a:rPr>
              <a:t> </a:t>
            </a:r>
          </a:p>
        </p:txBody>
      </p:sp>
      <p:sp>
        <p:nvSpPr>
          <p:cNvPr id="17" name="AutoShape 17"/>
          <p:cNvSpPr/>
          <p:nvPr/>
        </p:nvSpPr>
        <p:spPr>
          <a:xfrm>
            <a:off x="8998108" y="3867276"/>
            <a:ext cx="2582303" cy="1962551"/>
          </a:xfrm>
          <a:prstGeom prst="line">
            <a:avLst/>
          </a:prstGeom>
          <a:ln w="38100" cap="flat">
            <a:solidFill>
              <a:srgbClr val="000000"/>
            </a:solidFill>
            <a:prstDash val="solid"/>
            <a:headEnd type="none" w="sm" len="sm"/>
            <a:tailEnd type="none" w="sm" len="sm"/>
          </a:ln>
        </p:spPr>
      </p:sp>
      <p:sp>
        <p:nvSpPr>
          <p:cNvPr id="18" name="AutoShape 18"/>
          <p:cNvSpPr/>
          <p:nvPr/>
        </p:nvSpPr>
        <p:spPr>
          <a:xfrm flipV="1">
            <a:off x="8923897" y="3812091"/>
            <a:ext cx="2388754" cy="2131693"/>
          </a:xfrm>
          <a:prstGeom prst="line">
            <a:avLst/>
          </a:prstGeom>
          <a:ln w="38100" cap="flat">
            <a:solidFill>
              <a:srgbClr val="000000"/>
            </a:solidFill>
            <a:prstDash val="solid"/>
            <a:headEnd type="none" w="sm" len="sm"/>
            <a:tailEnd type="none" w="sm" len="sm"/>
          </a:ln>
        </p:spPr>
      </p:sp>
      <p:sp>
        <p:nvSpPr>
          <p:cNvPr id="19" name="Rechteck 18">
            <a:extLst>
              <a:ext uri="{FF2B5EF4-FFF2-40B4-BE49-F238E27FC236}">
                <a16:creationId xmlns:a16="http://schemas.microsoft.com/office/drawing/2014/main" id="{1758456C-D837-418B-8039-31E5B948DBBC}"/>
              </a:ext>
            </a:extLst>
          </p:cNvPr>
          <p:cNvSpPr/>
          <p:nvPr/>
        </p:nvSpPr>
        <p:spPr>
          <a:xfrm>
            <a:off x="144800" y="2746253"/>
            <a:ext cx="11902397" cy="646331"/>
          </a:xfrm>
          <a:prstGeom prst="rect">
            <a:avLst/>
          </a:prstGeom>
        </p:spPr>
        <p:txBody>
          <a:bodyPr wrap="square">
            <a:spAutoFit/>
          </a:bodyPr>
          <a:lstStyle/>
          <a:p>
            <a:r>
              <a:rPr lang="de-DE" dirty="0">
                <a:latin typeface="Arial" panose="020B0604020202020204" pitchFamily="34" charset="0"/>
                <a:cs typeface="Arial" panose="020B0604020202020204" pitchFamily="34" charset="0"/>
              </a:rPr>
              <a:t>Verhandlung, Beweisaufnahme und Urteilsverkündung sind daher mündlich. Über die mündliche Verhandlung muss ein Protokoll geführt werden. Im Anwaltsprozess wird die mündliche Verhandlung durch Schriftsätze vorbereitet.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a:off x="0" y="3256210"/>
            <a:ext cx="3705535" cy="3154337"/>
          </a:xfrm>
          <a:custGeom>
            <a:avLst/>
            <a:gdLst/>
            <a:ahLst/>
            <a:cxnLst/>
            <a:rect l="l" t="t" r="r" b="b"/>
            <a:pathLst>
              <a:path w="5558303" h="4731506">
                <a:moveTo>
                  <a:pt x="0" y="0"/>
                </a:moveTo>
                <a:lnTo>
                  <a:pt x="5558304" y="0"/>
                </a:lnTo>
                <a:lnTo>
                  <a:pt x="5558304" y="4731506"/>
                </a:lnTo>
                <a:lnTo>
                  <a:pt x="0" y="47315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895445" y="809885"/>
            <a:ext cx="8938843" cy="433708"/>
          </a:xfrm>
          <a:prstGeom prst="rect">
            <a:avLst/>
          </a:prstGeom>
        </p:spPr>
        <p:txBody>
          <a:bodyPr lIns="0" tIns="0" rIns="0" bIns="0" rtlCol="0" anchor="t">
            <a:spAutoFit/>
          </a:bodyPr>
          <a:lstStyle/>
          <a:p>
            <a:pPr defTabSz="609630">
              <a:lnSpc>
                <a:spcPts val="3734"/>
              </a:lnSpc>
            </a:pPr>
            <a:r>
              <a:rPr lang="en-US" sz="2667" b="1">
                <a:solidFill>
                  <a:srgbClr val="000000"/>
                </a:solidFill>
                <a:latin typeface="Canva Sans Bold"/>
                <a:ea typeface="Canva Sans Bold"/>
                <a:cs typeface="Canva Sans Bold"/>
                <a:sym typeface="Canva Sans Bold"/>
              </a:rPr>
              <a:t>Grundsätze des Erkenntnisverfahrens</a:t>
            </a:r>
          </a:p>
        </p:txBody>
      </p:sp>
      <p:sp>
        <p:nvSpPr>
          <p:cNvPr id="6" name="TextBox 6"/>
          <p:cNvSpPr txBox="1"/>
          <p:nvPr/>
        </p:nvSpPr>
        <p:spPr>
          <a:xfrm>
            <a:off x="6473103" y="758026"/>
            <a:ext cx="4839548"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Wahrheitsgrundsatz</a:t>
            </a:r>
          </a:p>
        </p:txBody>
      </p:sp>
      <p:sp>
        <p:nvSpPr>
          <p:cNvPr id="7" name="TextBox 7"/>
          <p:cNvSpPr txBox="1"/>
          <p:nvPr/>
        </p:nvSpPr>
        <p:spPr>
          <a:xfrm>
            <a:off x="193782" y="1832743"/>
            <a:ext cx="11612880" cy="1423467"/>
          </a:xfrm>
          <a:prstGeom prst="rect">
            <a:avLst/>
          </a:prstGeom>
        </p:spPr>
        <p:txBody>
          <a:bodyPr wrap="square" lIns="0" tIns="0" rIns="0" bIns="0" rtlCol="0" anchor="t">
            <a:spAutoFit/>
          </a:bodyPr>
          <a:lstStyle/>
          <a:p>
            <a:pPr algn="ctr" defTabSz="609630">
              <a:lnSpc>
                <a:spcPts val="3667"/>
              </a:lnSpc>
            </a:pPr>
            <a:r>
              <a:rPr lang="en-US" sz="3334" dirty="0" err="1">
                <a:solidFill>
                  <a:srgbClr val="000000"/>
                </a:solidFill>
                <a:latin typeface="Canva Sans"/>
                <a:ea typeface="Canva Sans"/>
                <a:cs typeface="Canva Sans"/>
                <a:sym typeface="Canva Sans"/>
              </a:rPr>
              <a:t>Parteien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haben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vor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Gericht</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ihre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Erklärungen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über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tatsächliche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Umstände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vollständig</a:t>
            </a:r>
            <a:r>
              <a:rPr lang="en-US" sz="3334" dirty="0">
                <a:solidFill>
                  <a:srgbClr val="000000"/>
                </a:solidFill>
                <a:latin typeface="Canva Sans"/>
                <a:ea typeface="Canva Sans"/>
                <a:cs typeface="Canva Sans"/>
                <a:sym typeface="Canva Sans"/>
              </a:rPr>
              <a:t> und der </a:t>
            </a:r>
            <a:r>
              <a:rPr lang="en-US" sz="3334" dirty="0" err="1">
                <a:solidFill>
                  <a:srgbClr val="000000"/>
                </a:solidFill>
                <a:latin typeface="Canva Sans"/>
                <a:ea typeface="Canva Sans"/>
                <a:cs typeface="Canva Sans"/>
                <a:sym typeface="Canva Sans"/>
              </a:rPr>
              <a:t>Wahrheit</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entsprechend</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abzugeben</a:t>
            </a:r>
            <a:r>
              <a:rPr lang="en-US" sz="3334" dirty="0">
                <a:solidFill>
                  <a:srgbClr val="000000"/>
                </a:solidFill>
                <a:latin typeface="Canva Sans"/>
                <a:ea typeface="Canva Sans"/>
                <a:cs typeface="Canva Sans"/>
                <a:sym typeface="Canva Sans"/>
              </a:rPr>
              <a:t>, § 138 I ZPO. </a:t>
            </a:r>
          </a:p>
        </p:txBody>
      </p:sp>
      <p:sp>
        <p:nvSpPr>
          <p:cNvPr id="8" name="TextBox 8"/>
          <p:cNvSpPr txBox="1"/>
          <p:nvPr/>
        </p:nvSpPr>
        <p:spPr>
          <a:xfrm>
            <a:off x="685800" y="3631626"/>
            <a:ext cx="2271833" cy="549381"/>
          </a:xfrm>
          <a:prstGeom prst="rect">
            <a:avLst/>
          </a:prstGeom>
        </p:spPr>
        <p:txBody>
          <a:bodyPr wrap="square"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Wahrheit</a:t>
            </a:r>
            <a:endParaRPr lang="en-US" sz="3333" dirty="0">
              <a:solidFill>
                <a:srgbClr val="000000"/>
              </a:solidFill>
              <a:latin typeface="Canva Sans"/>
              <a:ea typeface="Canva Sans"/>
              <a:cs typeface="Canva Sans"/>
              <a:sym typeface="Canva Sans"/>
            </a:endParaRPr>
          </a:p>
        </p:txBody>
      </p:sp>
      <p:sp>
        <p:nvSpPr>
          <p:cNvPr id="9" name="Freeform 9"/>
          <p:cNvSpPr/>
          <p:nvPr/>
        </p:nvSpPr>
        <p:spPr>
          <a:xfrm>
            <a:off x="8294909" y="3256211"/>
            <a:ext cx="3705535" cy="3154337"/>
          </a:xfrm>
          <a:custGeom>
            <a:avLst/>
            <a:gdLst/>
            <a:ahLst/>
            <a:cxnLst/>
            <a:rect l="l" t="t" r="r" b="b"/>
            <a:pathLst>
              <a:path w="5558303" h="4731506">
                <a:moveTo>
                  <a:pt x="0" y="0"/>
                </a:moveTo>
                <a:lnTo>
                  <a:pt x="5558304" y="0"/>
                </a:lnTo>
                <a:lnTo>
                  <a:pt x="5558304" y="4731506"/>
                </a:lnTo>
                <a:lnTo>
                  <a:pt x="0" y="47315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8364593" y="3631627"/>
            <a:ext cx="3566165" cy="549381"/>
          </a:xfrm>
          <a:prstGeom prst="rect">
            <a:avLst/>
          </a:prstGeom>
        </p:spPr>
        <p:txBody>
          <a:bodyPr wrap="square"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Vollständigkeit</a:t>
            </a:r>
            <a:endParaRPr lang="en-US" sz="3333" dirty="0">
              <a:solidFill>
                <a:srgbClr val="000000"/>
              </a:solidFill>
              <a:latin typeface="Canva Sans"/>
              <a:ea typeface="Canva Sans"/>
              <a:cs typeface="Canva Sans"/>
              <a:sym typeface="Canva Sans"/>
            </a:endParaRPr>
          </a:p>
        </p:txBody>
      </p:sp>
      <p:sp>
        <p:nvSpPr>
          <p:cNvPr id="11" name="Rechteck 10">
            <a:extLst>
              <a:ext uri="{FF2B5EF4-FFF2-40B4-BE49-F238E27FC236}">
                <a16:creationId xmlns:a16="http://schemas.microsoft.com/office/drawing/2014/main" id="{0EAC7895-8E6E-4DAC-BA35-6360827AAB1B}"/>
              </a:ext>
            </a:extLst>
          </p:cNvPr>
          <p:cNvSpPr/>
          <p:nvPr/>
        </p:nvSpPr>
        <p:spPr>
          <a:xfrm>
            <a:off x="3827408" y="3826751"/>
            <a:ext cx="4774468" cy="2554545"/>
          </a:xfrm>
          <a:prstGeom prst="rect">
            <a:avLst/>
          </a:prstGeom>
        </p:spPr>
        <p:txBody>
          <a:bodyPr wrap="square">
            <a:spAutoFit/>
          </a:bodyPr>
          <a:lstStyle/>
          <a:p>
            <a:r>
              <a:rPr lang="de-DE" sz="2400" dirty="0">
                <a:latin typeface="Canva Sans" panose="020B0604020202020204" charset="0"/>
                <a:cs typeface="Arial" panose="020B0604020202020204" pitchFamily="34" charset="0"/>
              </a:rPr>
              <a:t>Es ist nur eine Verpflichtung zur subjektiven Wahrhaftigkeit.</a:t>
            </a:r>
            <a:br>
              <a:rPr lang="de-DE" sz="2400" dirty="0">
                <a:latin typeface="Canva Sans" panose="020B0604020202020204" charset="0"/>
                <a:cs typeface="Arial" panose="020B0604020202020204" pitchFamily="34" charset="0"/>
              </a:rPr>
            </a:br>
            <a:endParaRPr lang="de-DE" sz="2400" dirty="0">
              <a:latin typeface="Canva Sans" panose="020B0604020202020204" charset="0"/>
              <a:cs typeface="Arial" panose="020B0604020202020204" pitchFamily="34" charset="0"/>
            </a:endParaRPr>
          </a:p>
          <a:p>
            <a:r>
              <a:rPr lang="de-DE" sz="2200" dirty="0">
                <a:latin typeface="Canva Sans" panose="020B0604020202020204" charset="0"/>
                <a:cs typeface="Arial" panose="020B0604020202020204" pitchFamily="34" charset="0"/>
              </a:rPr>
              <a:t>Ein Verstoß liegt dann vor, wenn bekannte Tatsachen verschwiegen bzw. unwahre Tatsachen bewusst behauptet werden.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TextBox 4"/>
          <p:cNvSpPr txBox="1"/>
          <p:nvPr/>
        </p:nvSpPr>
        <p:spPr>
          <a:xfrm>
            <a:off x="895445" y="1756195"/>
            <a:ext cx="11155680" cy="2372444"/>
          </a:xfrm>
          <a:prstGeom prst="rect">
            <a:avLst/>
          </a:prstGeom>
        </p:spPr>
        <p:txBody>
          <a:bodyPr wrap="square" lIns="0" tIns="0" rIns="0" bIns="0" rtlCol="0" anchor="t">
            <a:spAutoFit/>
          </a:bodyPr>
          <a:lstStyle/>
          <a:p>
            <a:pPr algn="ctr" defTabSz="609630">
              <a:lnSpc>
                <a:spcPts val="3667"/>
              </a:lnSpc>
            </a:pPr>
            <a:r>
              <a:rPr lang="en-US" sz="3334" dirty="0" err="1">
                <a:solidFill>
                  <a:srgbClr val="000000"/>
                </a:solidFill>
                <a:latin typeface="Canva Sans"/>
                <a:ea typeface="Canva Sans"/>
                <a:cs typeface="Canva Sans"/>
                <a:sym typeface="Canva Sans"/>
              </a:rPr>
              <a:t>Gericht</a:t>
            </a:r>
            <a:r>
              <a:rPr lang="en-US" sz="3334" dirty="0">
                <a:solidFill>
                  <a:srgbClr val="000000"/>
                </a:solidFill>
                <a:latin typeface="Canva Sans"/>
                <a:ea typeface="Canva Sans"/>
                <a:cs typeface="Canva Sans"/>
                <a:sym typeface="Canva Sans"/>
              </a:rPr>
              <a:t> hat </a:t>
            </a:r>
            <a:r>
              <a:rPr lang="en-US" sz="3334" dirty="0" err="1">
                <a:solidFill>
                  <a:srgbClr val="000000"/>
                </a:solidFill>
                <a:latin typeface="Canva Sans"/>
                <a:ea typeface="Canva Sans"/>
                <a:cs typeface="Canva Sans"/>
                <a:sym typeface="Canva Sans"/>
              </a:rPr>
              <a:t>unter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Berücksichtigung</a:t>
            </a:r>
            <a:r>
              <a:rPr lang="en-US" sz="3334" dirty="0">
                <a:solidFill>
                  <a:srgbClr val="000000"/>
                </a:solidFill>
                <a:latin typeface="Canva Sans"/>
                <a:ea typeface="Canva Sans"/>
                <a:cs typeface="Canva Sans"/>
                <a:sym typeface="Canva Sans"/>
              </a:rPr>
              <a:t> des </a:t>
            </a:r>
            <a:r>
              <a:rPr lang="en-US" sz="3334" dirty="0" err="1">
                <a:solidFill>
                  <a:srgbClr val="000000"/>
                </a:solidFill>
                <a:latin typeface="Canva Sans"/>
                <a:ea typeface="Canva Sans"/>
                <a:cs typeface="Canva Sans"/>
                <a:sym typeface="Canva Sans"/>
              </a:rPr>
              <a:t>gesamten</a:t>
            </a:r>
            <a:r>
              <a:rPr lang="en-US" sz="3334" dirty="0">
                <a:solidFill>
                  <a:srgbClr val="000000"/>
                </a:solidFill>
                <a:latin typeface="Canva Sans"/>
                <a:ea typeface="Canva Sans"/>
                <a:cs typeface="Canva Sans"/>
                <a:sym typeface="Canva Sans"/>
              </a:rPr>
              <a:t> </a:t>
            </a:r>
          </a:p>
          <a:p>
            <a:pPr algn="ctr" defTabSz="609630">
              <a:lnSpc>
                <a:spcPts val="3667"/>
              </a:lnSpc>
            </a:pPr>
            <a:r>
              <a:rPr lang="en-US" sz="3334" dirty="0" err="1">
                <a:solidFill>
                  <a:srgbClr val="000000"/>
                </a:solidFill>
                <a:latin typeface="Canva Sans"/>
                <a:ea typeface="Canva Sans"/>
                <a:cs typeface="Canva Sans"/>
                <a:sym typeface="Canva Sans"/>
              </a:rPr>
              <a:t>Inhalts</a:t>
            </a:r>
            <a:r>
              <a:rPr lang="en-US" sz="3334" dirty="0">
                <a:solidFill>
                  <a:srgbClr val="000000"/>
                </a:solidFill>
                <a:latin typeface="Canva Sans"/>
                <a:ea typeface="Canva Sans"/>
                <a:cs typeface="Canva Sans"/>
                <a:sym typeface="Canva Sans"/>
              </a:rPr>
              <a:t> der </a:t>
            </a:r>
            <a:r>
              <a:rPr lang="en-US" sz="3334" dirty="0" err="1">
                <a:solidFill>
                  <a:srgbClr val="000000"/>
                </a:solidFill>
                <a:latin typeface="Canva Sans"/>
                <a:ea typeface="Canva Sans"/>
                <a:cs typeface="Canva Sans"/>
                <a:sym typeface="Canva Sans"/>
              </a:rPr>
              <a:t>Verhandlungen</a:t>
            </a:r>
            <a:r>
              <a:rPr lang="en-US" sz="3334" dirty="0">
                <a:solidFill>
                  <a:srgbClr val="000000"/>
                </a:solidFill>
                <a:latin typeface="Canva Sans"/>
                <a:ea typeface="Canva Sans"/>
                <a:cs typeface="Canva Sans"/>
                <a:sym typeface="Canva Sans"/>
              </a:rPr>
              <a:t> und des </a:t>
            </a:r>
            <a:r>
              <a:rPr lang="en-US" sz="3334" dirty="0" err="1">
                <a:solidFill>
                  <a:srgbClr val="000000"/>
                </a:solidFill>
                <a:latin typeface="Canva Sans"/>
                <a:ea typeface="Canva Sans"/>
                <a:cs typeface="Canva Sans"/>
                <a:sym typeface="Canva Sans"/>
              </a:rPr>
              <a:t>Ergebnisses</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einer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etwaigen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Beweisaufnahme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nach</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freier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Überzeugung</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zu</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entscheiden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ob</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eine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tatsächliche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Behauptung</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für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wahr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oder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nicht</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wahr</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zu</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erachten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ist</a:t>
            </a:r>
            <a:r>
              <a:rPr lang="en-US" sz="3334" dirty="0">
                <a:solidFill>
                  <a:srgbClr val="000000"/>
                </a:solidFill>
                <a:latin typeface="Canva Sans"/>
                <a:ea typeface="Canva Sans"/>
                <a:cs typeface="Canva Sans"/>
                <a:sym typeface="Canva Sans"/>
              </a:rPr>
              <a:t>, § 286 ZPO.</a:t>
            </a:r>
          </a:p>
        </p:txBody>
      </p:sp>
      <p:sp>
        <p:nvSpPr>
          <p:cNvPr id="5" name="Freeform 5"/>
          <p:cNvSpPr/>
          <p:nvPr/>
        </p:nvSpPr>
        <p:spPr>
          <a:xfrm>
            <a:off x="685800" y="3915583"/>
            <a:ext cx="2125521" cy="1987362"/>
          </a:xfrm>
          <a:custGeom>
            <a:avLst/>
            <a:gdLst/>
            <a:ahLst/>
            <a:cxnLst/>
            <a:rect l="l" t="t" r="r" b="b"/>
            <a:pathLst>
              <a:path w="3188282" h="2981043">
                <a:moveTo>
                  <a:pt x="0" y="0"/>
                </a:moveTo>
                <a:lnTo>
                  <a:pt x="3188282" y="0"/>
                </a:lnTo>
                <a:lnTo>
                  <a:pt x="3188282" y="2981043"/>
                </a:lnTo>
                <a:lnTo>
                  <a:pt x="0" y="298104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TextBox 6"/>
          <p:cNvSpPr txBox="1"/>
          <p:nvPr/>
        </p:nvSpPr>
        <p:spPr>
          <a:xfrm>
            <a:off x="895445" y="809885"/>
            <a:ext cx="8938843" cy="433708"/>
          </a:xfrm>
          <a:prstGeom prst="rect">
            <a:avLst/>
          </a:prstGeom>
        </p:spPr>
        <p:txBody>
          <a:bodyPr lIns="0" tIns="0" rIns="0" bIns="0" rtlCol="0" anchor="t">
            <a:spAutoFit/>
          </a:bodyPr>
          <a:lstStyle/>
          <a:p>
            <a:pPr defTabSz="609630">
              <a:lnSpc>
                <a:spcPts val="3734"/>
              </a:lnSpc>
            </a:pPr>
            <a:r>
              <a:rPr lang="en-US" sz="2667" b="1">
                <a:solidFill>
                  <a:srgbClr val="000000"/>
                </a:solidFill>
                <a:latin typeface="Canva Sans Bold"/>
                <a:ea typeface="Canva Sans Bold"/>
                <a:cs typeface="Canva Sans Bold"/>
                <a:sym typeface="Canva Sans Bold"/>
              </a:rPr>
              <a:t>Grundsätze</a:t>
            </a:r>
          </a:p>
        </p:txBody>
      </p:sp>
      <p:sp>
        <p:nvSpPr>
          <p:cNvPr id="7" name="TextBox 7"/>
          <p:cNvSpPr txBox="1"/>
          <p:nvPr/>
        </p:nvSpPr>
        <p:spPr>
          <a:xfrm>
            <a:off x="3622726" y="758026"/>
            <a:ext cx="7689925"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Grundsatz der freien Beweiswürdigung</a:t>
            </a:r>
          </a:p>
        </p:txBody>
      </p:sp>
      <p:sp>
        <p:nvSpPr>
          <p:cNvPr id="8" name="TextBox 8"/>
          <p:cNvSpPr txBox="1"/>
          <p:nvPr/>
        </p:nvSpPr>
        <p:spPr>
          <a:xfrm>
            <a:off x="2903548" y="5223222"/>
            <a:ext cx="9128279" cy="948978"/>
          </a:xfrm>
          <a:prstGeom prst="rect">
            <a:avLst/>
          </a:prstGeom>
        </p:spPr>
        <p:txBody>
          <a:bodyPr wrap="square" lIns="0" tIns="0" rIns="0" bIns="0" rtlCol="0" anchor="t">
            <a:spAutoFit/>
          </a:bodyPr>
          <a:lstStyle/>
          <a:p>
            <a:pPr algn="ctr" defTabSz="609630">
              <a:lnSpc>
                <a:spcPts val="3667"/>
              </a:lnSpc>
            </a:pPr>
            <a:r>
              <a:rPr lang="en-US" sz="3334" dirty="0" err="1">
                <a:solidFill>
                  <a:srgbClr val="000000"/>
                </a:solidFill>
                <a:latin typeface="Canva Sans"/>
                <a:ea typeface="Canva Sans"/>
                <a:cs typeface="Canva Sans"/>
                <a:sym typeface="Canva Sans"/>
              </a:rPr>
              <a:t>Im</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Urteil</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sind</a:t>
            </a:r>
            <a:r>
              <a:rPr lang="en-US" sz="3334" dirty="0">
                <a:solidFill>
                  <a:srgbClr val="000000"/>
                </a:solidFill>
                <a:latin typeface="Canva Sans"/>
                <a:ea typeface="Canva Sans"/>
                <a:cs typeface="Canva Sans"/>
                <a:sym typeface="Canva Sans"/>
              </a:rPr>
              <a:t> die </a:t>
            </a:r>
            <a:r>
              <a:rPr lang="en-US" sz="3334" dirty="0" err="1">
                <a:solidFill>
                  <a:srgbClr val="000000"/>
                </a:solidFill>
                <a:latin typeface="Canva Sans"/>
                <a:ea typeface="Canva Sans"/>
                <a:cs typeface="Canva Sans"/>
                <a:sym typeface="Canva Sans"/>
              </a:rPr>
              <a:t>Gründe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anzugeben</a:t>
            </a:r>
            <a:r>
              <a:rPr lang="en-US" sz="3334" dirty="0">
                <a:solidFill>
                  <a:srgbClr val="000000"/>
                </a:solidFill>
                <a:latin typeface="Canva Sans"/>
                <a:ea typeface="Canva Sans"/>
                <a:cs typeface="Canva Sans"/>
                <a:sym typeface="Canva Sans"/>
              </a:rPr>
              <a:t>, die </a:t>
            </a:r>
            <a:r>
              <a:rPr lang="en-US" sz="3334" dirty="0" err="1">
                <a:solidFill>
                  <a:srgbClr val="000000"/>
                </a:solidFill>
                <a:latin typeface="Canva Sans"/>
                <a:ea typeface="Canva Sans"/>
                <a:cs typeface="Canva Sans"/>
                <a:sym typeface="Canva Sans"/>
              </a:rPr>
              <a:t>für</a:t>
            </a:r>
            <a:r>
              <a:rPr lang="en-US" sz="3334" dirty="0">
                <a:solidFill>
                  <a:srgbClr val="000000"/>
                </a:solidFill>
                <a:latin typeface="Canva Sans"/>
                <a:ea typeface="Canva Sans"/>
                <a:cs typeface="Canva Sans"/>
                <a:sym typeface="Canva Sans"/>
              </a:rPr>
              <a:t> die </a:t>
            </a:r>
            <a:r>
              <a:rPr lang="en-US" sz="3334" dirty="0" err="1">
                <a:solidFill>
                  <a:srgbClr val="000000"/>
                </a:solidFill>
                <a:latin typeface="Canva Sans"/>
                <a:ea typeface="Canva Sans"/>
                <a:cs typeface="Canva Sans"/>
                <a:sym typeface="Canva Sans"/>
              </a:rPr>
              <a:t>richterliche</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Überzeugung</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leitend</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gewesen</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sind</a:t>
            </a:r>
            <a:r>
              <a:rPr lang="en-US" sz="3334" dirty="0">
                <a:solidFill>
                  <a:srgbClr val="000000"/>
                </a:solidFill>
                <a:latin typeface="Canva Sans"/>
                <a:ea typeface="Canva Sans"/>
                <a:cs typeface="Canva Sans"/>
                <a:sym typeface="Canva Sans"/>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595B4E4C-9E5E-4300-94A6-72F17F3A1D43}"/>
              </a:ext>
            </a:extLst>
          </p:cNvPr>
          <p:cNvSpPr/>
          <p:nvPr/>
        </p:nvSpPr>
        <p:spPr>
          <a:xfrm>
            <a:off x="543077" y="1148123"/>
            <a:ext cx="11105846" cy="3970318"/>
          </a:xfrm>
          <a:prstGeom prst="rect">
            <a:avLst/>
          </a:prstGeom>
          <a:solidFill>
            <a:schemeClr val="accent6">
              <a:lumMod val="20000"/>
              <a:lumOff val="80000"/>
            </a:schemeClr>
          </a:solidFill>
        </p:spPr>
        <p:txBody>
          <a:bodyPr wrap="square">
            <a:spAutoFit/>
          </a:bodyPr>
          <a:lstStyle/>
          <a:p>
            <a:r>
              <a:rPr lang="de-DE" sz="2800" dirty="0">
                <a:latin typeface="Arial" panose="020B0604020202020204" pitchFamily="34" charset="0"/>
                <a:cs typeface="Arial" panose="020B0604020202020204" pitchFamily="34" charset="0"/>
              </a:rPr>
              <a:t>Um die im § 286 I ZPO erwähnte freie Überzeugung zu gewinnen, sind im Zivilprozess im Wesentlichen 5 Beweismittel zulässig:</a:t>
            </a:r>
            <a:br>
              <a:rPr lang="de-DE" sz="2800" dirty="0">
                <a:latin typeface="Arial" panose="020B0604020202020204" pitchFamily="34" charset="0"/>
                <a:cs typeface="Arial" panose="020B0604020202020204" pitchFamily="34" charset="0"/>
              </a:rPr>
            </a:br>
            <a:endParaRPr lang="de-DE" sz="2800" dirty="0">
              <a:latin typeface="Arial" panose="020B0604020202020204" pitchFamily="34" charset="0"/>
              <a:cs typeface="Arial" panose="020B0604020202020204" pitchFamily="34" charset="0"/>
            </a:endParaRPr>
          </a:p>
          <a:p>
            <a:r>
              <a:rPr lang="de-DE" sz="2800" b="1" dirty="0">
                <a:latin typeface="Arial" panose="020B0604020202020204" pitchFamily="34" charset="0"/>
                <a:cs typeface="Arial" panose="020B0604020202020204" pitchFamily="34" charset="0"/>
              </a:rPr>
              <a:t>S</a:t>
            </a:r>
            <a:r>
              <a:rPr lang="de-DE" sz="2800" dirty="0">
                <a:latin typeface="Arial" panose="020B0604020202020204" pitchFamily="34" charset="0"/>
                <a:cs typeface="Arial" panose="020B0604020202020204" pitchFamily="34" charset="0"/>
              </a:rPr>
              <a:t>achverständige</a:t>
            </a:r>
          </a:p>
          <a:p>
            <a:r>
              <a:rPr lang="de-DE" sz="2800" b="1" dirty="0">
                <a:latin typeface="Arial" panose="020B0604020202020204" pitchFamily="34" charset="0"/>
                <a:cs typeface="Arial" panose="020B0604020202020204" pitchFamily="34" charset="0"/>
              </a:rPr>
              <a:t>A</a:t>
            </a:r>
            <a:r>
              <a:rPr lang="de-DE" sz="2800" dirty="0">
                <a:latin typeface="Arial" panose="020B0604020202020204" pitchFamily="34" charset="0"/>
                <a:cs typeface="Arial" panose="020B0604020202020204" pitchFamily="34" charset="0"/>
              </a:rPr>
              <a:t>ugenschein</a:t>
            </a:r>
          </a:p>
          <a:p>
            <a:r>
              <a:rPr lang="de-DE" sz="2800" b="1">
                <a:latin typeface="Arial" panose="020B0604020202020204" pitchFamily="34" charset="0"/>
                <a:cs typeface="Arial" panose="020B0604020202020204" pitchFamily="34" charset="0"/>
              </a:rPr>
              <a:t>P</a:t>
            </a:r>
            <a:r>
              <a:rPr lang="de-DE" sz="2800">
                <a:latin typeface="Arial" panose="020B0604020202020204" pitchFamily="34" charset="0"/>
                <a:cs typeface="Arial" panose="020B0604020202020204" pitchFamily="34" charset="0"/>
              </a:rPr>
              <a:t>arteivernehmung</a:t>
            </a:r>
            <a:endParaRPr lang="de-DE" sz="2800" dirty="0">
              <a:latin typeface="Arial" panose="020B0604020202020204" pitchFamily="34" charset="0"/>
              <a:cs typeface="Arial" panose="020B0604020202020204" pitchFamily="34" charset="0"/>
            </a:endParaRPr>
          </a:p>
          <a:p>
            <a:r>
              <a:rPr lang="de-DE" sz="2800" b="1" dirty="0">
                <a:latin typeface="Arial" panose="020B0604020202020204" pitchFamily="34" charset="0"/>
                <a:cs typeface="Arial" panose="020B0604020202020204" pitchFamily="34" charset="0"/>
              </a:rPr>
              <a:t>U</a:t>
            </a:r>
            <a:r>
              <a:rPr lang="de-DE" sz="2800" dirty="0">
                <a:latin typeface="Arial" panose="020B0604020202020204" pitchFamily="34" charset="0"/>
                <a:cs typeface="Arial" panose="020B0604020202020204" pitchFamily="34" charset="0"/>
              </a:rPr>
              <a:t>rkundenbeweis</a:t>
            </a:r>
          </a:p>
          <a:p>
            <a:r>
              <a:rPr lang="de-DE" sz="2800" b="1" dirty="0">
                <a:latin typeface="Arial" panose="020B0604020202020204" pitchFamily="34" charset="0"/>
                <a:cs typeface="Arial" panose="020B0604020202020204" pitchFamily="34" charset="0"/>
              </a:rPr>
              <a:t>Z</a:t>
            </a:r>
            <a:r>
              <a:rPr lang="de-DE" sz="2800" dirty="0">
                <a:latin typeface="Arial" panose="020B0604020202020204" pitchFamily="34" charset="0"/>
                <a:cs typeface="Arial" panose="020B0604020202020204" pitchFamily="34" charset="0"/>
              </a:rPr>
              <a:t>eugen</a:t>
            </a:r>
          </a:p>
          <a:p>
            <a:r>
              <a:rPr lang="de-DE" sz="2800" dirty="0">
                <a:latin typeface="Arial" panose="020B0604020202020204" pitchFamily="34" charset="0"/>
                <a:cs typeface="Arial" panose="020B0604020202020204" pitchFamily="34" charset="0"/>
              </a:rPr>
              <a:t>						</a:t>
            </a:r>
            <a:r>
              <a:rPr lang="de-DE" sz="2800" b="1" i="1" dirty="0">
                <a:latin typeface="Arial" panose="020B0604020202020204" pitchFamily="34" charset="0"/>
                <a:cs typeface="Arial" panose="020B0604020202020204" pitchFamily="34" charset="0"/>
              </a:rPr>
              <a:t>Eselsbrücke ;)</a:t>
            </a:r>
            <a:endParaRPr lang="de-DE" sz="2800" dirty="0">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6908E931-9447-4A83-8CE2-868C40EB41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096000" y="2896348"/>
            <a:ext cx="3346938" cy="1388269"/>
          </a:xfrm>
          <a:prstGeom prst="rect">
            <a:avLst/>
          </a:prstGeom>
        </p:spPr>
      </p:pic>
    </p:spTree>
    <p:extLst>
      <p:ext uri="{BB962C8B-B14F-4D97-AF65-F5344CB8AC3E}">
        <p14:creationId xmlns:p14="http://schemas.microsoft.com/office/powerpoint/2010/main" val="3013773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rot="-1003602">
            <a:off x="1519370" y="1820847"/>
            <a:ext cx="791869" cy="1526495"/>
          </a:xfrm>
          <a:custGeom>
            <a:avLst/>
            <a:gdLst/>
            <a:ahLst/>
            <a:cxnLst/>
            <a:rect l="l" t="t" r="r" b="b"/>
            <a:pathLst>
              <a:path w="1187804" h="2289743">
                <a:moveTo>
                  <a:pt x="0" y="0"/>
                </a:moveTo>
                <a:lnTo>
                  <a:pt x="1187804" y="0"/>
                </a:lnTo>
                <a:lnTo>
                  <a:pt x="1187804" y="2289742"/>
                </a:lnTo>
                <a:lnTo>
                  <a:pt x="0" y="2289742"/>
                </a:lnTo>
                <a:lnTo>
                  <a:pt x="0" y="0"/>
                </a:lnTo>
                <a:close/>
              </a:path>
            </a:pathLst>
          </a:custGeom>
          <a:blipFill>
            <a:blip r:embed="rId3"/>
            <a:stretch>
              <a:fillRect/>
            </a:stretch>
          </a:blipFill>
        </p:spPr>
      </p:sp>
      <p:sp>
        <p:nvSpPr>
          <p:cNvPr id="5" name="Freeform 5"/>
          <p:cNvSpPr/>
          <p:nvPr/>
        </p:nvSpPr>
        <p:spPr>
          <a:xfrm>
            <a:off x="9032433" y="3588540"/>
            <a:ext cx="2342007" cy="2743200"/>
          </a:xfrm>
          <a:custGeom>
            <a:avLst/>
            <a:gdLst/>
            <a:ahLst/>
            <a:cxnLst/>
            <a:rect l="l" t="t" r="r" b="b"/>
            <a:pathLst>
              <a:path w="3513010" h="4114800">
                <a:moveTo>
                  <a:pt x="0" y="0"/>
                </a:moveTo>
                <a:lnTo>
                  <a:pt x="3513010" y="0"/>
                </a:lnTo>
                <a:lnTo>
                  <a:pt x="351301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895445" y="877618"/>
            <a:ext cx="8938843" cy="327718"/>
          </a:xfrm>
          <a:prstGeom prst="rect">
            <a:avLst/>
          </a:prstGeom>
        </p:spPr>
        <p:txBody>
          <a:bodyPr lIns="0" tIns="0" rIns="0" bIns="0" rtlCol="0" anchor="t">
            <a:spAutoFit/>
          </a:bodyPr>
          <a:lstStyle/>
          <a:p>
            <a:pPr defTabSz="609630">
              <a:lnSpc>
                <a:spcPts val="2800"/>
              </a:lnSpc>
            </a:pPr>
            <a:r>
              <a:rPr lang="en-US" sz="2000" b="1">
                <a:solidFill>
                  <a:srgbClr val="000000"/>
                </a:solidFill>
                <a:latin typeface="Canva Sans Bold"/>
                <a:ea typeface="Canva Sans Bold"/>
                <a:cs typeface="Canva Sans Bold"/>
                <a:sym typeface="Canva Sans Bold"/>
              </a:rPr>
              <a:t>Grundsätze des Erkenntnisverfahrens</a:t>
            </a:r>
          </a:p>
        </p:txBody>
      </p:sp>
      <p:sp>
        <p:nvSpPr>
          <p:cNvPr id="7" name="TextBox 7"/>
          <p:cNvSpPr txBox="1"/>
          <p:nvPr/>
        </p:nvSpPr>
        <p:spPr>
          <a:xfrm>
            <a:off x="6001906" y="758026"/>
            <a:ext cx="5310745"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Beschleunigungsgrundsatz</a:t>
            </a:r>
          </a:p>
        </p:txBody>
      </p:sp>
      <p:sp>
        <p:nvSpPr>
          <p:cNvPr id="8" name="TextBox 8"/>
          <p:cNvSpPr txBox="1"/>
          <p:nvPr/>
        </p:nvSpPr>
        <p:spPr>
          <a:xfrm>
            <a:off x="2173182" y="1739188"/>
            <a:ext cx="7657447" cy="1849352"/>
          </a:xfrm>
          <a:prstGeom prst="rect">
            <a:avLst/>
          </a:prstGeom>
        </p:spPr>
        <p:txBody>
          <a:bodyPr wrap="square" lIns="0" tIns="0" rIns="0" bIns="0" rtlCol="0" anchor="t">
            <a:spAutoFit/>
          </a:bodyPr>
          <a:lstStyle/>
          <a:p>
            <a:pPr algn="ctr" defTabSz="609630">
              <a:lnSpc>
                <a:spcPts val="3666"/>
              </a:lnSpc>
            </a:pPr>
            <a:r>
              <a:rPr lang="en-US" sz="2400" dirty="0" err="1">
                <a:solidFill>
                  <a:srgbClr val="000000"/>
                </a:solidFill>
                <a:latin typeface="Canva Sans" panose="020B0604020202020204" charset="0"/>
                <a:ea typeface="Canva Sans"/>
                <a:cs typeface="Canva Sans"/>
                <a:sym typeface="Canva Sans"/>
              </a:rPr>
              <a:t>Rechtsstreit</a:t>
            </a:r>
            <a:r>
              <a:rPr lang="en-US" sz="2400" dirty="0">
                <a:solidFill>
                  <a:srgbClr val="000000"/>
                </a:solidFill>
                <a:latin typeface="Canva Sans" panose="020B0604020202020204" charset="0"/>
                <a:ea typeface="Canva Sans"/>
                <a:cs typeface="Canva Sans"/>
                <a:sym typeface="Canva Sans"/>
              </a:rPr>
              <a:t> </a:t>
            </a:r>
            <a:r>
              <a:rPr lang="en-US" sz="2400" dirty="0" err="1">
                <a:solidFill>
                  <a:srgbClr val="000000"/>
                </a:solidFill>
                <a:latin typeface="Canva Sans" panose="020B0604020202020204" charset="0"/>
                <a:ea typeface="Canva Sans"/>
                <a:cs typeface="Canva Sans"/>
                <a:sym typeface="Canva Sans"/>
              </a:rPr>
              <a:t>soll</a:t>
            </a:r>
            <a:r>
              <a:rPr lang="en-US" sz="2400" dirty="0">
                <a:solidFill>
                  <a:srgbClr val="000000"/>
                </a:solidFill>
                <a:latin typeface="Canva Sans" panose="020B0604020202020204" charset="0"/>
                <a:ea typeface="Canva Sans"/>
                <a:cs typeface="Canva Sans"/>
                <a:sym typeface="Canva Sans"/>
              </a:rPr>
              <a:t> in der Regel in </a:t>
            </a:r>
            <a:r>
              <a:rPr lang="en-US" sz="2400" dirty="0" err="1">
                <a:solidFill>
                  <a:srgbClr val="000000"/>
                </a:solidFill>
                <a:latin typeface="Canva Sans" panose="020B0604020202020204" charset="0"/>
                <a:ea typeface="Canva Sans"/>
                <a:cs typeface="Canva Sans"/>
                <a:sym typeface="Canva Sans"/>
              </a:rPr>
              <a:t>einem</a:t>
            </a:r>
            <a:r>
              <a:rPr lang="en-US" sz="2400" dirty="0">
                <a:solidFill>
                  <a:srgbClr val="000000"/>
                </a:solidFill>
                <a:latin typeface="Canva Sans" panose="020B0604020202020204" charset="0"/>
                <a:ea typeface="Canva Sans"/>
                <a:cs typeface="Canva Sans"/>
                <a:sym typeface="Canva Sans"/>
              </a:rPr>
              <a:t> </a:t>
            </a:r>
            <a:r>
              <a:rPr lang="en-US" sz="2400" dirty="0" err="1">
                <a:solidFill>
                  <a:srgbClr val="000000"/>
                </a:solidFill>
                <a:latin typeface="Canva Sans" panose="020B0604020202020204" charset="0"/>
                <a:ea typeface="Canva Sans"/>
                <a:cs typeface="Canva Sans"/>
                <a:sym typeface="Canva Sans"/>
              </a:rPr>
              <a:t>umfassend</a:t>
            </a:r>
            <a:r>
              <a:rPr lang="en-US" sz="2400" dirty="0">
                <a:solidFill>
                  <a:srgbClr val="000000"/>
                </a:solidFill>
                <a:latin typeface="Canva Sans" panose="020B0604020202020204" charset="0"/>
                <a:ea typeface="Canva Sans"/>
                <a:cs typeface="Canva Sans"/>
                <a:sym typeface="Canva Sans"/>
              </a:rPr>
              <a:t> </a:t>
            </a:r>
            <a:r>
              <a:rPr lang="en-US" sz="2400" dirty="0" err="1">
                <a:solidFill>
                  <a:srgbClr val="000000"/>
                </a:solidFill>
                <a:latin typeface="Canva Sans" panose="020B0604020202020204" charset="0"/>
                <a:ea typeface="Canva Sans"/>
                <a:cs typeface="Canva Sans"/>
                <a:sym typeface="Canva Sans"/>
              </a:rPr>
              <a:t>vorbereiteten</a:t>
            </a:r>
            <a:r>
              <a:rPr lang="en-US" sz="2400" dirty="0">
                <a:solidFill>
                  <a:srgbClr val="000000"/>
                </a:solidFill>
                <a:latin typeface="Canva Sans" panose="020B0604020202020204" charset="0"/>
                <a:ea typeface="Canva Sans"/>
                <a:cs typeface="Canva Sans"/>
                <a:sym typeface="Canva Sans"/>
              </a:rPr>
              <a:t> </a:t>
            </a:r>
            <a:r>
              <a:rPr lang="en-US" sz="2400" dirty="0" err="1">
                <a:solidFill>
                  <a:srgbClr val="000000"/>
                </a:solidFill>
                <a:latin typeface="Canva Sans" panose="020B0604020202020204" charset="0"/>
                <a:ea typeface="Canva Sans"/>
                <a:cs typeface="Canva Sans"/>
                <a:sym typeface="Canva Sans"/>
              </a:rPr>
              <a:t>Termin</a:t>
            </a:r>
            <a:r>
              <a:rPr lang="en-US" sz="2400" dirty="0">
                <a:solidFill>
                  <a:srgbClr val="000000"/>
                </a:solidFill>
                <a:latin typeface="Canva Sans" panose="020B0604020202020204" charset="0"/>
                <a:ea typeface="Canva Sans"/>
                <a:cs typeface="Canva Sans"/>
                <a:sym typeface="Canva Sans"/>
              </a:rPr>
              <a:t> </a:t>
            </a:r>
            <a:r>
              <a:rPr lang="en-US" sz="2400" dirty="0" err="1">
                <a:solidFill>
                  <a:srgbClr val="000000"/>
                </a:solidFill>
                <a:latin typeface="Canva Sans" panose="020B0604020202020204" charset="0"/>
                <a:ea typeface="Canva Sans"/>
                <a:cs typeface="Canva Sans"/>
                <a:sym typeface="Canva Sans"/>
              </a:rPr>
              <a:t>erledigt</a:t>
            </a:r>
            <a:r>
              <a:rPr lang="en-US" sz="2400" dirty="0">
                <a:solidFill>
                  <a:srgbClr val="000000"/>
                </a:solidFill>
                <a:latin typeface="Canva Sans" panose="020B0604020202020204" charset="0"/>
                <a:ea typeface="Canva Sans"/>
                <a:cs typeface="Canva Sans"/>
                <a:sym typeface="Canva Sans"/>
              </a:rPr>
              <a:t> </a:t>
            </a:r>
            <a:r>
              <a:rPr lang="en-US" sz="2400" dirty="0" err="1">
                <a:solidFill>
                  <a:srgbClr val="000000"/>
                </a:solidFill>
                <a:latin typeface="Canva Sans" panose="020B0604020202020204" charset="0"/>
                <a:ea typeface="Canva Sans"/>
                <a:cs typeface="Canva Sans"/>
                <a:sym typeface="Canva Sans"/>
              </a:rPr>
              <a:t>werden</a:t>
            </a:r>
            <a:r>
              <a:rPr lang="en-US" sz="2400" dirty="0">
                <a:solidFill>
                  <a:srgbClr val="000000"/>
                </a:solidFill>
                <a:latin typeface="Canva Sans" panose="020B0604020202020204" charset="0"/>
                <a:ea typeface="Canva Sans"/>
                <a:cs typeface="Canva Sans"/>
                <a:sym typeface="Canva Sans"/>
              </a:rPr>
              <a:t> (§ 272 I ZPO). </a:t>
            </a:r>
            <a:r>
              <a:rPr lang="de-DE" sz="2400" dirty="0">
                <a:latin typeface="Canva Sans" panose="020B0604020202020204" charset="0"/>
                <a:cs typeface="Arial" panose="020B0604020202020204" pitchFamily="34" charset="0"/>
              </a:rPr>
              <a:t>Prozessverschleppungen jeglicher Art sind nach Möglichkeit zu verhindern.</a:t>
            </a:r>
          </a:p>
        </p:txBody>
      </p:sp>
      <p:sp>
        <p:nvSpPr>
          <p:cNvPr id="9" name="TextBox 9"/>
          <p:cNvSpPr txBox="1"/>
          <p:nvPr/>
        </p:nvSpPr>
        <p:spPr>
          <a:xfrm>
            <a:off x="479344" y="4567880"/>
            <a:ext cx="8344973" cy="1374864"/>
          </a:xfrm>
          <a:prstGeom prst="rect">
            <a:avLst/>
          </a:prstGeom>
        </p:spPr>
        <p:txBody>
          <a:bodyPr lIns="0" tIns="0" rIns="0" bIns="0" rtlCol="0" anchor="t">
            <a:spAutoFit/>
          </a:bodyPr>
          <a:lstStyle/>
          <a:p>
            <a:pPr algn="ctr" defTabSz="609630">
              <a:lnSpc>
                <a:spcPts val="3666"/>
              </a:lnSpc>
            </a:pPr>
            <a:r>
              <a:rPr lang="en-US" sz="2400" dirty="0" err="1">
                <a:solidFill>
                  <a:srgbClr val="000000"/>
                </a:solidFill>
                <a:latin typeface="Canva Sans"/>
                <a:ea typeface="Canva Sans"/>
                <a:cs typeface="Canva Sans"/>
                <a:sym typeface="Canva Sans"/>
              </a:rPr>
              <a:t>Schuldhaft</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verspätet</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vorgebrachte</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Angriffs</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oder</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Verteidigungsmittel</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im</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Prozess</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können</a:t>
            </a:r>
            <a:r>
              <a:rPr lang="en-US" sz="2400" dirty="0">
                <a:solidFill>
                  <a:srgbClr val="000000"/>
                </a:solidFill>
                <a:latin typeface="Canva Sans"/>
                <a:ea typeface="Canva Sans"/>
                <a:cs typeface="Canva Sans"/>
                <a:sym typeface="Canva Sans"/>
              </a:rPr>
              <a:t> von Amts </a:t>
            </a:r>
            <a:r>
              <a:rPr lang="en-US" sz="2400" dirty="0" err="1">
                <a:solidFill>
                  <a:srgbClr val="000000"/>
                </a:solidFill>
                <a:latin typeface="Canva Sans"/>
                <a:ea typeface="Canva Sans"/>
                <a:cs typeface="Canva Sans"/>
                <a:sym typeface="Canva Sans"/>
              </a:rPr>
              <a:t>wegen</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zurückgewiesen</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werden</a:t>
            </a:r>
            <a:r>
              <a:rPr lang="en-US" sz="2400" dirty="0">
                <a:solidFill>
                  <a:srgbClr val="000000"/>
                </a:solidFill>
                <a:latin typeface="Canva Sans"/>
                <a:ea typeface="Canva Sans"/>
                <a:cs typeface="Canva Sans"/>
                <a:sym typeface="Canva Sans"/>
              </a:rPr>
              <a:t> (§ 296 ZPO).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sp>
      </p:grpSp>
      <p:sp>
        <p:nvSpPr>
          <p:cNvPr id="4" name="Freeform 4"/>
          <p:cNvSpPr/>
          <p:nvPr/>
        </p:nvSpPr>
        <p:spPr>
          <a:xfrm>
            <a:off x="1291625" y="1744797"/>
            <a:ext cx="2547967" cy="1805871"/>
          </a:xfrm>
          <a:custGeom>
            <a:avLst/>
            <a:gdLst/>
            <a:ahLst/>
            <a:cxnLst/>
            <a:rect l="l" t="t" r="r" b="b"/>
            <a:pathLst>
              <a:path w="3821950" h="2708807">
                <a:moveTo>
                  <a:pt x="0" y="0"/>
                </a:moveTo>
                <a:lnTo>
                  <a:pt x="3821950" y="0"/>
                </a:lnTo>
                <a:lnTo>
                  <a:pt x="3821950" y="2708807"/>
                </a:lnTo>
                <a:lnTo>
                  <a:pt x="0" y="27088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8759476" y="4117113"/>
            <a:ext cx="2034785" cy="1805871"/>
          </a:xfrm>
          <a:custGeom>
            <a:avLst/>
            <a:gdLst/>
            <a:ahLst/>
            <a:cxnLst/>
            <a:rect l="l" t="t" r="r" b="b"/>
            <a:pathLst>
              <a:path w="3052177" h="2708807">
                <a:moveTo>
                  <a:pt x="0" y="0"/>
                </a:moveTo>
                <a:lnTo>
                  <a:pt x="3052177" y="0"/>
                </a:lnTo>
                <a:lnTo>
                  <a:pt x="3052177" y="2708807"/>
                </a:lnTo>
                <a:lnTo>
                  <a:pt x="0" y="27088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912590" y="877618"/>
            <a:ext cx="8938843" cy="327718"/>
          </a:xfrm>
          <a:prstGeom prst="rect">
            <a:avLst/>
          </a:prstGeom>
        </p:spPr>
        <p:txBody>
          <a:bodyPr lIns="0" tIns="0" rIns="0" bIns="0" rtlCol="0" anchor="t">
            <a:spAutoFit/>
          </a:bodyPr>
          <a:lstStyle/>
          <a:p>
            <a:pPr defTabSz="609630">
              <a:lnSpc>
                <a:spcPts val="2800"/>
              </a:lnSpc>
            </a:pPr>
            <a:r>
              <a:rPr lang="en-US" sz="2000" b="1">
                <a:solidFill>
                  <a:srgbClr val="000000"/>
                </a:solidFill>
                <a:latin typeface="Canva Sans Bold"/>
                <a:ea typeface="Canva Sans Bold"/>
                <a:cs typeface="Canva Sans Bold"/>
                <a:sym typeface="Canva Sans Bold"/>
              </a:rPr>
              <a:t>Grundsätze des Erkenntnisverfahrens</a:t>
            </a:r>
          </a:p>
        </p:txBody>
      </p:sp>
      <p:sp>
        <p:nvSpPr>
          <p:cNvPr id="7" name="TextBox 7"/>
          <p:cNvSpPr txBox="1"/>
          <p:nvPr/>
        </p:nvSpPr>
        <p:spPr>
          <a:xfrm>
            <a:off x="5117210" y="758026"/>
            <a:ext cx="6195441" cy="491481"/>
          </a:xfrm>
          <a:prstGeom prst="rect">
            <a:avLst/>
          </a:prstGeom>
        </p:spPr>
        <p:txBody>
          <a:bodyPr lIns="0" tIns="0" rIns="0" bIns="0" rtlCol="0" anchor="t">
            <a:spAutoFit/>
          </a:bodyPr>
          <a:lstStyle/>
          <a:p>
            <a:pPr algn="r" defTabSz="609630">
              <a:lnSpc>
                <a:spcPts val="4200"/>
              </a:lnSpc>
            </a:pPr>
            <a:r>
              <a:rPr lang="en-US" sz="3000">
                <a:solidFill>
                  <a:srgbClr val="000000"/>
                </a:solidFill>
                <a:latin typeface="Canva Sans"/>
                <a:ea typeface="Canva Sans"/>
                <a:cs typeface="Canva Sans"/>
                <a:sym typeface="Canva Sans"/>
              </a:rPr>
              <a:t>Grundsatz der Unmittelbarkeit</a:t>
            </a:r>
          </a:p>
        </p:txBody>
      </p:sp>
      <p:sp>
        <p:nvSpPr>
          <p:cNvPr id="8" name="TextBox 8"/>
          <p:cNvSpPr txBox="1"/>
          <p:nvPr/>
        </p:nvSpPr>
        <p:spPr>
          <a:xfrm>
            <a:off x="3291809" y="1776547"/>
            <a:ext cx="8238097" cy="1897955"/>
          </a:xfrm>
          <a:prstGeom prst="rect">
            <a:avLst/>
          </a:prstGeom>
        </p:spPr>
        <p:txBody>
          <a:bodyPr lIns="0" tIns="0" rIns="0" bIns="0" rtlCol="0" anchor="t">
            <a:spAutoFit/>
          </a:bodyPr>
          <a:lstStyle/>
          <a:p>
            <a:pPr algn="r" defTabSz="609630">
              <a:lnSpc>
                <a:spcPts val="3666"/>
              </a:lnSpc>
            </a:pPr>
            <a:r>
              <a:rPr lang="en-US" sz="3333" dirty="0" err="1">
                <a:solidFill>
                  <a:srgbClr val="000000"/>
                </a:solidFill>
                <a:latin typeface="Canva Sans"/>
                <a:ea typeface="Canva Sans"/>
                <a:cs typeface="Canva Sans"/>
                <a:sym typeface="Canva Sans"/>
              </a:rPr>
              <a:t>Mündliche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Verhandlungen</a:t>
            </a:r>
            <a:r>
              <a:rPr lang="en-US" sz="3333" dirty="0">
                <a:solidFill>
                  <a:srgbClr val="000000"/>
                </a:solidFill>
                <a:latin typeface="Canva Sans"/>
                <a:ea typeface="Canva Sans"/>
                <a:cs typeface="Canva Sans"/>
                <a:sym typeface="Canva Sans"/>
              </a:rPr>
              <a:t> und die </a:t>
            </a:r>
          </a:p>
          <a:p>
            <a:pPr algn="r" defTabSz="609630">
              <a:lnSpc>
                <a:spcPts val="3666"/>
              </a:lnSpc>
            </a:pPr>
            <a:r>
              <a:rPr lang="en-US" sz="3333" dirty="0" err="1">
                <a:solidFill>
                  <a:srgbClr val="000000"/>
                </a:solidFill>
                <a:latin typeface="Canva Sans"/>
                <a:ea typeface="Canva Sans"/>
                <a:cs typeface="Canva Sans"/>
                <a:sym typeface="Canva Sans"/>
              </a:rPr>
              <a:t>Beweisaufnahmen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müssen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vor</a:t>
            </a:r>
            <a:r>
              <a:rPr lang="en-US" sz="3333" dirty="0">
                <a:solidFill>
                  <a:srgbClr val="000000"/>
                </a:solidFill>
                <a:latin typeface="Canva Sans"/>
                <a:ea typeface="Canva Sans"/>
                <a:cs typeface="Canva Sans"/>
                <a:sym typeface="Canva Sans"/>
              </a:rPr>
              <a:t> dem </a:t>
            </a:r>
          </a:p>
          <a:p>
            <a:pPr algn="r" defTabSz="609630">
              <a:lnSpc>
                <a:spcPts val="3666"/>
              </a:lnSpc>
            </a:pPr>
            <a:r>
              <a:rPr lang="en-US" sz="3333" dirty="0" err="1">
                <a:solidFill>
                  <a:srgbClr val="000000"/>
                </a:solidFill>
                <a:latin typeface="Canva Sans"/>
                <a:ea typeface="Canva Sans"/>
                <a:cs typeface="Canva Sans"/>
                <a:sym typeface="Canva Sans"/>
              </a:rPr>
              <a:t>Gericht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stattfinden</a:t>
            </a:r>
            <a:r>
              <a:rPr lang="en-US" sz="3333" dirty="0">
                <a:solidFill>
                  <a:srgbClr val="000000"/>
                </a:solidFill>
                <a:latin typeface="Canva Sans"/>
                <a:ea typeface="Canva Sans"/>
                <a:cs typeface="Canva Sans"/>
                <a:sym typeface="Canva Sans"/>
              </a:rPr>
              <a:t>, das den </a:t>
            </a:r>
          </a:p>
          <a:p>
            <a:pPr algn="r" defTabSz="609630">
              <a:lnSpc>
                <a:spcPts val="3666"/>
              </a:lnSpc>
            </a:pPr>
            <a:r>
              <a:rPr lang="en-US" sz="3333" dirty="0" err="1">
                <a:solidFill>
                  <a:srgbClr val="000000"/>
                </a:solidFill>
                <a:latin typeface="Canva Sans"/>
                <a:ea typeface="Canva Sans"/>
                <a:cs typeface="Canva Sans"/>
                <a:sym typeface="Canva Sans"/>
              </a:rPr>
              <a:t>Rechtsstreit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entscheidet</a:t>
            </a:r>
            <a:endParaRPr lang="en-US" sz="3333" dirty="0">
              <a:solidFill>
                <a:srgbClr val="000000"/>
              </a:solidFill>
              <a:latin typeface="Canva Sans"/>
              <a:ea typeface="Canva Sans"/>
              <a:cs typeface="Canva Sans"/>
              <a:sym typeface="Canva Sans"/>
            </a:endParaRPr>
          </a:p>
        </p:txBody>
      </p:sp>
      <p:sp>
        <p:nvSpPr>
          <p:cNvPr id="9" name="TextBox 9"/>
          <p:cNvSpPr txBox="1"/>
          <p:nvPr/>
        </p:nvSpPr>
        <p:spPr>
          <a:xfrm>
            <a:off x="563881" y="4000613"/>
            <a:ext cx="8397239" cy="1897955"/>
          </a:xfrm>
          <a:prstGeom prst="rect">
            <a:avLst/>
          </a:prstGeom>
        </p:spPr>
        <p:txBody>
          <a:bodyPr wrap="square" lIns="0" tIns="0" rIns="0" bIns="0" rtlCol="0" anchor="t">
            <a:spAutoFit/>
          </a:bodyPr>
          <a:lstStyle/>
          <a:p>
            <a:pPr defTabSz="609630">
              <a:lnSpc>
                <a:spcPts val="3666"/>
              </a:lnSpc>
            </a:pPr>
            <a:r>
              <a:rPr lang="en-US" sz="3333" dirty="0">
                <a:solidFill>
                  <a:srgbClr val="000000"/>
                </a:solidFill>
                <a:latin typeface="Canva Sans" panose="020B0604020202020204" charset="0"/>
                <a:ea typeface="Canva Sans"/>
                <a:cs typeface="Canva Sans"/>
                <a:sym typeface="Canva Sans"/>
              </a:rPr>
              <a:t>Das </a:t>
            </a:r>
            <a:r>
              <a:rPr lang="en-US" sz="3333" dirty="0" err="1">
                <a:solidFill>
                  <a:srgbClr val="000000"/>
                </a:solidFill>
                <a:latin typeface="Canva Sans" panose="020B0604020202020204" charset="0"/>
                <a:ea typeface="Canva Sans"/>
                <a:cs typeface="Canva Sans"/>
                <a:sym typeface="Canva Sans"/>
              </a:rPr>
              <a:t>Urteil</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kann</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nur</a:t>
            </a:r>
            <a:r>
              <a:rPr lang="en-US" sz="3333" dirty="0">
                <a:solidFill>
                  <a:srgbClr val="000000"/>
                </a:solidFill>
                <a:latin typeface="Canva Sans" panose="020B0604020202020204" charset="0"/>
                <a:ea typeface="Canva Sans"/>
                <a:cs typeface="Canva Sans"/>
                <a:sym typeface="Canva Sans"/>
              </a:rPr>
              <a:t> von </a:t>
            </a:r>
            <a:r>
              <a:rPr lang="en-US" sz="3333" dirty="0" err="1">
                <a:solidFill>
                  <a:srgbClr val="000000"/>
                </a:solidFill>
                <a:latin typeface="Canva Sans" panose="020B0604020202020204" charset="0"/>
                <a:ea typeface="Canva Sans"/>
                <a:cs typeface="Canva Sans"/>
                <a:sym typeface="Canva Sans"/>
              </a:rPr>
              <a:t>denjenigen</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Richtern</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gefällt</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werden</a:t>
            </a:r>
            <a:r>
              <a:rPr lang="en-US" sz="3333" dirty="0">
                <a:solidFill>
                  <a:srgbClr val="000000"/>
                </a:solidFill>
                <a:latin typeface="Canva Sans" panose="020B0604020202020204" charset="0"/>
                <a:ea typeface="Canva Sans"/>
                <a:cs typeface="Canva Sans"/>
                <a:sym typeface="Canva Sans"/>
              </a:rPr>
              <a:t>, die der </a:t>
            </a:r>
            <a:r>
              <a:rPr lang="en-US" sz="3333" dirty="0" err="1">
                <a:solidFill>
                  <a:srgbClr val="000000"/>
                </a:solidFill>
                <a:latin typeface="Canva Sans" panose="020B0604020202020204" charset="0"/>
                <a:ea typeface="Canva Sans"/>
                <a:cs typeface="Canva Sans"/>
                <a:sym typeface="Canva Sans"/>
              </a:rPr>
              <a:t>Verhandlung</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auch</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tatsächlich</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beigewohnt</a:t>
            </a:r>
            <a:r>
              <a:rPr lang="en-US" sz="3333" dirty="0">
                <a:solidFill>
                  <a:srgbClr val="000000"/>
                </a:solidFill>
                <a:latin typeface="Canva Sans" panose="020B0604020202020204" charset="0"/>
                <a:ea typeface="Canva Sans"/>
                <a:cs typeface="Canva Sans"/>
                <a:sym typeface="Canva Sans"/>
              </a:rPr>
              <a:t> </a:t>
            </a:r>
            <a:r>
              <a:rPr lang="en-US" sz="3333" dirty="0" err="1">
                <a:solidFill>
                  <a:srgbClr val="000000"/>
                </a:solidFill>
                <a:latin typeface="Canva Sans" panose="020B0604020202020204" charset="0"/>
                <a:ea typeface="Canva Sans"/>
                <a:cs typeface="Canva Sans"/>
                <a:sym typeface="Canva Sans"/>
              </a:rPr>
              <a:t>haben</a:t>
            </a:r>
            <a:r>
              <a:rPr lang="en-US" sz="3333" dirty="0">
                <a:solidFill>
                  <a:srgbClr val="000000"/>
                </a:solidFill>
                <a:latin typeface="Canva Sans" panose="020B0604020202020204" charset="0"/>
                <a:ea typeface="Canva Sans"/>
                <a:cs typeface="Canva Sans"/>
                <a:sym typeface="Canva Sans"/>
              </a:rPr>
              <a:t>, </a:t>
            </a:r>
            <a:br>
              <a:rPr lang="en-US" sz="3333" dirty="0">
                <a:solidFill>
                  <a:srgbClr val="000000"/>
                </a:solidFill>
                <a:latin typeface="Canva Sans" panose="020B0604020202020204" charset="0"/>
                <a:ea typeface="Canva Sans"/>
                <a:cs typeface="Canva Sans"/>
                <a:sym typeface="Canva Sans"/>
              </a:rPr>
            </a:br>
            <a:r>
              <a:rPr lang="de-DE" sz="3330" dirty="0">
                <a:latin typeface="Canva Sans" panose="020B0604020202020204" charset="0"/>
                <a:cs typeface="Arial" panose="020B0604020202020204" pitchFamily="34" charset="0"/>
              </a:rPr>
              <a:t>§§ 309, 128 I, 355 I 1, 156 II 3 ZPO.</a:t>
            </a:r>
            <a:endParaRPr lang="en-US" sz="3330" dirty="0">
              <a:solidFill>
                <a:srgbClr val="000000"/>
              </a:solidFill>
              <a:latin typeface="Canva Sans"/>
              <a:ea typeface="Canva Sans"/>
              <a:cs typeface="Canva Sans"/>
              <a:sym typeface="Canva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648155" y="2508778"/>
            <a:ext cx="11629232" cy="2372444"/>
          </a:xfrm>
          <a:prstGeom prst="rect">
            <a:avLst/>
          </a:prstGeom>
        </p:spPr>
        <p:txBody>
          <a:bodyPr lIns="0" tIns="0" rIns="0" bIns="0" rtlCol="0" anchor="t">
            <a:spAutoFit/>
          </a:bodyPr>
          <a:lstStyle/>
          <a:p>
            <a:pPr algn="ctr" defTabSz="609630">
              <a:lnSpc>
                <a:spcPts val="3666"/>
              </a:lnSpc>
            </a:pPr>
            <a:r>
              <a:rPr lang="en-US" sz="3333" i="1">
                <a:solidFill>
                  <a:srgbClr val="000000"/>
                </a:solidFill>
                <a:latin typeface="Canva Sans Italics"/>
                <a:ea typeface="Canva Sans Italics"/>
                <a:cs typeface="Canva Sans Italics"/>
                <a:sym typeface="Canva Sans Italics"/>
              </a:rPr>
              <a:t>... Andererseits erhielt die Beklagte </a:t>
            </a:r>
          </a:p>
          <a:p>
            <a:pPr algn="ctr" defTabSz="609630">
              <a:lnSpc>
                <a:spcPts val="3666"/>
              </a:lnSpc>
            </a:pPr>
            <a:r>
              <a:rPr lang="en-US" sz="3333" i="1">
                <a:solidFill>
                  <a:srgbClr val="000000"/>
                </a:solidFill>
                <a:latin typeface="Canva Sans Italics"/>
                <a:ea typeface="Canva Sans Italics"/>
                <a:cs typeface="Canva Sans Italics"/>
                <a:sym typeface="Canva Sans Italics"/>
              </a:rPr>
              <a:t>zunächst nicht die beglaubigte </a:t>
            </a:r>
          </a:p>
          <a:p>
            <a:pPr algn="ctr" defTabSz="609630">
              <a:lnSpc>
                <a:spcPts val="3666"/>
              </a:lnSpc>
            </a:pPr>
            <a:r>
              <a:rPr lang="en-US" sz="3333" i="1">
                <a:solidFill>
                  <a:srgbClr val="000000"/>
                </a:solidFill>
                <a:latin typeface="Canva Sans Italics"/>
                <a:ea typeface="Canva Sans Italics"/>
                <a:cs typeface="Canva Sans Italics"/>
                <a:sym typeface="Canva Sans Italics"/>
              </a:rPr>
              <a:t>Abschrift der Klageschrift, sie </a:t>
            </a:r>
          </a:p>
          <a:p>
            <a:pPr algn="ctr" defTabSz="609630">
              <a:lnSpc>
                <a:spcPts val="3666"/>
              </a:lnSpc>
            </a:pPr>
            <a:r>
              <a:rPr lang="en-US" sz="3333" i="1">
                <a:solidFill>
                  <a:srgbClr val="000000"/>
                </a:solidFill>
                <a:latin typeface="Canva Sans Italics"/>
                <a:ea typeface="Canva Sans Italics"/>
                <a:cs typeface="Canva Sans Italics"/>
                <a:sym typeface="Canva Sans Italics"/>
              </a:rPr>
              <a:t>sollte erst im Termin damit </a:t>
            </a:r>
          </a:p>
          <a:p>
            <a:pPr algn="ctr" defTabSz="609630">
              <a:lnSpc>
                <a:spcPts val="3666"/>
              </a:lnSpc>
            </a:pPr>
            <a:r>
              <a:rPr lang="en-US" sz="3333" i="1">
                <a:solidFill>
                  <a:srgbClr val="000000"/>
                </a:solidFill>
                <a:latin typeface="Canva Sans Italics"/>
                <a:ea typeface="Canva Sans Italics"/>
                <a:cs typeface="Canva Sans Italics"/>
                <a:sym typeface="Canva Sans Italics"/>
              </a:rPr>
              <a:t>konfrontiert werden. ...</a:t>
            </a:r>
          </a:p>
        </p:txBody>
      </p:sp>
      <p:sp>
        <p:nvSpPr>
          <p:cNvPr id="7" name="TextBox 7"/>
          <p:cNvSpPr txBox="1"/>
          <p:nvPr/>
        </p:nvSpPr>
        <p:spPr>
          <a:xfrm>
            <a:off x="895445" y="822585"/>
            <a:ext cx="8938843" cy="385490"/>
          </a:xfrm>
          <a:prstGeom prst="rect">
            <a:avLst/>
          </a:prstGeom>
        </p:spPr>
        <p:txBody>
          <a:bodyPr lIns="0" tIns="0" rIns="0" bIns="0" rtlCol="0" anchor="t">
            <a:spAutoFit/>
          </a:bodyPr>
          <a:lstStyle/>
          <a:p>
            <a:pPr defTabSz="609630">
              <a:lnSpc>
                <a:spcPts val="3267"/>
              </a:lnSpc>
            </a:pPr>
            <a:r>
              <a:rPr lang="en-US" sz="2333" b="1">
                <a:solidFill>
                  <a:srgbClr val="000000"/>
                </a:solidFill>
                <a:latin typeface="Canva Sans Bold"/>
                <a:ea typeface="Canva Sans Bold"/>
                <a:cs typeface="Canva Sans Bold"/>
                <a:sym typeface="Canva Sans Bold"/>
              </a:rPr>
              <a:t>Grundsätze des Erkenntnisverfahrens</a:t>
            </a:r>
          </a:p>
        </p:txBody>
      </p:sp>
      <p:sp>
        <p:nvSpPr>
          <p:cNvPr id="8" name="TextBox 8"/>
          <p:cNvSpPr txBox="1"/>
          <p:nvPr/>
        </p:nvSpPr>
        <p:spPr>
          <a:xfrm>
            <a:off x="6473103" y="751676"/>
            <a:ext cx="4839548"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rechtliches Gehör</a:t>
            </a:r>
          </a:p>
        </p:txBody>
      </p:sp>
      <p:sp>
        <p:nvSpPr>
          <p:cNvPr id="9" name="TextBox 9"/>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10" name="TextBox 10"/>
          <p:cNvSpPr txBox="1"/>
          <p:nvPr/>
        </p:nvSpPr>
        <p:spPr>
          <a:xfrm>
            <a:off x="5449898" y="5222702"/>
            <a:ext cx="275277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9 - 11</a:t>
            </a:r>
          </a:p>
        </p:txBody>
      </p:sp>
      <p:sp>
        <p:nvSpPr>
          <p:cNvPr id="11" name="AutoShape 11"/>
          <p:cNvSpPr/>
          <p:nvPr/>
        </p:nvSpPr>
        <p:spPr>
          <a:xfrm flipV="1">
            <a:off x="4438565" y="5474585"/>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895445" y="850357"/>
            <a:ext cx="8938843" cy="385490"/>
          </a:xfrm>
          <a:prstGeom prst="rect">
            <a:avLst/>
          </a:prstGeom>
        </p:spPr>
        <p:txBody>
          <a:bodyPr lIns="0" tIns="0" rIns="0" bIns="0" rtlCol="0" anchor="t">
            <a:spAutoFit/>
          </a:bodyPr>
          <a:lstStyle/>
          <a:p>
            <a:pPr defTabSz="609630">
              <a:lnSpc>
                <a:spcPts val="3267"/>
              </a:lnSpc>
            </a:pPr>
            <a:r>
              <a:rPr lang="en-US" sz="2333">
                <a:solidFill>
                  <a:srgbClr val="000000"/>
                </a:solidFill>
                <a:latin typeface="Canva Sans"/>
                <a:ea typeface="Canva Sans"/>
                <a:cs typeface="Canva Sans"/>
                <a:sym typeface="Canva Sans"/>
              </a:rPr>
              <a:t>Grundsätze des Erkenntnisverfahrens</a:t>
            </a:r>
          </a:p>
        </p:txBody>
      </p:sp>
      <p:sp>
        <p:nvSpPr>
          <p:cNvPr id="7" name="TextBox 7"/>
          <p:cNvSpPr txBox="1"/>
          <p:nvPr/>
        </p:nvSpPr>
        <p:spPr>
          <a:xfrm>
            <a:off x="5740176" y="751676"/>
            <a:ext cx="5572475"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Dispositionsgrundsatz</a:t>
            </a:r>
          </a:p>
        </p:txBody>
      </p:sp>
      <p:sp>
        <p:nvSpPr>
          <p:cNvPr id="8" name="TextBox 8"/>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9" name="TextBox 9"/>
          <p:cNvSpPr txBox="1"/>
          <p:nvPr/>
        </p:nvSpPr>
        <p:spPr>
          <a:xfrm>
            <a:off x="5449898" y="5473702"/>
            <a:ext cx="352655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22 - 23</a:t>
            </a:r>
          </a:p>
        </p:txBody>
      </p:sp>
      <p:sp>
        <p:nvSpPr>
          <p:cNvPr id="10" name="AutoShape 10"/>
          <p:cNvSpPr/>
          <p:nvPr/>
        </p:nvSpPr>
        <p:spPr>
          <a:xfrm flipV="1">
            <a:off x="4438565" y="5725585"/>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1" name="TextBox 11"/>
          <p:cNvSpPr txBox="1"/>
          <p:nvPr/>
        </p:nvSpPr>
        <p:spPr>
          <a:xfrm>
            <a:off x="23240" y="1686440"/>
            <a:ext cx="12168761" cy="1487587"/>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Am Schluss der Sitzung beschloss der Richter, dass es seiner </a:t>
            </a:r>
          </a:p>
          <a:p>
            <a:pPr algn="ctr" defTabSz="609630">
              <a:lnSpc>
                <a:spcPts val="2933"/>
              </a:lnSpc>
            </a:pPr>
            <a:r>
              <a:rPr lang="en-US" sz="2667" i="1">
                <a:solidFill>
                  <a:srgbClr val="000000"/>
                </a:solidFill>
                <a:latin typeface="Canva Sans Italics"/>
                <a:ea typeface="Canva Sans Italics"/>
                <a:cs typeface="Canva Sans Italics"/>
                <a:sym typeface="Canva Sans Italics"/>
              </a:rPr>
              <a:t>Meinung nach besser sei, einen Sachverständigen mit einem </a:t>
            </a:r>
          </a:p>
          <a:p>
            <a:pPr algn="ctr" defTabSz="609630">
              <a:lnSpc>
                <a:spcPts val="2933"/>
              </a:lnSpc>
            </a:pPr>
            <a:r>
              <a:rPr lang="en-US" sz="2667" i="1">
                <a:solidFill>
                  <a:srgbClr val="000000"/>
                </a:solidFill>
                <a:latin typeface="Canva Sans Italics"/>
                <a:ea typeface="Canva Sans Italics"/>
                <a:cs typeface="Canva Sans Italics"/>
                <a:sym typeface="Canva Sans Italics"/>
              </a:rPr>
              <a:t>Gutachten über die Ursache der abgeblätterten </a:t>
            </a:r>
          </a:p>
          <a:p>
            <a:pPr algn="ctr" defTabSz="609630">
              <a:lnSpc>
                <a:spcPts val="2933"/>
              </a:lnSpc>
            </a:pPr>
            <a:r>
              <a:rPr lang="en-US" sz="2667" i="1">
                <a:solidFill>
                  <a:srgbClr val="000000"/>
                </a:solidFill>
                <a:latin typeface="Canva Sans Italics"/>
                <a:ea typeface="Canva Sans Italics"/>
                <a:cs typeface="Canva Sans Italics"/>
                <a:sym typeface="Canva Sans Italics"/>
              </a:rPr>
              <a:t>Farbe zu beauftragen. ...</a:t>
            </a:r>
          </a:p>
        </p:txBody>
      </p:sp>
      <p:sp>
        <p:nvSpPr>
          <p:cNvPr id="12" name="TextBox 12"/>
          <p:cNvSpPr txBox="1"/>
          <p:nvPr/>
        </p:nvSpPr>
        <p:spPr>
          <a:xfrm>
            <a:off x="5449898" y="3378200"/>
            <a:ext cx="3764643"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14 - 16</a:t>
            </a:r>
          </a:p>
        </p:txBody>
      </p:sp>
      <p:sp>
        <p:nvSpPr>
          <p:cNvPr id="13" name="AutoShape 13"/>
          <p:cNvSpPr/>
          <p:nvPr/>
        </p:nvSpPr>
        <p:spPr>
          <a:xfrm flipV="1">
            <a:off x="4438031" y="3623733"/>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4" name="TextBox 14"/>
          <p:cNvSpPr txBox="1"/>
          <p:nvPr/>
        </p:nvSpPr>
        <p:spPr>
          <a:xfrm>
            <a:off x="-215197" y="4519086"/>
            <a:ext cx="10820400" cy="743793"/>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Die Beklagte wurde verurteilt, an die </a:t>
            </a:r>
          </a:p>
          <a:p>
            <a:pPr algn="ctr" defTabSz="609630">
              <a:lnSpc>
                <a:spcPts val="2933"/>
              </a:lnSpc>
            </a:pPr>
            <a:r>
              <a:rPr lang="en-US" sz="2667" i="1">
                <a:solidFill>
                  <a:srgbClr val="000000"/>
                </a:solidFill>
                <a:latin typeface="Canva Sans Italics"/>
                <a:ea typeface="Canva Sans Italics"/>
                <a:cs typeface="Canva Sans Italics"/>
                <a:sym typeface="Canva Sans Italics"/>
              </a:rPr>
              <a:t>Klägerin 600,00 € zu zahlen. ...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895445" y="754852"/>
            <a:ext cx="8938843" cy="666849"/>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Grundsätze des </a:t>
            </a:r>
          </a:p>
          <a:p>
            <a:pPr defTabSz="609630">
              <a:lnSpc>
                <a:spcPts val="2567"/>
              </a:lnSpc>
            </a:pPr>
            <a:r>
              <a:rPr lang="en-US" sz="2333">
                <a:solidFill>
                  <a:srgbClr val="000000"/>
                </a:solidFill>
                <a:latin typeface="Canva Sans"/>
                <a:ea typeface="Canva Sans"/>
                <a:cs typeface="Canva Sans"/>
                <a:sym typeface="Canva Sans"/>
              </a:rPr>
              <a:t>Erkenntnisverfahrens</a:t>
            </a:r>
          </a:p>
        </p:txBody>
      </p:sp>
      <p:sp>
        <p:nvSpPr>
          <p:cNvPr id="7" name="TextBox 7"/>
          <p:cNvSpPr txBox="1"/>
          <p:nvPr/>
        </p:nvSpPr>
        <p:spPr>
          <a:xfrm>
            <a:off x="4429726" y="751676"/>
            <a:ext cx="6882925"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Grundsatz der Öffentlichkeit</a:t>
            </a:r>
          </a:p>
        </p:txBody>
      </p:sp>
      <p:sp>
        <p:nvSpPr>
          <p:cNvPr id="8" name="TextBox 8"/>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9" name="TextBox 9"/>
          <p:cNvSpPr txBox="1"/>
          <p:nvPr/>
        </p:nvSpPr>
        <p:spPr>
          <a:xfrm>
            <a:off x="4914204" y="4151314"/>
            <a:ext cx="275277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 13</a:t>
            </a:r>
          </a:p>
        </p:txBody>
      </p:sp>
      <p:sp>
        <p:nvSpPr>
          <p:cNvPr id="10" name="AutoShape 10"/>
          <p:cNvSpPr/>
          <p:nvPr/>
        </p:nvSpPr>
        <p:spPr>
          <a:xfrm flipV="1">
            <a:off x="3922711" y="4403197"/>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1" name="TextBox 11"/>
          <p:cNvSpPr txBox="1"/>
          <p:nvPr/>
        </p:nvSpPr>
        <p:spPr>
          <a:xfrm>
            <a:off x="157176" y="2928670"/>
            <a:ext cx="9850383" cy="743793"/>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Die Öffentlichkeit schloss er aus, da er </a:t>
            </a:r>
          </a:p>
          <a:p>
            <a:pPr algn="ctr" defTabSz="609630">
              <a:lnSpc>
                <a:spcPts val="2933"/>
              </a:lnSpc>
            </a:pPr>
            <a:r>
              <a:rPr lang="en-US" sz="2667" i="1">
                <a:solidFill>
                  <a:srgbClr val="000000"/>
                </a:solidFill>
                <a:latin typeface="Canva Sans Italics"/>
                <a:ea typeface="Canva Sans Italics"/>
                <a:cs typeface="Canva Sans Italics"/>
                <a:sym typeface="Canva Sans Italics"/>
              </a:rPr>
              <a:t>sich von den Zuschauern gestört fühlte.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7" name="TextBox 7"/>
          <p:cNvSpPr txBox="1"/>
          <p:nvPr/>
        </p:nvSpPr>
        <p:spPr>
          <a:xfrm>
            <a:off x="4914204" y="4151314"/>
            <a:ext cx="275277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8 - 9</a:t>
            </a:r>
          </a:p>
        </p:txBody>
      </p:sp>
      <p:sp>
        <p:nvSpPr>
          <p:cNvPr id="8" name="AutoShape 8"/>
          <p:cNvSpPr/>
          <p:nvPr/>
        </p:nvSpPr>
        <p:spPr>
          <a:xfrm flipV="1">
            <a:off x="3922711" y="4403197"/>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9" name="TextBox 9"/>
          <p:cNvSpPr txBox="1"/>
          <p:nvPr/>
        </p:nvSpPr>
        <p:spPr>
          <a:xfrm>
            <a:off x="-479277" y="2744520"/>
            <a:ext cx="12192000" cy="1115690"/>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Zum Termin wurde nur die Beklagte geladen, </a:t>
            </a:r>
          </a:p>
          <a:p>
            <a:pPr algn="ctr" defTabSz="609630">
              <a:lnSpc>
                <a:spcPts val="2933"/>
              </a:lnSpc>
            </a:pPr>
            <a:r>
              <a:rPr lang="en-US" sz="2667" i="1">
                <a:solidFill>
                  <a:srgbClr val="000000"/>
                </a:solidFill>
                <a:latin typeface="Canva Sans Italics"/>
                <a:ea typeface="Canva Sans Italics"/>
                <a:cs typeface="Canva Sans Italics"/>
                <a:sym typeface="Canva Sans Italics"/>
              </a:rPr>
              <a:t>da die Klägerin ja bereits alles </a:t>
            </a:r>
          </a:p>
          <a:p>
            <a:pPr algn="ctr" defTabSz="609630">
              <a:lnSpc>
                <a:spcPts val="2933"/>
              </a:lnSpc>
            </a:pPr>
            <a:r>
              <a:rPr lang="en-US" sz="2667" i="1">
                <a:solidFill>
                  <a:srgbClr val="000000"/>
                </a:solidFill>
                <a:latin typeface="Canva Sans Italics"/>
                <a:ea typeface="Canva Sans Italics"/>
                <a:cs typeface="Canva Sans Italics"/>
                <a:sym typeface="Canva Sans Italics"/>
              </a:rPr>
              <a:t>schriftlich erklärt hatte. ... </a:t>
            </a:r>
          </a:p>
        </p:txBody>
      </p:sp>
      <p:sp>
        <p:nvSpPr>
          <p:cNvPr id="10" name="TextBox 10"/>
          <p:cNvSpPr txBox="1"/>
          <p:nvPr/>
        </p:nvSpPr>
        <p:spPr>
          <a:xfrm>
            <a:off x="3426957" y="751676"/>
            <a:ext cx="7857957"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Grundsatz der Mündlichkeit</a:t>
            </a:r>
          </a:p>
        </p:txBody>
      </p:sp>
      <p:sp>
        <p:nvSpPr>
          <p:cNvPr id="11" name="TextBox 11"/>
          <p:cNvSpPr txBox="1"/>
          <p:nvPr/>
        </p:nvSpPr>
        <p:spPr>
          <a:xfrm>
            <a:off x="895445" y="754852"/>
            <a:ext cx="8938843" cy="666849"/>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Grundsätze des </a:t>
            </a:r>
          </a:p>
          <a:p>
            <a:pPr defTabSz="609630">
              <a:lnSpc>
                <a:spcPts val="2567"/>
              </a:lnSpc>
            </a:pPr>
            <a:r>
              <a:rPr lang="en-US" sz="2333">
                <a:solidFill>
                  <a:srgbClr val="000000"/>
                </a:solidFill>
                <a:latin typeface="Canva Sans"/>
                <a:ea typeface="Canva Sans"/>
                <a:cs typeface="Canva Sans"/>
                <a:sym typeface="Canva Sans"/>
              </a:rPr>
              <a:t>Erkenntnisverfahrens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895445" y="795069"/>
            <a:ext cx="5680338" cy="564257"/>
          </a:xfrm>
          <a:prstGeom prst="rect">
            <a:avLst/>
          </a:prstGeom>
        </p:spPr>
        <p:txBody>
          <a:bodyPr lIns="0" tIns="0" rIns="0" bIns="0" rtlCol="0" anchor="t">
            <a:spAutoFit/>
          </a:bodyPr>
          <a:lstStyle/>
          <a:p>
            <a:pPr defTabSz="609630">
              <a:lnSpc>
                <a:spcPts val="2200"/>
              </a:lnSpc>
            </a:pPr>
            <a:r>
              <a:rPr lang="en-US" sz="2000">
                <a:solidFill>
                  <a:srgbClr val="000000"/>
                </a:solidFill>
                <a:latin typeface="Canva Sans"/>
                <a:ea typeface="Canva Sans"/>
                <a:cs typeface="Canva Sans"/>
                <a:sym typeface="Canva Sans"/>
              </a:rPr>
              <a:t>Grundsätze des </a:t>
            </a:r>
          </a:p>
          <a:p>
            <a:pPr defTabSz="609630">
              <a:lnSpc>
                <a:spcPts val="2200"/>
              </a:lnSpc>
            </a:pPr>
            <a:r>
              <a:rPr lang="en-US" sz="2000">
                <a:solidFill>
                  <a:srgbClr val="000000"/>
                </a:solidFill>
                <a:latin typeface="Canva Sans"/>
                <a:ea typeface="Canva Sans"/>
                <a:cs typeface="Canva Sans"/>
                <a:sym typeface="Canva Sans"/>
              </a:rPr>
              <a:t>Erkenntnisverfahrens</a:t>
            </a:r>
          </a:p>
        </p:txBody>
      </p:sp>
      <p:sp>
        <p:nvSpPr>
          <p:cNvPr id="7" name="TextBox 7"/>
          <p:cNvSpPr txBox="1"/>
          <p:nvPr/>
        </p:nvSpPr>
        <p:spPr>
          <a:xfrm>
            <a:off x="3922710" y="751676"/>
            <a:ext cx="7389941"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Wahrheit und Vollständigkeit</a:t>
            </a:r>
          </a:p>
        </p:txBody>
      </p:sp>
      <p:sp>
        <p:nvSpPr>
          <p:cNvPr id="8" name="TextBox 8"/>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9" name="TextBox 9"/>
          <p:cNvSpPr txBox="1"/>
          <p:nvPr/>
        </p:nvSpPr>
        <p:spPr>
          <a:xfrm>
            <a:off x="4914204" y="4151314"/>
            <a:ext cx="275277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13 - 14</a:t>
            </a:r>
          </a:p>
        </p:txBody>
      </p:sp>
      <p:sp>
        <p:nvSpPr>
          <p:cNvPr id="10" name="AutoShape 10"/>
          <p:cNvSpPr/>
          <p:nvPr/>
        </p:nvSpPr>
        <p:spPr>
          <a:xfrm flipV="1">
            <a:off x="3922711" y="4403197"/>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1" name="TextBox 11"/>
          <p:cNvSpPr txBox="1"/>
          <p:nvPr/>
        </p:nvSpPr>
        <p:spPr>
          <a:xfrm>
            <a:off x="373617" y="2740198"/>
            <a:ext cx="10820400" cy="1115690"/>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Im Termin gab die Beklagte an, dass die </a:t>
            </a:r>
          </a:p>
          <a:p>
            <a:pPr algn="ctr" defTabSz="609630">
              <a:lnSpc>
                <a:spcPts val="2933"/>
              </a:lnSpc>
            </a:pPr>
            <a:r>
              <a:rPr lang="en-US" sz="2667" i="1">
                <a:solidFill>
                  <a:srgbClr val="000000"/>
                </a:solidFill>
                <a:latin typeface="Canva Sans Italics"/>
                <a:ea typeface="Canva Sans Italics"/>
                <a:cs typeface="Canva Sans Italics"/>
                <a:sym typeface="Canva Sans Italics"/>
              </a:rPr>
              <a:t>Firma Farbklecks ihr Wohnzimmer </a:t>
            </a:r>
          </a:p>
          <a:p>
            <a:pPr algn="ctr" defTabSz="609630">
              <a:lnSpc>
                <a:spcPts val="2933"/>
              </a:lnSpc>
            </a:pPr>
            <a:r>
              <a:rPr lang="en-US" sz="2667" i="1">
                <a:solidFill>
                  <a:srgbClr val="000000"/>
                </a:solidFill>
                <a:latin typeface="Canva Sans Italics"/>
                <a:ea typeface="Canva Sans Italics"/>
                <a:cs typeface="Canva Sans Italics"/>
                <a:sym typeface="Canva Sans Italics"/>
              </a:rPr>
              <a:t>gestrichen hatte.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7" name="TextBox 7"/>
          <p:cNvSpPr txBox="1"/>
          <p:nvPr/>
        </p:nvSpPr>
        <p:spPr>
          <a:xfrm>
            <a:off x="5449898" y="5473702"/>
            <a:ext cx="352655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23 - 24</a:t>
            </a:r>
          </a:p>
        </p:txBody>
      </p:sp>
      <p:sp>
        <p:nvSpPr>
          <p:cNvPr id="8" name="AutoShape 8"/>
          <p:cNvSpPr/>
          <p:nvPr/>
        </p:nvSpPr>
        <p:spPr>
          <a:xfrm flipV="1">
            <a:off x="4438565" y="5725585"/>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9" name="TextBox 9"/>
          <p:cNvSpPr txBox="1"/>
          <p:nvPr/>
        </p:nvSpPr>
        <p:spPr>
          <a:xfrm>
            <a:off x="5449898" y="3155552"/>
            <a:ext cx="3764643"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Zeilen 19 - 20</a:t>
            </a:r>
          </a:p>
        </p:txBody>
      </p:sp>
      <p:sp>
        <p:nvSpPr>
          <p:cNvPr id="10" name="AutoShape 10"/>
          <p:cNvSpPr/>
          <p:nvPr/>
        </p:nvSpPr>
        <p:spPr>
          <a:xfrm flipV="1">
            <a:off x="4438031" y="3422650"/>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1" name="TextBox 11"/>
          <p:cNvSpPr txBox="1"/>
          <p:nvPr/>
        </p:nvSpPr>
        <p:spPr>
          <a:xfrm>
            <a:off x="895445" y="754852"/>
            <a:ext cx="8938843" cy="666849"/>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Grundsätze des </a:t>
            </a:r>
          </a:p>
          <a:p>
            <a:pPr defTabSz="609630">
              <a:lnSpc>
                <a:spcPts val="2567"/>
              </a:lnSpc>
            </a:pPr>
            <a:r>
              <a:rPr lang="en-US" sz="2333">
                <a:solidFill>
                  <a:srgbClr val="000000"/>
                </a:solidFill>
                <a:latin typeface="Canva Sans"/>
                <a:ea typeface="Canva Sans"/>
                <a:cs typeface="Canva Sans"/>
                <a:sym typeface="Canva Sans"/>
              </a:rPr>
              <a:t>Erkenntnisverfahrens</a:t>
            </a:r>
          </a:p>
        </p:txBody>
      </p:sp>
      <p:sp>
        <p:nvSpPr>
          <p:cNvPr id="12" name="TextBox 12"/>
          <p:cNvSpPr txBox="1"/>
          <p:nvPr/>
        </p:nvSpPr>
        <p:spPr>
          <a:xfrm>
            <a:off x="2313460" y="782368"/>
            <a:ext cx="9061303" cy="491481"/>
          </a:xfrm>
          <a:prstGeom prst="rect">
            <a:avLst/>
          </a:prstGeom>
        </p:spPr>
        <p:txBody>
          <a:bodyPr lIns="0" tIns="0" rIns="0" bIns="0" rtlCol="0" anchor="t">
            <a:spAutoFit/>
          </a:bodyPr>
          <a:lstStyle/>
          <a:p>
            <a:pPr algn="r" defTabSz="609630">
              <a:lnSpc>
                <a:spcPts val="4200"/>
              </a:lnSpc>
            </a:pPr>
            <a:r>
              <a:rPr lang="en-US" sz="3000" b="1">
                <a:solidFill>
                  <a:srgbClr val="000000"/>
                </a:solidFill>
                <a:latin typeface="Canva Sans Bold"/>
                <a:ea typeface="Canva Sans Bold"/>
                <a:cs typeface="Canva Sans Bold"/>
                <a:sym typeface="Canva Sans Bold"/>
              </a:rPr>
              <a:t>Grundsatz der freien Beweiswürdigung</a:t>
            </a:r>
          </a:p>
        </p:txBody>
      </p:sp>
      <p:sp>
        <p:nvSpPr>
          <p:cNvPr id="13" name="TextBox 13"/>
          <p:cNvSpPr txBox="1"/>
          <p:nvPr/>
        </p:nvSpPr>
        <p:spPr>
          <a:xfrm>
            <a:off x="-1221053" y="2270387"/>
            <a:ext cx="14634106" cy="743793"/>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Da der Richter kurz vor der Pensionierung stand, hatte er keine </a:t>
            </a:r>
          </a:p>
          <a:p>
            <a:pPr algn="ctr" defTabSz="609630">
              <a:lnSpc>
                <a:spcPts val="2933"/>
              </a:lnSpc>
            </a:pPr>
            <a:r>
              <a:rPr lang="en-US" sz="2667" i="1">
                <a:solidFill>
                  <a:srgbClr val="000000"/>
                </a:solidFill>
                <a:latin typeface="Canva Sans Italics"/>
                <a:ea typeface="Canva Sans Italics"/>
                <a:cs typeface="Canva Sans Italics"/>
                <a:sym typeface="Canva Sans Italics"/>
              </a:rPr>
              <a:t>Zeit und Lust mehr, die Beweismittel sorgfältig zu prüfen. …</a:t>
            </a:r>
          </a:p>
        </p:txBody>
      </p:sp>
      <p:sp>
        <p:nvSpPr>
          <p:cNvPr id="14" name="TextBox 14"/>
          <p:cNvSpPr txBox="1"/>
          <p:nvPr/>
        </p:nvSpPr>
        <p:spPr>
          <a:xfrm>
            <a:off x="39697" y="4211994"/>
            <a:ext cx="10820400" cy="1115690"/>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In der Urteilsbegründung gab er </a:t>
            </a:r>
          </a:p>
          <a:p>
            <a:pPr algn="ctr" defTabSz="609630">
              <a:lnSpc>
                <a:spcPts val="2933"/>
              </a:lnSpc>
            </a:pPr>
            <a:r>
              <a:rPr lang="en-US" sz="2667" i="1">
                <a:solidFill>
                  <a:srgbClr val="000000"/>
                </a:solidFill>
                <a:latin typeface="Canva Sans Italics"/>
                <a:ea typeface="Canva Sans Italics"/>
                <a:cs typeface="Canva Sans Italics"/>
                <a:sym typeface="Canva Sans Italics"/>
              </a:rPr>
              <a:t>dabei nicht an, welche Gründe </a:t>
            </a:r>
          </a:p>
          <a:p>
            <a:pPr algn="ctr" defTabSz="609630">
              <a:lnSpc>
                <a:spcPts val="2933"/>
              </a:lnSpc>
            </a:pPr>
            <a:r>
              <a:rPr lang="en-US" sz="2667" i="1">
                <a:solidFill>
                  <a:srgbClr val="000000"/>
                </a:solidFill>
                <a:latin typeface="Canva Sans Italics"/>
                <a:ea typeface="Canva Sans Italics"/>
                <a:cs typeface="Canva Sans Italics"/>
                <a:sym typeface="Canva Sans Italics"/>
              </a:rPr>
              <a:t>ihn dazu brachten.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895445" y="795069"/>
            <a:ext cx="5680338" cy="564257"/>
          </a:xfrm>
          <a:prstGeom prst="rect">
            <a:avLst/>
          </a:prstGeom>
        </p:spPr>
        <p:txBody>
          <a:bodyPr lIns="0" tIns="0" rIns="0" bIns="0" rtlCol="0" anchor="t">
            <a:spAutoFit/>
          </a:bodyPr>
          <a:lstStyle/>
          <a:p>
            <a:pPr defTabSz="609630">
              <a:lnSpc>
                <a:spcPts val="2200"/>
              </a:lnSpc>
            </a:pPr>
            <a:r>
              <a:rPr lang="en-US" sz="2000">
                <a:solidFill>
                  <a:srgbClr val="000000"/>
                </a:solidFill>
                <a:latin typeface="Canva Sans"/>
                <a:ea typeface="Canva Sans"/>
                <a:cs typeface="Canva Sans"/>
                <a:sym typeface="Canva Sans"/>
              </a:rPr>
              <a:t>Grundsätze des </a:t>
            </a:r>
          </a:p>
          <a:p>
            <a:pPr defTabSz="609630">
              <a:lnSpc>
                <a:spcPts val="2200"/>
              </a:lnSpc>
            </a:pPr>
            <a:r>
              <a:rPr lang="en-US" sz="2000">
                <a:solidFill>
                  <a:srgbClr val="000000"/>
                </a:solidFill>
                <a:latin typeface="Canva Sans"/>
                <a:ea typeface="Canva Sans"/>
                <a:cs typeface="Canva Sans"/>
                <a:sym typeface="Canva Sans"/>
              </a:rPr>
              <a:t>Erkenntnisverfahrens</a:t>
            </a:r>
          </a:p>
        </p:txBody>
      </p:sp>
      <p:sp>
        <p:nvSpPr>
          <p:cNvPr id="7" name="TextBox 7"/>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8" name="TextBox 8"/>
          <p:cNvSpPr txBox="1"/>
          <p:nvPr/>
        </p:nvSpPr>
        <p:spPr>
          <a:xfrm>
            <a:off x="4914204" y="4151314"/>
            <a:ext cx="275277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 17</a:t>
            </a:r>
          </a:p>
        </p:txBody>
      </p:sp>
      <p:sp>
        <p:nvSpPr>
          <p:cNvPr id="9" name="AutoShape 9"/>
          <p:cNvSpPr/>
          <p:nvPr/>
        </p:nvSpPr>
        <p:spPr>
          <a:xfrm flipV="1">
            <a:off x="3922711" y="4403197"/>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0" name="TextBox 10"/>
          <p:cNvSpPr txBox="1"/>
          <p:nvPr/>
        </p:nvSpPr>
        <p:spPr>
          <a:xfrm>
            <a:off x="4995684" y="751676"/>
            <a:ext cx="6316967"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Beschleunigungsgrundsatz</a:t>
            </a:r>
          </a:p>
        </p:txBody>
      </p:sp>
      <p:sp>
        <p:nvSpPr>
          <p:cNvPr id="11" name="TextBox 11"/>
          <p:cNvSpPr txBox="1"/>
          <p:nvPr/>
        </p:nvSpPr>
        <p:spPr>
          <a:xfrm>
            <a:off x="685800" y="2771247"/>
            <a:ext cx="10820400" cy="743793"/>
          </a:xfrm>
          <a:prstGeom prst="rect">
            <a:avLst/>
          </a:prstGeom>
        </p:spPr>
        <p:txBody>
          <a:bodyPr lIns="0" tIns="0" rIns="0" bIns="0" rtlCol="0" anchor="t">
            <a:spAutoFit/>
          </a:bodyPr>
          <a:lstStyle/>
          <a:p>
            <a:pPr algn="ctr" defTabSz="609630">
              <a:lnSpc>
                <a:spcPts val="2933"/>
              </a:lnSpc>
            </a:pPr>
            <a:r>
              <a:rPr lang="en-US" sz="2667" i="1">
                <a:solidFill>
                  <a:srgbClr val="000000"/>
                </a:solidFill>
                <a:latin typeface="Canva Sans Italics"/>
                <a:ea typeface="Canva Sans Italics"/>
                <a:cs typeface="Canva Sans Italics"/>
                <a:sym typeface="Canva Sans Italics"/>
              </a:rPr>
              <a:t>… Zwischenzeitlich fanden 3 weitere Termine </a:t>
            </a:r>
          </a:p>
          <a:p>
            <a:pPr algn="ctr" defTabSz="609630">
              <a:lnSpc>
                <a:spcPts val="2933"/>
              </a:lnSpc>
            </a:pPr>
            <a:r>
              <a:rPr lang="en-US" sz="2667" i="1">
                <a:solidFill>
                  <a:srgbClr val="000000"/>
                </a:solidFill>
                <a:latin typeface="Canva Sans Italics"/>
                <a:ea typeface="Canva Sans Italics"/>
                <a:cs typeface="Canva Sans Italics"/>
                <a:sym typeface="Canva Sans Italics"/>
              </a:rPr>
              <a:t>in dieser Sache statt.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66955" b="-466955"/>
              </a:stretch>
            </a:blipFill>
          </p:spPr>
          <p:txBody>
            <a:bodyPr/>
            <a:lstStyle/>
            <a:p>
              <a:pPr defTabSz="609630"/>
              <a:endParaRPr lang="de-DE" sz="1200">
                <a:solidFill>
                  <a:prstClr val="black"/>
                </a:solidFill>
                <a:latin typeface="Calibri"/>
              </a:endParaRPr>
            </a:p>
          </p:txBody>
        </p:sp>
      </p:grpSp>
      <p:sp>
        <p:nvSpPr>
          <p:cNvPr id="4" name="Freeform 4"/>
          <p:cNvSpPr/>
          <p:nvPr/>
        </p:nvSpPr>
        <p:spPr>
          <a:xfrm>
            <a:off x="23240" y="4952136"/>
            <a:ext cx="1744410" cy="1834466"/>
          </a:xfrm>
          <a:custGeom>
            <a:avLst/>
            <a:gdLst/>
            <a:ahLst/>
            <a:cxnLst/>
            <a:rect l="l" t="t" r="r" b="b"/>
            <a:pathLst>
              <a:path w="2616615" h="2751699">
                <a:moveTo>
                  <a:pt x="0" y="0"/>
                </a:moveTo>
                <a:lnTo>
                  <a:pt x="2616616" y="0"/>
                </a:lnTo>
                <a:lnTo>
                  <a:pt x="2616616" y="2751699"/>
                </a:lnTo>
                <a:lnTo>
                  <a:pt x="0" y="2751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5" name="Freeform 5"/>
          <p:cNvSpPr/>
          <p:nvPr/>
        </p:nvSpPr>
        <p:spPr>
          <a:xfrm>
            <a:off x="8508917" y="3294854"/>
            <a:ext cx="2997283" cy="3314563"/>
          </a:xfrm>
          <a:custGeom>
            <a:avLst/>
            <a:gdLst/>
            <a:ahLst/>
            <a:cxnLst/>
            <a:rect l="l" t="t" r="r" b="b"/>
            <a:pathLst>
              <a:path w="4495925" h="4971845">
                <a:moveTo>
                  <a:pt x="0" y="0"/>
                </a:moveTo>
                <a:lnTo>
                  <a:pt x="4495925" y="0"/>
                </a:lnTo>
                <a:lnTo>
                  <a:pt x="4495925" y="4971845"/>
                </a:lnTo>
                <a:lnTo>
                  <a:pt x="0" y="497184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895445" y="795069"/>
            <a:ext cx="5680338" cy="564257"/>
          </a:xfrm>
          <a:prstGeom prst="rect">
            <a:avLst/>
          </a:prstGeom>
        </p:spPr>
        <p:txBody>
          <a:bodyPr lIns="0" tIns="0" rIns="0" bIns="0" rtlCol="0" anchor="t">
            <a:spAutoFit/>
          </a:bodyPr>
          <a:lstStyle/>
          <a:p>
            <a:pPr defTabSz="609630">
              <a:lnSpc>
                <a:spcPts val="2200"/>
              </a:lnSpc>
            </a:pPr>
            <a:r>
              <a:rPr lang="en-US" sz="2000">
                <a:solidFill>
                  <a:srgbClr val="000000"/>
                </a:solidFill>
                <a:latin typeface="Canva Sans"/>
                <a:ea typeface="Canva Sans"/>
                <a:cs typeface="Canva Sans"/>
                <a:sym typeface="Canva Sans"/>
              </a:rPr>
              <a:t>Grundsätze des </a:t>
            </a:r>
          </a:p>
          <a:p>
            <a:pPr defTabSz="609630">
              <a:lnSpc>
                <a:spcPts val="2200"/>
              </a:lnSpc>
            </a:pPr>
            <a:r>
              <a:rPr lang="en-US" sz="2000">
                <a:solidFill>
                  <a:srgbClr val="000000"/>
                </a:solidFill>
                <a:latin typeface="Canva Sans"/>
                <a:ea typeface="Canva Sans"/>
                <a:cs typeface="Canva Sans"/>
                <a:sym typeface="Canva Sans"/>
              </a:rPr>
              <a:t>Erkenntnisverfahrens</a:t>
            </a:r>
          </a:p>
        </p:txBody>
      </p:sp>
      <p:sp>
        <p:nvSpPr>
          <p:cNvPr id="7" name="TextBox 7"/>
          <p:cNvSpPr txBox="1"/>
          <p:nvPr/>
        </p:nvSpPr>
        <p:spPr>
          <a:xfrm>
            <a:off x="373618" y="5073477"/>
            <a:ext cx="15064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A3</a:t>
            </a:r>
          </a:p>
        </p:txBody>
      </p:sp>
      <p:sp>
        <p:nvSpPr>
          <p:cNvPr id="8" name="TextBox 8"/>
          <p:cNvSpPr txBox="1"/>
          <p:nvPr/>
        </p:nvSpPr>
        <p:spPr>
          <a:xfrm>
            <a:off x="4914204" y="4151314"/>
            <a:ext cx="2752777" cy="433708"/>
          </a:xfrm>
          <a:prstGeom prst="rect">
            <a:avLst/>
          </a:prstGeom>
        </p:spPr>
        <p:txBody>
          <a:bodyPr lIns="0" tIns="0" rIns="0" bIns="0" rtlCol="0" anchor="t">
            <a:spAutoFit/>
          </a:bodyPr>
          <a:lstStyle/>
          <a:p>
            <a:pPr defTabSz="609630">
              <a:lnSpc>
                <a:spcPts val="3734"/>
              </a:lnSpc>
            </a:pPr>
            <a:r>
              <a:rPr lang="en-US" sz="2667">
                <a:solidFill>
                  <a:srgbClr val="000000"/>
                </a:solidFill>
                <a:latin typeface="Canva Sans"/>
                <a:ea typeface="Canva Sans"/>
                <a:cs typeface="Canva Sans"/>
                <a:sym typeface="Canva Sans"/>
              </a:rPr>
              <a:t>Zeile 22</a:t>
            </a:r>
          </a:p>
        </p:txBody>
      </p:sp>
      <p:sp>
        <p:nvSpPr>
          <p:cNvPr id="9" name="AutoShape 9"/>
          <p:cNvSpPr/>
          <p:nvPr/>
        </p:nvSpPr>
        <p:spPr>
          <a:xfrm flipV="1">
            <a:off x="3922711" y="4403197"/>
            <a:ext cx="756439" cy="12700"/>
          </a:xfrm>
          <a:prstGeom prst="line">
            <a:avLst/>
          </a:prstGeom>
          <a:ln w="95250" cap="flat">
            <a:solidFill>
              <a:srgbClr val="000000"/>
            </a:solidFill>
            <a:prstDash val="solid"/>
            <a:headEnd type="none" w="sm" len="sm"/>
            <a:tailEnd type="triangle" w="lg" len="med"/>
          </a:ln>
        </p:spPr>
        <p:txBody>
          <a:bodyPr/>
          <a:lstStyle/>
          <a:p>
            <a:pPr defTabSz="609630"/>
            <a:endParaRPr lang="de-DE" sz="1200">
              <a:solidFill>
                <a:prstClr val="black"/>
              </a:solidFill>
              <a:latin typeface="Calibri"/>
            </a:endParaRPr>
          </a:p>
        </p:txBody>
      </p:sp>
      <p:sp>
        <p:nvSpPr>
          <p:cNvPr id="10" name="TextBox 10"/>
          <p:cNvSpPr txBox="1"/>
          <p:nvPr/>
        </p:nvSpPr>
        <p:spPr>
          <a:xfrm>
            <a:off x="3922710" y="751676"/>
            <a:ext cx="7389941" cy="549381"/>
          </a:xfrm>
          <a:prstGeom prst="rect">
            <a:avLst/>
          </a:prstGeom>
        </p:spPr>
        <p:txBody>
          <a:bodyPr lIns="0" tIns="0" rIns="0" bIns="0" rtlCol="0" anchor="t">
            <a:spAutoFit/>
          </a:bodyPr>
          <a:lstStyle/>
          <a:p>
            <a:pPr algn="r" defTabSz="609630">
              <a:lnSpc>
                <a:spcPts val="4666"/>
              </a:lnSpc>
            </a:pPr>
            <a:r>
              <a:rPr lang="en-US" sz="3333" b="1">
                <a:solidFill>
                  <a:srgbClr val="000000"/>
                </a:solidFill>
                <a:latin typeface="Canva Sans Bold"/>
                <a:ea typeface="Canva Sans Bold"/>
                <a:cs typeface="Canva Sans Bold"/>
                <a:sym typeface="Canva Sans Bold"/>
              </a:rPr>
              <a:t>Grundsatz der Unmittelbarkeit</a:t>
            </a:r>
          </a:p>
        </p:txBody>
      </p:sp>
      <p:sp>
        <p:nvSpPr>
          <p:cNvPr id="11" name="TextBox 11"/>
          <p:cNvSpPr txBox="1"/>
          <p:nvPr/>
        </p:nvSpPr>
        <p:spPr>
          <a:xfrm>
            <a:off x="-173847" y="2843214"/>
            <a:ext cx="10820400" cy="846386"/>
          </a:xfrm>
          <a:prstGeom prst="rect">
            <a:avLst/>
          </a:prstGeom>
        </p:spPr>
        <p:txBody>
          <a:bodyPr lIns="0" tIns="0" rIns="0" bIns="0" rtlCol="0" anchor="t">
            <a:spAutoFit/>
          </a:bodyPr>
          <a:lstStyle/>
          <a:p>
            <a:pPr algn="ctr" defTabSz="609630">
              <a:lnSpc>
                <a:spcPts val="3300"/>
              </a:lnSpc>
            </a:pPr>
            <a:r>
              <a:rPr lang="en-US" sz="3000" i="1">
                <a:solidFill>
                  <a:srgbClr val="000000"/>
                </a:solidFill>
                <a:latin typeface="Canva Sans Italics"/>
                <a:ea typeface="Canva Sans Italics"/>
                <a:cs typeface="Canva Sans Italics"/>
                <a:sym typeface="Canva Sans Italics"/>
              </a:rPr>
              <a:t>… Ein anderer Richter übernahm den </a:t>
            </a:r>
          </a:p>
          <a:p>
            <a:pPr algn="ctr" defTabSz="609630">
              <a:lnSpc>
                <a:spcPts val="3300"/>
              </a:lnSpc>
            </a:pPr>
            <a:r>
              <a:rPr lang="en-US" sz="3000" i="1">
                <a:solidFill>
                  <a:srgbClr val="000000"/>
                </a:solidFill>
                <a:latin typeface="Canva Sans Italics"/>
                <a:ea typeface="Canva Sans Italics"/>
                <a:cs typeface="Canva Sans Italics"/>
                <a:sym typeface="Canva Sans Italics"/>
              </a:rPr>
              <a:t>Erlass des Urteils.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B4E5FD"/>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868873" y="735911"/>
            <a:ext cx="10454253" cy="5386178"/>
          </a:xfrm>
          <a:solidFill>
            <a:schemeClr val="accent2">
              <a:lumMod val="20000"/>
              <a:lumOff val="80000"/>
            </a:schemeClr>
          </a:solidFill>
        </p:spPr>
        <p:txBody>
          <a:bodyPr>
            <a:normAutofit fontScale="70000" lnSpcReduction="20000"/>
          </a:bodyPr>
          <a:lstStyle/>
          <a:p>
            <a:pPr marL="0" indent="0">
              <a:buNone/>
            </a:pPr>
            <a:endParaRPr lang="de-DE" b="1" dirty="0">
              <a:latin typeface="Arial" panose="020B0604020202020204" pitchFamily="34" charset="0"/>
              <a:cs typeface="Arial" panose="020B0604020202020204" pitchFamily="34" charset="0"/>
            </a:endParaRPr>
          </a:p>
          <a:p>
            <a:pPr marL="0" indent="0">
              <a:buNone/>
            </a:pPr>
            <a:r>
              <a:rPr lang="de-DE" b="1" dirty="0">
                <a:latin typeface="Arial" panose="020B0604020202020204" pitchFamily="34" charset="0"/>
                <a:cs typeface="Arial" panose="020B0604020202020204" pitchFamily="34" charset="0"/>
              </a:rPr>
              <a:t>Der Begriff „TITEL“ hat in der deutschen Sprache mehrere Bedeutungen:</a:t>
            </a:r>
          </a:p>
          <a:p>
            <a:pPr marL="0" indent="0">
              <a:buNone/>
            </a:pPr>
            <a:endParaRPr lang="de-DE" b="1" dirty="0">
              <a:latin typeface="Arial" panose="020B0604020202020204" pitchFamily="34" charset="0"/>
              <a:cs typeface="Arial" panose="020B0604020202020204" pitchFamily="34" charset="0"/>
            </a:endParaRPr>
          </a:p>
          <a:p>
            <a:pPr marL="0" indent="0">
              <a:buNone/>
            </a:pPr>
            <a:r>
              <a:rPr lang="de-DE" dirty="0">
                <a:latin typeface="Arial" panose="020B0604020202020204" pitchFamily="34" charset="0"/>
                <a:cs typeface="Arial" panose="020B0604020202020204" pitchFamily="34" charset="0"/>
              </a:rPr>
              <a:t>Er kann einen akademischen Grad bezeichnen: Doktor, Professor, Magister, Bachelor….,</a:t>
            </a:r>
            <a:br>
              <a:rPr lang="de-DE" dirty="0">
                <a:latin typeface="Arial" panose="020B0604020202020204" pitchFamily="34" charset="0"/>
                <a:cs typeface="Arial" panose="020B0604020202020204" pitchFamily="34" charset="0"/>
              </a:rPr>
            </a:br>
            <a:endParaRPr lang="de-DE" dirty="0">
              <a:latin typeface="Arial" panose="020B0604020202020204" pitchFamily="34" charset="0"/>
              <a:cs typeface="Arial" panose="020B0604020202020204" pitchFamily="34" charset="0"/>
            </a:endParaRPr>
          </a:p>
          <a:p>
            <a:pPr marL="0" indent="0">
              <a:buNone/>
            </a:pPr>
            <a:r>
              <a:rPr lang="de-DE" dirty="0">
                <a:latin typeface="Arial" panose="020B0604020202020204" pitchFamily="34" charset="0"/>
                <a:cs typeface="Arial" panose="020B0604020202020204" pitchFamily="34" charset="0"/>
              </a:rPr>
              <a:t>er kann einen militärischen Rang bezeichnen: Hauptmann, Major, General…,</a:t>
            </a:r>
            <a:br>
              <a:rPr lang="de-DE" dirty="0">
                <a:latin typeface="Arial" panose="020B0604020202020204" pitchFamily="34" charset="0"/>
                <a:cs typeface="Arial" panose="020B0604020202020204" pitchFamily="34" charset="0"/>
              </a:rPr>
            </a:br>
            <a:endParaRPr lang="de-DE" dirty="0">
              <a:latin typeface="Arial" panose="020B0604020202020204" pitchFamily="34" charset="0"/>
              <a:cs typeface="Arial" panose="020B0604020202020204" pitchFamily="34" charset="0"/>
            </a:endParaRPr>
          </a:p>
          <a:p>
            <a:pPr marL="0" indent="0">
              <a:buNone/>
            </a:pPr>
            <a:r>
              <a:rPr lang="de-DE" dirty="0">
                <a:latin typeface="Arial" panose="020B0604020202020204" pitchFamily="34" charset="0"/>
                <a:cs typeface="Arial" panose="020B0604020202020204" pitchFamily="34" charset="0"/>
              </a:rPr>
              <a:t>er kann in der Kunst oder Musikszene ein Lied oder einen Song bezeichnen.</a:t>
            </a:r>
          </a:p>
          <a:p>
            <a:pPr marL="0" indent="0">
              <a:buNone/>
            </a:pPr>
            <a:br>
              <a:rPr lang="de-DE" dirty="0">
                <a:latin typeface="Arial" panose="020B0604020202020204" pitchFamily="34" charset="0"/>
                <a:cs typeface="Arial" panose="020B0604020202020204" pitchFamily="34" charset="0"/>
              </a:rPr>
            </a:b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In der öffentlichen Verwaltung stellt es eine Urkunde bzw. ein Dokument dar, welches von einem Gericht oder einem Notar ausgestellt wurde. </a:t>
            </a:r>
          </a:p>
          <a:p>
            <a:pPr marL="0" indent="0">
              <a:buNone/>
            </a:pPr>
            <a:br>
              <a:rPr lang="de-DE" dirty="0">
                <a:latin typeface="Arial" panose="020B0604020202020204" pitchFamily="34" charset="0"/>
                <a:cs typeface="Arial" panose="020B0604020202020204" pitchFamily="34" charset="0"/>
              </a:rPr>
            </a:br>
            <a:r>
              <a:rPr lang="de-DE" u="sng" dirty="0">
                <a:latin typeface="Arial" panose="020B0604020202020204" pitchFamily="34" charset="0"/>
                <a:cs typeface="Arial" panose="020B0604020202020204" pitchFamily="34" charset="0"/>
              </a:rPr>
              <a:t>Der Titel ist hier eine öffentliche Urkunde, welcher u.a. ein Urteil, einen Beschluss oder </a:t>
            </a:r>
          </a:p>
          <a:p>
            <a:pPr marL="0" indent="0">
              <a:buNone/>
            </a:pPr>
            <a:r>
              <a:rPr lang="de-DE" u="sng" dirty="0">
                <a:latin typeface="Arial" panose="020B0604020202020204" pitchFamily="34" charset="0"/>
                <a:cs typeface="Arial" panose="020B0604020202020204" pitchFamily="34" charset="0"/>
              </a:rPr>
              <a:t>auch einen Vergleich widerspiegelt.</a:t>
            </a:r>
          </a:p>
          <a:p>
            <a:pPr marL="0" indent="0">
              <a:buNone/>
            </a:pP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Darin werden Inhalt, Art und Umfang des Anspruchs festgehalten und ggf. geltend </a:t>
            </a:r>
          </a:p>
          <a:p>
            <a:pPr marL="0" indent="0">
              <a:buNone/>
            </a:pPr>
            <a:r>
              <a:rPr lang="de-DE" dirty="0">
                <a:latin typeface="Arial" panose="020B0604020202020204" pitchFamily="34" charset="0"/>
                <a:cs typeface="Arial" panose="020B0604020202020204" pitchFamily="34" charset="0"/>
              </a:rPr>
              <a:t>gemacht (zur Zwangsvollstreckung).</a:t>
            </a:r>
          </a:p>
        </p:txBody>
      </p:sp>
    </p:spTree>
    <p:extLst>
      <p:ext uri="{BB962C8B-B14F-4D97-AF65-F5344CB8AC3E}">
        <p14:creationId xmlns:p14="http://schemas.microsoft.com/office/powerpoint/2010/main" val="3194419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888" b="-14888"/>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539BE0"/>
            </a:solidFill>
            <a:ln w="12700">
              <a:solidFill>
                <a:srgbClr val="000000"/>
              </a:solidFill>
            </a:ln>
          </p:spPr>
        </p:sp>
      </p:grpSp>
      <p:sp>
        <p:nvSpPr>
          <p:cNvPr id="5" name="Freeform 5"/>
          <p:cNvSpPr/>
          <p:nvPr/>
        </p:nvSpPr>
        <p:spPr>
          <a:xfrm>
            <a:off x="5412451" y="1576908"/>
            <a:ext cx="1367099" cy="4595292"/>
          </a:xfrm>
          <a:custGeom>
            <a:avLst/>
            <a:gdLst/>
            <a:ahLst/>
            <a:cxnLst/>
            <a:rect l="l" t="t" r="r" b="b"/>
            <a:pathLst>
              <a:path w="2050649" h="6892938">
                <a:moveTo>
                  <a:pt x="0" y="0"/>
                </a:moveTo>
                <a:lnTo>
                  <a:pt x="2050650" y="0"/>
                </a:lnTo>
                <a:lnTo>
                  <a:pt x="2050650" y="6892938"/>
                </a:lnTo>
                <a:lnTo>
                  <a:pt x="0" y="6892938"/>
                </a:lnTo>
                <a:lnTo>
                  <a:pt x="0" y="0"/>
                </a:lnTo>
                <a:close/>
              </a:path>
            </a:pathLst>
          </a:custGeom>
          <a:blipFill>
            <a:blip r:embed="rId3"/>
            <a:stretch>
              <a:fillRect/>
            </a:stretch>
          </a:blipFill>
        </p:spPr>
      </p:sp>
      <p:grpSp>
        <p:nvGrpSpPr>
          <p:cNvPr id="6" name="Group 6"/>
          <p:cNvGrpSpPr/>
          <p:nvPr/>
        </p:nvGrpSpPr>
        <p:grpSpPr>
          <a:xfrm>
            <a:off x="685800" y="4473562"/>
            <a:ext cx="1294534" cy="1294534"/>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r="-50093"/>
              </a:stretch>
            </a:blipFill>
          </p:spPr>
        </p:sp>
      </p:grpSp>
      <p:grpSp>
        <p:nvGrpSpPr>
          <p:cNvPr id="8" name="Group 8"/>
          <p:cNvGrpSpPr/>
          <p:nvPr/>
        </p:nvGrpSpPr>
        <p:grpSpPr>
          <a:xfrm>
            <a:off x="2333772" y="4473562"/>
            <a:ext cx="1294534" cy="129453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44602" r="-5491"/>
              </a:stretch>
            </a:blipFill>
          </p:spPr>
        </p:sp>
      </p:grpSp>
      <p:grpSp>
        <p:nvGrpSpPr>
          <p:cNvPr id="10" name="Group 10"/>
          <p:cNvGrpSpPr/>
          <p:nvPr/>
        </p:nvGrpSpPr>
        <p:grpSpPr>
          <a:xfrm>
            <a:off x="3983906" y="4473562"/>
            <a:ext cx="1294534" cy="1294534"/>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grpSp>
        <p:nvGrpSpPr>
          <p:cNvPr id="12" name="Group 12"/>
          <p:cNvGrpSpPr/>
          <p:nvPr/>
        </p:nvGrpSpPr>
        <p:grpSpPr>
          <a:xfrm>
            <a:off x="7349215" y="1728197"/>
            <a:ext cx="1553743" cy="1335248"/>
            <a:chOff x="0" y="0"/>
            <a:chExt cx="812800" cy="698500"/>
          </a:xfrm>
        </p:grpSpPr>
        <p:sp>
          <p:nvSpPr>
            <p:cNvPr id="13" name="Freeform 1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7"/>
              <a:stretch>
                <a:fillRect l="-28986"/>
              </a:stretch>
            </a:blipFill>
          </p:spPr>
        </p:sp>
      </p:grpSp>
      <p:grpSp>
        <p:nvGrpSpPr>
          <p:cNvPr id="14" name="Group 14"/>
          <p:cNvGrpSpPr/>
          <p:nvPr/>
        </p:nvGrpSpPr>
        <p:grpSpPr>
          <a:xfrm>
            <a:off x="9474459" y="1728197"/>
            <a:ext cx="1553743" cy="1335248"/>
            <a:chOff x="0" y="0"/>
            <a:chExt cx="812800" cy="698500"/>
          </a:xfrm>
        </p:grpSpPr>
        <p:sp>
          <p:nvSpPr>
            <p:cNvPr id="15" name="Freeform 1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8"/>
              <a:stretch>
                <a:fillRect l="-14372" r="-14372"/>
              </a:stretch>
            </a:blipFill>
          </p:spPr>
        </p:sp>
      </p:grpSp>
      <p:grpSp>
        <p:nvGrpSpPr>
          <p:cNvPr id="16" name="Group 16"/>
          <p:cNvGrpSpPr/>
          <p:nvPr/>
        </p:nvGrpSpPr>
        <p:grpSpPr>
          <a:xfrm>
            <a:off x="9591674" y="1744133"/>
            <a:ext cx="1319313" cy="1319313"/>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9"/>
              <a:stretch>
                <a:fillRect l="-28125" r="-28125"/>
              </a:stretch>
            </a:blipFill>
          </p:spPr>
        </p:sp>
      </p:grpSp>
      <p:grpSp>
        <p:nvGrpSpPr>
          <p:cNvPr id="18" name="Group 18"/>
          <p:cNvGrpSpPr/>
          <p:nvPr/>
        </p:nvGrpSpPr>
        <p:grpSpPr>
          <a:xfrm>
            <a:off x="7349215" y="3206930"/>
            <a:ext cx="1553743" cy="1335248"/>
            <a:chOff x="0" y="0"/>
            <a:chExt cx="812800" cy="698500"/>
          </a:xfrm>
        </p:grpSpPr>
        <p:sp>
          <p:nvSpPr>
            <p:cNvPr id="19" name="Freeform 19"/>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10"/>
              <a:stretch>
                <a:fillRect r="-20192"/>
              </a:stretch>
            </a:blipFill>
          </p:spPr>
        </p:sp>
      </p:grpSp>
      <p:grpSp>
        <p:nvGrpSpPr>
          <p:cNvPr id="20" name="Group 20"/>
          <p:cNvGrpSpPr/>
          <p:nvPr/>
        </p:nvGrpSpPr>
        <p:grpSpPr>
          <a:xfrm>
            <a:off x="9474459" y="3206930"/>
            <a:ext cx="1553743" cy="1335248"/>
            <a:chOff x="0" y="0"/>
            <a:chExt cx="812800" cy="698500"/>
          </a:xfrm>
        </p:grpSpPr>
        <p:sp>
          <p:nvSpPr>
            <p:cNvPr id="21" name="Freeform 21"/>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blipFill>
              <a:blip r:embed="rId11"/>
              <a:stretch>
                <a:fillRect l="-28986"/>
              </a:stretch>
            </a:blipFill>
          </p:spPr>
        </p:sp>
      </p:grpSp>
      <p:sp>
        <p:nvSpPr>
          <p:cNvPr id="22" name="Freeform 22"/>
          <p:cNvSpPr/>
          <p:nvPr/>
        </p:nvSpPr>
        <p:spPr>
          <a:xfrm>
            <a:off x="6706259" y="4688228"/>
            <a:ext cx="5139587" cy="1888799"/>
          </a:xfrm>
          <a:custGeom>
            <a:avLst/>
            <a:gdLst/>
            <a:ahLst/>
            <a:cxnLst/>
            <a:rect l="l" t="t" r="r" b="b"/>
            <a:pathLst>
              <a:path w="7709381" h="2833198">
                <a:moveTo>
                  <a:pt x="0" y="0"/>
                </a:moveTo>
                <a:lnTo>
                  <a:pt x="7709382" y="0"/>
                </a:lnTo>
                <a:lnTo>
                  <a:pt x="7709382" y="2833198"/>
                </a:lnTo>
                <a:lnTo>
                  <a:pt x="0" y="2833198"/>
                </a:lnTo>
                <a:lnTo>
                  <a:pt x="0" y="0"/>
                </a:lnTo>
                <a:close/>
              </a:path>
            </a:pathLst>
          </a:custGeom>
          <a:blipFill>
            <a:blip r:embed="rId12">
              <a:alphaModFix amt="82000"/>
              <a:extLst>
                <a:ext uri="{96DAC541-7B7A-43D3-8B79-37D633B846F1}">
                  <asvg:svgBlip xmlns:asvg="http://schemas.microsoft.com/office/drawing/2016/SVG/main" r:embed="rId13"/>
                </a:ext>
              </a:extLst>
            </a:blip>
            <a:stretch>
              <a:fillRect/>
            </a:stretch>
          </a:blipFill>
        </p:spPr>
      </p:sp>
      <p:sp>
        <p:nvSpPr>
          <p:cNvPr id="23" name="Freeform 23"/>
          <p:cNvSpPr/>
          <p:nvPr/>
        </p:nvSpPr>
        <p:spPr>
          <a:xfrm>
            <a:off x="7551275" y="5120829"/>
            <a:ext cx="1351683" cy="1155689"/>
          </a:xfrm>
          <a:custGeom>
            <a:avLst/>
            <a:gdLst/>
            <a:ahLst/>
            <a:cxnLst/>
            <a:rect l="l" t="t" r="r" b="b"/>
            <a:pathLst>
              <a:path w="2027524" h="1733533">
                <a:moveTo>
                  <a:pt x="0" y="0"/>
                </a:moveTo>
                <a:lnTo>
                  <a:pt x="2027524" y="0"/>
                </a:lnTo>
                <a:lnTo>
                  <a:pt x="2027524" y="1733533"/>
                </a:lnTo>
                <a:lnTo>
                  <a:pt x="0" y="1733533"/>
                </a:lnTo>
                <a:lnTo>
                  <a:pt x="0" y="0"/>
                </a:lnTo>
                <a:close/>
              </a:path>
            </a:pathLst>
          </a:custGeom>
          <a:blipFill>
            <a:blip r:embed="rId14"/>
            <a:stretch>
              <a:fillRect/>
            </a:stretch>
          </a:blipFill>
        </p:spPr>
      </p:sp>
      <p:sp>
        <p:nvSpPr>
          <p:cNvPr id="24" name="Freeform 24"/>
          <p:cNvSpPr/>
          <p:nvPr/>
        </p:nvSpPr>
        <p:spPr>
          <a:xfrm>
            <a:off x="9810657" y="4950819"/>
            <a:ext cx="1100330" cy="1325699"/>
          </a:xfrm>
          <a:custGeom>
            <a:avLst/>
            <a:gdLst/>
            <a:ahLst/>
            <a:cxnLst/>
            <a:rect l="l" t="t" r="r" b="b"/>
            <a:pathLst>
              <a:path w="1650495" h="1988548">
                <a:moveTo>
                  <a:pt x="0" y="0"/>
                </a:moveTo>
                <a:lnTo>
                  <a:pt x="1650494" y="0"/>
                </a:lnTo>
                <a:lnTo>
                  <a:pt x="1650494" y="1988547"/>
                </a:lnTo>
                <a:lnTo>
                  <a:pt x="0" y="198854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5" name="Freeform 25"/>
          <p:cNvSpPr/>
          <p:nvPr/>
        </p:nvSpPr>
        <p:spPr>
          <a:xfrm>
            <a:off x="8913874" y="5427274"/>
            <a:ext cx="724357" cy="410707"/>
          </a:xfrm>
          <a:custGeom>
            <a:avLst/>
            <a:gdLst/>
            <a:ahLst/>
            <a:cxnLst/>
            <a:rect l="l" t="t" r="r" b="b"/>
            <a:pathLst>
              <a:path w="1086536" h="616060">
                <a:moveTo>
                  <a:pt x="0" y="0"/>
                </a:moveTo>
                <a:lnTo>
                  <a:pt x="1086536" y="0"/>
                </a:lnTo>
                <a:lnTo>
                  <a:pt x="1086536" y="616060"/>
                </a:lnTo>
                <a:lnTo>
                  <a:pt x="0" y="61606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6" name="TextBox 26"/>
          <p:cNvSpPr txBox="1"/>
          <p:nvPr/>
        </p:nvSpPr>
        <p:spPr>
          <a:xfrm>
            <a:off x="3497098" y="751676"/>
            <a:ext cx="5197805" cy="549381"/>
          </a:xfrm>
          <a:prstGeom prst="rect">
            <a:avLst/>
          </a:prstGeom>
        </p:spPr>
        <p:txBody>
          <a:bodyPr lIns="0" tIns="0" rIns="0" bIns="0" rtlCol="0" anchor="t">
            <a:spAutoFit/>
          </a:bodyPr>
          <a:lstStyle/>
          <a:p>
            <a:pPr>
              <a:lnSpc>
                <a:spcPts val="4666"/>
              </a:lnSpc>
            </a:pPr>
            <a:r>
              <a:rPr lang="en-US" sz="3333" b="1">
                <a:solidFill>
                  <a:srgbClr val="C5F243"/>
                </a:solidFill>
                <a:latin typeface="Canva Sans Bold"/>
                <a:ea typeface="Canva Sans Bold"/>
                <a:cs typeface="Canva Sans Bold"/>
                <a:sym typeface="Canva Sans Bold"/>
              </a:rPr>
              <a:t>natürliche Personen</a:t>
            </a:r>
          </a:p>
        </p:txBody>
      </p:sp>
      <p:sp>
        <p:nvSpPr>
          <p:cNvPr id="27" name="TextBox 27"/>
          <p:cNvSpPr txBox="1"/>
          <p:nvPr/>
        </p:nvSpPr>
        <p:spPr>
          <a:xfrm>
            <a:off x="685800" y="2332322"/>
            <a:ext cx="4726650" cy="549381"/>
          </a:xfrm>
          <a:prstGeom prst="rect">
            <a:avLst/>
          </a:prstGeom>
        </p:spPr>
        <p:txBody>
          <a:bodyPr lIns="0" tIns="0" rIns="0" bIns="0" rtlCol="0" anchor="t">
            <a:spAutoFit/>
          </a:bodyPr>
          <a:lstStyle/>
          <a:p>
            <a:pPr>
              <a:lnSpc>
                <a:spcPts val="4666"/>
              </a:lnSpc>
            </a:pPr>
            <a:r>
              <a:rPr lang="en-US" sz="3333" b="1">
                <a:solidFill>
                  <a:srgbClr val="004AAD"/>
                </a:solidFill>
                <a:latin typeface="Canva Sans Bold"/>
                <a:ea typeface="Canva Sans Bold"/>
                <a:cs typeface="Canva Sans Bold"/>
                <a:sym typeface="Canva Sans Bold"/>
              </a:rPr>
              <a:t>Rechte</a:t>
            </a:r>
            <a:r>
              <a:rPr lang="en-US" sz="3333">
                <a:solidFill>
                  <a:srgbClr val="000000"/>
                </a:solidFill>
                <a:latin typeface="Canva Sans"/>
                <a:ea typeface="Canva Sans"/>
                <a:cs typeface="Canva Sans"/>
                <a:sym typeface="Canva Sans"/>
              </a:rPr>
              <a:t> und </a:t>
            </a:r>
            <a:r>
              <a:rPr lang="en-US" sz="3333" b="1">
                <a:solidFill>
                  <a:srgbClr val="004AAD"/>
                </a:solidFill>
                <a:latin typeface="Canva Sans Bold"/>
                <a:ea typeface="Canva Sans Bold"/>
                <a:cs typeface="Canva Sans Bold"/>
                <a:sym typeface="Canva Sans Bold"/>
              </a:rPr>
              <a:t>Pflichten</a:t>
            </a:r>
          </a:p>
        </p:txBody>
      </p:sp>
      <p:sp>
        <p:nvSpPr>
          <p:cNvPr id="28" name="TextBox 28"/>
          <p:cNvSpPr txBox="1"/>
          <p:nvPr/>
        </p:nvSpPr>
        <p:spPr>
          <a:xfrm>
            <a:off x="685800" y="3245799"/>
            <a:ext cx="3576151" cy="549381"/>
          </a:xfrm>
          <a:prstGeom prst="rect">
            <a:avLst/>
          </a:prstGeom>
        </p:spPr>
        <p:txBody>
          <a:bodyPr lIns="0" tIns="0" rIns="0" bIns="0" rtlCol="0" anchor="t">
            <a:spAutoFit/>
          </a:bodyPr>
          <a:lstStyle/>
          <a:p>
            <a:pPr>
              <a:lnSpc>
                <a:spcPts val="4667"/>
              </a:lnSpc>
            </a:pPr>
            <a:r>
              <a:rPr lang="en-US" sz="3334" b="1">
                <a:solidFill>
                  <a:srgbClr val="000000"/>
                </a:solidFill>
                <a:latin typeface="Canva Sans Bold"/>
                <a:ea typeface="Canva Sans Bold"/>
                <a:cs typeface="Canva Sans Bold"/>
                <a:sym typeface="Canva Sans Bold"/>
              </a:rPr>
              <a:t>Rechtsfähigkeit </a:t>
            </a:r>
          </a:p>
        </p:txBody>
      </p:sp>
      <p:sp>
        <p:nvSpPr>
          <p:cNvPr id="29" name="TextBox 29"/>
          <p:cNvSpPr txBox="1"/>
          <p:nvPr/>
        </p:nvSpPr>
        <p:spPr>
          <a:xfrm>
            <a:off x="4013944" y="3316707"/>
            <a:ext cx="1471675" cy="433708"/>
          </a:xfrm>
          <a:prstGeom prst="rect">
            <a:avLst/>
          </a:prstGeom>
        </p:spPr>
        <p:txBody>
          <a:bodyPr lIns="0" tIns="0" rIns="0" bIns="0" rtlCol="0" anchor="t">
            <a:spAutoFit/>
          </a:bodyPr>
          <a:lstStyle/>
          <a:p>
            <a:pPr>
              <a:lnSpc>
                <a:spcPts val="3733"/>
              </a:lnSpc>
            </a:pPr>
            <a:r>
              <a:rPr lang="en-US" sz="2666">
                <a:solidFill>
                  <a:srgbClr val="000000"/>
                </a:solidFill>
                <a:latin typeface="Canva Sans"/>
                <a:ea typeface="Canva Sans"/>
                <a:cs typeface="Canva Sans"/>
                <a:sym typeface="Canva Sans"/>
              </a:rPr>
              <a:t>§ 1 BGB</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888" b="-14888"/>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539BE0"/>
            </a:solidFill>
            <a:ln w="12700">
              <a:solidFill>
                <a:srgbClr val="000000"/>
              </a:solidFill>
            </a:ln>
          </p:spPr>
        </p:sp>
      </p:grpSp>
      <p:sp>
        <p:nvSpPr>
          <p:cNvPr id="5" name="TextBox 5"/>
          <p:cNvSpPr txBox="1"/>
          <p:nvPr/>
        </p:nvSpPr>
        <p:spPr>
          <a:xfrm>
            <a:off x="3576259" y="751676"/>
            <a:ext cx="5039483" cy="549381"/>
          </a:xfrm>
          <a:prstGeom prst="rect">
            <a:avLst/>
          </a:prstGeom>
        </p:spPr>
        <p:txBody>
          <a:bodyPr lIns="0" tIns="0" rIns="0" bIns="0" rtlCol="0" anchor="t">
            <a:spAutoFit/>
          </a:bodyPr>
          <a:lstStyle/>
          <a:p>
            <a:pPr>
              <a:lnSpc>
                <a:spcPts val="4666"/>
              </a:lnSpc>
            </a:pPr>
            <a:r>
              <a:rPr lang="en-US" sz="3333" b="1">
                <a:solidFill>
                  <a:srgbClr val="C5F243"/>
                </a:solidFill>
                <a:latin typeface="Canva Sans Bold"/>
                <a:ea typeface="Canva Sans Bold"/>
                <a:cs typeface="Canva Sans Bold"/>
                <a:sym typeface="Canva Sans Bold"/>
              </a:rPr>
              <a:t>juristische Personen</a:t>
            </a:r>
          </a:p>
        </p:txBody>
      </p:sp>
      <p:sp>
        <p:nvSpPr>
          <p:cNvPr id="6" name="TextBox 6"/>
          <p:cNvSpPr txBox="1"/>
          <p:nvPr/>
        </p:nvSpPr>
        <p:spPr>
          <a:xfrm>
            <a:off x="1134140" y="1979690"/>
            <a:ext cx="9923721" cy="846386"/>
          </a:xfrm>
          <a:prstGeom prst="rect">
            <a:avLst/>
          </a:prstGeom>
        </p:spPr>
        <p:txBody>
          <a:bodyPr lIns="0" tIns="0" rIns="0" bIns="0" rtlCol="0" anchor="t">
            <a:spAutoFit/>
          </a:bodyPr>
          <a:lstStyle/>
          <a:p>
            <a:pPr algn="ctr">
              <a:lnSpc>
                <a:spcPts val="3299"/>
              </a:lnSpc>
            </a:pPr>
            <a:r>
              <a:rPr lang="en-US" sz="2999">
                <a:solidFill>
                  <a:srgbClr val="000000"/>
                </a:solidFill>
                <a:latin typeface="Canva Sans"/>
                <a:ea typeface="Canva Sans"/>
                <a:cs typeface="Canva Sans"/>
                <a:sym typeface="Canva Sans"/>
              </a:rPr>
              <a:t>eine </a:t>
            </a:r>
            <a:r>
              <a:rPr lang="en-US" sz="2999" b="1">
                <a:solidFill>
                  <a:srgbClr val="0A6037"/>
                </a:solidFill>
                <a:latin typeface="Canva Sans Bold"/>
                <a:ea typeface="Canva Sans Bold"/>
                <a:cs typeface="Canva Sans Bold"/>
                <a:sym typeface="Canva Sans Bold"/>
              </a:rPr>
              <a:t>Personenvereinigung</a:t>
            </a:r>
            <a:r>
              <a:rPr lang="en-US" sz="2999">
                <a:solidFill>
                  <a:srgbClr val="000000"/>
                </a:solidFill>
                <a:latin typeface="Canva Sans"/>
                <a:ea typeface="Canva Sans"/>
                <a:cs typeface="Canva Sans"/>
                <a:sym typeface="Canva Sans"/>
              </a:rPr>
              <a:t> oder ein </a:t>
            </a:r>
            <a:r>
              <a:rPr lang="en-US" sz="2999" b="1">
                <a:solidFill>
                  <a:srgbClr val="0A6037"/>
                </a:solidFill>
                <a:latin typeface="Canva Sans Bold"/>
                <a:ea typeface="Canva Sans Bold"/>
                <a:cs typeface="Canva Sans Bold"/>
                <a:sym typeface="Canva Sans Bold"/>
              </a:rPr>
              <a:t>Zweckvermögen</a:t>
            </a:r>
            <a:r>
              <a:rPr lang="en-US" sz="2999">
                <a:solidFill>
                  <a:srgbClr val="000000"/>
                </a:solidFill>
                <a:latin typeface="Canva Sans"/>
                <a:ea typeface="Canva Sans"/>
                <a:cs typeface="Canva Sans"/>
                <a:sym typeface="Canva Sans"/>
              </a:rPr>
              <a:t> mit </a:t>
            </a:r>
            <a:r>
              <a:rPr lang="en-US" sz="2999" b="1">
                <a:solidFill>
                  <a:srgbClr val="004AAD"/>
                </a:solidFill>
                <a:latin typeface="Canva Sans Bold"/>
                <a:ea typeface="Canva Sans Bold"/>
                <a:cs typeface="Canva Sans Bold"/>
                <a:sym typeface="Canva Sans Bold"/>
              </a:rPr>
              <a:t>gesetzlich anerkannter Rechtsfähigkeit</a:t>
            </a:r>
          </a:p>
        </p:txBody>
      </p:sp>
      <p:sp>
        <p:nvSpPr>
          <p:cNvPr id="7" name="Freeform 7"/>
          <p:cNvSpPr/>
          <p:nvPr/>
        </p:nvSpPr>
        <p:spPr>
          <a:xfrm>
            <a:off x="2112210" y="2994185"/>
            <a:ext cx="2570970" cy="2320300"/>
          </a:xfrm>
          <a:custGeom>
            <a:avLst/>
            <a:gdLst/>
            <a:ahLst/>
            <a:cxnLst/>
            <a:rect l="l" t="t" r="r" b="b"/>
            <a:pathLst>
              <a:path w="3856455" h="3480450">
                <a:moveTo>
                  <a:pt x="0" y="0"/>
                </a:moveTo>
                <a:lnTo>
                  <a:pt x="3856455" y="0"/>
                </a:lnTo>
                <a:lnTo>
                  <a:pt x="3856455" y="3480450"/>
                </a:lnTo>
                <a:lnTo>
                  <a:pt x="0" y="34804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5371646" y="3471940"/>
            <a:ext cx="4554156" cy="846386"/>
          </a:xfrm>
          <a:prstGeom prst="rect">
            <a:avLst/>
          </a:prstGeom>
        </p:spPr>
        <p:txBody>
          <a:bodyPr lIns="0" tIns="0" rIns="0" bIns="0" rtlCol="0" anchor="t">
            <a:spAutoFit/>
          </a:bodyPr>
          <a:lstStyle/>
          <a:p>
            <a:pPr algn="ctr">
              <a:lnSpc>
                <a:spcPts val="3299"/>
              </a:lnSpc>
            </a:pPr>
            <a:r>
              <a:rPr lang="en-US" sz="2999">
                <a:solidFill>
                  <a:srgbClr val="000000"/>
                </a:solidFill>
                <a:latin typeface="Canva Sans"/>
                <a:ea typeface="Canva Sans"/>
                <a:cs typeface="Canva Sans"/>
                <a:sym typeface="Canva Sans"/>
              </a:rPr>
              <a:t>durch </a:t>
            </a:r>
            <a:r>
              <a:rPr lang="en-US" sz="2999">
                <a:solidFill>
                  <a:srgbClr val="CB6CE6"/>
                </a:solidFill>
                <a:latin typeface="Canva Sans"/>
                <a:ea typeface="Canva Sans"/>
                <a:cs typeface="Canva Sans"/>
                <a:sym typeface="Canva Sans"/>
              </a:rPr>
              <a:t>Vertrag</a:t>
            </a:r>
            <a:r>
              <a:rPr lang="en-US" sz="2999">
                <a:solidFill>
                  <a:srgbClr val="000000"/>
                </a:solidFill>
                <a:latin typeface="Canva Sans"/>
                <a:ea typeface="Canva Sans"/>
                <a:cs typeface="Canva Sans"/>
                <a:sym typeface="Canva Sans"/>
              </a:rPr>
              <a:t>, </a:t>
            </a:r>
          </a:p>
          <a:p>
            <a:pPr algn="ctr">
              <a:lnSpc>
                <a:spcPts val="3299"/>
              </a:lnSpc>
            </a:pPr>
            <a:r>
              <a:rPr lang="en-US" sz="2999">
                <a:solidFill>
                  <a:srgbClr val="8C52FF"/>
                </a:solidFill>
                <a:latin typeface="Canva Sans"/>
                <a:ea typeface="Canva Sans"/>
                <a:cs typeface="Canva Sans"/>
                <a:sym typeface="Canva Sans"/>
              </a:rPr>
              <a:t>Gesetz</a:t>
            </a:r>
            <a:r>
              <a:rPr lang="en-US" sz="2999">
                <a:solidFill>
                  <a:srgbClr val="000000"/>
                </a:solidFill>
                <a:latin typeface="Canva Sans"/>
                <a:ea typeface="Canva Sans"/>
                <a:cs typeface="Canva Sans"/>
                <a:sym typeface="Canva Sans"/>
              </a:rPr>
              <a:t> oder </a:t>
            </a:r>
            <a:r>
              <a:rPr lang="en-US" sz="2999">
                <a:solidFill>
                  <a:srgbClr val="5E17EB"/>
                </a:solidFill>
                <a:latin typeface="Canva Sans"/>
                <a:ea typeface="Canva Sans"/>
                <a:cs typeface="Canva Sans"/>
                <a:sym typeface="Canva Sans"/>
              </a:rPr>
              <a:t>Satzung</a:t>
            </a:r>
          </a:p>
        </p:txBody>
      </p:sp>
      <p:sp>
        <p:nvSpPr>
          <p:cNvPr id="9" name="TextBox 9"/>
          <p:cNvSpPr txBox="1"/>
          <p:nvPr/>
        </p:nvSpPr>
        <p:spPr>
          <a:xfrm>
            <a:off x="806841" y="5446332"/>
            <a:ext cx="4625174" cy="491481"/>
          </a:xfrm>
          <a:prstGeom prst="rect">
            <a:avLst/>
          </a:prstGeom>
        </p:spPr>
        <p:txBody>
          <a:bodyPr lIns="0" tIns="0" rIns="0" bIns="0" rtlCol="0" anchor="t">
            <a:spAutoFit/>
          </a:bodyPr>
          <a:lstStyle/>
          <a:p>
            <a:pPr algn="r">
              <a:lnSpc>
                <a:spcPts val="4200"/>
              </a:lnSpc>
            </a:pPr>
            <a:r>
              <a:rPr lang="en-US" sz="2999">
                <a:solidFill>
                  <a:srgbClr val="000000"/>
                </a:solidFill>
                <a:latin typeface="Canva Sans"/>
                <a:ea typeface="Canva Sans"/>
                <a:cs typeface="Canva Sans"/>
                <a:sym typeface="Canva Sans"/>
              </a:rPr>
              <a:t>juristischen Personen</a:t>
            </a:r>
          </a:p>
        </p:txBody>
      </p:sp>
      <p:sp>
        <p:nvSpPr>
          <p:cNvPr id="10" name="Freeform 10"/>
          <p:cNvSpPr/>
          <p:nvPr/>
        </p:nvSpPr>
        <p:spPr>
          <a:xfrm rot="5400000">
            <a:off x="5253844" y="5451084"/>
            <a:ext cx="899287" cy="542945"/>
          </a:xfrm>
          <a:custGeom>
            <a:avLst/>
            <a:gdLst/>
            <a:ahLst/>
            <a:cxnLst/>
            <a:rect l="l" t="t" r="r" b="b"/>
            <a:pathLst>
              <a:path w="1348931" h="814417">
                <a:moveTo>
                  <a:pt x="0" y="0"/>
                </a:moveTo>
                <a:lnTo>
                  <a:pt x="1348931" y="0"/>
                </a:lnTo>
                <a:lnTo>
                  <a:pt x="1348931" y="814417"/>
                </a:lnTo>
                <a:lnTo>
                  <a:pt x="0" y="8144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1"/>
          <p:cNvSpPr txBox="1"/>
          <p:nvPr/>
        </p:nvSpPr>
        <p:spPr>
          <a:xfrm>
            <a:off x="6096000" y="4996688"/>
            <a:ext cx="4462198"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des Privatrechts </a:t>
            </a:r>
          </a:p>
        </p:txBody>
      </p:sp>
      <p:sp>
        <p:nvSpPr>
          <p:cNvPr id="12" name="TextBox 12"/>
          <p:cNvSpPr txBox="1"/>
          <p:nvPr/>
        </p:nvSpPr>
        <p:spPr>
          <a:xfrm>
            <a:off x="6096000" y="5789593"/>
            <a:ext cx="5612355"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des öffentlichen Rechts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888" b="-14888"/>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539BE0"/>
            </a:solidFill>
            <a:ln w="12700">
              <a:solidFill>
                <a:srgbClr val="000000"/>
              </a:solidFill>
            </a:ln>
          </p:spPr>
        </p:sp>
      </p:grpSp>
      <p:grpSp>
        <p:nvGrpSpPr>
          <p:cNvPr id="5" name="Group 5"/>
          <p:cNvGrpSpPr>
            <a:grpSpLocks noChangeAspect="1"/>
          </p:cNvGrpSpPr>
          <p:nvPr/>
        </p:nvGrpSpPr>
        <p:grpSpPr>
          <a:xfrm>
            <a:off x="1543699" y="1680210"/>
            <a:ext cx="3866705" cy="4491990"/>
            <a:chOff x="0" y="0"/>
            <a:chExt cx="5466080" cy="6350000"/>
          </a:xfrm>
        </p:grpSpPr>
        <p:sp>
          <p:nvSpPr>
            <p:cNvPr id="6" name="Freeform 6"/>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id="7" name="Freeform 7"/>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l="-21910" r="-21910"/>
              </a:stretch>
            </a:blipFill>
          </p:spPr>
        </p:sp>
        <p:sp>
          <p:nvSpPr>
            <p:cNvPr id="8" name="Freeform 8"/>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9" name="Freeform 9"/>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id="10" name="TextBox 10"/>
          <p:cNvSpPr txBox="1"/>
          <p:nvPr/>
        </p:nvSpPr>
        <p:spPr>
          <a:xfrm>
            <a:off x="957310" y="751676"/>
            <a:ext cx="5039483" cy="549381"/>
          </a:xfrm>
          <a:prstGeom prst="rect">
            <a:avLst/>
          </a:prstGeom>
        </p:spPr>
        <p:txBody>
          <a:bodyPr lIns="0" tIns="0" rIns="0" bIns="0" rtlCol="0" anchor="t">
            <a:spAutoFit/>
          </a:bodyPr>
          <a:lstStyle/>
          <a:p>
            <a:pPr>
              <a:lnSpc>
                <a:spcPts val="4666"/>
              </a:lnSpc>
            </a:pPr>
            <a:r>
              <a:rPr lang="en-US" sz="3333" b="1">
                <a:solidFill>
                  <a:srgbClr val="C5F243"/>
                </a:solidFill>
                <a:latin typeface="Canva Sans Bold"/>
                <a:ea typeface="Canva Sans Bold"/>
                <a:cs typeface="Canva Sans Bold"/>
                <a:sym typeface="Canva Sans Bold"/>
              </a:rPr>
              <a:t>juristische Personen</a:t>
            </a:r>
          </a:p>
        </p:txBody>
      </p:sp>
      <p:sp>
        <p:nvSpPr>
          <p:cNvPr id="11" name="TextBox 11"/>
          <p:cNvSpPr txBox="1"/>
          <p:nvPr/>
        </p:nvSpPr>
        <p:spPr>
          <a:xfrm>
            <a:off x="6267047" y="751676"/>
            <a:ext cx="5039483" cy="549381"/>
          </a:xfrm>
          <a:prstGeom prst="rect">
            <a:avLst/>
          </a:prstGeom>
        </p:spPr>
        <p:txBody>
          <a:bodyPr lIns="0" tIns="0" rIns="0" bIns="0" rtlCol="0" anchor="t">
            <a:spAutoFit/>
          </a:bodyPr>
          <a:lstStyle/>
          <a:p>
            <a:pPr algn="r">
              <a:lnSpc>
                <a:spcPts val="4666"/>
              </a:lnSpc>
            </a:pPr>
            <a:r>
              <a:rPr lang="en-US" sz="3333" b="1">
                <a:solidFill>
                  <a:srgbClr val="C5F243"/>
                </a:solidFill>
                <a:latin typeface="Canva Sans Bold"/>
                <a:ea typeface="Canva Sans Bold"/>
                <a:cs typeface="Canva Sans Bold"/>
                <a:sym typeface="Canva Sans Bold"/>
              </a:rPr>
              <a:t>Beispiele</a:t>
            </a:r>
          </a:p>
        </p:txBody>
      </p:sp>
      <p:grpSp>
        <p:nvGrpSpPr>
          <p:cNvPr id="12" name="Group 12"/>
          <p:cNvGrpSpPr>
            <a:grpSpLocks noChangeAspect="1"/>
          </p:cNvGrpSpPr>
          <p:nvPr/>
        </p:nvGrpSpPr>
        <p:grpSpPr>
          <a:xfrm>
            <a:off x="6465123" y="1680210"/>
            <a:ext cx="3866705" cy="4491990"/>
            <a:chOff x="0" y="0"/>
            <a:chExt cx="5466080" cy="6350000"/>
          </a:xfrm>
        </p:grpSpPr>
        <p:sp>
          <p:nvSpPr>
            <p:cNvPr id="13" name="Freeform 13"/>
            <p:cNvSpPr/>
            <p:nvPr/>
          </p:nvSpPr>
          <p:spPr>
            <a:xfrm>
              <a:off x="0" y="0"/>
              <a:ext cx="5439410" cy="6348730"/>
            </a:xfrm>
            <a:custGeom>
              <a:avLst/>
              <a:gdLst/>
              <a:ahLst/>
              <a:cxnLst/>
              <a:rect l="l" t="t" r="r" b="b"/>
              <a:pathLst>
                <a:path w="5439410"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id="14" name="Freeform 14"/>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3"/>
              <a:stretch>
                <a:fillRect l="-21910" r="-21910"/>
              </a:stretch>
            </a:blipFill>
          </p:spPr>
        </p:sp>
        <p:sp>
          <p:nvSpPr>
            <p:cNvPr id="15" name="Freeform 15"/>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16" name="Freeform 16"/>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id="17" name="TextBox 17"/>
          <p:cNvSpPr txBox="1"/>
          <p:nvPr/>
        </p:nvSpPr>
        <p:spPr>
          <a:xfrm>
            <a:off x="2428755" y="5395969"/>
            <a:ext cx="2879332" cy="433708"/>
          </a:xfrm>
          <a:prstGeom prst="rect">
            <a:avLst/>
          </a:prstGeom>
        </p:spPr>
        <p:txBody>
          <a:bodyPr lIns="0" tIns="0" rIns="0" bIns="0" rtlCol="0" anchor="t">
            <a:spAutoFit/>
          </a:bodyPr>
          <a:lstStyle/>
          <a:p>
            <a:pPr>
              <a:lnSpc>
                <a:spcPts val="3733"/>
              </a:lnSpc>
            </a:pPr>
            <a:r>
              <a:rPr lang="en-US" sz="2666" u="sng">
                <a:solidFill>
                  <a:srgbClr val="000000"/>
                </a:solidFill>
                <a:latin typeface="Canva Sans"/>
                <a:ea typeface="Canva Sans"/>
                <a:cs typeface="Canva Sans"/>
                <a:sym typeface="Canva Sans"/>
              </a:rPr>
              <a:t>Privatrechts</a:t>
            </a:r>
            <a:r>
              <a:rPr lang="en-US" sz="2666">
                <a:solidFill>
                  <a:srgbClr val="000000"/>
                </a:solidFill>
                <a:latin typeface="Canva Sans"/>
                <a:ea typeface="Canva Sans"/>
                <a:cs typeface="Canva Sans"/>
                <a:sym typeface="Canva Sans"/>
              </a:rPr>
              <a:t> </a:t>
            </a:r>
          </a:p>
        </p:txBody>
      </p:sp>
      <p:sp>
        <p:nvSpPr>
          <p:cNvPr id="18" name="TextBox 18"/>
          <p:cNvSpPr txBox="1"/>
          <p:nvPr/>
        </p:nvSpPr>
        <p:spPr>
          <a:xfrm>
            <a:off x="6792620" y="5395969"/>
            <a:ext cx="4294502" cy="433708"/>
          </a:xfrm>
          <a:prstGeom prst="rect">
            <a:avLst/>
          </a:prstGeom>
        </p:spPr>
        <p:txBody>
          <a:bodyPr lIns="0" tIns="0" rIns="0" bIns="0" rtlCol="0" anchor="t">
            <a:spAutoFit/>
          </a:bodyPr>
          <a:lstStyle/>
          <a:p>
            <a:pPr>
              <a:lnSpc>
                <a:spcPts val="3733"/>
              </a:lnSpc>
            </a:pPr>
            <a:r>
              <a:rPr lang="en-US" sz="2666" u="sng">
                <a:solidFill>
                  <a:srgbClr val="000000"/>
                </a:solidFill>
                <a:latin typeface="Canva Sans"/>
                <a:ea typeface="Canva Sans"/>
                <a:cs typeface="Canva Sans"/>
                <a:sym typeface="Canva Sans"/>
              </a:rPr>
              <a:t>öffentlichen Rechts</a:t>
            </a:r>
          </a:p>
        </p:txBody>
      </p:sp>
      <p:sp>
        <p:nvSpPr>
          <p:cNvPr id="19" name="TextBox 19"/>
          <p:cNvSpPr txBox="1"/>
          <p:nvPr/>
        </p:nvSpPr>
        <p:spPr>
          <a:xfrm>
            <a:off x="1196393" y="2408261"/>
            <a:ext cx="4561317" cy="2512354"/>
          </a:xfrm>
          <a:prstGeom prst="rect">
            <a:avLst/>
          </a:prstGeom>
        </p:spPr>
        <p:txBody>
          <a:bodyPr lIns="0" tIns="0" rIns="0" bIns="0" rtlCol="0" anchor="t">
            <a:spAutoFit/>
          </a:bodyPr>
          <a:lstStyle/>
          <a:p>
            <a:pPr algn="ctr">
              <a:lnSpc>
                <a:spcPts val="3266"/>
              </a:lnSpc>
            </a:pPr>
            <a:r>
              <a:rPr lang="en-US" sz="2333" dirty="0" err="1">
                <a:solidFill>
                  <a:srgbClr val="000000"/>
                </a:solidFill>
                <a:latin typeface="Canva Sans"/>
                <a:ea typeface="Canva Sans"/>
                <a:cs typeface="Canva Sans"/>
                <a:sym typeface="Canva Sans"/>
              </a:rPr>
              <a:t>eingetragene</a:t>
            </a:r>
            <a:r>
              <a:rPr lang="en-US" sz="2333" dirty="0">
                <a:solidFill>
                  <a:srgbClr val="000000"/>
                </a:solidFill>
                <a:latin typeface="Canva Sans"/>
                <a:ea typeface="Canva Sans"/>
                <a:cs typeface="Canva Sans"/>
                <a:sym typeface="Canva Sans"/>
              </a:rPr>
              <a:t> </a:t>
            </a:r>
            <a:r>
              <a:rPr lang="en-US" sz="2333" dirty="0" err="1">
                <a:solidFill>
                  <a:srgbClr val="000000"/>
                </a:solidFill>
                <a:latin typeface="Canva Sans"/>
                <a:ea typeface="Canva Sans"/>
                <a:cs typeface="Canva Sans"/>
                <a:sym typeface="Canva Sans"/>
              </a:rPr>
              <a:t>Vereine</a:t>
            </a:r>
            <a:r>
              <a:rPr lang="en-US" sz="2333" dirty="0">
                <a:solidFill>
                  <a:srgbClr val="000000"/>
                </a:solidFill>
                <a:latin typeface="Canva Sans"/>
                <a:ea typeface="Canva Sans"/>
                <a:cs typeface="Canva Sans"/>
                <a:sym typeface="Canva Sans"/>
              </a:rPr>
              <a:t> (</a:t>
            </a:r>
            <a:r>
              <a:rPr lang="en-US" sz="2333" dirty="0" err="1">
                <a:solidFill>
                  <a:srgbClr val="000000"/>
                </a:solidFill>
                <a:latin typeface="Canva Sans"/>
                <a:ea typeface="Canva Sans"/>
                <a:cs typeface="Canva Sans"/>
                <a:sym typeface="Canva Sans"/>
              </a:rPr>
              <a:t>e.V.</a:t>
            </a:r>
            <a:r>
              <a:rPr lang="en-US" sz="2333" dirty="0">
                <a:solidFill>
                  <a:srgbClr val="000000"/>
                </a:solidFill>
                <a:latin typeface="Canva Sans"/>
                <a:ea typeface="Canva Sans"/>
                <a:cs typeface="Canva Sans"/>
                <a:sym typeface="Canva Sans"/>
              </a:rPr>
              <a:t>)</a:t>
            </a:r>
          </a:p>
          <a:p>
            <a:pPr algn="ctr">
              <a:lnSpc>
                <a:spcPts val="3266"/>
              </a:lnSpc>
            </a:pPr>
            <a:r>
              <a:rPr lang="en-US" sz="2333" dirty="0" err="1">
                <a:solidFill>
                  <a:srgbClr val="000000"/>
                </a:solidFill>
                <a:latin typeface="Canva Sans"/>
                <a:ea typeface="Canva Sans"/>
                <a:cs typeface="Canva Sans"/>
                <a:sym typeface="Canva Sans"/>
              </a:rPr>
              <a:t>Aktiengesellschaften</a:t>
            </a:r>
            <a:r>
              <a:rPr lang="en-US" sz="2333" dirty="0">
                <a:solidFill>
                  <a:srgbClr val="000000"/>
                </a:solidFill>
                <a:latin typeface="Canva Sans"/>
                <a:ea typeface="Canva Sans"/>
                <a:cs typeface="Canva Sans"/>
                <a:sym typeface="Canva Sans"/>
              </a:rPr>
              <a:t> (AG)</a:t>
            </a:r>
          </a:p>
          <a:p>
            <a:pPr algn="ctr">
              <a:lnSpc>
                <a:spcPts val="3266"/>
              </a:lnSpc>
            </a:pPr>
            <a:r>
              <a:rPr lang="en-US" sz="2333" dirty="0">
                <a:solidFill>
                  <a:srgbClr val="000000"/>
                </a:solidFill>
                <a:latin typeface="Canva Sans"/>
                <a:ea typeface="Canva Sans"/>
                <a:cs typeface="Canva Sans"/>
                <a:sym typeface="Canva Sans"/>
              </a:rPr>
              <a:t>Gesellschaft </a:t>
            </a:r>
            <a:r>
              <a:rPr lang="en-US" sz="2333" dirty="0" err="1">
                <a:solidFill>
                  <a:srgbClr val="000000"/>
                </a:solidFill>
                <a:latin typeface="Canva Sans"/>
                <a:ea typeface="Canva Sans"/>
                <a:cs typeface="Canva Sans"/>
                <a:sym typeface="Canva Sans"/>
              </a:rPr>
              <a:t>mit</a:t>
            </a:r>
            <a:r>
              <a:rPr lang="en-US" sz="2333" dirty="0">
                <a:solidFill>
                  <a:srgbClr val="000000"/>
                </a:solidFill>
                <a:latin typeface="Canva Sans"/>
                <a:ea typeface="Canva Sans"/>
                <a:cs typeface="Canva Sans"/>
                <a:sym typeface="Canva Sans"/>
              </a:rPr>
              <a:t> </a:t>
            </a:r>
            <a:r>
              <a:rPr lang="en-US" sz="2333" dirty="0" err="1">
                <a:solidFill>
                  <a:srgbClr val="000000"/>
                </a:solidFill>
                <a:latin typeface="Canva Sans"/>
                <a:ea typeface="Canva Sans"/>
                <a:cs typeface="Canva Sans"/>
                <a:sym typeface="Canva Sans"/>
              </a:rPr>
              <a:t>beschränk</a:t>
            </a:r>
            <a:r>
              <a:rPr lang="en-US" sz="2333" dirty="0">
                <a:solidFill>
                  <a:srgbClr val="000000"/>
                </a:solidFill>
                <a:latin typeface="Canva Sans"/>
                <a:ea typeface="Canva Sans"/>
                <a:cs typeface="Canva Sans"/>
                <a:sym typeface="Canva Sans"/>
              </a:rPr>
              <a:t>-</a:t>
            </a:r>
            <a:br>
              <a:rPr lang="en-US" sz="2333" dirty="0">
                <a:solidFill>
                  <a:srgbClr val="000000"/>
                </a:solidFill>
                <a:latin typeface="Canva Sans"/>
                <a:ea typeface="Canva Sans"/>
                <a:cs typeface="Canva Sans"/>
                <a:sym typeface="Canva Sans"/>
              </a:rPr>
            </a:br>
            <a:r>
              <a:rPr lang="en-US" sz="2333" dirty="0" err="1">
                <a:solidFill>
                  <a:srgbClr val="000000"/>
                </a:solidFill>
                <a:latin typeface="Canva Sans"/>
                <a:ea typeface="Canva Sans"/>
                <a:cs typeface="Canva Sans"/>
                <a:sym typeface="Canva Sans"/>
              </a:rPr>
              <a:t>ter</a:t>
            </a:r>
            <a:r>
              <a:rPr lang="en-US" sz="2333" dirty="0">
                <a:solidFill>
                  <a:srgbClr val="000000"/>
                </a:solidFill>
                <a:latin typeface="Canva Sans"/>
                <a:ea typeface="Canva Sans"/>
                <a:cs typeface="Canva Sans"/>
                <a:sym typeface="Canva Sans"/>
              </a:rPr>
              <a:t> </a:t>
            </a:r>
            <a:r>
              <a:rPr lang="en-US" sz="2333" dirty="0" err="1">
                <a:solidFill>
                  <a:srgbClr val="000000"/>
                </a:solidFill>
                <a:latin typeface="Canva Sans"/>
                <a:ea typeface="Canva Sans"/>
                <a:cs typeface="Canva Sans"/>
                <a:sym typeface="Canva Sans"/>
              </a:rPr>
              <a:t>Haftung</a:t>
            </a:r>
            <a:r>
              <a:rPr lang="en-US" sz="2333" dirty="0">
                <a:solidFill>
                  <a:srgbClr val="000000"/>
                </a:solidFill>
                <a:latin typeface="Canva Sans"/>
                <a:ea typeface="Canva Sans"/>
                <a:cs typeface="Canva Sans"/>
                <a:sym typeface="Canva Sans"/>
              </a:rPr>
              <a:t> (GmbH)</a:t>
            </a:r>
          </a:p>
          <a:p>
            <a:pPr algn="ctr">
              <a:lnSpc>
                <a:spcPts val="3266"/>
              </a:lnSpc>
            </a:pPr>
            <a:r>
              <a:rPr lang="en-US" sz="2333" dirty="0" err="1">
                <a:solidFill>
                  <a:srgbClr val="000000"/>
                </a:solidFill>
                <a:latin typeface="Canva Sans"/>
                <a:ea typeface="Canva Sans"/>
                <a:cs typeface="Canva Sans"/>
                <a:sym typeface="Canva Sans"/>
              </a:rPr>
              <a:t>eingetragene</a:t>
            </a:r>
            <a:r>
              <a:rPr lang="en-US" sz="2333" dirty="0">
                <a:solidFill>
                  <a:srgbClr val="000000"/>
                </a:solidFill>
                <a:latin typeface="Canva Sans"/>
                <a:ea typeface="Canva Sans"/>
                <a:cs typeface="Canva Sans"/>
                <a:sym typeface="Canva Sans"/>
              </a:rPr>
              <a:t> </a:t>
            </a:r>
            <a:br>
              <a:rPr lang="en-US" sz="2333" dirty="0">
                <a:solidFill>
                  <a:srgbClr val="000000"/>
                </a:solidFill>
                <a:latin typeface="Canva Sans"/>
                <a:ea typeface="Canva Sans"/>
                <a:cs typeface="Canva Sans"/>
                <a:sym typeface="Canva Sans"/>
              </a:rPr>
            </a:br>
            <a:r>
              <a:rPr lang="en-US" sz="2333" dirty="0" err="1">
                <a:solidFill>
                  <a:srgbClr val="000000"/>
                </a:solidFill>
                <a:latin typeface="Canva Sans"/>
                <a:ea typeface="Canva Sans"/>
                <a:cs typeface="Canva Sans"/>
                <a:sym typeface="Canva Sans"/>
              </a:rPr>
              <a:t>Genossenschaften</a:t>
            </a:r>
            <a:r>
              <a:rPr lang="en-US" sz="2333" dirty="0">
                <a:solidFill>
                  <a:srgbClr val="000000"/>
                </a:solidFill>
                <a:latin typeface="Canva Sans"/>
                <a:ea typeface="Canva Sans"/>
                <a:cs typeface="Canva Sans"/>
                <a:sym typeface="Canva Sans"/>
              </a:rPr>
              <a:t> (</a:t>
            </a:r>
            <a:r>
              <a:rPr lang="en-US" sz="2333" dirty="0" err="1">
                <a:solidFill>
                  <a:srgbClr val="000000"/>
                </a:solidFill>
                <a:latin typeface="Canva Sans"/>
                <a:ea typeface="Canva Sans"/>
                <a:cs typeface="Canva Sans"/>
                <a:sym typeface="Canva Sans"/>
              </a:rPr>
              <a:t>eG</a:t>
            </a:r>
            <a:r>
              <a:rPr lang="en-US" sz="2333" dirty="0">
                <a:solidFill>
                  <a:srgbClr val="000000"/>
                </a:solidFill>
                <a:latin typeface="Canva Sans"/>
                <a:ea typeface="Canva Sans"/>
                <a:cs typeface="Canva Sans"/>
                <a:sym typeface="Canva Sans"/>
              </a:rPr>
              <a:t>)</a:t>
            </a:r>
          </a:p>
        </p:txBody>
      </p:sp>
      <p:sp>
        <p:nvSpPr>
          <p:cNvPr id="20" name="TextBox 20"/>
          <p:cNvSpPr txBox="1"/>
          <p:nvPr/>
        </p:nvSpPr>
        <p:spPr>
          <a:xfrm>
            <a:off x="6126281" y="2821011"/>
            <a:ext cx="4544388" cy="1231876"/>
          </a:xfrm>
          <a:prstGeom prst="rect">
            <a:avLst/>
          </a:prstGeom>
        </p:spPr>
        <p:txBody>
          <a:bodyPr lIns="0" tIns="0" rIns="0" bIns="0" rtlCol="0" anchor="t">
            <a:spAutoFit/>
          </a:bodyPr>
          <a:lstStyle/>
          <a:p>
            <a:pPr algn="ctr">
              <a:lnSpc>
                <a:spcPts val="3266"/>
              </a:lnSpc>
            </a:pPr>
            <a:r>
              <a:rPr lang="en-US" sz="2333">
                <a:solidFill>
                  <a:srgbClr val="000000"/>
                </a:solidFill>
                <a:latin typeface="Canva Sans"/>
                <a:ea typeface="Canva Sans"/>
                <a:cs typeface="Canva Sans"/>
                <a:sym typeface="Canva Sans"/>
              </a:rPr>
              <a:t>Staat</a:t>
            </a:r>
          </a:p>
          <a:p>
            <a:pPr algn="ctr">
              <a:lnSpc>
                <a:spcPts val="3266"/>
              </a:lnSpc>
            </a:pPr>
            <a:r>
              <a:rPr lang="en-US" sz="2333">
                <a:solidFill>
                  <a:srgbClr val="000000"/>
                </a:solidFill>
                <a:latin typeface="Canva Sans"/>
                <a:ea typeface="Canva Sans"/>
                <a:cs typeface="Canva Sans"/>
                <a:sym typeface="Canva Sans"/>
              </a:rPr>
              <a:t>Länder</a:t>
            </a:r>
          </a:p>
          <a:p>
            <a:pPr algn="ctr">
              <a:lnSpc>
                <a:spcPts val="3266"/>
              </a:lnSpc>
            </a:pPr>
            <a:r>
              <a:rPr lang="en-US" sz="2333">
                <a:solidFill>
                  <a:srgbClr val="000000"/>
                </a:solidFill>
                <a:latin typeface="Canva Sans"/>
                <a:ea typeface="Canva Sans"/>
                <a:cs typeface="Canva Sans"/>
                <a:sym typeface="Canva Sans"/>
              </a:rPr>
              <a:t>Gemeinden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4888" b="-14888"/>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539BE0"/>
            </a:solidFill>
            <a:ln w="12700">
              <a:solidFill>
                <a:srgbClr val="000000"/>
              </a:solidFill>
            </a:ln>
          </p:spPr>
        </p:sp>
      </p:grpSp>
      <p:sp>
        <p:nvSpPr>
          <p:cNvPr id="5" name="TextBox 5"/>
          <p:cNvSpPr txBox="1"/>
          <p:nvPr/>
        </p:nvSpPr>
        <p:spPr>
          <a:xfrm>
            <a:off x="957310" y="751676"/>
            <a:ext cx="5039483" cy="549381"/>
          </a:xfrm>
          <a:prstGeom prst="rect">
            <a:avLst/>
          </a:prstGeom>
        </p:spPr>
        <p:txBody>
          <a:bodyPr lIns="0" tIns="0" rIns="0" bIns="0" rtlCol="0" anchor="t">
            <a:spAutoFit/>
          </a:bodyPr>
          <a:lstStyle/>
          <a:p>
            <a:pPr>
              <a:lnSpc>
                <a:spcPts val="4666"/>
              </a:lnSpc>
            </a:pPr>
            <a:r>
              <a:rPr lang="en-US" sz="3333" b="1">
                <a:solidFill>
                  <a:srgbClr val="C5F243"/>
                </a:solidFill>
                <a:latin typeface="Canva Sans Bold"/>
                <a:ea typeface="Canva Sans Bold"/>
                <a:cs typeface="Canva Sans Bold"/>
                <a:sym typeface="Canva Sans Bold"/>
              </a:rPr>
              <a:t>juristische Personen</a:t>
            </a:r>
          </a:p>
        </p:txBody>
      </p:sp>
      <p:sp>
        <p:nvSpPr>
          <p:cNvPr id="6" name="TextBox 6"/>
          <p:cNvSpPr txBox="1"/>
          <p:nvPr/>
        </p:nvSpPr>
        <p:spPr>
          <a:xfrm>
            <a:off x="6267047" y="751676"/>
            <a:ext cx="5039483" cy="549381"/>
          </a:xfrm>
          <a:prstGeom prst="rect">
            <a:avLst/>
          </a:prstGeom>
        </p:spPr>
        <p:txBody>
          <a:bodyPr lIns="0" tIns="0" rIns="0" bIns="0" rtlCol="0" anchor="t">
            <a:spAutoFit/>
          </a:bodyPr>
          <a:lstStyle/>
          <a:p>
            <a:pPr algn="r">
              <a:lnSpc>
                <a:spcPts val="4666"/>
              </a:lnSpc>
            </a:pPr>
            <a:r>
              <a:rPr lang="en-US" sz="3333" b="1">
                <a:solidFill>
                  <a:srgbClr val="C5F243"/>
                </a:solidFill>
                <a:latin typeface="Canva Sans Bold"/>
                <a:ea typeface="Canva Sans Bold"/>
                <a:cs typeface="Canva Sans Bold"/>
                <a:sym typeface="Canva Sans Bold"/>
              </a:rPr>
              <a:t>Beispiele</a:t>
            </a:r>
          </a:p>
        </p:txBody>
      </p:sp>
      <p:sp>
        <p:nvSpPr>
          <p:cNvPr id="7" name="TextBox 7"/>
          <p:cNvSpPr txBox="1"/>
          <p:nvPr/>
        </p:nvSpPr>
        <p:spPr>
          <a:xfrm>
            <a:off x="685800" y="1811090"/>
            <a:ext cx="4379031" cy="549381"/>
          </a:xfrm>
          <a:prstGeom prst="rect">
            <a:avLst/>
          </a:prstGeom>
        </p:spPr>
        <p:txBody>
          <a:bodyPr lIns="0" tIns="0" rIns="0" bIns="0" rtlCol="0" anchor="t">
            <a:spAutoFit/>
          </a:bodyPr>
          <a:lstStyle/>
          <a:p>
            <a:pPr algn="ctr">
              <a:lnSpc>
                <a:spcPts val="4666"/>
              </a:lnSpc>
            </a:pPr>
            <a:r>
              <a:rPr lang="en-US" sz="3333" b="1">
                <a:solidFill>
                  <a:srgbClr val="004AAD"/>
                </a:solidFill>
                <a:latin typeface="Canva Sans Bold"/>
                <a:ea typeface="Canva Sans Bold"/>
                <a:cs typeface="Canva Sans Bold"/>
                <a:sym typeface="Canva Sans Bold"/>
              </a:rPr>
              <a:t>Rechtsfähigkeit</a:t>
            </a:r>
          </a:p>
        </p:txBody>
      </p:sp>
      <p:grpSp>
        <p:nvGrpSpPr>
          <p:cNvPr id="8" name="Group 8"/>
          <p:cNvGrpSpPr/>
          <p:nvPr/>
        </p:nvGrpSpPr>
        <p:grpSpPr>
          <a:xfrm>
            <a:off x="859400" y="2934005"/>
            <a:ext cx="10274786" cy="3238195"/>
            <a:chOff x="0" y="0"/>
            <a:chExt cx="20549571" cy="6476391"/>
          </a:xfrm>
        </p:grpSpPr>
        <p:pic>
          <p:nvPicPr>
            <p:cNvPr id="9" name="Picture 9"/>
            <p:cNvPicPr>
              <a:picLocks noChangeAspect="1"/>
            </p:cNvPicPr>
            <p:nvPr/>
          </p:nvPicPr>
          <p:blipFill>
            <a:blip r:embed="rId3"/>
            <a:srcRect t="26711" b="26711"/>
            <a:stretch>
              <a:fillRect/>
            </a:stretch>
          </p:blipFill>
          <p:spPr>
            <a:xfrm>
              <a:off x="0" y="0"/>
              <a:ext cx="10211286" cy="3174696"/>
            </a:xfrm>
            <a:prstGeom prst="rect">
              <a:avLst/>
            </a:prstGeom>
          </p:spPr>
        </p:pic>
        <p:pic>
          <p:nvPicPr>
            <p:cNvPr id="10" name="Picture 10"/>
            <p:cNvPicPr>
              <a:picLocks noChangeAspect="1"/>
            </p:cNvPicPr>
            <p:nvPr/>
          </p:nvPicPr>
          <p:blipFill>
            <a:blip r:embed="rId3"/>
            <a:srcRect t="26711" b="26711"/>
            <a:stretch>
              <a:fillRect/>
            </a:stretch>
          </p:blipFill>
          <p:spPr>
            <a:xfrm>
              <a:off x="10338286" y="0"/>
              <a:ext cx="10211286" cy="3174696"/>
            </a:xfrm>
            <a:prstGeom prst="rect">
              <a:avLst/>
            </a:prstGeom>
          </p:spPr>
        </p:pic>
        <p:pic>
          <p:nvPicPr>
            <p:cNvPr id="11" name="Picture 11"/>
            <p:cNvPicPr>
              <a:picLocks noChangeAspect="1"/>
            </p:cNvPicPr>
            <p:nvPr/>
          </p:nvPicPr>
          <p:blipFill>
            <a:blip r:embed="rId3"/>
            <a:srcRect t="26711" b="26711"/>
            <a:stretch>
              <a:fillRect/>
            </a:stretch>
          </p:blipFill>
          <p:spPr>
            <a:xfrm>
              <a:off x="0" y="3301696"/>
              <a:ext cx="10211286" cy="3174696"/>
            </a:xfrm>
            <a:prstGeom prst="rect">
              <a:avLst/>
            </a:prstGeom>
          </p:spPr>
        </p:pic>
        <p:pic>
          <p:nvPicPr>
            <p:cNvPr id="12" name="Picture 12"/>
            <p:cNvPicPr>
              <a:picLocks noChangeAspect="1"/>
            </p:cNvPicPr>
            <p:nvPr/>
          </p:nvPicPr>
          <p:blipFill>
            <a:blip r:embed="rId3"/>
            <a:srcRect t="26711" b="26711"/>
            <a:stretch>
              <a:fillRect/>
            </a:stretch>
          </p:blipFill>
          <p:spPr>
            <a:xfrm>
              <a:off x="10338286" y="3301696"/>
              <a:ext cx="10211286" cy="3174696"/>
            </a:xfrm>
            <a:prstGeom prst="rect">
              <a:avLst/>
            </a:prstGeom>
          </p:spPr>
        </p:pic>
      </p:grpSp>
      <p:sp>
        <p:nvSpPr>
          <p:cNvPr id="13" name="TextBox 13"/>
          <p:cNvSpPr txBox="1"/>
          <p:nvPr/>
        </p:nvSpPr>
        <p:spPr>
          <a:xfrm>
            <a:off x="4501581" y="1674566"/>
            <a:ext cx="7004619"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sie handeln im Rechtsverkehr durch ihre </a:t>
            </a:r>
            <a:r>
              <a:rPr lang="en-US" sz="3333" b="1">
                <a:solidFill>
                  <a:srgbClr val="004AAD"/>
                </a:solidFill>
                <a:latin typeface="Canva Sans Bold"/>
                <a:ea typeface="Canva Sans Bold"/>
                <a:cs typeface="Canva Sans Bold"/>
                <a:sym typeface="Canva Sans Bold"/>
              </a:rPr>
              <a:t>Organe</a:t>
            </a:r>
          </a:p>
        </p:txBody>
      </p:sp>
      <p:sp>
        <p:nvSpPr>
          <p:cNvPr id="14" name="TextBox 14"/>
          <p:cNvSpPr txBox="1"/>
          <p:nvPr/>
        </p:nvSpPr>
        <p:spPr>
          <a:xfrm>
            <a:off x="483671" y="3113899"/>
            <a:ext cx="5986760" cy="1235082"/>
          </a:xfrm>
          <a:prstGeom prst="rect">
            <a:avLst/>
          </a:prstGeom>
        </p:spPr>
        <p:txBody>
          <a:bodyPr lIns="0" tIns="0" rIns="0" bIns="0" rtlCol="0" anchor="t">
            <a:spAutoFit/>
          </a:bodyPr>
          <a:lstStyle/>
          <a:p>
            <a:pPr algn="ctr">
              <a:lnSpc>
                <a:spcPts val="4200"/>
              </a:lnSpc>
            </a:pPr>
            <a:r>
              <a:rPr lang="en-US" sz="2999" u="sng" dirty="0">
                <a:solidFill>
                  <a:srgbClr val="000000"/>
                </a:solidFill>
                <a:latin typeface="Canva Sans"/>
                <a:ea typeface="Canva Sans"/>
                <a:cs typeface="Canva Sans"/>
                <a:sym typeface="Canva Sans"/>
              </a:rPr>
              <a:t>GmbH:</a:t>
            </a:r>
            <a:r>
              <a:rPr lang="en-US" sz="2999" dirty="0">
                <a:solidFill>
                  <a:srgbClr val="000000"/>
                </a:solidFill>
                <a:latin typeface="Canva Sans"/>
                <a:ea typeface="Canva Sans"/>
                <a:cs typeface="Canva Sans"/>
                <a:sym typeface="Canva Sans"/>
              </a:rPr>
              <a:t> </a:t>
            </a:r>
          </a:p>
          <a:p>
            <a:pPr algn="ctr">
              <a:lnSpc>
                <a:spcPts val="2799"/>
              </a:lnSpc>
            </a:pPr>
            <a:r>
              <a:rPr lang="en-US" sz="2333" dirty="0" err="1">
                <a:solidFill>
                  <a:srgbClr val="000000"/>
                </a:solidFill>
                <a:latin typeface="Canva Sans"/>
                <a:ea typeface="Canva Sans"/>
                <a:cs typeface="Canva Sans"/>
                <a:sym typeface="Canva Sans"/>
              </a:rPr>
              <a:t>Geschäftsführer</a:t>
            </a:r>
            <a:r>
              <a:rPr lang="en-US" sz="2333" dirty="0">
                <a:solidFill>
                  <a:srgbClr val="000000"/>
                </a:solidFill>
                <a:latin typeface="Canva Sans"/>
                <a:ea typeface="Canva Sans"/>
                <a:cs typeface="Canva Sans"/>
                <a:sym typeface="Canva Sans"/>
              </a:rPr>
              <a:t> </a:t>
            </a:r>
            <a:br>
              <a:rPr lang="en-US" sz="2333" dirty="0">
                <a:solidFill>
                  <a:srgbClr val="000000"/>
                </a:solidFill>
                <a:latin typeface="Canva Sans"/>
                <a:ea typeface="Canva Sans"/>
                <a:cs typeface="Canva Sans"/>
                <a:sym typeface="Canva Sans"/>
              </a:rPr>
            </a:br>
            <a:r>
              <a:rPr lang="en-US" sz="2333" dirty="0" err="1">
                <a:solidFill>
                  <a:srgbClr val="000000"/>
                </a:solidFill>
                <a:latin typeface="Canva Sans"/>
                <a:ea typeface="Canva Sans"/>
                <a:cs typeface="Canva Sans"/>
                <a:sym typeface="Canva Sans"/>
              </a:rPr>
              <a:t>Gesellschafterversammlung</a:t>
            </a:r>
            <a:r>
              <a:rPr lang="en-US" sz="2333" dirty="0">
                <a:solidFill>
                  <a:srgbClr val="000000"/>
                </a:solidFill>
                <a:latin typeface="Canva Sans"/>
                <a:ea typeface="Canva Sans"/>
                <a:cs typeface="Canva Sans"/>
                <a:sym typeface="Canva Sans"/>
              </a:rPr>
              <a:t> </a:t>
            </a:r>
          </a:p>
        </p:txBody>
      </p:sp>
      <p:sp>
        <p:nvSpPr>
          <p:cNvPr id="15" name="TextBox 15"/>
          <p:cNvSpPr txBox="1"/>
          <p:nvPr/>
        </p:nvSpPr>
        <p:spPr>
          <a:xfrm>
            <a:off x="5734380" y="3113899"/>
            <a:ext cx="5661974" cy="1235082"/>
          </a:xfrm>
          <a:prstGeom prst="rect">
            <a:avLst/>
          </a:prstGeom>
        </p:spPr>
        <p:txBody>
          <a:bodyPr lIns="0" tIns="0" rIns="0" bIns="0" rtlCol="0" anchor="t">
            <a:spAutoFit/>
          </a:bodyPr>
          <a:lstStyle/>
          <a:p>
            <a:pPr algn="ctr">
              <a:lnSpc>
                <a:spcPts val="4200"/>
              </a:lnSpc>
            </a:pPr>
            <a:r>
              <a:rPr lang="en-US" sz="2999" u="sng">
                <a:solidFill>
                  <a:srgbClr val="000000"/>
                </a:solidFill>
                <a:latin typeface="Canva Sans"/>
                <a:ea typeface="Canva Sans"/>
                <a:cs typeface="Canva Sans"/>
                <a:sym typeface="Canva Sans"/>
              </a:rPr>
              <a:t>Verein:</a:t>
            </a:r>
            <a:r>
              <a:rPr lang="en-US" sz="2999">
                <a:solidFill>
                  <a:srgbClr val="000000"/>
                </a:solidFill>
                <a:latin typeface="Canva Sans"/>
                <a:ea typeface="Canva Sans"/>
                <a:cs typeface="Canva Sans"/>
                <a:sym typeface="Canva Sans"/>
              </a:rPr>
              <a:t> </a:t>
            </a:r>
          </a:p>
          <a:p>
            <a:pPr algn="ctr">
              <a:lnSpc>
                <a:spcPts val="2799"/>
              </a:lnSpc>
            </a:pPr>
            <a:r>
              <a:rPr lang="en-US" sz="2333">
                <a:solidFill>
                  <a:srgbClr val="000000"/>
                </a:solidFill>
                <a:latin typeface="Canva Sans"/>
                <a:ea typeface="Canva Sans"/>
                <a:cs typeface="Canva Sans"/>
                <a:sym typeface="Canva Sans"/>
              </a:rPr>
              <a:t>Vorstand </a:t>
            </a:r>
          </a:p>
          <a:p>
            <a:pPr algn="ctr">
              <a:lnSpc>
                <a:spcPts val="2799"/>
              </a:lnSpc>
            </a:pPr>
            <a:r>
              <a:rPr lang="en-US" sz="2333">
                <a:solidFill>
                  <a:srgbClr val="000000"/>
                </a:solidFill>
                <a:latin typeface="Canva Sans"/>
                <a:ea typeface="Canva Sans"/>
                <a:cs typeface="Canva Sans"/>
                <a:sym typeface="Canva Sans"/>
              </a:rPr>
              <a:t>Mitgliederversammlung </a:t>
            </a:r>
          </a:p>
        </p:txBody>
      </p:sp>
      <p:sp>
        <p:nvSpPr>
          <p:cNvPr id="16" name="TextBox 16"/>
          <p:cNvSpPr txBox="1"/>
          <p:nvPr/>
        </p:nvSpPr>
        <p:spPr>
          <a:xfrm>
            <a:off x="510760" y="4726799"/>
            <a:ext cx="5932583" cy="1235082"/>
          </a:xfrm>
          <a:prstGeom prst="rect">
            <a:avLst/>
          </a:prstGeom>
        </p:spPr>
        <p:txBody>
          <a:bodyPr lIns="0" tIns="0" rIns="0" bIns="0" rtlCol="0" anchor="t">
            <a:spAutoFit/>
          </a:bodyPr>
          <a:lstStyle/>
          <a:p>
            <a:pPr algn="ctr">
              <a:lnSpc>
                <a:spcPts val="4200"/>
              </a:lnSpc>
            </a:pPr>
            <a:r>
              <a:rPr lang="en-US" sz="2999" u="sng">
                <a:solidFill>
                  <a:srgbClr val="000000"/>
                </a:solidFill>
                <a:latin typeface="Canva Sans"/>
                <a:ea typeface="Canva Sans"/>
                <a:cs typeface="Canva Sans"/>
                <a:sym typeface="Canva Sans"/>
              </a:rPr>
              <a:t>Genossenschaft:</a:t>
            </a:r>
            <a:r>
              <a:rPr lang="en-US" sz="2999">
                <a:solidFill>
                  <a:srgbClr val="000000"/>
                </a:solidFill>
                <a:latin typeface="Canva Sans"/>
                <a:ea typeface="Canva Sans"/>
                <a:cs typeface="Canva Sans"/>
                <a:sym typeface="Canva Sans"/>
              </a:rPr>
              <a:t> </a:t>
            </a:r>
          </a:p>
          <a:p>
            <a:pPr algn="ctr">
              <a:lnSpc>
                <a:spcPts val="2799"/>
              </a:lnSpc>
            </a:pPr>
            <a:r>
              <a:rPr lang="en-US" sz="2333">
                <a:solidFill>
                  <a:srgbClr val="000000"/>
                </a:solidFill>
                <a:latin typeface="Canva Sans"/>
                <a:ea typeface="Canva Sans"/>
                <a:cs typeface="Canva Sans"/>
                <a:sym typeface="Canva Sans"/>
              </a:rPr>
              <a:t>Vorstand, Aufsichtsrat, General- </a:t>
            </a:r>
          </a:p>
          <a:p>
            <a:pPr algn="ctr">
              <a:lnSpc>
                <a:spcPts val="2799"/>
              </a:lnSpc>
            </a:pPr>
            <a:r>
              <a:rPr lang="en-US" sz="2333">
                <a:solidFill>
                  <a:srgbClr val="000000"/>
                </a:solidFill>
                <a:latin typeface="Canva Sans"/>
                <a:ea typeface="Canva Sans"/>
                <a:cs typeface="Canva Sans"/>
                <a:sym typeface="Canva Sans"/>
              </a:rPr>
              <a:t>bzw. Vertreterversammlung </a:t>
            </a:r>
          </a:p>
        </p:txBody>
      </p:sp>
      <p:sp>
        <p:nvSpPr>
          <p:cNvPr id="17" name="TextBox 17"/>
          <p:cNvSpPr txBox="1"/>
          <p:nvPr/>
        </p:nvSpPr>
        <p:spPr>
          <a:xfrm>
            <a:off x="5571987" y="4726800"/>
            <a:ext cx="5986760" cy="1231106"/>
          </a:xfrm>
          <a:prstGeom prst="rect">
            <a:avLst/>
          </a:prstGeom>
        </p:spPr>
        <p:txBody>
          <a:bodyPr lIns="0" tIns="0" rIns="0" bIns="0" rtlCol="0" anchor="t">
            <a:spAutoFit/>
          </a:bodyPr>
          <a:lstStyle/>
          <a:p>
            <a:pPr algn="ctr">
              <a:lnSpc>
                <a:spcPts val="4200"/>
              </a:lnSpc>
            </a:pPr>
            <a:r>
              <a:rPr lang="en-US" sz="3000" u="sng" dirty="0" err="1">
                <a:solidFill>
                  <a:srgbClr val="000000"/>
                </a:solidFill>
                <a:latin typeface="Canva Sans"/>
                <a:ea typeface="Canva Sans"/>
                <a:cs typeface="Canva Sans"/>
                <a:sym typeface="Canva Sans"/>
              </a:rPr>
              <a:t>Aktiengesellschaft</a:t>
            </a:r>
            <a:r>
              <a:rPr lang="en-US" sz="3000" u="sng" dirty="0">
                <a:solidFill>
                  <a:srgbClr val="000000"/>
                </a:solidFill>
                <a:latin typeface="Canva Sans"/>
                <a:ea typeface="Canva Sans"/>
                <a:cs typeface="Canva Sans"/>
                <a:sym typeface="Canva Sans"/>
              </a:rPr>
              <a:t>:</a:t>
            </a:r>
            <a:r>
              <a:rPr lang="en-US" sz="3000" dirty="0">
                <a:solidFill>
                  <a:srgbClr val="000000"/>
                </a:solidFill>
                <a:latin typeface="Canva Sans"/>
                <a:ea typeface="Canva Sans"/>
                <a:cs typeface="Canva Sans"/>
                <a:sym typeface="Canva Sans"/>
              </a:rPr>
              <a:t> </a:t>
            </a:r>
          </a:p>
          <a:p>
            <a:pPr algn="ctr">
              <a:lnSpc>
                <a:spcPts val="2719"/>
              </a:lnSpc>
            </a:pPr>
            <a:r>
              <a:rPr lang="en-US" sz="2266" dirty="0" err="1">
                <a:solidFill>
                  <a:srgbClr val="000000"/>
                </a:solidFill>
                <a:latin typeface="Canva Sans"/>
                <a:ea typeface="Canva Sans"/>
                <a:cs typeface="Canva Sans"/>
                <a:sym typeface="Canva Sans"/>
              </a:rPr>
              <a:t>Vorstand</a:t>
            </a:r>
            <a:r>
              <a:rPr lang="en-US" sz="2266" dirty="0">
                <a:solidFill>
                  <a:srgbClr val="000000"/>
                </a:solidFill>
                <a:latin typeface="Canva Sans"/>
                <a:ea typeface="Canva Sans"/>
                <a:cs typeface="Canva Sans"/>
                <a:sym typeface="Canva Sans"/>
              </a:rPr>
              <a:t>, </a:t>
            </a:r>
            <a:r>
              <a:rPr lang="en-US" sz="2266" dirty="0" err="1">
                <a:solidFill>
                  <a:srgbClr val="000000"/>
                </a:solidFill>
                <a:latin typeface="Canva Sans"/>
                <a:ea typeface="Canva Sans"/>
                <a:cs typeface="Canva Sans"/>
                <a:sym typeface="Canva Sans"/>
              </a:rPr>
              <a:t>Aufsichtsrat</a:t>
            </a:r>
            <a:endParaRPr lang="en-US" sz="2266" dirty="0">
              <a:solidFill>
                <a:srgbClr val="000000"/>
              </a:solidFill>
              <a:latin typeface="Canva Sans"/>
              <a:ea typeface="Canva Sans"/>
              <a:cs typeface="Canva Sans"/>
              <a:sym typeface="Canva Sans"/>
            </a:endParaRPr>
          </a:p>
          <a:p>
            <a:pPr algn="ctr">
              <a:lnSpc>
                <a:spcPts val="2719"/>
              </a:lnSpc>
            </a:pPr>
            <a:r>
              <a:rPr lang="en-US" sz="2266" dirty="0" err="1">
                <a:solidFill>
                  <a:srgbClr val="000000"/>
                </a:solidFill>
                <a:latin typeface="Canva Sans"/>
                <a:ea typeface="Canva Sans"/>
                <a:cs typeface="Canva Sans"/>
                <a:sym typeface="Canva Sans"/>
              </a:rPr>
              <a:t>Hauptversammlung</a:t>
            </a:r>
            <a:r>
              <a:rPr lang="en-US" sz="2266" dirty="0">
                <a:solidFill>
                  <a:srgbClr val="000000"/>
                </a:solidFill>
                <a:latin typeface="Canva Sans"/>
                <a:ea typeface="Canva Sans"/>
                <a:cs typeface="Canva Sans"/>
                <a:sym typeface="Canva Sans"/>
              </a:rPr>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2057400" y="312024"/>
            <a:ext cx="8104518" cy="6278501"/>
          </a:xfrm>
          <a:prstGeom prst="rect">
            <a:avLst/>
          </a:prstGeom>
        </p:spPr>
      </p:pic>
    </p:spTree>
    <p:extLst>
      <p:ext uri="{BB962C8B-B14F-4D97-AF65-F5344CB8AC3E}">
        <p14:creationId xmlns:p14="http://schemas.microsoft.com/office/powerpoint/2010/main" val="31626843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solidFill>
              <a:srgbClr val="BBA4E0"/>
            </a:solidFill>
          </p:spPr>
          <p:txBody>
            <a:bodyPr/>
            <a:lstStyle/>
            <a:p>
              <a:pPr defTabSz="609630"/>
              <a:endParaRPr lang="de-DE" sz="1200">
                <a:solidFill>
                  <a:prstClr val="black"/>
                </a:solidFill>
                <a:latin typeface="Calibri"/>
              </a:endParaRPr>
            </a:p>
          </p:txBody>
        </p:sp>
      </p:grpSp>
      <p:sp>
        <p:nvSpPr>
          <p:cNvPr id="4" name="AutoShape 4"/>
          <p:cNvSpPr/>
          <p:nvPr/>
        </p:nvSpPr>
        <p:spPr>
          <a:xfrm>
            <a:off x="6188878" y="3268950"/>
            <a:ext cx="0" cy="1357479"/>
          </a:xfrm>
          <a:prstGeom prst="line">
            <a:avLst/>
          </a:prstGeom>
          <a:ln w="76200" cap="flat">
            <a:solidFill>
              <a:srgbClr val="BBA4E0"/>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5" name="AutoShape 5"/>
          <p:cNvSpPr/>
          <p:nvPr/>
        </p:nvSpPr>
        <p:spPr>
          <a:xfrm>
            <a:off x="2194191" y="4062186"/>
            <a:ext cx="7877110" cy="0"/>
          </a:xfrm>
          <a:prstGeom prst="line">
            <a:avLst/>
          </a:prstGeom>
          <a:ln w="76200" cap="flat">
            <a:solidFill>
              <a:srgbClr val="BBA4E0"/>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6" name="AutoShape 6"/>
          <p:cNvSpPr/>
          <p:nvPr/>
        </p:nvSpPr>
        <p:spPr>
          <a:xfrm>
            <a:off x="2219591" y="4062186"/>
            <a:ext cx="0" cy="582640"/>
          </a:xfrm>
          <a:prstGeom prst="line">
            <a:avLst/>
          </a:prstGeom>
          <a:ln w="76200" cap="flat">
            <a:solidFill>
              <a:srgbClr val="BBA4E0"/>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7" name="AutoShape 7"/>
          <p:cNvSpPr/>
          <p:nvPr/>
        </p:nvSpPr>
        <p:spPr>
          <a:xfrm>
            <a:off x="10045901" y="4062186"/>
            <a:ext cx="0" cy="564243"/>
          </a:xfrm>
          <a:prstGeom prst="line">
            <a:avLst/>
          </a:prstGeom>
          <a:ln w="76200" cap="flat">
            <a:solidFill>
              <a:srgbClr val="BBA4E0"/>
            </a:solidFill>
            <a:prstDash val="solid"/>
            <a:headEnd type="none" w="sm" len="sm"/>
            <a:tailEnd type="none" w="sm" len="sm"/>
          </a:ln>
        </p:spPr>
        <p:txBody>
          <a:bodyPr/>
          <a:lstStyle/>
          <a:p>
            <a:pPr defTabSz="609630"/>
            <a:endParaRPr lang="de-DE" sz="1200">
              <a:solidFill>
                <a:prstClr val="black"/>
              </a:solidFill>
              <a:latin typeface="Calibri"/>
            </a:endParaRPr>
          </a:p>
        </p:txBody>
      </p:sp>
      <p:grpSp>
        <p:nvGrpSpPr>
          <p:cNvPr id="8" name="Group 8"/>
          <p:cNvGrpSpPr/>
          <p:nvPr/>
        </p:nvGrpSpPr>
        <p:grpSpPr>
          <a:xfrm>
            <a:off x="758011" y="4626429"/>
            <a:ext cx="2923161" cy="1038115"/>
            <a:chOff x="0" y="0"/>
            <a:chExt cx="679311" cy="241247"/>
          </a:xfrm>
        </p:grpSpPr>
        <p:sp>
          <p:nvSpPr>
            <p:cNvPr id="9" name="Freeform 9"/>
            <p:cNvSpPr/>
            <p:nvPr/>
          </p:nvSpPr>
          <p:spPr>
            <a:xfrm>
              <a:off x="0" y="0"/>
              <a:ext cx="679311" cy="241247"/>
            </a:xfrm>
            <a:custGeom>
              <a:avLst/>
              <a:gdLst/>
              <a:ahLst/>
              <a:cxnLst/>
              <a:rect l="l" t="t" r="r" b="b"/>
              <a:pathLst>
                <a:path w="679311" h="241247">
                  <a:moveTo>
                    <a:pt x="0" y="0"/>
                  </a:moveTo>
                  <a:lnTo>
                    <a:pt x="679311" y="0"/>
                  </a:lnTo>
                  <a:lnTo>
                    <a:pt x="679311" y="241247"/>
                  </a:lnTo>
                  <a:lnTo>
                    <a:pt x="0" y="241247"/>
                  </a:lnTo>
                  <a:close/>
                </a:path>
              </a:pathLst>
            </a:custGeom>
            <a:solidFill>
              <a:srgbClr val="BBA4E0">
                <a:alpha val="69804"/>
              </a:srgbClr>
            </a:solidFill>
          </p:spPr>
          <p:txBody>
            <a:bodyPr/>
            <a:lstStyle/>
            <a:p>
              <a:pPr defTabSz="609630"/>
              <a:endParaRPr lang="de-DE" sz="1200">
                <a:solidFill>
                  <a:prstClr val="black"/>
                </a:solidFill>
                <a:latin typeface="Calibri"/>
              </a:endParaRPr>
            </a:p>
          </p:txBody>
        </p:sp>
      </p:grpSp>
      <p:sp>
        <p:nvSpPr>
          <p:cNvPr id="10" name="TextBox 10"/>
          <p:cNvSpPr txBox="1"/>
          <p:nvPr/>
        </p:nvSpPr>
        <p:spPr>
          <a:xfrm>
            <a:off x="758011" y="4751312"/>
            <a:ext cx="2923161" cy="846386"/>
          </a:xfrm>
          <a:prstGeom prst="rect">
            <a:avLst/>
          </a:prstGeom>
        </p:spPr>
        <p:txBody>
          <a:bodyPr lIns="0" tIns="0" rIns="0" bIns="0" rtlCol="0" anchor="t">
            <a:spAutoFit/>
          </a:bodyPr>
          <a:lstStyle/>
          <a:p>
            <a:pPr algn="ctr" defTabSz="609630">
              <a:lnSpc>
                <a:spcPts val="3300"/>
              </a:lnSpc>
            </a:pPr>
            <a:r>
              <a:rPr lang="en-US" sz="3000">
                <a:solidFill>
                  <a:srgbClr val="000000"/>
                </a:solidFill>
                <a:latin typeface="Canva Sans"/>
                <a:ea typeface="Canva Sans"/>
                <a:cs typeface="Canva Sans"/>
                <a:sym typeface="Canva Sans"/>
              </a:rPr>
              <a:t>Geschäfts-unfähigkeit</a:t>
            </a:r>
          </a:p>
        </p:txBody>
      </p:sp>
      <p:grpSp>
        <p:nvGrpSpPr>
          <p:cNvPr id="11" name="Group 11"/>
          <p:cNvGrpSpPr/>
          <p:nvPr/>
        </p:nvGrpSpPr>
        <p:grpSpPr>
          <a:xfrm>
            <a:off x="4161843" y="4626429"/>
            <a:ext cx="4054071" cy="1038115"/>
            <a:chOff x="0" y="0"/>
            <a:chExt cx="942122" cy="241247"/>
          </a:xfrm>
        </p:grpSpPr>
        <p:sp>
          <p:nvSpPr>
            <p:cNvPr id="12" name="Freeform 12"/>
            <p:cNvSpPr/>
            <p:nvPr/>
          </p:nvSpPr>
          <p:spPr>
            <a:xfrm>
              <a:off x="0" y="0"/>
              <a:ext cx="942122" cy="241247"/>
            </a:xfrm>
            <a:custGeom>
              <a:avLst/>
              <a:gdLst/>
              <a:ahLst/>
              <a:cxnLst/>
              <a:rect l="l" t="t" r="r" b="b"/>
              <a:pathLst>
                <a:path w="942122" h="241247">
                  <a:moveTo>
                    <a:pt x="0" y="0"/>
                  </a:moveTo>
                  <a:lnTo>
                    <a:pt x="942122" y="0"/>
                  </a:lnTo>
                  <a:lnTo>
                    <a:pt x="942122" y="241247"/>
                  </a:lnTo>
                  <a:lnTo>
                    <a:pt x="0" y="241247"/>
                  </a:lnTo>
                  <a:close/>
                </a:path>
              </a:pathLst>
            </a:custGeom>
            <a:solidFill>
              <a:srgbClr val="BBA4E0">
                <a:alpha val="69804"/>
              </a:srgbClr>
            </a:solidFill>
          </p:spPr>
          <p:txBody>
            <a:bodyPr/>
            <a:lstStyle/>
            <a:p>
              <a:pPr defTabSz="609630"/>
              <a:endParaRPr lang="de-DE" sz="1200">
                <a:solidFill>
                  <a:prstClr val="black"/>
                </a:solidFill>
                <a:latin typeface="Calibri"/>
              </a:endParaRPr>
            </a:p>
          </p:txBody>
        </p:sp>
      </p:grpSp>
      <p:sp>
        <p:nvSpPr>
          <p:cNvPr id="13" name="TextBox 13"/>
          <p:cNvSpPr txBox="1"/>
          <p:nvPr/>
        </p:nvSpPr>
        <p:spPr>
          <a:xfrm>
            <a:off x="3364716" y="4751312"/>
            <a:ext cx="5586862" cy="846386"/>
          </a:xfrm>
          <a:prstGeom prst="rect">
            <a:avLst/>
          </a:prstGeom>
        </p:spPr>
        <p:txBody>
          <a:bodyPr lIns="0" tIns="0" rIns="0" bIns="0" rtlCol="0" anchor="t">
            <a:spAutoFit/>
          </a:bodyPr>
          <a:lstStyle/>
          <a:p>
            <a:pPr algn="ctr" defTabSz="609630">
              <a:lnSpc>
                <a:spcPts val="3300"/>
              </a:lnSpc>
            </a:pPr>
            <a:r>
              <a:rPr lang="en-US" sz="3000" dirty="0">
                <a:solidFill>
                  <a:srgbClr val="000000"/>
                </a:solidFill>
                <a:latin typeface="Canva Sans"/>
                <a:ea typeface="Canva Sans"/>
                <a:cs typeface="Canva Sans"/>
                <a:sym typeface="Canva Sans"/>
              </a:rPr>
              <a:t> </a:t>
            </a:r>
            <a:r>
              <a:rPr lang="en-US" sz="3000" dirty="0" err="1">
                <a:solidFill>
                  <a:srgbClr val="000000"/>
                </a:solidFill>
                <a:latin typeface="Canva Sans"/>
                <a:ea typeface="Canva Sans"/>
                <a:cs typeface="Canva Sans"/>
                <a:sym typeface="Canva Sans"/>
              </a:rPr>
              <a:t>beschränkte</a:t>
            </a:r>
            <a:r>
              <a:rPr lang="en-US" sz="3000" dirty="0">
                <a:solidFill>
                  <a:srgbClr val="000000"/>
                </a:solidFill>
                <a:latin typeface="Canva Sans"/>
                <a:ea typeface="Canva Sans"/>
                <a:cs typeface="Canva Sans"/>
                <a:sym typeface="Canva Sans"/>
              </a:rPr>
              <a:t> </a:t>
            </a:r>
            <a:br>
              <a:rPr lang="en-US" sz="3000" dirty="0">
                <a:solidFill>
                  <a:srgbClr val="000000"/>
                </a:solidFill>
                <a:latin typeface="Canva Sans"/>
                <a:ea typeface="Canva Sans"/>
                <a:cs typeface="Canva Sans"/>
                <a:sym typeface="Canva Sans"/>
              </a:rPr>
            </a:br>
            <a:r>
              <a:rPr lang="en-US" sz="3000" dirty="0" err="1">
                <a:solidFill>
                  <a:srgbClr val="000000"/>
                </a:solidFill>
                <a:latin typeface="Canva Sans"/>
                <a:ea typeface="Canva Sans"/>
                <a:cs typeface="Canva Sans"/>
                <a:sym typeface="Canva Sans"/>
              </a:rPr>
              <a:t>Geschäftsfähigkeit</a:t>
            </a:r>
            <a:endParaRPr lang="en-US" sz="3000" dirty="0">
              <a:solidFill>
                <a:srgbClr val="000000"/>
              </a:solidFill>
              <a:latin typeface="Canva Sans"/>
              <a:ea typeface="Canva Sans"/>
              <a:cs typeface="Canva Sans"/>
              <a:sym typeface="Canva Sans"/>
            </a:endParaRPr>
          </a:p>
        </p:txBody>
      </p:sp>
      <p:grpSp>
        <p:nvGrpSpPr>
          <p:cNvPr id="14" name="Group 14"/>
          <p:cNvGrpSpPr/>
          <p:nvPr/>
        </p:nvGrpSpPr>
        <p:grpSpPr>
          <a:xfrm>
            <a:off x="8698513" y="4626429"/>
            <a:ext cx="2807687" cy="1038115"/>
            <a:chOff x="0" y="0"/>
            <a:chExt cx="652476" cy="241247"/>
          </a:xfrm>
        </p:grpSpPr>
        <p:sp>
          <p:nvSpPr>
            <p:cNvPr id="15" name="Freeform 15"/>
            <p:cNvSpPr/>
            <p:nvPr/>
          </p:nvSpPr>
          <p:spPr>
            <a:xfrm>
              <a:off x="0" y="0"/>
              <a:ext cx="652476" cy="241247"/>
            </a:xfrm>
            <a:custGeom>
              <a:avLst/>
              <a:gdLst/>
              <a:ahLst/>
              <a:cxnLst/>
              <a:rect l="l" t="t" r="r" b="b"/>
              <a:pathLst>
                <a:path w="652476" h="241247">
                  <a:moveTo>
                    <a:pt x="0" y="0"/>
                  </a:moveTo>
                  <a:lnTo>
                    <a:pt x="652476" y="0"/>
                  </a:lnTo>
                  <a:lnTo>
                    <a:pt x="652476" y="241247"/>
                  </a:lnTo>
                  <a:lnTo>
                    <a:pt x="0" y="241247"/>
                  </a:lnTo>
                  <a:close/>
                </a:path>
              </a:pathLst>
            </a:custGeom>
            <a:solidFill>
              <a:srgbClr val="BBA4E0">
                <a:alpha val="69804"/>
              </a:srgbClr>
            </a:solidFill>
          </p:spPr>
          <p:txBody>
            <a:bodyPr/>
            <a:lstStyle/>
            <a:p>
              <a:pPr defTabSz="609630"/>
              <a:endParaRPr lang="de-DE" sz="1200">
                <a:solidFill>
                  <a:prstClr val="black"/>
                </a:solidFill>
                <a:latin typeface="Calibri"/>
              </a:endParaRPr>
            </a:p>
          </p:txBody>
        </p:sp>
      </p:grpSp>
      <p:sp>
        <p:nvSpPr>
          <p:cNvPr id="16" name="Freeform 16"/>
          <p:cNvSpPr/>
          <p:nvPr/>
        </p:nvSpPr>
        <p:spPr>
          <a:xfrm>
            <a:off x="906404" y="1634725"/>
            <a:ext cx="2012629" cy="2217773"/>
          </a:xfrm>
          <a:custGeom>
            <a:avLst/>
            <a:gdLst/>
            <a:ahLst/>
            <a:cxnLst/>
            <a:rect l="l" t="t" r="r" b="b"/>
            <a:pathLst>
              <a:path w="3018943" h="3326659">
                <a:moveTo>
                  <a:pt x="0" y="0"/>
                </a:moveTo>
                <a:lnTo>
                  <a:pt x="3018943" y="0"/>
                </a:lnTo>
                <a:lnTo>
                  <a:pt x="3018943" y="3326659"/>
                </a:lnTo>
                <a:lnTo>
                  <a:pt x="0" y="3326659"/>
                </a:lnTo>
                <a:lnTo>
                  <a:pt x="0" y="0"/>
                </a:lnTo>
                <a:close/>
              </a:path>
            </a:pathLst>
          </a:custGeom>
          <a:blipFill>
            <a:blip r:embed="rId2"/>
            <a:stretch>
              <a:fillRect/>
            </a:stretch>
          </a:blipFill>
        </p:spPr>
        <p:txBody>
          <a:bodyPr/>
          <a:lstStyle/>
          <a:p>
            <a:pPr defTabSz="609630"/>
            <a:endParaRPr lang="de-DE" sz="1200">
              <a:solidFill>
                <a:prstClr val="black"/>
              </a:solidFill>
              <a:latin typeface="Calibri"/>
            </a:endParaRPr>
          </a:p>
        </p:txBody>
      </p:sp>
      <p:sp>
        <p:nvSpPr>
          <p:cNvPr id="17" name="TextBox 17"/>
          <p:cNvSpPr txBox="1"/>
          <p:nvPr/>
        </p:nvSpPr>
        <p:spPr>
          <a:xfrm>
            <a:off x="906403" y="751676"/>
            <a:ext cx="4865824"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Geschäftsfähigkeit</a:t>
            </a:r>
          </a:p>
        </p:txBody>
      </p:sp>
      <p:sp>
        <p:nvSpPr>
          <p:cNvPr id="18" name="TextBox 18"/>
          <p:cNvSpPr txBox="1"/>
          <p:nvPr/>
        </p:nvSpPr>
        <p:spPr>
          <a:xfrm>
            <a:off x="6510913" y="751676"/>
            <a:ext cx="4775121"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Allgemeines</a:t>
            </a:r>
          </a:p>
        </p:txBody>
      </p:sp>
      <p:sp>
        <p:nvSpPr>
          <p:cNvPr id="19" name="TextBox 19"/>
          <p:cNvSpPr txBox="1"/>
          <p:nvPr/>
        </p:nvSpPr>
        <p:spPr>
          <a:xfrm>
            <a:off x="2094477" y="1813718"/>
            <a:ext cx="9411723" cy="1897955"/>
          </a:xfrm>
          <a:prstGeom prst="rect">
            <a:avLst/>
          </a:prstGeom>
        </p:spPr>
        <p:txBody>
          <a:bodyPr lIns="0" tIns="0" rIns="0" bIns="0" rtlCol="0" anchor="t">
            <a:spAutoFit/>
          </a:bodyPr>
          <a:lstStyle/>
          <a:p>
            <a:pPr algn="r" defTabSz="609630">
              <a:lnSpc>
                <a:spcPts val="3666"/>
              </a:lnSpc>
            </a:pPr>
            <a:r>
              <a:rPr lang="en-US" sz="3333" b="1" dirty="0" err="1">
                <a:solidFill>
                  <a:srgbClr val="000000"/>
                </a:solidFill>
                <a:latin typeface="Canva Sans Bold"/>
                <a:ea typeface="Canva Sans Bold"/>
                <a:cs typeface="Canva Sans Bold"/>
                <a:sym typeface="Canva Sans Bold"/>
              </a:rPr>
              <a:t>Geschäftsfähigkeit</a:t>
            </a:r>
            <a:r>
              <a:rPr lang="en-US" sz="3333" b="1" dirty="0">
                <a:solidFill>
                  <a:srgbClr val="000000"/>
                </a:solidFill>
                <a:latin typeface="Canva Sans Bold"/>
                <a:ea typeface="Canva Sans Bold"/>
                <a:cs typeface="Canva Sans Bold"/>
                <a:sym typeface="Canva Sans Bold"/>
              </a:rPr>
              <a:t> = die </a:t>
            </a:r>
            <a:r>
              <a:rPr lang="en-US" sz="3333" b="1" dirty="0" err="1">
                <a:solidFill>
                  <a:srgbClr val="000000"/>
                </a:solidFill>
                <a:latin typeface="Canva Sans Bold"/>
                <a:ea typeface="Canva Sans Bold"/>
                <a:cs typeface="Canva Sans Bold"/>
                <a:sym typeface="Canva Sans Bold"/>
              </a:rPr>
              <a:t>Fähigkeit</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einer</a:t>
            </a:r>
            <a:r>
              <a:rPr lang="en-US" sz="3333" b="1" dirty="0">
                <a:solidFill>
                  <a:srgbClr val="000000"/>
                </a:solidFill>
                <a:latin typeface="Canva Sans Bold"/>
                <a:ea typeface="Canva Sans Bold"/>
                <a:cs typeface="Canva Sans Bold"/>
                <a:sym typeface="Canva Sans Bold"/>
              </a:rPr>
              <a:t> </a:t>
            </a:r>
          </a:p>
          <a:p>
            <a:pPr algn="r" defTabSz="609630">
              <a:lnSpc>
                <a:spcPts val="3666"/>
              </a:lnSpc>
            </a:pPr>
            <a:r>
              <a:rPr lang="en-US" sz="3333" b="1" dirty="0">
                <a:solidFill>
                  <a:srgbClr val="000000"/>
                </a:solidFill>
                <a:latin typeface="Canva Sans Bold"/>
                <a:ea typeface="Canva Sans Bold"/>
                <a:cs typeface="Canva Sans Bold"/>
                <a:sym typeface="Canva Sans Bold"/>
              </a:rPr>
              <a:t>Person, </a:t>
            </a:r>
            <a:r>
              <a:rPr lang="en-US" sz="3333" b="1" dirty="0" err="1">
                <a:solidFill>
                  <a:srgbClr val="000000"/>
                </a:solidFill>
                <a:latin typeface="Canva Sans Bold"/>
                <a:ea typeface="Canva Sans Bold"/>
                <a:cs typeface="Canva Sans Bold"/>
                <a:sym typeface="Canva Sans Bold"/>
              </a:rPr>
              <a:t>rechtsgeschäftliche</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Erklärungen</a:t>
            </a:r>
            <a:r>
              <a:rPr lang="en-US" sz="3333" b="1" dirty="0">
                <a:solidFill>
                  <a:srgbClr val="000000"/>
                </a:solidFill>
                <a:latin typeface="Canva Sans Bold"/>
                <a:ea typeface="Canva Sans Bold"/>
                <a:cs typeface="Canva Sans Bold"/>
                <a:sym typeface="Canva Sans Bold"/>
              </a:rPr>
              <a:t> </a:t>
            </a:r>
          </a:p>
          <a:p>
            <a:pPr algn="r" defTabSz="609630">
              <a:lnSpc>
                <a:spcPts val="3666"/>
              </a:lnSpc>
            </a:pPr>
            <a:r>
              <a:rPr lang="en-US" sz="3333" b="1" dirty="0" err="1">
                <a:solidFill>
                  <a:srgbClr val="000000"/>
                </a:solidFill>
                <a:latin typeface="Canva Sans Bold"/>
                <a:ea typeface="Canva Sans Bold"/>
                <a:cs typeface="Canva Sans Bold"/>
                <a:sym typeface="Canva Sans Bold"/>
              </a:rPr>
              <a:t>abzugeben</a:t>
            </a:r>
            <a:r>
              <a:rPr lang="en-US" sz="3333" b="1" dirty="0">
                <a:solidFill>
                  <a:srgbClr val="000000"/>
                </a:solidFill>
                <a:latin typeface="Canva Sans Bold"/>
                <a:ea typeface="Canva Sans Bold"/>
                <a:cs typeface="Canva Sans Bold"/>
                <a:sym typeface="Canva Sans Bold"/>
              </a:rPr>
              <a:t> und </a:t>
            </a:r>
            <a:r>
              <a:rPr lang="en-US" sz="3333" b="1" dirty="0" err="1">
                <a:solidFill>
                  <a:srgbClr val="000000"/>
                </a:solidFill>
                <a:latin typeface="Canva Sans Bold"/>
                <a:ea typeface="Canva Sans Bold"/>
                <a:cs typeface="Canva Sans Bold"/>
                <a:sym typeface="Canva Sans Bold"/>
              </a:rPr>
              <a:t>entgegenzunehmen</a:t>
            </a:r>
            <a:r>
              <a:rPr lang="en-US" sz="3333" b="1" dirty="0">
                <a:solidFill>
                  <a:srgbClr val="000000"/>
                </a:solidFill>
                <a:latin typeface="Canva Sans Bold"/>
                <a:ea typeface="Canva Sans Bold"/>
                <a:cs typeface="Canva Sans Bold"/>
                <a:sym typeface="Canva Sans Bold"/>
              </a:rPr>
              <a:t>, </a:t>
            </a:r>
            <a:br>
              <a:rPr lang="en-US" sz="3333" b="1" dirty="0">
                <a:solidFill>
                  <a:srgbClr val="000000"/>
                </a:solidFill>
                <a:latin typeface="Canva Sans Bold"/>
                <a:ea typeface="Canva Sans Bold"/>
                <a:cs typeface="Canva Sans Bold"/>
                <a:sym typeface="Canva Sans Bold"/>
              </a:rPr>
            </a:br>
            <a:r>
              <a:rPr lang="en-US" sz="3333" b="1" dirty="0">
                <a:solidFill>
                  <a:srgbClr val="000000"/>
                </a:solidFill>
                <a:latin typeface="Canva Sans Bold"/>
                <a:ea typeface="Canva Sans Bold"/>
                <a:cs typeface="Canva Sans Bold"/>
                <a:sym typeface="Canva Sans Bold"/>
              </a:rPr>
              <a:t>§§ 104 ff. BGB</a:t>
            </a:r>
          </a:p>
        </p:txBody>
      </p:sp>
      <p:sp>
        <p:nvSpPr>
          <p:cNvPr id="20" name="TextBox 20"/>
          <p:cNvSpPr txBox="1"/>
          <p:nvPr/>
        </p:nvSpPr>
        <p:spPr>
          <a:xfrm>
            <a:off x="8589591" y="4751312"/>
            <a:ext cx="2963419" cy="846386"/>
          </a:xfrm>
          <a:prstGeom prst="rect">
            <a:avLst/>
          </a:prstGeom>
        </p:spPr>
        <p:txBody>
          <a:bodyPr lIns="0" tIns="0" rIns="0" bIns="0" rtlCol="0" anchor="t">
            <a:spAutoFit/>
          </a:bodyPr>
          <a:lstStyle/>
          <a:p>
            <a:pPr algn="ctr" defTabSz="609630">
              <a:lnSpc>
                <a:spcPts val="3300"/>
              </a:lnSpc>
            </a:pPr>
            <a:r>
              <a:rPr lang="en-US" sz="3000">
                <a:solidFill>
                  <a:srgbClr val="000000"/>
                </a:solidFill>
                <a:latin typeface="Canva Sans"/>
                <a:ea typeface="Canva Sans"/>
                <a:cs typeface="Canva Sans"/>
                <a:sym typeface="Canva Sans"/>
              </a:rPr>
              <a:t> Geschäfts-fähigkeit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sp>
      </p:grpSp>
      <p:sp>
        <p:nvSpPr>
          <p:cNvPr id="4" name="Freeform 4"/>
          <p:cNvSpPr/>
          <p:nvPr/>
        </p:nvSpPr>
        <p:spPr>
          <a:xfrm>
            <a:off x="5656288" y="422374"/>
            <a:ext cx="6157097" cy="5765066"/>
          </a:xfrm>
          <a:custGeom>
            <a:avLst/>
            <a:gdLst/>
            <a:ahLst/>
            <a:cxnLst/>
            <a:rect l="l" t="t" r="r" b="b"/>
            <a:pathLst>
              <a:path w="9235645" h="8647599">
                <a:moveTo>
                  <a:pt x="0" y="0"/>
                </a:moveTo>
                <a:lnTo>
                  <a:pt x="9235645" y="0"/>
                </a:lnTo>
                <a:lnTo>
                  <a:pt x="9235645" y="8647599"/>
                </a:lnTo>
                <a:lnTo>
                  <a:pt x="0" y="8647599"/>
                </a:lnTo>
                <a:lnTo>
                  <a:pt x="0" y="0"/>
                </a:lnTo>
                <a:close/>
              </a:path>
            </a:pathLst>
          </a:custGeom>
          <a:blipFill>
            <a:blip r:embed="rId3"/>
            <a:stretch>
              <a:fillRect r="-280234"/>
            </a:stretch>
          </a:blipFill>
        </p:spPr>
      </p:sp>
      <p:sp>
        <p:nvSpPr>
          <p:cNvPr id="5" name="Freeform 5"/>
          <p:cNvSpPr/>
          <p:nvPr/>
        </p:nvSpPr>
        <p:spPr>
          <a:xfrm rot="5400000">
            <a:off x="802901" y="2064855"/>
            <a:ext cx="1264692" cy="1498894"/>
          </a:xfrm>
          <a:custGeom>
            <a:avLst/>
            <a:gdLst/>
            <a:ahLst/>
            <a:cxnLst/>
            <a:rect l="l" t="t" r="r" b="b"/>
            <a:pathLst>
              <a:path w="1897038" h="2248341">
                <a:moveTo>
                  <a:pt x="0" y="0"/>
                </a:moveTo>
                <a:lnTo>
                  <a:pt x="1897037" y="0"/>
                </a:lnTo>
                <a:lnTo>
                  <a:pt x="1897037" y="2248341"/>
                </a:lnTo>
                <a:lnTo>
                  <a:pt x="0" y="22483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2663316" y="763519"/>
            <a:ext cx="6913472" cy="549381"/>
          </a:xfrm>
          <a:prstGeom prst="rect">
            <a:avLst/>
          </a:prstGeom>
        </p:spPr>
        <p:txBody>
          <a:bodyPr wrap="square" lIns="0" tIns="0" rIns="0" bIns="0" rtlCol="0" anchor="t">
            <a:spAutoFit/>
          </a:bodyPr>
          <a:lstStyle/>
          <a:p>
            <a:pPr defTabSz="609630">
              <a:lnSpc>
                <a:spcPts val="4666"/>
              </a:lnSpc>
            </a:pPr>
            <a:r>
              <a:rPr lang="en-US" sz="3333" b="1" dirty="0" err="1">
                <a:solidFill>
                  <a:srgbClr val="000000"/>
                </a:solidFill>
                <a:latin typeface="Canva Sans Bold"/>
                <a:ea typeface="Canva Sans Bold"/>
                <a:cs typeface="Canva Sans Bold"/>
                <a:sym typeface="Canva Sans Bold"/>
              </a:rPr>
              <a:t>Geschäftsunfähigkeit</a:t>
            </a:r>
            <a:r>
              <a:rPr lang="en-US" sz="3333" b="1" dirty="0">
                <a:solidFill>
                  <a:srgbClr val="000000"/>
                </a:solidFill>
                <a:latin typeface="Canva Sans Bold"/>
                <a:ea typeface="Canva Sans Bold"/>
                <a:cs typeface="Canva Sans Bold"/>
                <a:sym typeface="Canva Sans Bold"/>
              </a:rPr>
              <a:t>, § 104 BGB</a:t>
            </a:r>
          </a:p>
        </p:txBody>
      </p:sp>
      <p:sp>
        <p:nvSpPr>
          <p:cNvPr id="7" name="TextBox 7"/>
          <p:cNvSpPr txBox="1"/>
          <p:nvPr/>
        </p:nvSpPr>
        <p:spPr>
          <a:xfrm>
            <a:off x="685800" y="1865514"/>
            <a:ext cx="10868505"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wer das 7. Lebensjahr noch nicht vollendet hat </a:t>
            </a:r>
          </a:p>
        </p:txBody>
      </p:sp>
      <p:sp>
        <p:nvSpPr>
          <p:cNvPr id="8" name="TextBox 8"/>
          <p:cNvSpPr txBox="1"/>
          <p:nvPr/>
        </p:nvSpPr>
        <p:spPr>
          <a:xfrm>
            <a:off x="830875" y="3947584"/>
            <a:ext cx="5050227" cy="2231380"/>
          </a:xfrm>
          <a:prstGeom prst="rect">
            <a:avLst/>
          </a:prstGeom>
        </p:spPr>
        <p:txBody>
          <a:bodyPr lIns="0" tIns="0" rIns="0" bIns="0" rtlCol="0" anchor="t">
            <a:spAutoFit/>
          </a:bodyPr>
          <a:lstStyle/>
          <a:p>
            <a:pPr defTabSz="609630">
              <a:lnSpc>
                <a:spcPts val="2933"/>
              </a:lnSpc>
            </a:pPr>
            <a:r>
              <a:rPr lang="en-US" sz="2667">
                <a:solidFill>
                  <a:srgbClr val="000000"/>
                </a:solidFill>
                <a:latin typeface="Canva Sans"/>
                <a:ea typeface="Canva Sans"/>
                <a:cs typeface="Canva Sans"/>
                <a:sym typeface="Canva Sans"/>
              </a:rPr>
              <a:t>„sich in einem die freie Willensbestimmung ausschließenden Zustand krankhafter Störung der Geistestätigkeit“ </a:t>
            </a:r>
          </a:p>
          <a:p>
            <a:pPr defTabSz="609630">
              <a:lnSpc>
                <a:spcPts val="2933"/>
              </a:lnSpc>
            </a:pPr>
            <a:r>
              <a:rPr lang="en-US" sz="2667">
                <a:solidFill>
                  <a:srgbClr val="000000"/>
                </a:solidFill>
                <a:latin typeface="Canva Sans"/>
                <a:ea typeface="Canva Sans"/>
                <a:cs typeface="Canva Sans"/>
                <a:sym typeface="Canva Sans"/>
              </a:rPr>
              <a:t>befindet</a:t>
            </a:r>
          </a:p>
        </p:txBody>
      </p:sp>
      <p:sp>
        <p:nvSpPr>
          <p:cNvPr id="9" name="TextBox 9"/>
          <p:cNvSpPr txBox="1"/>
          <p:nvPr/>
        </p:nvSpPr>
        <p:spPr>
          <a:xfrm>
            <a:off x="2811436" y="2750802"/>
            <a:ext cx="6242641"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 0 - 6 Jahre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sp>
      </p:grpSp>
      <p:sp>
        <p:nvSpPr>
          <p:cNvPr id="4" name="Freeform 4"/>
          <p:cNvSpPr/>
          <p:nvPr/>
        </p:nvSpPr>
        <p:spPr>
          <a:xfrm>
            <a:off x="685800" y="1893588"/>
            <a:ext cx="3852041" cy="3852041"/>
          </a:xfrm>
          <a:custGeom>
            <a:avLst/>
            <a:gdLst/>
            <a:ahLst/>
            <a:cxnLst/>
            <a:rect l="l" t="t" r="r" b="b"/>
            <a:pathLst>
              <a:path w="5778062" h="5778062">
                <a:moveTo>
                  <a:pt x="0" y="0"/>
                </a:moveTo>
                <a:lnTo>
                  <a:pt x="5778062" y="0"/>
                </a:lnTo>
                <a:lnTo>
                  <a:pt x="5778062" y="5778062"/>
                </a:lnTo>
                <a:lnTo>
                  <a:pt x="0" y="5778062"/>
                </a:lnTo>
                <a:lnTo>
                  <a:pt x="0" y="0"/>
                </a:lnTo>
                <a:close/>
              </a:path>
            </a:pathLst>
          </a:custGeom>
          <a:blipFill>
            <a:blip r:embed="rId3"/>
            <a:stretch>
              <a:fillRect/>
            </a:stretch>
          </a:blipFill>
        </p:spPr>
      </p:sp>
      <p:sp>
        <p:nvSpPr>
          <p:cNvPr id="5" name="Freeform 5"/>
          <p:cNvSpPr/>
          <p:nvPr/>
        </p:nvSpPr>
        <p:spPr>
          <a:xfrm rot="5400000">
            <a:off x="7625378" y="3457400"/>
            <a:ext cx="1127595" cy="467951"/>
          </a:xfrm>
          <a:custGeom>
            <a:avLst/>
            <a:gdLst/>
            <a:ahLst/>
            <a:cxnLst/>
            <a:rect l="l" t="t" r="r" b="b"/>
            <a:pathLst>
              <a:path w="1691392" h="701927">
                <a:moveTo>
                  <a:pt x="0" y="0"/>
                </a:moveTo>
                <a:lnTo>
                  <a:pt x="1691391" y="0"/>
                </a:lnTo>
                <a:lnTo>
                  <a:pt x="1691391" y="701928"/>
                </a:lnTo>
                <a:lnTo>
                  <a:pt x="0" y="70192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3663088" y="751676"/>
            <a:ext cx="4865824"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Geschäftsunfähigkeit</a:t>
            </a:r>
          </a:p>
        </p:txBody>
      </p:sp>
      <p:sp>
        <p:nvSpPr>
          <p:cNvPr id="7" name="TextBox 7"/>
          <p:cNvSpPr txBox="1"/>
          <p:nvPr/>
        </p:nvSpPr>
        <p:spPr>
          <a:xfrm>
            <a:off x="5190471" y="2475645"/>
            <a:ext cx="6465360"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Kinder von 0 bis 6 Jahre</a:t>
            </a:r>
          </a:p>
        </p:txBody>
      </p:sp>
      <p:sp>
        <p:nvSpPr>
          <p:cNvPr id="8" name="TextBox 8"/>
          <p:cNvSpPr txBox="1"/>
          <p:nvPr/>
        </p:nvSpPr>
        <p:spPr>
          <a:xfrm>
            <a:off x="5429361" y="4370214"/>
            <a:ext cx="5519628" cy="948978"/>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alle</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Willenserklärungen</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sind</a:t>
            </a:r>
            <a:r>
              <a:rPr lang="en-US" sz="3333" b="1" dirty="0">
                <a:solidFill>
                  <a:srgbClr val="000000"/>
                </a:solidFill>
                <a:latin typeface="Canva Sans Bold"/>
                <a:ea typeface="Canva Sans Bold"/>
                <a:cs typeface="Canva Sans Bold"/>
                <a:sym typeface="Canva Sans Bold"/>
              </a:rPr>
              <a:t> </a:t>
            </a:r>
            <a:r>
              <a:rPr lang="en-US" sz="3333" b="1" dirty="0" err="1">
                <a:solidFill>
                  <a:srgbClr val="0A6037"/>
                </a:solidFill>
                <a:latin typeface="Canva Sans Bold"/>
                <a:ea typeface="Canva Sans Bold"/>
                <a:cs typeface="Canva Sans Bold"/>
                <a:sym typeface="Canva Sans Bold"/>
              </a:rPr>
              <a:t>nichtig</a:t>
            </a:r>
            <a:r>
              <a:rPr lang="en-US" sz="3333" b="1" dirty="0">
                <a:latin typeface="Canva Sans Bold"/>
                <a:ea typeface="Canva Sans Bold"/>
                <a:cs typeface="Canva Sans Bold"/>
                <a:sym typeface="Canva Sans Bold"/>
              </a:rPr>
              <a:t>, § 105 BGB </a:t>
            </a:r>
          </a:p>
        </p:txBody>
      </p:sp>
      <p:sp>
        <p:nvSpPr>
          <p:cNvPr id="9" name="TextBox 9"/>
          <p:cNvSpPr txBox="1"/>
          <p:nvPr/>
        </p:nvSpPr>
        <p:spPr>
          <a:xfrm rot="-1142696">
            <a:off x="262316" y="2385298"/>
            <a:ext cx="3339043" cy="349711"/>
          </a:xfrm>
          <a:prstGeom prst="rect">
            <a:avLst/>
          </a:prstGeom>
        </p:spPr>
        <p:txBody>
          <a:bodyPr lIns="0" tIns="0" rIns="0" bIns="0" rtlCol="0" anchor="t">
            <a:spAutoFit/>
          </a:bodyPr>
          <a:lstStyle/>
          <a:p>
            <a:pPr algn="ctr" defTabSz="609630">
              <a:lnSpc>
                <a:spcPts val="2600"/>
              </a:lnSpc>
              <a:spcBef>
                <a:spcPct val="0"/>
              </a:spcBef>
            </a:pPr>
            <a:r>
              <a:rPr lang="en-US" sz="2600">
                <a:solidFill>
                  <a:srgbClr val="FFE865"/>
                </a:solidFill>
                <a:latin typeface="Noot"/>
                <a:ea typeface="Noot"/>
                <a:cs typeface="Noot"/>
                <a:sym typeface="Noot"/>
              </a:rPr>
              <a:t>UNWIRKSAM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sp>
      </p:grpSp>
      <p:sp>
        <p:nvSpPr>
          <p:cNvPr id="4" name="Freeform 4"/>
          <p:cNvSpPr/>
          <p:nvPr/>
        </p:nvSpPr>
        <p:spPr>
          <a:xfrm>
            <a:off x="6008189" y="2219444"/>
            <a:ext cx="5498011" cy="3952757"/>
          </a:xfrm>
          <a:custGeom>
            <a:avLst/>
            <a:gdLst/>
            <a:ahLst/>
            <a:cxnLst/>
            <a:rect l="l" t="t" r="r" b="b"/>
            <a:pathLst>
              <a:path w="8247016" h="5929135">
                <a:moveTo>
                  <a:pt x="0" y="0"/>
                </a:moveTo>
                <a:lnTo>
                  <a:pt x="8247016" y="0"/>
                </a:lnTo>
                <a:lnTo>
                  <a:pt x="8247016" y="5929135"/>
                </a:lnTo>
                <a:lnTo>
                  <a:pt x="0" y="5929135"/>
                </a:lnTo>
                <a:lnTo>
                  <a:pt x="0" y="0"/>
                </a:lnTo>
                <a:close/>
              </a:path>
            </a:pathLst>
          </a:custGeom>
          <a:blipFill>
            <a:blip r:embed="rId3"/>
            <a:stretch>
              <a:fillRect l="-75449" r="-116506"/>
            </a:stretch>
          </a:blipFill>
        </p:spPr>
      </p:sp>
      <p:sp>
        <p:nvSpPr>
          <p:cNvPr id="5" name="Freeform 5"/>
          <p:cNvSpPr/>
          <p:nvPr/>
        </p:nvSpPr>
        <p:spPr>
          <a:xfrm rot="5400000">
            <a:off x="2775518" y="3961847"/>
            <a:ext cx="1127595" cy="467951"/>
          </a:xfrm>
          <a:custGeom>
            <a:avLst/>
            <a:gdLst/>
            <a:ahLst/>
            <a:cxnLst/>
            <a:rect l="l" t="t" r="r" b="b"/>
            <a:pathLst>
              <a:path w="1691392" h="701927">
                <a:moveTo>
                  <a:pt x="0" y="0"/>
                </a:moveTo>
                <a:lnTo>
                  <a:pt x="1691391" y="0"/>
                </a:lnTo>
                <a:lnTo>
                  <a:pt x="1691391" y="701927"/>
                </a:lnTo>
                <a:lnTo>
                  <a:pt x="0" y="7019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974414" y="751676"/>
            <a:ext cx="824317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beschränkte Geschäftsfähigkeit</a:t>
            </a:r>
          </a:p>
        </p:txBody>
      </p:sp>
      <p:sp>
        <p:nvSpPr>
          <p:cNvPr id="7" name="TextBox 7"/>
          <p:cNvSpPr txBox="1"/>
          <p:nvPr/>
        </p:nvSpPr>
        <p:spPr>
          <a:xfrm>
            <a:off x="685801" y="2491317"/>
            <a:ext cx="6767131" cy="1423467"/>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wer</a:t>
            </a:r>
            <a:r>
              <a:rPr lang="en-US" sz="3333" dirty="0">
                <a:solidFill>
                  <a:srgbClr val="000000"/>
                </a:solidFill>
                <a:latin typeface="Canva Sans"/>
                <a:ea typeface="Canva Sans"/>
                <a:cs typeface="Canva Sans"/>
                <a:sym typeface="Canva Sans"/>
              </a:rPr>
              <a:t> das 7., </a:t>
            </a:r>
            <a:r>
              <a:rPr lang="en-US" sz="3333" dirty="0" err="1">
                <a:solidFill>
                  <a:srgbClr val="000000"/>
                </a:solidFill>
                <a:latin typeface="Canva Sans"/>
                <a:ea typeface="Canva Sans"/>
                <a:cs typeface="Canva Sans"/>
                <a:sym typeface="Canva Sans"/>
              </a:rPr>
              <a:t>aber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noch</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nicht</a:t>
            </a:r>
            <a:r>
              <a:rPr lang="en-US" sz="3333" dirty="0">
                <a:solidFill>
                  <a:srgbClr val="000000"/>
                </a:solidFill>
                <a:latin typeface="Canva Sans"/>
                <a:ea typeface="Canva Sans"/>
                <a:cs typeface="Canva Sans"/>
                <a:sym typeface="Canva Sans"/>
              </a:rPr>
              <a:t> das 18. </a:t>
            </a:r>
            <a:r>
              <a:rPr lang="en-US" sz="3333" dirty="0" err="1">
                <a:solidFill>
                  <a:srgbClr val="000000"/>
                </a:solidFill>
                <a:latin typeface="Canva Sans"/>
                <a:ea typeface="Canva Sans"/>
                <a:cs typeface="Canva Sans"/>
                <a:sym typeface="Canva Sans"/>
              </a:rPr>
              <a:t>Lebensjahr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vollendet</a:t>
            </a:r>
            <a:r>
              <a:rPr lang="en-US" sz="3333" dirty="0">
                <a:solidFill>
                  <a:srgbClr val="000000"/>
                </a:solidFill>
                <a:latin typeface="Canva Sans"/>
                <a:ea typeface="Canva Sans"/>
                <a:cs typeface="Canva Sans"/>
                <a:sym typeface="Canva Sans"/>
              </a:rPr>
              <a:t> hat, § 106 BGB</a:t>
            </a:r>
          </a:p>
        </p:txBody>
      </p:sp>
      <p:sp>
        <p:nvSpPr>
          <p:cNvPr id="8" name="TextBox 8"/>
          <p:cNvSpPr txBox="1"/>
          <p:nvPr/>
        </p:nvSpPr>
        <p:spPr>
          <a:xfrm>
            <a:off x="771016" y="5062544"/>
            <a:ext cx="5604551"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 7 - 17 Jahre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txBody>
            <a:bodyPr/>
            <a:lstStyle/>
            <a:p>
              <a:pPr defTabSz="609630"/>
              <a:endParaRPr lang="de-DE" sz="1200">
                <a:solidFill>
                  <a:prstClr val="black"/>
                </a:solidFill>
                <a:latin typeface="Calibri"/>
              </a:endParaRPr>
            </a:p>
          </p:txBody>
        </p:sp>
      </p:grpSp>
      <p:grpSp>
        <p:nvGrpSpPr>
          <p:cNvPr id="4" name="Group 4"/>
          <p:cNvGrpSpPr/>
          <p:nvPr/>
        </p:nvGrpSpPr>
        <p:grpSpPr>
          <a:xfrm>
            <a:off x="811841" y="3732841"/>
            <a:ext cx="2310341" cy="231034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A4E0"/>
            </a:solidFill>
          </p:spPr>
          <p:txBody>
            <a:bodyPr/>
            <a:lstStyle/>
            <a:p>
              <a:pPr defTabSz="609630"/>
              <a:endParaRPr lang="de-DE" sz="1200">
                <a:solidFill>
                  <a:prstClr val="black"/>
                </a:solidFill>
                <a:latin typeface="Calibri"/>
              </a:endParaRPr>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7" name="TextBox 7"/>
          <p:cNvSpPr txBox="1"/>
          <p:nvPr/>
        </p:nvSpPr>
        <p:spPr>
          <a:xfrm>
            <a:off x="168274" y="4435045"/>
            <a:ext cx="3476210" cy="948978"/>
          </a:xfrm>
          <a:prstGeom prst="rect">
            <a:avLst/>
          </a:prstGeom>
        </p:spPr>
        <p:txBody>
          <a:bodyPr lIns="0" tIns="0" rIns="0" bIns="0" rtlCol="0" anchor="t">
            <a:spAutoFit/>
          </a:bodyPr>
          <a:lstStyle/>
          <a:p>
            <a:pPr algn="ctr" defTabSz="609630">
              <a:lnSpc>
                <a:spcPts val="3666"/>
              </a:lnSpc>
            </a:pPr>
            <a:r>
              <a:rPr lang="en-US" sz="3333" dirty="0">
                <a:solidFill>
                  <a:srgbClr val="000000"/>
                </a:solidFill>
                <a:latin typeface="Canva Sans"/>
                <a:ea typeface="Canva Sans"/>
                <a:cs typeface="Canva Sans"/>
                <a:sym typeface="Canva Sans"/>
              </a:rPr>
              <a:t>Willens-</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erklärung</a:t>
            </a:r>
            <a:r>
              <a:rPr lang="en-US" sz="3333" dirty="0">
                <a:solidFill>
                  <a:srgbClr val="000000"/>
                </a:solidFill>
                <a:latin typeface="Canva Sans"/>
                <a:ea typeface="Canva Sans"/>
                <a:cs typeface="Canva Sans"/>
                <a:sym typeface="Canva Sans"/>
              </a:rPr>
              <a:t> </a:t>
            </a:r>
          </a:p>
        </p:txBody>
      </p:sp>
      <p:sp>
        <p:nvSpPr>
          <p:cNvPr id="8" name="TextBox 8"/>
          <p:cNvSpPr txBox="1"/>
          <p:nvPr/>
        </p:nvSpPr>
        <p:spPr>
          <a:xfrm>
            <a:off x="3639532" y="4636978"/>
            <a:ext cx="4912938"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Einwilligung</a:t>
            </a:r>
          </a:p>
        </p:txBody>
      </p:sp>
      <p:sp>
        <p:nvSpPr>
          <p:cNvPr id="9" name="TextBox 9"/>
          <p:cNvSpPr txBox="1"/>
          <p:nvPr/>
        </p:nvSpPr>
        <p:spPr>
          <a:xfrm>
            <a:off x="6760342" y="2196141"/>
            <a:ext cx="407193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Genehmigung</a:t>
            </a:r>
          </a:p>
        </p:txBody>
      </p:sp>
      <p:sp>
        <p:nvSpPr>
          <p:cNvPr id="10" name="TextBox 10"/>
          <p:cNvSpPr txBox="1"/>
          <p:nvPr/>
        </p:nvSpPr>
        <p:spPr>
          <a:xfrm>
            <a:off x="2201373" y="2059616"/>
            <a:ext cx="4071937"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schwebend unwirksam </a:t>
            </a:r>
          </a:p>
        </p:txBody>
      </p:sp>
      <p:sp>
        <p:nvSpPr>
          <p:cNvPr id="11" name="AutoShape 11"/>
          <p:cNvSpPr/>
          <p:nvPr/>
        </p:nvSpPr>
        <p:spPr>
          <a:xfrm flipV="1">
            <a:off x="3126956" y="4951622"/>
            <a:ext cx="1515488" cy="1797"/>
          </a:xfrm>
          <a:prstGeom prst="line">
            <a:avLst/>
          </a:prstGeom>
          <a:ln w="76200" cap="flat">
            <a:solidFill>
              <a:srgbClr val="050405"/>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2" name="AutoShape 12"/>
          <p:cNvSpPr/>
          <p:nvPr/>
        </p:nvSpPr>
        <p:spPr>
          <a:xfrm flipV="1">
            <a:off x="7549525" y="4952521"/>
            <a:ext cx="1515488" cy="1797"/>
          </a:xfrm>
          <a:prstGeom prst="line">
            <a:avLst/>
          </a:prstGeom>
          <a:ln w="76200" cap="flat">
            <a:solidFill>
              <a:srgbClr val="050405"/>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3" name="AutoShape 13"/>
          <p:cNvSpPr/>
          <p:nvPr/>
        </p:nvSpPr>
        <p:spPr>
          <a:xfrm flipV="1">
            <a:off x="1906378" y="2512583"/>
            <a:ext cx="1040717" cy="1220258"/>
          </a:xfrm>
          <a:prstGeom prst="line">
            <a:avLst/>
          </a:prstGeom>
          <a:ln w="76200" cap="flat">
            <a:solidFill>
              <a:srgbClr val="050405"/>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4" name="AutoShape 14"/>
          <p:cNvSpPr/>
          <p:nvPr/>
        </p:nvSpPr>
        <p:spPr>
          <a:xfrm flipV="1">
            <a:off x="5533826" y="2512583"/>
            <a:ext cx="1057603" cy="0"/>
          </a:xfrm>
          <a:prstGeom prst="line">
            <a:avLst/>
          </a:prstGeom>
          <a:ln w="76200" cap="flat">
            <a:solidFill>
              <a:srgbClr val="050405"/>
            </a:solidFill>
            <a:prstDash val="solid"/>
            <a:headEnd type="none" w="sm" len="sm"/>
            <a:tailEnd type="none" w="sm" len="sm"/>
          </a:ln>
        </p:spPr>
        <p:txBody>
          <a:bodyPr/>
          <a:lstStyle/>
          <a:p>
            <a:pPr defTabSz="609630"/>
            <a:endParaRPr lang="de-DE" sz="1200">
              <a:solidFill>
                <a:prstClr val="black"/>
              </a:solidFill>
              <a:latin typeface="Calibri"/>
            </a:endParaRPr>
          </a:p>
        </p:txBody>
      </p:sp>
      <p:grpSp>
        <p:nvGrpSpPr>
          <p:cNvPr id="15" name="Group 15"/>
          <p:cNvGrpSpPr/>
          <p:nvPr/>
        </p:nvGrpSpPr>
        <p:grpSpPr>
          <a:xfrm>
            <a:off x="9071394" y="3732841"/>
            <a:ext cx="2310341" cy="2310341"/>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A4E0"/>
            </a:solidFill>
          </p:spPr>
          <p:txBody>
            <a:bodyPr/>
            <a:lstStyle/>
            <a:p>
              <a:pPr defTabSz="609630"/>
              <a:endParaRPr lang="de-DE" sz="1200">
                <a:solidFill>
                  <a:prstClr val="black"/>
                </a:solidFill>
                <a:latin typeface="Calibri"/>
              </a:endParaRPr>
            </a:p>
          </p:txBody>
        </p:sp>
        <p:sp>
          <p:nvSpPr>
            <p:cNvPr id="17" name="TextBox 17"/>
            <p:cNvSpPr txBox="1"/>
            <p:nvPr/>
          </p:nvSpPr>
          <p:spPr>
            <a:xfrm>
              <a:off x="76200" y="38100"/>
              <a:ext cx="660400" cy="6985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18" name="AutoShape 18"/>
          <p:cNvSpPr/>
          <p:nvPr/>
        </p:nvSpPr>
        <p:spPr>
          <a:xfrm>
            <a:off x="9717577" y="2512583"/>
            <a:ext cx="568045" cy="1218461"/>
          </a:xfrm>
          <a:prstGeom prst="line">
            <a:avLst/>
          </a:prstGeom>
          <a:ln w="76200" cap="flat">
            <a:solidFill>
              <a:srgbClr val="050405"/>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9" name="Freeform 19"/>
          <p:cNvSpPr/>
          <p:nvPr/>
        </p:nvSpPr>
        <p:spPr>
          <a:xfrm>
            <a:off x="3727135" y="3254310"/>
            <a:ext cx="4737731" cy="953469"/>
          </a:xfrm>
          <a:custGeom>
            <a:avLst/>
            <a:gdLst/>
            <a:ahLst/>
            <a:cxnLst/>
            <a:rect l="l" t="t" r="r" b="b"/>
            <a:pathLst>
              <a:path w="7106597" h="1430203">
                <a:moveTo>
                  <a:pt x="0" y="0"/>
                </a:moveTo>
                <a:lnTo>
                  <a:pt x="7106598" y="0"/>
                </a:lnTo>
                <a:lnTo>
                  <a:pt x="7106598" y="1430203"/>
                </a:lnTo>
                <a:lnTo>
                  <a:pt x="0" y="1430203"/>
                </a:lnTo>
                <a:lnTo>
                  <a:pt x="0" y="0"/>
                </a:lnTo>
                <a:close/>
              </a:path>
            </a:pathLst>
          </a:custGeom>
          <a:blipFill>
            <a:blip r:embed="rId3">
              <a:alphaModFix amt="50000"/>
            </a:blip>
            <a:stretch>
              <a:fillRect/>
            </a:stretch>
          </a:blipFill>
        </p:spPr>
        <p:txBody>
          <a:bodyPr/>
          <a:lstStyle/>
          <a:p>
            <a:pPr defTabSz="609630"/>
            <a:endParaRPr lang="de-DE" sz="1200">
              <a:solidFill>
                <a:prstClr val="black"/>
              </a:solidFill>
              <a:latin typeface="Calibri"/>
            </a:endParaRPr>
          </a:p>
        </p:txBody>
      </p:sp>
      <p:grpSp>
        <p:nvGrpSpPr>
          <p:cNvPr id="20" name="Group 20"/>
          <p:cNvGrpSpPr/>
          <p:nvPr/>
        </p:nvGrpSpPr>
        <p:grpSpPr>
          <a:xfrm>
            <a:off x="5299601" y="5274319"/>
            <a:ext cx="1665009" cy="409429"/>
            <a:chOff x="0" y="0"/>
            <a:chExt cx="386930" cy="95147"/>
          </a:xfrm>
        </p:grpSpPr>
        <p:sp>
          <p:nvSpPr>
            <p:cNvPr id="21" name="Freeform 21"/>
            <p:cNvSpPr/>
            <p:nvPr/>
          </p:nvSpPr>
          <p:spPr>
            <a:xfrm>
              <a:off x="0" y="0"/>
              <a:ext cx="386930" cy="95147"/>
            </a:xfrm>
            <a:custGeom>
              <a:avLst/>
              <a:gdLst/>
              <a:ahLst/>
              <a:cxnLst/>
              <a:rect l="l" t="t" r="r" b="b"/>
              <a:pathLst>
                <a:path w="386930" h="95147">
                  <a:moveTo>
                    <a:pt x="0" y="0"/>
                  </a:moveTo>
                  <a:lnTo>
                    <a:pt x="386930" y="0"/>
                  </a:lnTo>
                  <a:lnTo>
                    <a:pt x="386930" y="95147"/>
                  </a:lnTo>
                  <a:lnTo>
                    <a:pt x="0" y="95147"/>
                  </a:lnTo>
                  <a:close/>
                </a:path>
              </a:pathLst>
            </a:custGeom>
            <a:solidFill>
              <a:srgbClr val="D9D9D9"/>
            </a:solidFill>
          </p:spPr>
          <p:txBody>
            <a:bodyPr/>
            <a:lstStyle/>
            <a:p>
              <a:pPr defTabSz="609630"/>
              <a:endParaRPr lang="de-DE" sz="1200">
                <a:solidFill>
                  <a:prstClr val="black"/>
                </a:solidFill>
                <a:latin typeface="Calibri"/>
              </a:endParaRPr>
            </a:p>
          </p:txBody>
        </p:sp>
      </p:grpSp>
      <p:grpSp>
        <p:nvGrpSpPr>
          <p:cNvPr id="22" name="Group 22"/>
          <p:cNvGrpSpPr/>
          <p:nvPr/>
        </p:nvGrpSpPr>
        <p:grpSpPr>
          <a:xfrm>
            <a:off x="7461983" y="1906158"/>
            <a:ext cx="1603061" cy="353483"/>
            <a:chOff x="0" y="0"/>
            <a:chExt cx="372534" cy="82146"/>
          </a:xfrm>
        </p:grpSpPr>
        <p:sp>
          <p:nvSpPr>
            <p:cNvPr id="23" name="Freeform 23"/>
            <p:cNvSpPr/>
            <p:nvPr/>
          </p:nvSpPr>
          <p:spPr>
            <a:xfrm>
              <a:off x="0" y="0"/>
              <a:ext cx="372534" cy="82146"/>
            </a:xfrm>
            <a:custGeom>
              <a:avLst/>
              <a:gdLst/>
              <a:ahLst/>
              <a:cxnLst/>
              <a:rect l="l" t="t" r="r" b="b"/>
              <a:pathLst>
                <a:path w="372534" h="82146">
                  <a:moveTo>
                    <a:pt x="0" y="0"/>
                  </a:moveTo>
                  <a:lnTo>
                    <a:pt x="372534" y="0"/>
                  </a:lnTo>
                  <a:lnTo>
                    <a:pt x="372534" y="82146"/>
                  </a:lnTo>
                  <a:lnTo>
                    <a:pt x="0" y="82146"/>
                  </a:lnTo>
                  <a:close/>
                </a:path>
              </a:pathLst>
            </a:custGeom>
            <a:solidFill>
              <a:srgbClr val="D9D9D9"/>
            </a:solidFill>
          </p:spPr>
          <p:txBody>
            <a:bodyPr/>
            <a:lstStyle/>
            <a:p>
              <a:pPr defTabSz="609630"/>
              <a:endParaRPr lang="de-DE" sz="1200">
                <a:solidFill>
                  <a:prstClr val="black"/>
                </a:solidFill>
                <a:latin typeface="Calibri"/>
              </a:endParaRPr>
            </a:p>
          </p:txBody>
        </p:sp>
      </p:grpSp>
      <p:sp>
        <p:nvSpPr>
          <p:cNvPr id="24" name="TextBox 24"/>
          <p:cNvSpPr txBox="1"/>
          <p:nvPr/>
        </p:nvSpPr>
        <p:spPr>
          <a:xfrm>
            <a:off x="1974414" y="751676"/>
            <a:ext cx="824317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beschränkte Geschäftsfähigkeit</a:t>
            </a:r>
          </a:p>
        </p:txBody>
      </p:sp>
      <p:sp>
        <p:nvSpPr>
          <p:cNvPr id="25" name="TextBox 25"/>
          <p:cNvSpPr txBox="1"/>
          <p:nvPr/>
        </p:nvSpPr>
        <p:spPr>
          <a:xfrm>
            <a:off x="3395690" y="3511650"/>
            <a:ext cx="5400621" cy="474489"/>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gesetzliche Vertreter </a:t>
            </a:r>
          </a:p>
        </p:txBody>
      </p:sp>
      <p:sp>
        <p:nvSpPr>
          <p:cNvPr id="26" name="TextBox 26"/>
          <p:cNvSpPr txBox="1"/>
          <p:nvPr/>
        </p:nvSpPr>
        <p:spPr>
          <a:xfrm>
            <a:off x="9007240" y="4618076"/>
            <a:ext cx="255676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wirksam</a:t>
            </a:r>
          </a:p>
        </p:txBody>
      </p:sp>
      <p:sp>
        <p:nvSpPr>
          <p:cNvPr id="27" name="TextBox 27"/>
          <p:cNvSpPr txBox="1"/>
          <p:nvPr/>
        </p:nvSpPr>
        <p:spPr>
          <a:xfrm>
            <a:off x="4395398" y="5264192"/>
            <a:ext cx="3473415"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 107 BGB</a:t>
            </a:r>
          </a:p>
        </p:txBody>
      </p:sp>
      <p:sp>
        <p:nvSpPr>
          <p:cNvPr id="28" name="TextBox 28"/>
          <p:cNvSpPr txBox="1"/>
          <p:nvPr/>
        </p:nvSpPr>
        <p:spPr>
          <a:xfrm>
            <a:off x="6994766" y="1868058"/>
            <a:ext cx="2532311"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 108 BGB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sp>
      </p:grpSp>
      <p:sp>
        <p:nvSpPr>
          <p:cNvPr id="4" name="Freeform 4"/>
          <p:cNvSpPr/>
          <p:nvPr/>
        </p:nvSpPr>
        <p:spPr>
          <a:xfrm>
            <a:off x="10162794" y="1990393"/>
            <a:ext cx="1343406" cy="4181807"/>
          </a:xfrm>
          <a:custGeom>
            <a:avLst/>
            <a:gdLst/>
            <a:ahLst/>
            <a:cxnLst/>
            <a:rect l="l" t="t" r="r" b="b"/>
            <a:pathLst>
              <a:path w="2015109" h="6272711">
                <a:moveTo>
                  <a:pt x="0" y="0"/>
                </a:moveTo>
                <a:lnTo>
                  <a:pt x="2015109" y="0"/>
                </a:lnTo>
                <a:lnTo>
                  <a:pt x="2015109" y="6272711"/>
                </a:lnTo>
                <a:lnTo>
                  <a:pt x="0" y="6272711"/>
                </a:lnTo>
                <a:lnTo>
                  <a:pt x="0" y="0"/>
                </a:lnTo>
                <a:close/>
              </a:path>
            </a:pathLst>
          </a:custGeom>
          <a:blipFill>
            <a:blip r:embed="rId3"/>
            <a:stretch>
              <a:fillRect/>
            </a:stretch>
          </a:blipFill>
        </p:spPr>
      </p:sp>
      <p:pic>
        <p:nvPicPr>
          <p:cNvPr id="5" name="Picture 5"/>
          <p:cNvPicPr>
            <a:picLocks noChangeAspect="1"/>
          </p:cNvPicPr>
          <p:nvPr/>
        </p:nvPicPr>
        <p:blipFill>
          <a:blip r:embed="rId4"/>
          <a:stretch>
            <a:fillRect/>
          </a:stretch>
        </p:blipFill>
        <p:spPr>
          <a:xfrm>
            <a:off x="224684" y="1138244"/>
            <a:ext cx="5533396" cy="5495072"/>
          </a:xfrm>
          <a:prstGeom prst="rect">
            <a:avLst/>
          </a:prstGeom>
        </p:spPr>
      </p:pic>
      <p:sp>
        <p:nvSpPr>
          <p:cNvPr id="6" name="Freeform 6"/>
          <p:cNvSpPr/>
          <p:nvPr/>
        </p:nvSpPr>
        <p:spPr>
          <a:xfrm rot="-1148238" flipH="1" flipV="1">
            <a:off x="6529755" y="3169469"/>
            <a:ext cx="1665527" cy="1251227"/>
          </a:xfrm>
          <a:custGeom>
            <a:avLst/>
            <a:gdLst/>
            <a:ahLst/>
            <a:cxnLst/>
            <a:rect l="l" t="t" r="r" b="b"/>
            <a:pathLst>
              <a:path w="2498291" h="1876841">
                <a:moveTo>
                  <a:pt x="2498291" y="1876841"/>
                </a:moveTo>
                <a:lnTo>
                  <a:pt x="0" y="1876841"/>
                </a:lnTo>
                <a:lnTo>
                  <a:pt x="0" y="0"/>
                </a:lnTo>
                <a:lnTo>
                  <a:pt x="2498291" y="0"/>
                </a:lnTo>
                <a:lnTo>
                  <a:pt x="2498291" y="1876841"/>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0" y="751676"/>
            <a:ext cx="824317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beschränkte Geschäftsfähigkeit</a:t>
            </a:r>
          </a:p>
        </p:txBody>
      </p:sp>
      <p:sp>
        <p:nvSpPr>
          <p:cNvPr id="8" name="TextBox 8"/>
          <p:cNvSpPr txBox="1"/>
          <p:nvPr/>
        </p:nvSpPr>
        <p:spPr>
          <a:xfrm>
            <a:off x="7119831" y="751676"/>
            <a:ext cx="4146373"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Beispiel</a:t>
            </a:r>
          </a:p>
        </p:txBody>
      </p:sp>
      <p:sp>
        <p:nvSpPr>
          <p:cNvPr id="9" name="TextBox 9"/>
          <p:cNvSpPr txBox="1"/>
          <p:nvPr/>
        </p:nvSpPr>
        <p:spPr>
          <a:xfrm>
            <a:off x="4397945" y="1913264"/>
            <a:ext cx="5636963" cy="846386"/>
          </a:xfrm>
          <a:prstGeom prst="rect">
            <a:avLst/>
          </a:prstGeom>
        </p:spPr>
        <p:txBody>
          <a:bodyPr lIns="0" tIns="0" rIns="0" bIns="0" rtlCol="0" anchor="t">
            <a:spAutoFit/>
          </a:bodyPr>
          <a:lstStyle/>
          <a:p>
            <a:pPr algn="ctr" defTabSz="609630">
              <a:lnSpc>
                <a:spcPts val="3300"/>
              </a:lnSpc>
            </a:pPr>
            <a:r>
              <a:rPr lang="en-US" sz="3000" dirty="0">
                <a:solidFill>
                  <a:srgbClr val="000000"/>
                </a:solidFill>
                <a:latin typeface="Canva Sans"/>
                <a:ea typeface="Canva Sans"/>
                <a:cs typeface="Canva Sans"/>
                <a:sym typeface="Canva Sans"/>
              </a:rPr>
              <a:t>16-jähriger Hans </a:t>
            </a:r>
            <a:r>
              <a:rPr lang="en-US" sz="3000" dirty="0" err="1">
                <a:solidFill>
                  <a:srgbClr val="000000"/>
                </a:solidFill>
                <a:latin typeface="Canva Sans"/>
                <a:ea typeface="Canva Sans"/>
                <a:cs typeface="Canva Sans"/>
                <a:sym typeface="Canva Sans"/>
              </a:rPr>
              <a:t>besucht</a:t>
            </a:r>
            <a:r>
              <a:rPr lang="en-US" sz="3000" dirty="0">
                <a:solidFill>
                  <a:srgbClr val="000000"/>
                </a:solidFill>
                <a:latin typeface="Canva Sans"/>
                <a:ea typeface="Canva Sans"/>
                <a:cs typeface="Canva Sans"/>
                <a:sym typeface="Canva Sans"/>
              </a:rPr>
              <a:t> </a:t>
            </a:r>
            <a:r>
              <a:rPr lang="en-US" sz="3000" dirty="0" err="1">
                <a:solidFill>
                  <a:srgbClr val="000000"/>
                </a:solidFill>
                <a:latin typeface="Canva Sans"/>
                <a:ea typeface="Canva Sans"/>
                <a:cs typeface="Canva Sans"/>
                <a:sym typeface="Canva Sans"/>
              </a:rPr>
              <a:t>eine</a:t>
            </a:r>
            <a:r>
              <a:rPr lang="en-US" sz="3000" dirty="0">
                <a:solidFill>
                  <a:srgbClr val="000000"/>
                </a:solidFill>
                <a:latin typeface="Canva Sans"/>
                <a:ea typeface="Canva Sans"/>
                <a:cs typeface="Canva Sans"/>
                <a:sym typeface="Canva Sans"/>
              </a:rPr>
              <a:t> </a:t>
            </a:r>
            <a:r>
              <a:rPr lang="en-US" sz="3000" dirty="0" err="1">
                <a:solidFill>
                  <a:srgbClr val="000000"/>
                </a:solidFill>
                <a:latin typeface="Canva Sans"/>
                <a:ea typeface="Canva Sans"/>
                <a:cs typeface="Canva Sans"/>
                <a:sym typeface="Canva Sans"/>
              </a:rPr>
              <a:t>Computermesse</a:t>
            </a:r>
            <a:endParaRPr lang="en-US" sz="3000" dirty="0">
              <a:solidFill>
                <a:srgbClr val="000000"/>
              </a:solidFill>
              <a:latin typeface="Canva Sans"/>
              <a:ea typeface="Canva Sans"/>
              <a:cs typeface="Canva Sans"/>
              <a:sym typeface="Canva Sans"/>
            </a:endParaRPr>
          </a:p>
        </p:txBody>
      </p:sp>
      <p:sp>
        <p:nvSpPr>
          <p:cNvPr id="10" name="TextBox 10"/>
          <p:cNvSpPr txBox="1"/>
          <p:nvPr/>
        </p:nvSpPr>
        <p:spPr>
          <a:xfrm rot="-1354745">
            <a:off x="207255" y="2374718"/>
            <a:ext cx="4073019" cy="756617"/>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Listenpreis: </a:t>
            </a:r>
          </a:p>
          <a:p>
            <a:pPr algn="ctr" defTabSz="609630">
              <a:lnSpc>
                <a:spcPts val="2566"/>
              </a:lnSpc>
            </a:pPr>
            <a:r>
              <a:rPr lang="en-US" sz="2333">
                <a:solidFill>
                  <a:srgbClr val="000000"/>
                </a:solidFill>
                <a:latin typeface="Canva Sans"/>
                <a:ea typeface="Canva Sans"/>
                <a:cs typeface="Canva Sans"/>
                <a:sym typeface="Canva Sans"/>
              </a:rPr>
              <a:t>1.200,00 €</a:t>
            </a:r>
          </a:p>
        </p:txBody>
      </p:sp>
      <p:sp>
        <p:nvSpPr>
          <p:cNvPr id="11" name="TextBox 11"/>
          <p:cNvSpPr txBox="1"/>
          <p:nvPr/>
        </p:nvSpPr>
        <p:spPr>
          <a:xfrm rot="-1385486">
            <a:off x="211191" y="3261284"/>
            <a:ext cx="4073019" cy="756617"/>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Einkaufspreis: </a:t>
            </a:r>
          </a:p>
          <a:p>
            <a:pPr algn="ctr" defTabSz="609630">
              <a:lnSpc>
                <a:spcPts val="2566"/>
              </a:lnSpc>
            </a:pPr>
            <a:r>
              <a:rPr lang="en-US" sz="2333">
                <a:solidFill>
                  <a:srgbClr val="000000"/>
                </a:solidFill>
                <a:latin typeface="Canva Sans"/>
                <a:ea typeface="Canva Sans"/>
                <a:cs typeface="Canva Sans"/>
                <a:sym typeface="Canva Sans"/>
              </a:rPr>
              <a:t>700,00 €</a:t>
            </a:r>
          </a:p>
        </p:txBody>
      </p:sp>
      <p:sp>
        <p:nvSpPr>
          <p:cNvPr id="12" name="TextBox 12"/>
          <p:cNvSpPr txBox="1"/>
          <p:nvPr/>
        </p:nvSpPr>
        <p:spPr>
          <a:xfrm>
            <a:off x="5296963" y="4908550"/>
            <a:ext cx="4737944" cy="1269578"/>
          </a:xfrm>
          <a:prstGeom prst="rect">
            <a:avLst/>
          </a:prstGeom>
        </p:spPr>
        <p:txBody>
          <a:bodyPr lIns="0" tIns="0" rIns="0" bIns="0" rtlCol="0" anchor="t">
            <a:spAutoFit/>
          </a:bodyPr>
          <a:lstStyle/>
          <a:p>
            <a:pPr algn="ctr" defTabSz="609630">
              <a:lnSpc>
                <a:spcPts val="3300"/>
              </a:lnSpc>
            </a:pPr>
            <a:r>
              <a:rPr lang="en-US" sz="3000">
                <a:solidFill>
                  <a:srgbClr val="000000"/>
                </a:solidFill>
                <a:latin typeface="Canva Sans"/>
                <a:ea typeface="Canva Sans"/>
                <a:cs typeface="Canva Sans"/>
                <a:sym typeface="Canva Sans"/>
              </a:rPr>
              <a:t>Hans handelt den Preis auf 650,00 € herunter und kauft den Laptop</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sp>
      </p:grpSp>
      <p:sp>
        <p:nvSpPr>
          <p:cNvPr id="4" name="Freeform 4"/>
          <p:cNvSpPr/>
          <p:nvPr/>
        </p:nvSpPr>
        <p:spPr>
          <a:xfrm>
            <a:off x="10162794" y="1990393"/>
            <a:ext cx="1343406" cy="4181807"/>
          </a:xfrm>
          <a:custGeom>
            <a:avLst/>
            <a:gdLst/>
            <a:ahLst/>
            <a:cxnLst/>
            <a:rect l="l" t="t" r="r" b="b"/>
            <a:pathLst>
              <a:path w="2015109" h="6272711">
                <a:moveTo>
                  <a:pt x="0" y="0"/>
                </a:moveTo>
                <a:lnTo>
                  <a:pt x="2015109" y="0"/>
                </a:lnTo>
                <a:lnTo>
                  <a:pt x="2015109" y="6272711"/>
                </a:lnTo>
                <a:lnTo>
                  <a:pt x="0" y="6272711"/>
                </a:lnTo>
                <a:lnTo>
                  <a:pt x="0" y="0"/>
                </a:lnTo>
                <a:close/>
              </a:path>
            </a:pathLst>
          </a:custGeom>
          <a:blipFill>
            <a:blip r:embed="rId3"/>
            <a:stretch>
              <a:fillRect/>
            </a:stretch>
          </a:blipFill>
        </p:spPr>
      </p:sp>
      <p:sp>
        <p:nvSpPr>
          <p:cNvPr id="5" name="Freeform 5"/>
          <p:cNvSpPr/>
          <p:nvPr/>
        </p:nvSpPr>
        <p:spPr>
          <a:xfrm>
            <a:off x="3721314" y="1648955"/>
            <a:ext cx="4953828" cy="878516"/>
          </a:xfrm>
          <a:custGeom>
            <a:avLst/>
            <a:gdLst/>
            <a:ahLst/>
            <a:cxnLst/>
            <a:rect l="l" t="t" r="r" b="b"/>
            <a:pathLst>
              <a:path w="7430742" h="1317774">
                <a:moveTo>
                  <a:pt x="0" y="0"/>
                </a:moveTo>
                <a:lnTo>
                  <a:pt x="7430743" y="0"/>
                </a:lnTo>
                <a:lnTo>
                  <a:pt x="7430743" y="1317774"/>
                </a:lnTo>
                <a:lnTo>
                  <a:pt x="0" y="1317774"/>
                </a:lnTo>
                <a:lnTo>
                  <a:pt x="0" y="0"/>
                </a:lnTo>
                <a:close/>
              </a:path>
            </a:pathLst>
          </a:custGeom>
          <a:blipFill>
            <a:blip r:embed="rId4"/>
            <a:stretch>
              <a:fillRect b="-3614"/>
            </a:stretch>
          </a:blipFill>
        </p:spPr>
      </p:sp>
      <p:sp>
        <p:nvSpPr>
          <p:cNvPr id="6" name="Freeform 6"/>
          <p:cNvSpPr/>
          <p:nvPr/>
        </p:nvSpPr>
        <p:spPr>
          <a:xfrm>
            <a:off x="685801" y="2709696"/>
            <a:ext cx="1354455" cy="2743200"/>
          </a:xfrm>
          <a:custGeom>
            <a:avLst/>
            <a:gdLst/>
            <a:ahLst/>
            <a:cxnLst/>
            <a:rect l="l" t="t" r="r" b="b"/>
            <a:pathLst>
              <a:path w="2031683" h="4114800">
                <a:moveTo>
                  <a:pt x="0" y="0"/>
                </a:moveTo>
                <a:lnTo>
                  <a:pt x="2031683" y="0"/>
                </a:lnTo>
                <a:lnTo>
                  <a:pt x="203168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flipH="1">
            <a:off x="1889415" y="2554583"/>
            <a:ext cx="4464344" cy="1383947"/>
          </a:xfrm>
          <a:custGeom>
            <a:avLst/>
            <a:gdLst/>
            <a:ahLst/>
            <a:cxnLst/>
            <a:rect l="l" t="t" r="r" b="b"/>
            <a:pathLst>
              <a:path w="6696516" h="2075920">
                <a:moveTo>
                  <a:pt x="6696516" y="0"/>
                </a:moveTo>
                <a:lnTo>
                  <a:pt x="0" y="0"/>
                </a:lnTo>
                <a:lnTo>
                  <a:pt x="0" y="2075920"/>
                </a:lnTo>
                <a:lnTo>
                  <a:pt x="6696516" y="2075920"/>
                </a:lnTo>
                <a:lnTo>
                  <a:pt x="6696516"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flipH="1" flipV="1">
            <a:off x="1889415" y="4167130"/>
            <a:ext cx="4464344" cy="1383947"/>
          </a:xfrm>
          <a:custGeom>
            <a:avLst/>
            <a:gdLst/>
            <a:ahLst/>
            <a:cxnLst/>
            <a:rect l="l" t="t" r="r" b="b"/>
            <a:pathLst>
              <a:path w="6696516" h="2075920">
                <a:moveTo>
                  <a:pt x="6696516" y="2075920"/>
                </a:moveTo>
                <a:lnTo>
                  <a:pt x="0" y="2075920"/>
                </a:lnTo>
                <a:lnTo>
                  <a:pt x="0" y="0"/>
                </a:lnTo>
                <a:lnTo>
                  <a:pt x="6696516" y="0"/>
                </a:lnTo>
                <a:lnTo>
                  <a:pt x="6696516" y="207592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6353759" y="3310342"/>
            <a:ext cx="835313" cy="237317"/>
          </a:xfrm>
          <a:custGeom>
            <a:avLst/>
            <a:gdLst/>
            <a:ahLst/>
            <a:cxnLst/>
            <a:rect l="l" t="t" r="r" b="b"/>
            <a:pathLst>
              <a:path w="1252969" h="355975">
                <a:moveTo>
                  <a:pt x="0" y="0"/>
                </a:moveTo>
                <a:lnTo>
                  <a:pt x="1252969" y="0"/>
                </a:lnTo>
                <a:lnTo>
                  <a:pt x="1252969" y="355974"/>
                </a:lnTo>
                <a:lnTo>
                  <a:pt x="0" y="3559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TextBox 10"/>
          <p:cNvSpPr txBox="1"/>
          <p:nvPr/>
        </p:nvSpPr>
        <p:spPr>
          <a:xfrm>
            <a:off x="0" y="751676"/>
            <a:ext cx="824317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beschränkte Geschäftsfähigkeit</a:t>
            </a:r>
          </a:p>
        </p:txBody>
      </p:sp>
      <p:sp>
        <p:nvSpPr>
          <p:cNvPr id="11" name="TextBox 11"/>
          <p:cNvSpPr txBox="1"/>
          <p:nvPr/>
        </p:nvSpPr>
        <p:spPr>
          <a:xfrm>
            <a:off x="7119831" y="751676"/>
            <a:ext cx="4146373"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Beispiel</a:t>
            </a:r>
          </a:p>
        </p:txBody>
      </p:sp>
      <p:sp>
        <p:nvSpPr>
          <p:cNvPr id="12" name="TextBox 12"/>
          <p:cNvSpPr txBox="1"/>
          <p:nvPr/>
        </p:nvSpPr>
        <p:spPr>
          <a:xfrm>
            <a:off x="2390131" y="1798884"/>
            <a:ext cx="8588582" cy="549381"/>
          </a:xfrm>
          <a:prstGeom prst="rect">
            <a:avLst/>
          </a:prstGeom>
        </p:spPr>
        <p:txBody>
          <a:bodyPr lIns="0" tIns="0" rIns="0" bIns="0" rtlCol="0" anchor="t">
            <a:spAutoFit/>
          </a:bodyPr>
          <a:lstStyle/>
          <a:p>
            <a:pPr defTabSz="609630">
              <a:lnSpc>
                <a:spcPts val="4666"/>
              </a:lnSpc>
            </a:pPr>
            <a:r>
              <a:rPr lang="en-US" sz="3333" dirty="0" err="1">
                <a:solidFill>
                  <a:srgbClr val="000000"/>
                </a:solidFill>
                <a:latin typeface="Canva Sans"/>
                <a:ea typeface="Canva Sans"/>
                <a:cs typeface="Canva Sans"/>
                <a:sym typeface="Canva Sans"/>
              </a:rPr>
              <a:t>Vertrag</a:t>
            </a:r>
            <a:r>
              <a:rPr lang="en-US" sz="3333" dirty="0">
                <a:solidFill>
                  <a:srgbClr val="000000"/>
                </a:solidFill>
                <a:latin typeface="Canva Sans"/>
                <a:ea typeface="Canva Sans"/>
                <a:cs typeface="Canva Sans"/>
                <a:sym typeface="Canva Sans"/>
              </a:rPr>
              <a:t>: </a:t>
            </a:r>
            <a:r>
              <a:rPr lang="en-US" sz="3333" b="1" dirty="0" err="1">
                <a:solidFill>
                  <a:srgbClr val="000000"/>
                </a:solidFill>
                <a:latin typeface="Canva Sans Bold"/>
                <a:ea typeface="Canva Sans Bold"/>
                <a:cs typeface="Canva Sans Bold"/>
                <a:sym typeface="Canva Sans Bold"/>
              </a:rPr>
              <a:t>schwebend</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unwirksam</a:t>
            </a:r>
            <a:endParaRPr lang="en-US" sz="3333" b="1" dirty="0">
              <a:solidFill>
                <a:srgbClr val="000000"/>
              </a:solidFill>
              <a:latin typeface="Canva Sans Bold"/>
              <a:ea typeface="Canva Sans Bold"/>
              <a:cs typeface="Canva Sans Bold"/>
              <a:sym typeface="Canva Sans Bold"/>
            </a:endParaRPr>
          </a:p>
        </p:txBody>
      </p:sp>
      <p:sp>
        <p:nvSpPr>
          <p:cNvPr id="13" name="TextBox 13"/>
          <p:cNvSpPr txBox="1"/>
          <p:nvPr/>
        </p:nvSpPr>
        <p:spPr>
          <a:xfrm>
            <a:off x="2806619" y="3075107"/>
            <a:ext cx="3117841" cy="491481"/>
          </a:xfrm>
          <a:prstGeom prst="rect">
            <a:avLst/>
          </a:prstGeom>
        </p:spPr>
        <p:txBody>
          <a:bodyPr lIns="0" tIns="0" rIns="0" bIns="0" rtlCol="0" anchor="t">
            <a:spAutoFit/>
          </a:bodyPr>
          <a:lstStyle/>
          <a:p>
            <a:pPr algn="ctr" defTabSz="609630">
              <a:lnSpc>
                <a:spcPts val="4200"/>
              </a:lnSpc>
            </a:pPr>
            <a:r>
              <a:rPr lang="en-US" sz="3000" u="sng">
                <a:solidFill>
                  <a:srgbClr val="000000"/>
                </a:solidFill>
                <a:latin typeface="Canva Sans"/>
                <a:ea typeface="Canva Sans"/>
                <a:cs typeface="Canva Sans"/>
                <a:sym typeface="Canva Sans"/>
              </a:rPr>
              <a:t>Genehmigung</a:t>
            </a:r>
          </a:p>
        </p:txBody>
      </p:sp>
      <p:sp>
        <p:nvSpPr>
          <p:cNvPr id="14" name="TextBox 14"/>
          <p:cNvSpPr txBox="1"/>
          <p:nvPr/>
        </p:nvSpPr>
        <p:spPr>
          <a:xfrm>
            <a:off x="7366872" y="3088217"/>
            <a:ext cx="2616541"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wirksam</a:t>
            </a:r>
          </a:p>
        </p:txBody>
      </p:sp>
      <p:sp>
        <p:nvSpPr>
          <p:cNvPr id="15" name="TextBox 15"/>
          <p:cNvSpPr txBox="1"/>
          <p:nvPr/>
        </p:nvSpPr>
        <p:spPr>
          <a:xfrm>
            <a:off x="7366872" y="4375150"/>
            <a:ext cx="2944965"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unwirksam</a:t>
            </a:r>
          </a:p>
        </p:txBody>
      </p:sp>
      <p:sp>
        <p:nvSpPr>
          <p:cNvPr id="16" name="TextBox 16"/>
          <p:cNvSpPr txBox="1"/>
          <p:nvPr/>
        </p:nvSpPr>
        <p:spPr>
          <a:xfrm>
            <a:off x="2377320" y="4510030"/>
            <a:ext cx="3976439" cy="423193"/>
          </a:xfrm>
          <a:prstGeom prst="rect">
            <a:avLst/>
          </a:prstGeom>
        </p:spPr>
        <p:txBody>
          <a:bodyPr lIns="0" tIns="0" rIns="0" bIns="0" rtlCol="0" anchor="t">
            <a:spAutoFit/>
          </a:bodyPr>
          <a:lstStyle/>
          <a:p>
            <a:pPr algn="ctr" defTabSz="609630">
              <a:lnSpc>
                <a:spcPts val="3300"/>
              </a:lnSpc>
            </a:pPr>
            <a:r>
              <a:rPr lang="en-US" sz="3000" u="sng">
                <a:solidFill>
                  <a:srgbClr val="000000"/>
                </a:solidFill>
                <a:latin typeface="Canva Sans"/>
                <a:ea typeface="Canva Sans"/>
                <a:cs typeface="Canva Sans"/>
                <a:sym typeface="Canva Sans"/>
              </a:rPr>
              <a:t>keine Genehmigung</a:t>
            </a:r>
          </a:p>
        </p:txBody>
      </p:sp>
      <p:sp>
        <p:nvSpPr>
          <p:cNvPr id="17" name="Freeform 17"/>
          <p:cNvSpPr/>
          <p:nvPr/>
        </p:nvSpPr>
        <p:spPr>
          <a:xfrm>
            <a:off x="6353759" y="4621787"/>
            <a:ext cx="835313" cy="237317"/>
          </a:xfrm>
          <a:custGeom>
            <a:avLst/>
            <a:gdLst/>
            <a:ahLst/>
            <a:cxnLst/>
            <a:rect l="l" t="t" r="r" b="b"/>
            <a:pathLst>
              <a:path w="1252969" h="355975">
                <a:moveTo>
                  <a:pt x="0" y="0"/>
                </a:moveTo>
                <a:lnTo>
                  <a:pt x="1252969" y="0"/>
                </a:lnTo>
                <a:lnTo>
                  <a:pt x="1252969" y="355975"/>
                </a:lnTo>
                <a:lnTo>
                  <a:pt x="0" y="35597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TextBox 18"/>
          <p:cNvSpPr txBox="1"/>
          <p:nvPr/>
        </p:nvSpPr>
        <p:spPr>
          <a:xfrm>
            <a:off x="685800" y="5805077"/>
            <a:ext cx="10414649" cy="371897"/>
          </a:xfrm>
          <a:prstGeom prst="rect">
            <a:avLst/>
          </a:prstGeom>
        </p:spPr>
        <p:txBody>
          <a:bodyPr lIns="0" tIns="0" rIns="0" bIns="0" rtlCol="0" anchor="t">
            <a:spAutoFit/>
          </a:bodyPr>
          <a:lstStyle/>
          <a:p>
            <a:pPr defTabSz="609630">
              <a:lnSpc>
                <a:spcPts val="2933"/>
              </a:lnSpc>
            </a:pPr>
            <a:r>
              <a:rPr lang="en-US" sz="2666">
                <a:solidFill>
                  <a:srgbClr val="000000"/>
                </a:solidFill>
                <a:latin typeface="Canva Sans"/>
                <a:ea typeface="Canva Sans"/>
                <a:cs typeface="Canva Sans"/>
                <a:sym typeface="Canva Sans"/>
              </a:rPr>
              <a:t>der Verkäufer hat keine Möglichkeit der Einflussnahme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txBody>
            <a:bodyPr/>
            <a:lstStyle/>
            <a:p>
              <a:pPr defTabSz="609630"/>
              <a:endParaRPr lang="de-DE" sz="1200">
                <a:solidFill>
                  <a:prstClr val="black"/>
                </a:solidFill>
                <a:latin typeface="Calibri"/>
              </a:endParaRPr>
            </a:p>
          </p:txBody>
        </p:sp>
      </p:grpSp>
      <p:sp>
        <p:nvSpPr>
          <p:cNvPr id="4" name="TextBox 4"/>
          <p:cNvSpPr txBox="1"/>
          <p:nvPr/>
        </p:nvSpPr>
        <p:spPr>
          <a:xfrm>
            <a:off x="1529400" y="1952494"/>
            <a:ext cx="8305550" cy="948978"/>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Willenserklärungen, die lediglich rechtlich vorteilhaft sind</a:t>
            </a:r>
          </a:p>
        </p:txBody>
      </p:sp>
      <p:sp>
        <p:nvSpPr>
          <p:cNvPr id="5" name="Freeform 5"/>
          <p:cNvSpPr/>
          <p:nvPr/>
        </p:nvSpPr>
        <p:spPr>
          <a:xfrm>
            <a:off x="685800" y="2081082"/>
            <a:ext cx="583883" cy="648758"/>
          </a:xfrm>
          <a:custGeom>
            <a:avLst/>
            <a:gdLst/>
            <a:ahLst/>
            <a:cxnLst/>
            <a:rect l="l" t="t" r="r" b="b"/>
            <a:pathLst>
              <a:path w="875824" h="973137">
                <a:moveTo>
                  <a:pt x="0" y="0"/>
                </a:moveTo>
                <a:lnTo>
                  <a:pt x="875824" y="0"/>
                </a:lnTo>
                <a:lnTo>
                  <a:pt x="875824" y="973138"/>
                </a:lnTo>
                <a:lnTo>
                  <a:pt x="0" y="9731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6" name="TextBox 6"/>
          <p:cNvSpPr txBox="1"/>
          <p:nvPr/>
        </p:nvSpPr>
        <p:spPr>
          <a:xfrm>
            <a:off x="0" y="751676"/>
            <a:ext cx="824317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beschränkte Geschäftsfähigkeit</a:t>
            </a:r>
          </a:p>
        </p:txBody>
      </p:sp>
      <p:sp>
        <p:nvSpPr>
          <p:cNvPr id="7" name="TextBox 7"/>
          <p:cNvSpPr txBox="1"/>
          <p:nvPr/>
        </p:nvSpPr>
        <p:spPr>
          <a:xfrm>
            <a:off x="6787122" y="751676"/>
            <a:ext cx="4558155" cy="549381"/>
          </a:xfrm>
          <a:prstGeom prst="rect">
            <a:avLst/>
          </a:prstGeom>
        </p:spPr>
        <p:txBody>
          <a:bodyPr lIns="0" tIns="0" rIns="0" bIns="0" rtlCol="0" anchor="t">
            <a:spAutoFit/>
          </a:bodyPr>
          <a:lstStyle/>
          <a:p>
            <a:pPr algn="r" defTabSz="609630">
              <a:lnSpc>
                <a:spcPts val="4666"/>
              </a:lnSpc>
            </a:pPr>
            <a:r>
              <a:rPr lang="en-US" sz="3333">
                <a:solidFill>
                  <a:srgbClr val="000000"/>
                </a:solidFill>
                <a:latin typeface="Canva Sans"/>
                <a:ea typeface="Canva Sans"/>
                <a:cs typeface="Canva Sans"/>
                <a:sym typeface="Canva Sans"/>
              </a:rPr>
              <a:t>Ausnahmen</a:t>
            </a:r>
          </a:p>
        </p:txBody>
      </p:sp>
      <p:sp>
        <p:nvSpPr>
          <p:cNvPr id="8" name="TextBox 8"/>
          <p:cNvSpPr txBox="1"/>
          <p:nvPr/>
        </p:nvSpPr>
        <p:spPr>
          <a:xfrm>
            <a:off x="2284235" y="5373183"/>
            <a:ext cx="3397940"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Genehmigung</a:t>
            </a:r>
          </a:p>
        </p:txBody>
      </p:sp>
      <p:sp>
        <p:nvSpPr>
          <p:cNvPr id="9" name="TextBox 9"/>
          <p:cNvSpPr txBox="1"/>
          <p:nvPr/>
        </p:nvSpPr>
        <p:spPr>
          <a:xfrm>
            <a:off x="1529399" y="3112558"/>
            <a:ext cx="6431756"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Taschengeldparagraph</a:t>
            </a:r>
          </a:p>
        </p:txBody>
      </p:sp>
      <p:sp>
        <p:nvSpPr>
          <p:cNvPr id="10" name="TextBox 10"/>
          <p:cNvSpPr txBox="1"/>
          <p:nvPr/>
        </p:nvSpPr>
        <p:spPr>
          <a:xfrm>
            <a:off x="1529400" y="4088342"/>
            <a:ext cx="730591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Dienst- oder Arbeitsverhältnisse</a:t>
            </a:r>
          </a:p>
        </p:txBody>
      </p:sp>
      <p:sp>
        <p:nvSpPr>
          <p:cNvPr id="11" name="Freeform 11"/>
          <p:cNvSpPr/>
          <p:nvPr/>
        </p:nvSpPr>
        <p:spPr>
          <a:xfrm>
            <a:off x="685800" y="3104621"/>
            <a:ext cx="583883" cy="648758"/>
          </a:xfrm>
          <a:custGeom>
            <a:avLst/>
            <a:gdLst/>
            <a:ahLst/>
            <a:cxnLst/>
            <a:rect l="l" t="t" r="r" b="b"/>
            <a:pathLst>
              <a:path w="875824" h="973137">
                <a:moveTo>
                  <a:pt x="0" y="0"/>
                </a:moveTo>
                <a:lnTo>
                  <a:pt x="875824" y="0"/>
                </a:lnTo>
                <a:lnTo>
                  <a:pt x="875824" y="973138"/>
                </a:lnTo>
                <a:lnTo>
                  <a:pt x="0" y="9731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12" name="Freeform 12"/>
          <p:cNvSpPr/>
          <p:nvPr/>
        </p:nvSpPr>
        <p:spPr>
          <a:xfrm>
            <a:off x="685800" y="4128160"/>
            <a:ext cx="583883" cy="648758"/>
          </a:xfrm>
          <a:custGeom>
            <a:avLst/>
            <a:gdLst/>
            <a:ahLst/>
            <a:cxnLst/>
            <a:rect l="l" t="t" r="r" b="b"/>
            <a:pathLst>
              <a:path w="875824" h="973137">
                <a:moveTo>
                  <a:pt x="0" y="0"/>
                </a:moveTo>
                <a:lnTo>
                  <a:pt x="875824" y="0"/>
                </a:lnTo>
                <a:lnTo>
                  <a:pt x="875824" y="973138"/>
                </a:lnTo>
                <a:lnTo>
                  <a:pt x="0" y="9731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de-DE" sz="1200">
              <a:solidFill>
                <a:prstClr val="black"/>
              </a:solidFill>
              <a:latin typeface="Calibri"/>
            </a:endParaRPr>
          </a:p>
        </p:txBody>
      </p:sp>
      <p:sp>
        <p:nvSpPr>
          <p:cNvPr id="13" name="TextBox 13"/>
          <p:cNvSpPr txBox="1"/>
          <p:nvPr/>
        </p:nvSpPr>
        <p:spPr>
          <a:xfrm>
            <a:off x="6096000" y="5373183"/>
            <a:ext cx="3397940"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Zustimmung</a:t>
            </a:r>
          </a:p>
        </p:txBody>
      </p:sp>
      <p:sp>
        <p:nvSpPr>
          <p:cNvPr id="14" name="AutoShape 14"/>
          <p:cNvSpPr/>
          <p:nvPr/>
        </p:nvSpPr>
        <p:spPr>
          <a:xfrm>
            <a:off x="2284235" y="5436683"/>
            <a:ext cx="3199209" cy="505883"/>
          </a:xfrm>
          <a:prstGeom prst="line">
            <a:avLst/>
          </a:prstGeom>
          <a:ln w="38100" cap="flat">
            <a:solidFill>
              <a:srgbClr val="000000"/>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5" name="AutoShape 15"/>
          <p:cNvSpPr/>
          <p:nvPr/>
        </p:nvSpPr>
        <p:spPr>
          <a:xfrm>
            <a:off x="6096000" y="5424139"/>
            <a:ext cx="3298575" cy="530972"/>
          </a:xfrm>
          <a:prstGeom prst="line">
            <a:avLst/>
          </a:prstGeom>
          <a:ln w="38100" cap="flat">
            <a:solidFill>
              <a:srgbClr val="000000"/>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6" name="AutoShape 16"/>
          <p:cNvSpPr/>
          <p:nvPr/>
        </p:nvSpPr>
        <p:spPr>
          <a:xfrm flipH="1">
            <a:off x="6161449" y="5424139"/>
            <a:ext cx="3235109" cy="465836"/>
          </a:xfrm>
          <a:prstGeom prst="line">
            <a:avLst/>
          </a:prstGeom>
          <a:ln w="38100" cap="flat">
            <a:solidFill>
              <a:srgbClr val="000000"/>
            </a:solidFill>
            <a:prstDash val="solid"/>
            <a:headEnd type="none" w="sm" len="sm"/>
            <a:tailEnd type="none" w="sm" len="sm"/>
          </a:ln>
        </p:spPr>
        <p:txBody>
          <a:bodyPr/>
          <a:lstStyle/>
          <a:p>
            <a:pPr defTabSz="609630"/>
            <a:endParaRPr lang="de-DE" sz="1200">
              <a:solidFill>
                <a:prstClr val="black"/>
              </a:solidFill>
              <a:latin typeface="Calibri"/>
            </a:endParaRPr>
          </a:p>
        </p:txBody>
      </p:sp>
      <p:sp>
        <p:nvSpPr>
          <p:cNvPr id="17" name="AutoShape 17"/>
          <p:cNvSpPr/>
          <p:nvPr/>
        </p:nvSpPr>
        <p:spPr>
          <a:xfrm flipH="1">
            <a:off x="2286045" y="5476704"/>
            <a:ext cx="3235109" cy="465836"/>
          </a:xfrm>
          <a:prstGeom prst="line">
            <a:avLst/>
          </a:prstGeom>
          <a:ln w="38100" cap="flat">
            <a:solidFill>
              <a:srgbClr val="000000"/>
            </a:solidFill>
            <a:prstDash val="solid"/>
            <a:headEnd type="none" w="sm" len="sm"/>
            <a:tailEnd type="none" w="sm" len="sm"/>
          </a:ln>
        </p:spPr>
        <p:txBody>
          <a:bodyPr/>
          <a:lstStyle/>
          <a:p>
            <a:pPr defTabSz="609630"/>
            <a:endParaRPr lang="de-DE" sz="1200">
              <a:solidFill>
                <a:prstClr val="black"/>
              </a:solidFill>
              <a:latin typeface="Calibri"/>
            </a:endParaRPr>
          </a:p>
        </p:txBody>
      </p:sp>
      <p:grpSp>
        <p:nvGrpSpPr>
          <p:cNvPr id="18" name="Group 18"/>
          <p:cNvGrpSpPr/>
          <p:nvPr/>
        </p:nvGrpSpPr>
        <p:grpSpPr>
          <a:xfrm>
            <a:off x="9193887" y="1577119"/>
            <a:ext cx="1992439" cy="1992439"/>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A4E0"/>
            </a:solidFill>
          </p:spPr>
          <p:txBody>
            <a:bodyPr/>
            <a:lstStyle/>
            <a:p>
              <a:pPr defTabSz="609630"/>
              <a:endParaRPr lang="de-DE" sz="1200">
                <a:solidFill>
                  <a:prstClr val="black"/>
                </a:solidFill>
                <a:latin typeface="Calibri"/>
              </a:endParaRPr>
            </a:p>
          </p:txBody>
        </p:sp>
        <p:sp>
          <p:nvSpPr>
            <p:cNvPr id="20" name="TextBox 20"/>
            <p:cNvSpPr txBox="1"/>
            <p:nvPr/>
          </p:nvSpPr>
          <p:spPr>
            <a:xfrm>
              <a:off x="76200" y="38100"/>
              <a:ext cx="660400" cy="698500"/>
            </a:xfrm>
            <a:prstGeom prst="rect">
              <a:avLst/>
            </a:prstGeom>
          </p:spPr>
          <p:txBody>
            <a:bodyPr lIns="33867" tIns="33867" rIns="33867" bIns="33867" rtlCol="0" anchor="ctr"/>
            <a:lstStyle/>
            <a:p>
              <a:pPr algn="ctr" defTabSz="609630">
                <a:lnSpc>
                  <a:spcPts val="1773"/>
                </a:lnSpc>
                <a:spcBef>
                  <a:spcPct val="0"/>
                </a:spcBef>
              </a:pPr>
              <a:endParaRPr sz="1200">
                <a:solidFill>
                  <a:prstClr val="black"/>
                </a:solidFill>
                <a:latin typeface="Calibri"/>
              </a:endParaRPr>
            </a:p>
          </p:txBody>
        </p:sp>
      </p:grpSp>
      <p:sp>
        <p:nvSpPr>
          <p:cNvPr id="21" name="TextBox 21"/>
          <p:cNvSpPr txBox="1"/>
          <p:nvPr/>
        </p:nvSpPr>
        <p:spPr>
          <a:xfrm>
            <a:off x="8853238" y="2166938"/>
            <a:ext cx="2673737" cy="846386"/>
          </a:xfrm>
          <a:prstGeom prst="rect">
            <a:avLst/>
          </a:prstGeom>
        </p:spPr>
        <p:txBody>
          <a:bodyPr lIns="0" tIns="0" rIns="0" bIns="0" rtlCol="0" anchor="t">
            <a:spAutoFit/>
          </a:bodyPr>
          <a:lstStyle/>
          <a:p>
            <a:pPr algn="ctr" defTabSz="609630">
              <a:lnSpc>
                <a:spcPts val="3300"/>
              </a:lnSpc>
            </a:pPr>
            <a:r>
              <a:rPr lang="en-US" sz="3000" b="1" dirty="0" err="1">
                <a:solidFill>
                  <a:srgbClr val="000000"/>
                </a:solidFill>
                <a:latin typeface="Canva Sans Bold"/>
                <a:ea typeface="Canva Sans Bold"/>
                <a:cs typeface="Canva Sans Bold"/>
                <a:sym typeface="Canva Sans Bold"/>
              </a:rPr>
              <a:t>sofort</a:t>
            </a:r>
            <a:r>
              <a:rPr lang="en-US" sz="3000" b="1" dirty="0">
                <a:solidFill>
                  <a:srgbClr val="000000"/>
                </a:solidFill>
                <a:latin typeface="Canva Sans Bold"/>
                <a:ea typeface="Canva Sans Bold"/>
                <a:cs typeface="Canva Sans Bold"/>
                <a:sym typeface="Canva Sans Bold"/>
              </a:rPr>
              <a:t> </a:t>
            </a:r>
            <a:br>
              <a:rPr lang="en-US" sz="3000" b="1" dirty="0">
                <a:solidFill>
                  <a:srgbClr val="000000"/>
                </a:solidFill>
                <a:latin typeface="Canva Sans Bold"/>
                <a:ea typeface="Canva Sans Bold"/>
                <a:cs typeface="Canva Sans Bold"/>
                <a:sym typeface="Canva Sans Bold"/>
              </a:rPr>
            </a:br>
            <a:r>
              <a:rPr lang="en-US" sz="3000" b="1" dirty="0" err="1">
                <a:solidFill>
                  <a:srgbClr val="000000"/>
                </a:solidFill>
                <a:latin typeface="Canva Sans Bold"/>
                <a:ea typeface="Canva Sans Bold"/>
                <a:cs typeface="Canva Sans Bold"/>
                <a:sym typeface="Canva Sans Bold"/>
              </a:rPr>
              <a:t>wirksam</a:t>
            </a:r>
            <a:endParaRPr lang="en-US" sz="3000" b="1" dirty="0">
              <a:solidFill>
                <a:srgbClr val="000000"/>
              </a:solidFill>
              <a:latin typeface="Canva Sans Bold"/>
              <a:ea typeface="Canva Sans Bold"/>
              <a:cs typeface="Canva Sans Bold"/>
              <a:sym typeface="Canva Sans Bold"/>
            </a:endParaRPr>
          </a:p>
        </p:txBody>
      </p:sp>
      <p:grpSp>
        <p:nvGrpSpPr>
          <p:cNvPr id="22" name="Group 22"/>
          <p:cNvGrpSpPr/>
          <p:nvPr/>
        </p:nvGrpSpPr>
        <p:grpSpPr>
          <a:xfrm>
            <a:off x="6279742" y="3217546"/>
            <a:ext cx="2101310" cy="464397"/>
            <a:chOff x="0" y="0"/>
            <a:chExt cx="488322" cy="107921"/>
          </a:xfrm>
        </p:grpSpPr>
        <p:sp>
          <p:nvSpPr>
            <p:cNvPr id="23" name="Freeform 23"/>
            <p:cNvSpPr/>
            <p:nvPr/>
          </p:nvSpPr>
          <p:spPr>
            <a:xfrm>
              <a:off x="0" y="0"/>
              <a:ext cx="488322" cy="107921"/>
            </a:xfrm>
            <a:custGeom>
              <a:avLst/>
              <a:gdLst/>
              <a:ahLst/>
              <a:cxnLst/>
              <a:rect l="l" t="t" r="r" b="b"/>
              <a:pathLst>
                <a:path w="488322" h="107921">
                  <a:moveTo>
                    <a:pt x="0" y="0"/>
                  </a:moveTo>
                  <a:lnTo>
                    <a:pt x="488322" y="0"/>
                  </a:lnTo>
                  <a:lnTo>
                    <a:pt x="488322" y="107921"/>
                  </a:lnTo>
                  <a:lnTo>
                    <a:pt x="0" y="107921"/>
                  </a:lnTo>
                  <a:close/>
                </a:path>
              </a:pathLst>
            </a:custGeom>
            <a:solidFill>
              <a:srgbClr val="D9D9D9"/>
            </a:solidFill>
          </p:spPr>
          <p:txBody>
            <a:bodyPr/>
            <a:lstStyle/>
            <a:p>
              <a:pPr defTabSz="609630"/>
              <a:endParaRPr lang="de-DE" sz="1200">
                <a:solidFill>
                  <a:prstClr val="black"/>
                </a:solidFill>
                <a:latin typeface="Calibri"/>
              </a:endParaRPr>
            </a:p>
          </p:txBody>
        </p:sp>
      </p:grpSp>
      <p:sp>
        <p:nvSpPr>
          <p:cNvPr id="24" name="TextBox 24"/>
          <p:cNvSpPr txBox="1"/>
          <p:nvPr/>
        </p:nvSpPr>
        <p:spPr>
          <a:xfrm>
            <a:off x="4121587" y="3249296"/>
            <a:ext cx="6431756" cy="436017"/>
          </a:xfrm>
          <a:prstGeom prst="rect">
            <a:avLst/>
          </a:prstGeom>
        </p:spPr>
        <p:txBody>
          <a:bodyPr lIns="0" tIns="0" rIns="0" bIns="0" rtlCol="0" anchor="t">
            <a:spAutoFit/>
          </a:bodyPr>
          <a:lstStyle/>
          <a:p>
            <a:pPr algn="ctr" defTabSz="609630">
              <a:lnSpc>
                <a:spcPts val="3374"/>
              </a:lnSpc>
              <a:spcBef>
                <a:spcPct val="0"/>
              </a:spcBef>
            </a:pPr>
            <a:r>
              <a:rPr lang="en-US" sz="3067">
                <a:solidFill>
                  <a:srgbClr val="000000"/>
                </a:solidFill>
                <a:latin typeface="Canva Sans"/>
                <a:ea typeface="Canva Sans"/>
                <a:cs typeface="Canva Sans"/>
                <a:sym typeface="Canva Sans"/>
              </a:rPr>
              <a:t>§ 110 BGB</a:t>
            </a:r>
          </a:p>
        </p:txBody>
      </p:sp>
      <p:grpSp>
        <p:nvGrpSpPr>
          <p:cNvPr id="25" name="Group 25"/>
          <p:cNvGrpSpPr/>
          <p:nvPr/>
        </p:nvGrpSpPr>
        <p:grpSpPr>
          <a:xfrm>
            <a:off x="8243174" y="4304243"/>
            <a:ext cx="1591776" cy="353483"/>
            <a:chOff x="0" y="0"/>
            <a:chExt cx="369912" cy="82146"/>
          </a:xfrm>
        </p:grpSpPr>
        <p:sp>
          <p:nvSpPr>
            <p:cNvPr id="26" name="Freeform 26"/>
            <p:cNvSpPr/>
            <p:nvPr/>
          </p:nvSpPr>
          <p:spPr>
            <a:xfrm>
              <a:off x="0" y="0"/>
              <a:ext cx="369912" cy="82146"/>
            </a:xfrm>
            <a:custGeom>
              <a:avLst/>
              <a:gdLst/>
              <a:ahLst/>
              <a:cxnLst/>
              <a:rect l="l" t="t" r="r" b="b"/>
              <a:pathLst>
                <a:path w="369912" h="82146">
                  <a:moveTo>
                    <a:pt x="0" y="0"/>
                  </a:moveTo>
                  <a:lnTo>
                    <a:pt x="369912" y="0"/>
                  </a:lnTo>
                  <a:lnTo>
                    <a:pt x="369912" y="82146"/>
                  </a:lnTo>
                  <a:lnTo>
                    <a:pt x="0" y="82146"/>
                  </a:lnTo>
                  <a:close/>
                </a:path>
              </a:pathLst>
            </a:custGeom>
            <a:solidFill>
              <a:srgbClr val="D9D9D9"/>
            </a:solidFill>
          </p:spPr>
          <p:txBody>
            <a:bodyPr/>
            <a:lstStyle/>
            <a:p>
              <a:pPr defTabSz="609630"/>
              <a:endParaRPr lang="de-DE" sz="1200">
                <a:solidFill>
                  <a:prstClr val="black"/>
                </a:solidFill>
                <a:latin typeface="Calibri"/>
              </a:endParaRPr>
            </a:p>
          </p:txBody>
        </p:sp>
      </p:grpSp>
      <p:sp>
        <p:nvSpPr>
          <p:cNvPr id="27" name="TextBox 27"/>
          <p:cNvSpPr txBox="1"/>
          <p:nvPr/>
        </p:nvSpPr>
        <p:spPr>
          <a:xfrm>
            <a:off x="7217621" y="4329643"/>
            <a:ext cx="3648685"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113 BGB</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2"/>
              <a:stretch>
                <a:fillRect t="-421406" b="-421406"/>
              </a:stretch>
            </a:blipFill>
          </p:spPr>
        </p:sp>
      </p:grpSp>
      <p:sp>
        <p:nvSpPr>
          <p:cNvPr id="4" name="Freeform 4"/>
          <p:cNvSpPr/>
          <p:nvPr/>
        </p:nvSpPr>
        <p:spPr>
          <a:xfrm>
            <a:off x="685800" y="1973241"/>
            <a:ext cx="6613173" cy="3952757"/>
          </a:xfrm>
          <a:custGeom>
            <a:avLst/>
            <a:gdLst/>
            <a:ahLst/>
            <a:cxnLst/>
            <a:rect l="l" t="t" r="r" b="b"/>
            <a:pathLst>
              <a:path w="9919759" h="5929135">
                <a:moveTo>
                  <a:pt x="0" y="0"/>
                </a:moveTo>
                <a:lnTo>
                  <a:pt x="9919759" y="0"/>
                </a:lnTo>
                <a:lnTo>
                  <a:pt x="9919759" y="5929135"/>
                </a:lnTo>
                <a:lnTo>
                  <a:pt x="0" y="5929135"/>
                </a:lnTo>
                <a:lnTo>
                  <a:pt x="0" y="0"/>
                </a:lnTo>
                <a:close/>
              </a:path>
            </a:pathLst>
          </a:custGeom>
          <a:blipFill>
            <a:blip r:embed="rId3"/>
            <a:stretch>
              <a:fillRect l="-141906"/>
            </a:stretch>
          </a:blipFill>
        </p:spPr>
      </p:sp>
      <p:sp>
        <p:nvSpPr>
          <p:cNvPr id="5" name="TextBox 5"/>
          <p:cNvSpPr txBox="1"/>
          <p:nvPr/>
        </p:nvSpPr>
        <p:spPr>
          <a:xfrm>
            <a:off x="3070544" y="744796"/>
            <a:ext cx="6050912" cy="549381"/>
          </a:xfrm>
          <a:prstGeom prst="rect">
            <a:avLst/>
          </a:prstGeom>
        </p:spPr>
        <p:txBody>
          <a:bodyPr wrap="square" lIns="0" tIns="0" rIns="0" bIns="0" rtlCol="0" anchor="t">
            <a:spAutoFit/>
          </a:bodyPr>
          <a:lstStyle/>
          <a:p>
            <a:pPr algn="ctr" defTabSz="609630">
              <a:lnSpc>
                <a:spcPts val="4666"/>
              </a:lnSpc>
            </a:pPr>
            <a:r>
              <a:rPr lang="en-US" sz="3333" b="1" dirty="0" err="1">
                <a:solidFill>
                  <a:srgbClr val="000000"/>
                </a:solidFill>
                <a:latin typeface="Canva Sans Bold"/>
                <a:ea typeface="Canva Sans Bold"/>
                <a:cs typeface="Canva Sans Bold"/>
                <a:sym typeface="Canva Sans Bold"/>
              </a:rPr>
              <a:t>Geschäftsfähigkeit</a:t>
            </a:r>
            <a:r>
              <a:rPr lang="en-US" sz="3333" b="1" dirty="0">
                <a:solidFill>
                  <a:srgbClr val="000000"/>
                </a:solidFill>
                <a:latin typeface="Canva Sans Bold"/>
                <a:ea typeface="Canva Sans Bold"/>
                <a:cs typeface="Canva Sans Bold"/>
                <a:sym typeface="Canva Sans Bold"/>
              </a:rPr>
              <a:t>, § 2 BGB</a:t>
            </a:r>
          </a:p>
        </p:txBody>
      </p:sp>
      <p:sp>
        <p:nvSpPr>
          <p:cNvPr id="6" name="TextBox 6"/>
          <p:cNvSpPr txBox="1"/>
          <p:nvPr/>
        </p:nvSpPr>
        <p:spPr>
          <a:xfrm>
            <a:off x="6930531" y="2248861"/>
            <a:ext cx="491634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ab Vollendung des </a:t>
            </a:r>
          </a:p>
          <a:p>
            <a:pPr algn="ctr" defTabSz="609630">
              <a:lnSpc>
                <a:spcPts val="3666"/>
              </a:lnSpc>
            </a:pPr>
            <a:r>
              <a:rPr lang="en-US" sz="3333">
                <a:solidFill>
                  <a:srgbClr val="000000"/>
                </a:solidFill>
                <a:latin typeface="Canva Sans"/>
                <a:ea typeface="Canva Sans"/>
                <a:cs typeface="Canva Sans"/>
                <a:sym typeface="Canva Sans"/>
              </a:rPr>
              <a:t>18. Lebensjahrs </a:t>
            </a:r>
          </a:p>
        </p:txBody>
      </p:sp>
      <p:sp>
        <p:nvSpPr>
          <p:cNvPr id="7" name="Freeform 7"/>
          <p:cNvSpPr/>
          <p:nvPr/>
        </p:nvSpPr>
        <p:spPr>
          <a:xfrm rot="5400000">
            <a:off x="8916227" y="3865616"/>
            <a:ext cx="1127595" cy="467951"/>
          </a:xfrm>
          <a:custGeom>
            <a:avLst/>
            <a:gdLst/>
            <a:ahLst/>
            <a:cxnLst/>
            <a:rect l="l" t="t" r="r" b="b"/>
            <a:pathLst>
              <a:path w="1691392" h="701927">
                <a:moveTo>
                  <a:pt x="0" y="0"/>
                </a:moveTo>
                <a:lnTo>
                  <a:pt x="1691392" y="0"/>
                </a:lnTo>
                <a:lnTo>
                  <a:pt x="1691392" y="701927"/>
                </a:lnTo>
                <a:lnTo>
                  <a:pt x="0" y="7019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7716601" y="5044388"/>
            <a:ext cx="368672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 18 Jahre </a:t>
            </a:r>
          </a:p>
          <a:p>
            <a:pPr algn="ctr" defTabSz="609630">
              <a:lnSpc>
                <a:spcPts val="3666"/>
              </a:lnSpc>
            </a:pPr>
            <a:r>
              <a:rPr lang="en-US" sz="3333">
                <a:solidFill>
                  <a:srgbClr val="000000"/>
                </a:solidFill>
                <a:latin typeface="Canva Sans"/>
                <a:ea typeface="Canva Sans"/>
                <a:cs typeface="Canva Sans"/>
                <a:sym typeface="Canva Sans"/>
              </a:rPr>
              <a:t>bis zum Tod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C8DD"/>
        </a:solidFill>
        <a:effectLst/>
      </p:bgPr>
    </p:bg>
    <p:spTree>
      <p:nvGrpSpPr>
        <p:cNvPr id="1" name=""/>
        <p:cNvGrpSpPr/>
        <p:nvPr/>
      </p:nvGrpSpPr>
      <p:grpSpPr>
        <a:xfrm>
          <a:off x="0" y="0"/>
          <a:ext cx="0" cy="0"/>
          <a:chOff x="0" y="0"/>
          <a:chExt cx="0" cy="0"/>
        </a:xfrm>
      </p:grpSpPr>
      <p:grpSp>
        <p:nvGrpSpPr>
          <p:cNvPr id="2" name="Group 2"/>
          <p:cNvGrpSpPr/>
          <p:nvPr/>
        </p:nvGrpSpPr>
        <p:grpSpPr>
          <a:xfrm>
            <a:off x="685800" y="685800"/>
            <a:ext cx="10820400" cy="764636"/>
            <a:chOff x="0" y="0"/>
            <a:chExt cx="2514545" cy="177693"/>
          </a:xfrm>
        </p:grpSpPr>
        <p:sp>
          <p:nvSpPr>
            <p:cNvPr id="3" name="Freeform 3"/>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4" name="Freeform 4"/>
          <p:cNvSpPr/>
          <p:nvPr/>
        </p:nvSpPr>
        <p:spPr>
          <a:xfrm>
            <a:off x="5110345" y="2260750"/>
            <a:ext cx="6395855" cy="3426734"/>
          </a:xfrm>
          <a:custGeom>
            <a:avLst/>
            <a:gdLst/>
            <a:ahLst/>
            <a:cxnLst/>
            <a:rect l="l" t="t" r="r" b="b"/>
            <a:pathLst>
              <a:path w="9593782" h="5140101">
                <a:moveTo>
                  <a:pt x="0" y="0"/>
                </a:moveTo>
                <a:lnTo>
                  <a:pt x="9593782" y="0"/>
                </a:lnTo>
                <a:lnTo>
                  <a:pt x="9593782" y="5140101"/>
                </a:lnTo>
                <a:lnTo>
                  <a:pt x="0" y="5140101"/>
                </a:lnTo>
                <a:lnTo>
                  <a:pt x="0" y="0"/>
                </a:lnTo>
                <a:close/>
              </a:path>
            </a:pathLst>
          </a:custGeom>
          <a:blipFill>
            <a:blip r:embed="rId4"/>
            <a:stretch>
              <a:fillRect t="-13154" r="-14505" b="-29504"/>
            </a:stretch>
          </a:blipFill>
        </p:spPr>
      </p:sp>
      <p:sp>
        <p:nvSpPr>
          <p:cNvPr id="5" name="TextBox 5"/>
          <p:cNvSpPr txBox="1"/>
          <p:nvPr/>
        </p:nvSpPr>
        <p:spPr>
          <a:xfrm>
            <a:off x="3663088" y="751676"/>
            <a:ext cx="486582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Geschäftsfähigkeit</a:t>
            </a:r>
          </a:p>
        </p:txBody>
      </p:sp>
      <p:sp>
        <p:nvSpPr>
          <p:cNvPr id="6" name="TextBox 6"/>
          <p:cNvSpPr txBox="1"/>
          <p:nvPr/>
        </p:nvSpPr>
        <p:spPr>
          <a:xfrm>
            <a:off x="1318677" y="2292500"/>
            <a:ext cx="2968290"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18 Jahre bis zum Tod</a:t>
            </a:r>
          </a:p>
        </p:txBody>
      </p:sp>
      <p:sp>
        <p:nvSpPr>
          <p:cNvPr id="7" name="Freeform 7"/>
          <p:cNvSpPr/>
          <p:nvPr/>
        </p:nvSpPr>
        <p:spPr>
          <a:xfrm rot="5400000">
            <a:off x="2239024" y="3740141"/>
            <a:ext cx="1127595" cy="467951"/>
          </a:xfrm>
          <a:custGeom>
            <a:avLst/>
            <a:gdLst/>
            <a:ahLst/>
            <a:cxnLst/>
            <a:rect l="l" t="t" r="r" b="b"/>
            <a:pathLst>
              <a:path w="1691392" h="701927">
                <a:moveTo>
                  <a:pt x="0" y="0"/>
                </a:moveTo>
                <a:lnTo>
                  <a:pt x="1691392" y="0"/>
                </a:lnTo>
                <a:lnTo>
                  <a:pt x="1691392" y="701927"/>
                </a:lnTo>
                <a:lnTo>
                  <a:pt x="0" y="7019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679424" y="4749800"/>
            <a:ext cx="443092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Willenserklärungen sind </a:t>
            </a:r>
            <a:r>
              <a:rPr lang="en-US" sz="3333" b="1">
                <a:solidFill>
                  <a:srgbClr val="000000"/>
                </a:solidFill>
                <a:latin typeface="Canva Sans Bold"/>
                <a:ea typeface="Canva Sans Bold"/>
                <a:cs typeface="Canva Sans Bold"/>
                <a:sym typeface="Canva Sans Bold"/>
              </a:rPr>
              <a:t>rechtswirksam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2127</Words>
  <Application>Microsoft Office PowerPoint</Application>
  <PresentationFormat>Breitbild</PresentationFormat>
  <Paragraphs>384</Paragraphs>
  <Slides>53</Slides>
  <Notes>1</Notes>
  <HiddenSlides>0</HiddenSlides>
  <MMClips>0</MMClips>
  <ScaleCrop>false</ScaleCrop>
  <HeadingPairs>
    <vt:vector size="6" baseType="variant">
      <vt:variant>
        <vt:lpstr>Verwendete Schriftarten</vt:lpstr>
      </vt:variant>
      <vt:variant>
        <vt:i4>8</vt:i4>
      </vt:variant>
      <vt:variant>
        <vt:lpstr>Design</vt:lpstr>
      </vt:variant>
      <vt:variant>
        <vt:i4>5</vt:i4>
      </vt:variant>
      <vt:variant>
        <vt:lpstr>Folientitel</vt:lpstr>
      </vt:variant>
      <vt:variant>
        <vt:i4>53</vt:i4>
      </vt:variant>
    </vt:vector>
  </HeadingPairs>
  <TitlesOfParts>
    <vt:vector size="66" baseType="lpstr">
      <vt:lpstr>Aptos</vt:lpstr>
      <vt:lpstr>Arial</vt:lpstr>
      <vt:lpstr>Calibri</vt:lpstr>
      <vt:lpstr>Calibri Light</vt:lpstr>
      <vt:lpstr>Canva Sans</vt:lpstr>
      <vt:lpstr>Canva Sans Bold</vt:lpstr>
      <vt:lpstr>Canva Sans Italics</vt:lpstr>
      <vt:lpstr>Noot</vt:lpstr>
      <vt:lpstr>Office Theme</vt:lpstr>
      <vt:lpstr>1_Office Theme</vt:lpstr>
      <vt:lpstr>1_Office</vt:lpstr>
      <vt:lpstr>2_Office Theme</vt:lpstr>
      <vt:lpstr>2_Office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Hinz, Sandy</dc:creator>
  <cp:lastModifiedBy>Hinz, Sandy</cp:lastModifiedBy>
  <cp:revision>24</cp:revision>
  <cp:lastPrinted>2025-08-07T07:59:24Z</cp:lastPrinted>
  <dcterms:created xsi:type="dcterms:W3CDTF">2025-07-28T09:15:06Z</dcterms:created>
  <dcterms:modified xsi:type="dcterms:W3CDTF">2026-09-07T09:09:10Z</dcterms:modified>
</cp:coreProperties>
</file>