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8288000" cy="10287000"/>
  <p:notesSz cx="6858000" cy="9144000"/>
  <p:embeddedFontLst>
    <p:embeddedFont>
      <p:font typeface="Canva Sans" panose="020B0604020202020204" charset="0"/>
      <p:regular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1DB1D23-6C29-ED43-B2C3-636C25310C41}" v="12" dt="2025-02-21T09:34:59.02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04" autoAdjust="0"/>
    <p:restoredTop sz="94569" autoAdjust="0"/>
  </p:normalViewPr>
  <p:slideViewPr>
    <p:cSldViewPr>
      <p:cViewPr varScale="1">
        <p:scale>
          <a:sx n="70" d="100"/>
          <a:sy n="70" d="100"/>
        </p:scale>
        <p:origin x="834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microsoft.com/office/2015/10/relationships/revisionInfo" Target="revisionInfo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3" name="Freeform 3"/>
          <p:cNvSpPr/>
          <p:nvPr/>
        </p:nvSpPr>
        <p:spPr>
          <a:xfrm>
            <a:off x="317848" y="291409"/>
            <a:ext cx="1904721" cy="1904721"/>
          </a:xfrm>
          <a:custGeom>
            <a:avLst/>
            <a:gdLst/>
            <a:ahLst/>
            <a:cxnLst/>
            <a:rect l="l" t="t" r="r" b="b"/>
            <a:pathLst>
              <a:path w="1904721" h="1904721">
                <a:moveTo>
                  <a:pt x="0" y="0"/>
                </a:moveTo>
                <a:lnTo>
                  <a:pt x="1904721" y="0"/>
                </a:lnTo>
                <a:lnTo>
                  <a:pt x="1904721" y="1904721"/>
                </a:lnTo>
                <a:lnTo>
                  <a:pt x="0" y="190472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4" name="TextBox 4"/>
          <p:cNvSpPr txBox="1"/>
          <p:nvPr/>
        </p:nvSpPr>
        <p:spPr>
          <a:xfrm>
            <a:off x="604316" y="865945"/>
            <a:ext cx="1331785" cy="679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99" dirty="0">
                <a:solidFill>
                  <a:srgbClr val="FF3131"/>
                </a:solidFill>
                <a:latin typeface="Canva Sans"/>
                <a:ea typeface="Canva Sans"/>
                <a:cs typeface="Canva Sans"/>
                <a:sym typeface="Canva Sans"/>
              </a:rPr>
              <a:t>D2a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650381" y="669843"/>
            <a:ext cx="13985520" cy="1360103"/>
            <a:chOff x="0" y="0"/>
            <a:chExt cx="2166723" cy="21071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166723" cy="210716"/>
            </a:xfrm>
            <a:custGeom>
              <a:avLst/>
              <a:gdLst/>
              <a:ahLst/>
              <a:cxnLst/>
              <a:rect l="l" t="t" r="r" b="b"/>
              <a:pathLst>
                <a:path w="2166723" h="210716">
                  <a:moveTo>
                    <a:pt x="12732" y="0"/>
                  </a:moveTo>
                  <a:lnTo>
                    <a:pt x="2153991" y="0"/>
                  </a:lnTo>
                  <a:cubicBezTo>
                    <a:pt x="2161023" y="0"/>
                    <a:pt x="2166723" y="5700"/>
                    <a:pt x="2166723" y="12732"/>
                  </a:cubicBezTo>
                  <a:lnTo>
                    <a:pt x="2166723" y="197984"/>
                  </a:lnTo>
                  <a:cubicBezTo>
                    <a:pt x="2166723" y="201360"/>
                    <a:pt x="2165382" y="204599"/>
                    <a:pt x="2162994" y="206986"/>
                  </a:cubicBezTo>
                  <a:cubicBezTo>
                    <a:pt x="2160606" y="209374"/>
                    <a:pt x="2157368" y="210716"/>
                    <a:pt x="2153991" y="210716"/>
                  </a:cubicBezTo>
                  <a:lnTo>
                    <a:pt x="12732" y="210716"/>
                  </a:lnTo>
                  <a:cubicBezTo>
                    <a:pt x="5700" y="210716"/>
                    <a:pt x="0" y="205015"/>
                    <a:pt x="0" y="197984"/>
                  </a:cubicBezTo>
                  <a:lnTo>
                    <a:pt x="0" y="12732"/>
                  </a:lnTo>
                  <a:cubicBezTo>
                    <a:pt x="0" y="5700"/>
                    <a:pt x="5700" y="0"/>
                    <a:pt x="12732" y="0"/>
                  </a:cubicBezTo>
                  <a:close/>
                </a:path>
              </a:pathLst>
            </a:custGeom>
            <a:blipFill>
              <a:blip r:embed="rId5"/>
              <a:stretch>
                <a:fillRect t="-464134" b="-464134"/>
              </a:stretch>
            </a:blipFill>
          </p:spPr>
          <p:txBody>
            <a:bodyPr/>
            <a:lstStyle/>
            <a:p>
              <a:endParaRPr lang="de-DE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2856536" y="796298"/>
            <a:ext cx="14148063" cy="1066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500">
                <a:solidFill>
                  <a:srgbClr val="363636"/>
                </a:solidFill>
                <a:latin typeface="Canva Sans"/>
                <a:ea typeface="Canva Sans"/>
                <a:cs typeface="Canva Sans"/>
                <a:sym typeface="Canva Sans"/>
              </a:rPr>
              <a:t>Der Richter verfügt das SVV. Der Kläger ist anwaltlich vertreten und erhält einen Hinweis gemäß § 139 ZPO.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650381" y="2640951"/>
            <a:ext cx="14797199" cy="7023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 u="sng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Verfügung</a:t>
            </a:r>
            <a:r>
              <a:rPr lang="en-US" sz="3999" u="sng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:</a:t>
            </a:r>
          </a:p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1.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Mitteilung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vom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SVV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senden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an:</a:t>
            </a:r>
          </a:p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a.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Klägervertreter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formlos</a:t>
            </a:r>
            <a:endParaRPr lang="en-US" sz="3999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   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mit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beglaubigter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Abschrift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der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richterlichen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Auflagen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und</a:t>
            </a:r>
          </a:p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   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Belehrungen</a:t>
            </a:r>
            <a:endParaRPr lang="en-US" sz="3999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b.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Beklagter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./. ZU</a:t>
            </a:r>
          </a:p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   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mit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beglaubigter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Abschrift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der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richterlichen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Auflagen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und </a:t>
            </a:r>
          </a:p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   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Belehrungen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sowie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beglaubigte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Abschrift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der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Klageschrift</a:t>
            </a:r>
            <a:endParaRPr lang="en-US" sz="3999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2. WV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zur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richterlichen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Frist</a:t>
            </a:r>
          </a:p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Name, Datum,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Dienstbezeichnung</a:t>
            </a:r>
            <a:endParaRPr lang="en-US" sz="3999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3" name="Freeform 3"/>
          <p:cNvSpPr/>
          <p:nvPr/>
        </p:nvSpPr>
        <p:spPr>
          <a:xfrm>
            <a:off x="317848" y="291409"/>
            <a:ext cx="1904721" cy="1904721"/>
          </a:xfrm>
          <a:custGeom>
            <a:avLst/>
            <a:gdLst/>
            <a:ahLst/>
            <a:cxnLst/>
            <a:rect l="l" t="t" r="r" b="b"/>
            <a:pathLst>
              <a:path w="1904721" h="1904721">
                <a:moveTo>
                  <a:pt x="0" y="0"/>
                </a:moveTo>
                <a:lnTo>
                  <a:pt x="1904721" y="0"/>
                </a:lnTo>
                <a:lnTo>
                  <a:pt x="1904721" y="1904721"/>
                </a:lnTo>
                <a:lnTo>
                  <a:pt x="0" y="190472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4" name="TextBox 4"/>
          <p:cNvSpPr txBox="1"/>
          <p:nvPr/>
        </p:nvSpPr>
        <p:spPr>
          <a:xfrm>
            <a:off x="604316" y="865945"/>
            <a:ext cx="1331785" cy="679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99" dirty="0">
                <a:solidFill>
                  <a:srgbClr val="FF3131"/>
                </a:solidFill>
                <a:latin typeface="Canva Sans"/>
                <a:ea typeface="Canva Sans"/>
                <a:cs typeface="Canva Sans"/>
                <a:sym typeface="Canva Sans"/>
              </a:rPr>
              <a:t>D2b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650381" y="669843"/>
            <a:ext cx="15103370" cy="2506254"/>
            <a:chOff x="0" y="0"/>
            <a:chExt cx="2339907" cy="38828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339907" cy="388284"/>
            </a:xfrm>
            <a:custGeom>
              <a:avLst/>
              <a:gdLst/>
              <a:ahLst/>
              <a:cxnLst/>
              <a:rect l="l" t="t" r="r" b="b"/>
              <a:pathLst>
                <a:path w="2339907" h="388284">
                  <a:moveTo>
                    <a:pt x="11790" y="0"/>
                  </a:moveTo>
                  <a:lnTo>
                    <a:pt x="2328117" y="0"/>
                  </a:lnTo>
                  <a:cubicBezTo>
                    <a:pt x="2334629" y="0"/>
                    <a:pt x="2339907" y="5278"/>
                    <a:pt x="2339907" y="11790"/>
                  </a:cubicBezTo>
                  <a:lnTo>
                    <a:pt x="2339907" y="376495"/>
                  </a:lnTo>
                  <a:cubicBezTo>
                    <a:pt x="2339907" y="383006"/>
                    <a:pt x="2334629" y="388284"/>
                    <a:pt x="2328117" y="388284"/>
                  </a:cubicBezTo>
                  <a:lnTo>
                    <a:pt x="11790" y="388284"/>
                  </a:lnTo>
                  <a:cubicBezTo>
                    <a:pt x="8663" y="388284"/>
                    <a:pt x="5664" y="387042"/>
                    <a:pt x="3453" y="384831"/>
                  </a:cubicBezTo>
                  <a:cubicBezTo>
                    <a:pt x="1242" y="382620"/>
                    <a:pt x="0" y="379621"/>
                    <a:pt x="0" y="376495"/>
                  </a:cubicBezTo>
                  <a:lnTo>
                    <a:pt x="0" y="11790"/>
                  </a:lnTo>
                  <a:cubicBezTo>
                    <a:pt x="0" y="5278"/>
                    <a:pt x="5278" y="0"/>
                    <a:pt x="11790" y="0"/>
                  </a:cubicBezTo>
                  <a:close/>
                </a:path>
              </a:pathLst>
            </a:custGeom>
            <a:blipFill>
              <a:blip r:embed="rId5"/>
              <a:stretch>
                <a:fillRect t="-251313" b="-251313"/>
              </a:stretch>
            </a:blipFill>
          </p:spPr>
          <p:txBody>
            <a:bodyPr/>
            <a:lstStyle/>
            <a:p>
              <a:endParaRPr lang="de-DE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2904642" y="856170"/>
            <a:ext cx="14594848" cy="2133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5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Der Beklagte hat seine Verteidigungsabsicht nicht rechtzeitig ange-zeigt. Der Richter erlässt auf Antrag ein VU. Beide Parteien sind nicht anwaltlich vertreten. Eine vollstreckbare Ausfertigung wurde nicht beantragt.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650381" y="3425927"/>
            <a:ext cx="15310308" cy="6318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 u="sng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Verfügung</a:t>
            </a:r>
            <a:r>
              <a:rPr lang="en-US" sz="3999" u="sng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:</a:t>
            </a:r>
          </a:p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1. Je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eine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beglaubigte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Abschrift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des VU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senden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an:</a:t>
            </a:r>
          </a:p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a.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Kläger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./. ZU</a:t>
            </a:r>
          </a:p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b.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Beklagter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./. ZU</a:t>
            </a:r>
          </a:p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2.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Nach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Rückkehr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der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Zustellnachweise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die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Zustelldaten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auf</a:t>
            </a:r>
          </a:p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   der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Urschrift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vermerken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.</a:t>
            </a:r>
          </a:p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3. Kosten</a:t>
            </a:r>
          </a:p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4. 1 Monat (VE,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weglegen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)</a:t>
            </a:r>
          </a:p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Name, Datum,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Dienstbezeichnung</a:t>
            </a:r>
            <a:endParaRPr lang="en-US" sz="3999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3" name="Freeform 3"/>
          <p:cNvSpPr/>
          <p:nvPr/>
        </p:nvSpPr>
        <p:spPr>
          <a:xfrm>
            <a:off x="317848" y="291409"/>
            <a:ext cx="1904721" cy="1904721"/>
          </a:xfrm>
          <a:custGeom>
            <a:avLst/>
            <a:gdLst/>
            <a:ahLst/>
            <a:cxnLst/>
            <a:rect l="l" t="t" r="r" b="b"/>
            <a:pathLst>
              <a:path w="1904721" h="1904721">
                <a:moveTo>
                  <a:pt x="0" y="0"/>
                </a:moveTo>
                <a:lnTo>
                  <a:pt x="1904721" y="0"/>
                </a:lnTo>
                <a:lnTo>
                  <a:pt x="1904721" y="1904721"/>
                </a:lnTo>
                <a:lnTo>
                  <a:pt x="0" y="190472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4" name="TextBox 4"/>
          <p:cNvSpPr txBox="1"/>
          <p:nvPr/>
        </p:nvSpPr>
        <p:spPr>
          <a:xfrm>
            <a:off x="604316" y="865945"/>
            <a:ext cx="1331785" cy="679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99" dirty="0">
                <a:solidFill>
                  <a:srgbClr val="FF3131"/>
                </a:solidFill>
                <a:latin typeface="Canva Sans"/>
                <a:ea typeface="Canva Sans"/>
                <a:cs typeface="Canva Sans"/>
                <a:sym typeface="Canva Sans"/>
              </a:rPr>
              <a:t>D2c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650381" y="669843"/>
            <a:ext cx="12995019" cy="1374253"/>
            <a:chOff x="0" y="0"/>
            <a:chExt cx="2013269" cy="21290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013269" cy="212908"/>
            </a:xfrm>
            <a:custGeom>
              <a:avLst/>
              <a:gdLst/>
              <a:ahLst/>
              <a:cxnLst/>
              <a:rect l="l" t="t" r="r" b="b"/>
              <a:pathLst>
                <a:path w="2013269" h="212908">
                  <a:moveTo>
                    <a:pt x="13702" y="0"/>
                  </a:moveTo>
                  <a:lnTo>
                    <a:pt x="1999566" y="0"/>
                  </a:lnTo>
                  <a:cubicBezTo>
                    <a:pt x="2003200" y="0"/>
                    <a:pt x="2006685" y="1444"/>
                    <a:pt x="2009255" y="4013"/>
                  </a:cubicBezTo>
                  <a:cubicBezTo>
                    <a:pt x="2011825" y="6583"/>
                    <a:pt x="2013269" y="10068"/>
                    <a:pt x="2013269" y="13702"/>
                  </a:cubicBezTo>
                  <a:lnTo>
                    <a:pt x="2013269" y="199205"/>
                  </a:lnTo>
                  <a:cubicBezTo>
                    <a:pt x="2013269" y="206773"/>
                    <a:pt x="2007134" y="212908"/>
                    <a:pt x="1999566" y="212908"/>
                  </a:cubicBezTo>
                  <a:lnTo>
                    <a:pt x="13702" y="212908"/>
                  </a:lnTo>
                  <a:cubicBezTo>
                    <a:pt x="6135" y="212908"/>
                    <a:pt x="0" y="206773"/>
                    <a:pt x="0" y="199205"/>
                  </a:cubicBezTo>
                  <a:lnTo>
                    <a:pt x="0" y="13702"/>
                  </a:lnTo>
                  <a:cubicBezTo>
                    <a:pt x="0" y="6135"/>
                    <a:pt x="6135" y="0"/>
                    <a:pt x="13702" y="0"/>
                  </a:cubicBezTo>
                  <a:close/>
                </a:path>
              </a:pathLst>
            </a:custGeom>
            <a:blipFill>
              <a:blip r:embed="rId5"/>
              <a:stretch>
                <a:fillRect t="-422802" b="-422802"/>
              </a:stretch>
            </a:blipFill>
          </p:spPr>
          <p:txBody>
            <a:bodyPr/>
            <a:lstStyle/>
            <a:p>
              <a:endParaRPr lang="de-DE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2858301" y="854223"/>
            <a:ext cx="12645554" cy="1066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5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Der Richter verfügt das SVV. Der Kläger erhält eine Auflage </a:t>
            </a:r>
          </a:p>
          <a:p>
            <a:pPr algn="l">
              <a:lnSpc>
                <a:spcPts val="4200"/>
              </a:lnSpc>
            </a:pPr>
            <a:r>
              <a:rPr lang="en-US" sz="35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gemäß § 273 ZPO.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650381" y="2746726"/>
            <a:ext cx="15961208" cy="7023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 u="sng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Verfügung</a:t>
            </a:r>
            <a:r>
              <a:rPr lang="en-US" sz="3999" u="sng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:</a:t>
            </a:r>
          </a:p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1.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Mitteilung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vom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SVV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senden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an:</a:t>
            </a:r>
          </a:p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a.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Kläger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./. ZU</a:t>
            </a:r>
          </a:p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   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mit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beglaubigter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Abschrift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der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richterlichen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Auflagen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und</a:t>
            </a:r>
          </a:p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   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Belehrungen</a:t>
            </a:r>
            <a:endParaRPr lang="en-US" sz="3999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b.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Beklagter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./. ZU</a:t>
            </a:r>
          </a:p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   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mit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beglaubigter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Abschrift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der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richterlichen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Auflagen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und</a:t>
            </a:r>
          </a:p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   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Belehrungen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sowie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beglaubigte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Abschrift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der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Klageschrift</a:t>
            </a:r>
            <a:endParaRPr lang="en-US" sz="3999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2. WV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zur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richterlichen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Frist</a:t>
            </a:r>
          </a:p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Name, Datum,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Dienstbezeichnung</a:t>
            </a:r>
            <a:endParaRPr lang="en-US" sz="3999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3" name="Freeform 3"/>
          <p:cNvSpPr/>
          <p:nvPr/>
        </p:nvSpPr>
        <p:spPr>
          <a:xfrm>
            <a:off x="317848" y="291409"/>
            <a:ext cx="1904721" cy="1904721"/>
          </a:xfrm>
          <a:custGeom>
            <a:avLst/>
            <a:gdLst/>
            <a:ahLst/>
            <a:cxnLst/>
            <a:rect l="l" t="t" r="r" b="b"/>
            <a:pathLst>
              <a:path w="1904721" h="1904721">
                <a:moveTo>
                  <a:pt x="0" y="0"/>
                </a:moveTo>
                <a:lnTo>
                  <a:pt x="1904721" y="0"/>
                </a:lnTo>
                <a:lnTo>
                  <a:pt x="1904721" y="1904721"/>
                </a:lnTo>
                <a:lnTo>
                  <a:pt x="0" y="190472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4" name="TextBox 4"/>
          <p:cNvSpPr txBox="1"/>
          <p:nvPr/>
        </p:nvSpPr>
        <p:spPr>
          <a:xfrm>
            <a:off x="604316" y="865945"/>
            <a:ext cx="1331785" cy="679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99" dirty="0">
                <a:solidFill>
                  <a:srgbClr val="FF3131"/>
                </a:solidFill>
                <a:latin typeface="Canva Sans"/>
                <a:ea typeface="Canva Sans"/>
                <a:cs typeface="Canva Sans"/>
                <a:sym typeface="Canva Sans"/>
              </a:rPr>
              <a:t>D2d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650381" y="669843"/>
            <a:ext cx="13985520" cy="1331803"/>
            <a:chOff x="0" y="0"/>
            <a:chExt cx="2166723" cy="206331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166723" cy="206331"/>
            </a:xfrm>
            <a:custGeom>
              <a:avLst/>
              <a:gdLst/>
              <a:ahLst/>
              <a:cxnLst/>
              <a:rect l="l" t="t" r="r" b="b"/>
              <a:pathLst>
                <a:path w="2166723" h="206331">
                  <a:moveTo>
                    <a:pt x="12732" y="0"/>
                  </a:moveTo>
                  <a:lnTo>
                    <a:pt x="2153991" y="0"/>
                  </a:lnTo>
                  <a:cubicBezTo>
                    <a:pt x="2161023" y="0"/>
                    <a:pt x="2166723" y="5700"/>
                    <a:pt x="2166723" y="12732"/>
                  </a:cubicBezTo>
                  <a:lnTo>
                    <a:pt x="2166723" y="193599"/>
                  </a:lnTo>
                  <a:cubicBezTo>
                    <a:pt x="2166723" y="196976"/>
                    <a:pt x="2165382" y="200214"/>
                    <a:pt x="2162994" y="202602"/>
                  </a:cubicBezTo>
                  <a:cubicBezTo>
                    <a:pt x="2160606" y="204990"/>
                    <a:pt x="2157368" y="206331"/>
                    <a:pt x="2153991" y="206331"/>
                  </a:cubicBezTo>
                  <a:lnTo>
                    <a:pt x="12732" y="206331"/>
                  </a:lnTo>
                  <a:cubicBezTo>
                    <a:pt x="5700" y="206331"/>
                    <a:pt x="0" y="200631"/>
                    <a:pt x="0" y="193599"/>
                  </a:cubicBezTo>
                  <a:lnTo>
                    <a:pt x="0" y="12732"/>
                  </a:lnTo>
                  <a:cubicBezTo>
                    <a:pt x="0" y="5700"/>
                    <a:pt x="5700" y="0"/>
                    <a:pt x="12732" y="0"/>
                  </a:cubicBezTo>
                  <a:close/>
                </a:path>
              </a:pathLst>
            </a:custGeom>
            <a:blipFill>
              <a:blip r:embed="rId5"/>
              <a:stretch>
                <a:fillRect t="-475059" b="-475059"/>
              </a:stretch>
            </a:blipFill>
          </p:spPr>
          <p:txBody>
            <a:bodyPr/>
            <a:lstStyle/>
            <a:p>
              <a:endParaRPr lang="de-DE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2801701" y="745295"/>
            <a:ext cx="13547748" cy="1066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5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Im SVV ergeht ein AU. Nur der Beklagte ist anwaltlich vertreten. Eine vollstreckbare Ausfertigung wurde nicht beantragt.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650381" y="2548626"/>
            <a:ext cx="14928258" cy="6318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 u="sng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Verfügung</a:t>
            </a:r>
            <a:r>
              <a:rPr lang="en-US" sz="3999" u="sng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:</a:t>
            </a:r>
          </a:p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1. Je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eine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beglaubigte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Abschrift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des AU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senden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an:</a:t>
            </a:r>
          </a:p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a.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Kläger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./. ZU</a:t>
            </a:r>
          </a:p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b.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Beklagtervertreter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./. EB</a:t>
            </a:r>
          </a:p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2.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Nach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Rückkehr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der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Zustellnachweise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die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Zustelldaten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auf</a:t>
            </a:r>
          </a:p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    der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Urschrift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vermerken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.</a:t>
            </a:r>
          </a:p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3. Kosten, VE</a:t>
            </a:r>
          </a:p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4. 6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Wochen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(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weglegen</a:t>
            </a: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)</a:t>
            </a:r>
          </a:p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Name, Datum, </a:t>
            </a:r>
            <a:r>
              <a:rPr lang="en-US" sz="3999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Dienstbezeichnung</a:t>
            </a:r>
            <a:endParaRPr lang="en-US" sz="3999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8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310</Words>
  <Application>Microsoft Office PowerPoint</Application>
  <PresentationFormat>Benutzerdefiniert</PresentationFormat>
  <Paragraphs>47</Paragraphs>
  <Slides>4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4</vt:i4>
      </vt:variant>
    </vt:vector>
  </HeadingPairs>
  <TitlesOfParts>
    <vt:vector size="8" baseType="lpstr">
      <vt:lpstr>Arial</vt:lpstr>
      <vt:lpstr>Canva Sans</vt:lpstr>
      <vt:lpstr>Calibri</vt:lpstr>
      <vt:lpstr>Office Theme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Übungsheft_ZP_D2</dc:title>
  <dc:creator>Hinz, Sandy</dc:creator>
  <cp:lastModifiedBy>Hinz, Sandy</cp:lastModifiedBy>
  <cp:revision>2</cp:revision>
  <dcterms:created xsi:type="dcterms:W3CDTF">2006-08-16T00:00:00Z</dcterms:created>
  <dcterms:modified xsi:type="dcterms:W3CDTF">2026-08-25T10:35:29Z</dcterms:modified>
  <dc:identifier>DAGfuT7luBw</dc:identifier>
</cp:coreProperties>
</file>