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18288000" cy="10287000"/>
  <p:notesSz cx="6858000" cy="9144000"/>
  <p:embeddedFontLst>
    <p:embeddedFont>
      <p:font typeface="Canva Sans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D2E6CE-A104-7C47-B652-2AC71026A55C}" v="41" dt="2025-02-21T09:19:38.5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589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D1d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018470" cy="1246903"/>
            <a:chOff x="0" y="0"/>
            <a:chExt cx="2326754" cy="1931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26754" cy="193178"/>
            </a:xfrm>
            <a:custGeom>
              <a:avLst/>
              <a:gdLst/>
              <a:ahLst/>
              <a:cxnLst/>
              <a:rect l="l" t="t" r="r" b="b"/>
              <a:pathLst>
                <a:path w="2326754" h="193178">
                  <a:moveTo>
                    <a:pt x="11856" y="0"/>
                  </a:moveTo>
                  <a:lnTo>
                    <a:pt x="2314898" y="0"/>
                  </a:lnTo>
                  <a:cubicBezTo>
                    <a:pt x="2318042" y="0"/>
                    <a:pt x="2321058" y="1249"/>
                    <a:pt x="2323281" y="3473"/>
                  </a:cubicBezTo>
                  <a:cubicBezTo>
                    <a:pt x="2325505" y="5696"/>
                    <a:pt x="2326754" y="8712"/>
                    <a:pt x="2326754" y="11856"/>
                  </a:cubicBezTo>
                  <a:lnTo>
                    <a:pt x="2326754" y="181322"/>
                  </a:lnTo>
                  <a:cubicBezTo>
                    <a:pt x="2326754" y="187870"/>
                    <a:pt x="2321446" y="193178"/>
                    <a:pt x="2314898" y="193178"/>
                  </a:cubicBezTo>
                  <a:lnTo>
                    <a:pt x="11856" y="193178"/>
                  </a:lnTo>
                  <a:cubicBezTo>
                    <a:pt x="5308" y="193178"/>
                    <a:pt x="0" y="187870"/>
                    <a:pt x="0" y="181322"/>
                  </a:cubicBezTo>
                  <a:lnTo>
                    <a:pt x="0" y="11856"/>
                  </a:lnTo>
                  <a:cubicBezTo>
                    <a:pt x="0" y="5308"/>
                    <a:pt x="5308" y="0"/>
                    <a:pt x="11856" y="0"/>
                  </a:cubicBezTo>
                  <a:close/>
                </a:path>
              </a:pathLst>
            </a:custGeom>
            <a:blipFill>
              <a:blip r:embed="rId5"/>
              <a:stretch>
                <a:fillRect t="-552230" b="-55223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97072" y="759895"/>
            <a:ext cx="14121877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Was muss dem Beklagten gemeinsam mit der Mitteilung des SVV zugestellt werden?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24200" y="5038725"/>
            <a:ext cx="1318196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D1e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2839369" cy="1784604"/>
            <a:chOff x="0" y="0"/>
            <a:chExt cx="1989154" cy="2764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89154" cy="276482"/>
            </a:xfrm>
            <a:custGeom>
              <a:avLst/>
              <a:gdLst/>
              <a:ahLst/>
              <a:cxnLst/>
              <a:rect l="l" t="t" r="r" b="b"/>
              <a:pathLst>
                <a:path w="1989154" h="276482">
                  <a:moveTo>
                    <a:pt x="13869" y="0"/>
                  </a:moveTo>
                  <a:lnTo>
                    <a:pt x="1975286" y="0"/>
                  </a:lnTo>
                  <a:cubicBezTo>
                    <a:pt x="1978964" y="0"/>
                    <a:pt x="1982491" y="1461"/>
                    <a:pt x="1985092" y="4062"/>
                  </a:cubicBezTo>
                  <a:cubicBezTo>
                    <a:pt x="1987693" y="6663"/>
                    <a:pt x="1989154" y="10190"/>
                    <a:pt x="1989154" y="13869"/>
                  </a:cubicBezTo>
                  <a:lnTo>
                    <a:pt x="1989154" y="262613"/>
                  </a:lnTo>
                  <a:cubicBezTo>
                    <a:pt x="1989154" y="266291"/>
                    <a:pt x="1987693" y="269819"/>
                    <a:pt x="1985092" y="272420"/>
                  </a:cubicBezTo>
                  <a:cubicBezTo>
                    <a:pt x="1982491" y="275021"/>
                    <a:pt x="1978964" y="276482"/>
                    <a:pt x="1975286" y="276482"/>
                  </a:cubicBezTo>
                  <a:lnTo>
                    <a:pt x="13869" y="276482"/>
                  </a:lnTo>
                  <a:cubicBezTo>
                    <a:pt x="10190" y="276482"/>
                    <a:pt x="6663" y="275021"/>
                    <a:pt x="4062" y="272420"/>
                  </a:cubicBezTo>
                  <a:cubicBezTo>
                    <a:pt x="1461" y="269819"/>
                    <a:pt x="0" y="266291"/>
                    <a:pt x="0" y="262613"/>
                  </a:cubicBezTo>
                  <a:lnTo>
                    <a:pt x="0" y="13869"/>
                  </a:lnTo>
                  <a:cubicBezTo>
                    <a:pt x="0" y="10190"/>
                    <a:pt x="1461" y="6663"/>
                    <a:pt x="4062" y="4062"/>
                  </a:cubicBezTo>
                  <a:cubicBezTo>
                    <a:pt x="6663" y="1461"/>
                    <a:pt x="10190" y="0"/>
                    <a:pt x="13869" y="0"/>
                  </a:cubicBezTo>
                  <a:close/>
                </a:path>
              </a:pathLst>
            </a:custGeom>
            <a:blipFill>
              <a:blip r:embed="rId5"/>
              <a:stretch>
                <a:fillRect t="-309726" b="-309726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50381" y="2650501"/>
            <a:ext cx="15334899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Mitteilung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SVV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EB.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WV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869267" y="762045"/>
            <a:ext cx="13363797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verfügt das SVV. Die Parteien sind anwaltlich vertreten. Der Kläger erhält eine Auflage gemäß § 273 ZPO. Erstellen Sie die entsprechende Verfügung!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D1f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3773269" cy="1275203"/>
            <a:chOff x="0" y="0"/>
            <a:chExt cx="2133840" cy="1975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33840" cy="197562"/>
            </a:xfrm>
            <a:custGeom>
              <a:avLst/>
              <a:gdLst/>
              <a:ahLst/>
              <a:cxnLst/>
              <a:rect l="l" t="t" r="r" b="b"/>
              <a:pathLst>
                <a:path w="2133840" h="197562">
                  <a:moveTo>
                    <a:pt x="12928" y="0"/>
                  </a:moveTo>
                  <a:lnTo>
                    <a:pt x="2120912" y="0"/>
                  </a:lnTo>
                  <a:cubicBezTo>
                    <a:pt x="2128052" y="0"/>
                    <a:pt x="2133840" y="5788"/>
                    <a:pt x="2133840" y="12928"/>
                  </a:cubicBezTo>
                  <a:lnTo>
                    <a:pt x="2133840" y="184634"/>
                  </a:lnTo>
                  <a:cubicBezTo>
                    <a:pt x="2133840" y="191774"/>
                    <a:pt x="2128052" y="197562"/>
                    <a:pt x="2120912" y="197562"/>
                  </a:cubicBezTo>
                  <a:lnTo>
                    <a:pt x="12928" y="197562"/>
                  </a:lnTo>
                  <a:cubicBezTo>
                    <a:pt x="5788" y="197562"/>
                    <a:pt x="0" y="191774"/>
                    <a:pt x="0" y="184634"/>
                  </a:cubicBezTo>
                  <a:lnTo>
                    <a:pt x="0" y="12928"/>
                  </a:lnTo>
                  <a:cubicBezTo>
                    <a:pt x="0" y="5788"/>
                    <a:pt x="5788" y="0"/>
                    <a:pt x="12928" y="0"/>
                  </a:cubicBezTo>
                  <a:close/>
                </a:path>
              </a:pathLst>
            </a:custGeom>
            <a:blipFill>
              <a:blip r:embed="rId5"/>
              <a:stretch>
                <a:fillRect t="-490042" b="-490042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62789" y="771270"/>
            <a:ext cx="14296511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verfügt das SVV. Der Kläger erhält einen Hinweis gemäß § 139 ZPO. Erstellen Sie die entsprechende Verfügung!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09660" y="2374631"/>
            <a:ext cx="14802769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Mitteilung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SVV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WV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D1g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4013820" cy="1246903"/>
            <a:chOff x="0" y="0"/>
            <a:chExt cx="2171107" cy="1931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1107" cy="193178"/>
            </a:xfrm>
            <a:custGeom>
              <a:avLst/>
              <a:gdLst/>
              <a:ahLst/>
              <a:cxnLst/>
              <a:rect l="l" t="t" r="r" b="b"/>
              <a:pathLst>
                <a:path w="2171107" h="193178">
                  <a:moveTo>
                    <a:pt x="12706" y="0"/>
                  </a:moveTo>
                  <a:lnTo>
                    <a:pt x="2158401" y="0"/>
                  </a:lnTo>
                  <a:cubicBezTo>
                    <a:pt x="2165419" y="0"/>
                    <a:pt x="2171107" y="5689"/>
                    <a:pt x="2171107" y="12706"/>
                  </a:cubicBezTo>
                  <a:lnTo>
                    <a:pt x="2171107" y="180472"/>
                  </a:lnTo>
                  <a:cubicBezTo>
                    <a:pt x="2171107" y="183842"/>
                    <a:pt x="2169769" y="187073"/>
                    <a:pt x="2167386" y="189456"/>
                  </a:cubicBezTo>
                  <a:cubicBezTo>
                    <a:pt x="2165003" y="191839"/>
                    <a:pt x="2161771" y="193178"/>
                    <a:pt x="2158401" y="193178"/>
                  </a:cubicBezTo>
                  <a:lnTo>
                    <a:pt x="12706" y="193178"/>
                  </a:lnTo>
                  <a:cubicBezTo>
                    <a:pt x="5689" y="193178"/>
                    <a:pt x="0" y="187489"/>
                    <a:pt x="0" y="180472"/>
                  </a:cubicBezTo>
                  <a:lnTo>
                    <a:pt x="0" y="12706"/>
                  </a:lnTo>
                  <a:cubicBezTo>
                    <a:pt x="0" y="5689"/>
                    <a:pt x="5689" y="0"/>
                    <a:pt x="12706" y="0"/>
                  </a:cubicBezTo>
                  <a:close/>
                </a:path>
              </a:pathLst>
            </a:custGeom>
            <a:blipFill>
              <a:blip r:embed="rId5"/>
              <a:stretch>
                <a:fillRect t="-511944" b="-51194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73199" y="759895"/>
            <a:ext cx="14017251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Was ergeht, wenn der Beklagte nicht rechtzeigt seine Verteidi-gungsabsicht anzeigt?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24400" y="5038725"/>
            <a:ext cx="8156488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D1h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018470" cy="1883654"/>
            <a:chOff x="0" y="0"/>
            <a:chExt cx="2326754" cy="2918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26754" cy="291827"/>
            </a:xfrm>
            <a:custGeom>
              <a:avLst/>
              <a:gdLst/>
              <a:ahLst/>
              <a:cxnLst/>
              <a:rect l="l" t="t" r="r" b="b"/>
              <a:pathLst>
                <a:path w="2326754" h="291827">
                  <a:moveTo>
                    <a:pt x="11856" y="0"/>
                  </a:moveTo>
                  <a:lnTo>
                    <a:pt x="2314898" y="0"/>
                  </a:lnTo>
                  <a:cubicBezTo>
                    <a:pt x="2318042" y="0"/>
                    <a:pt x="2321058" y="1249"/>
                    <a:pt x="2323281" y="3473"/>
                  </a:cubicBezTo>
                  <a:cubicBezTo>
                    <a:pt x="2325505" y="5696"/>
                    <a:pt x="2326754" y="8712"/>
                    <a:pt x="2326754" y="11856"/>
                  </a:cubicBezTo>
                  <a:lnTo>
                    <a:pt x="2326754" y="279971"/>
                  </a:lnTo>
                  <a:cubicBezTo>
                    <a:pt x="2326754" y="286519"/>
                    <a:pt x="2321446" y="291827"/>
                    <a:pt x="2314898" y="291827"/>
                  </a:cubicBezTo>
                  <a:lnTo>
                    <a:pt x="11856" y="291827"/>
                  </a:lnTo>
                  <a:cubicBezTo>
                    <a:pt x="5308" y="291827"/>
                    <a:pt x="0" y="286519"/>
                    <a:pt x="0" y="279971"/>
                  </a:cubicBezTo>
                  <a:lnTo>
                    <a:pt x="0" y="11856"/>
                  </a:lnTo>
                  <a:cubicBezTo>
                    <a:pt x="0" y="5308"/>
                    <a:pt x="5308" y="0"/>
                    <a:pt x="11856" y="0"/>
                  </a:cubicBezTo>
                  <a:close/>
                </a:path>
              </a:pathLst>
            </a:custGeom>
            <a:blipFill>
              <a:blip r:embed="rId5"/>
              <a:stretch>
                <a:fillRect t="-348652" b="-348652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46269" y="831749"/>
            <a:ext cx="14299831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Beklagte hat seine Verteidigungsabsicht rechtzeitig angezeigt. Er versäumt jedoch die Klageerwiderung einzureichen. Wie setzt sich das Verfahren fort?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3792944"/>
            <a:ext cx="13917330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beraumt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einen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Haupttermin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an, auf die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Klageerwiderung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wartet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er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</Words>
  <Application>Microsoft Office PowerPoint</Application>
  <PresentationFormat>Benutzerdefiniert</PresentationFormat>
  <Paragraphs>33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Canva Sans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Übungsheft_ZP_D1</dc:title>
  <dc:creator>Hinz, Sandy</dc:creator>
  <cp:lastModifiedBy>Hinz, Sandy</cp:lastModifiedBy>
  <cp:revision>2</cp:revision>
  <dcterms:created xsi:type="dcterms:W3CDTF">2006-08-16T00:00:00Z</dcterms:created>
  <dcterms:modified xsi:type="dcterms:W3CDTF">2026-08-25T10:34:26Z</dcterms:modified>
  <dc:identifier>DAGfuEm-xKg</dc:identifier>
</cp:coreProperties>
</file>