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59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9102B34-573F-1444-8EDB-F94C34422C3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DD1E41B7-237F-5BD9-6B60-540A8B1BE90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45B8F265-AA0F-8425-B544-0F45EECC4A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69F23-6689-43AB-9E03-4B151F80029F}" type="datetimeFigureOut">
              <a:rPr lang="de-DE" smtClean="0"/>
              <a:t>29.06.2026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1ADD5F11-B352-CF14-78D5-E77E988870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ED6E7BE5-D0DC-5A29-1B2E-C5AEB0092A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55710-49CB-44A3-9403-FBA747ED5C0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157367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047F5C5-B2DC-587B-4571-C58060EE8F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ABC81838-2066-AB41-BEB0-FD49D469F9B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C4CFC9A9-17C0-E98A-BCD2-A28CED47E0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69F23-6689-43AB-9E03-4B151F80029F}" type="datetimeFigureOut">
              <a:rPr lang="de-DE" smtClean="0"/>
              <a:t>29.06.2026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F12CA8DC-1FE0-DDD4-AD41-DC66502B62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FCCF791B-3552-1512-DC67-3FB499D7B2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55710-49CB-44A3-9403-FBA747ED5C0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965229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515C2E8A-2D3E-60B5-0711-9F8FE42F6F9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8A7CD32A-689E-E0DC-4FC8-4DD9C0BA91C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3F18A97-AC56-0FF3-DC87-B081F6FD43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69F23-6689-43AB-9E03-4B151F80029F}" type="datetimeFigureOut">
              <a:rPr lang="de-DE" smtClean="0"/>
              <a:t>29.06.2026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17F6B2D4-0129-F55E-C5A9-86532CDB34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81A5C548-9D69-AEB7-A0AD-79307DCBC9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55710-49CB-44A3-9403-FBA747ED5C0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712026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9D166EC-677F-584F-DF52-B5269390D9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717DADEA-B817-2276-459A-99B0BF3201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C425636A-3CAE-D86C-7A5A-803F87751F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69F23-6689-43AB-9E03-4B151F80029F}" type="datetimeFigureOut">
              <a:rPr lang="de-DE" smtClean="0"/>
              <a:t>29.06.2026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45C44937-9C6F-0C66-669E-5325F1CA0E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4599E8CE-6DA0-2A3E-1995-66E9B03002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55710-49CB-44A3-9403-FBA747ED5C0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333172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16D02AF-AFE8-49F1-DB6B-57738C8FC1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907C291A-FC5E-133B-AF44-63DAE04FA56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4CEE9A6D-DEB7-20D7-149D-8793E9B19F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69F23-6689-43AB-9E03-4B151F80029F}" type="datetimeFigureOut">
              <a:rPr lang="de-DE" smtClean="0"/>
              <a:t>29.06.2026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9390CB26-15DD-02C5-1A58-7AC07BAD30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3272BAA5-73A8-33D5-0D5B-021FCC3803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55710-49CB-44A3-9403-FBA747ED5C0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903046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5177A67-31D5-F5BC-79CD-7EB95B6C3B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BAB44DDE-11CB-7D19-C36C-0C461CBCF3F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51C0874E-563F-9872-F8E8-2C57AFCD2C0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F959A1BA-C282-3EA0-D684-DE81097779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69F23-6689-43AB-9E03-4B151F80029F}" type="datetimeFigureOut">
              <a:rPr lang="de-DE" smtClean="0"/>
              <a:t>29.06.2026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F31BDF0E-FF9B-1A6B-120D-BD41714486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FFD87CB2-1D17-7CBF-73E4-6176BE4CAF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55710-49CB-44A3-9403-FBA747ED5C0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473846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F38EC92-C265-F22F-C4DF-AE9750708F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6834ACD2-6493-7056-EBAD-321A28B520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822535A2-7709-ADDA-B7AB-96E9F477A57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741E0100-4908-E523-419D-6A4F1D9F86D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5D888DC5-5DEF-4F11-4FCB-14CF014233B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AA6E4EFF-9F95-3651-96C0-C0A2F2A83C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69F23-6689-43AB-9E03-4B151F80029F}" type="datetimeFigureOut">
              <a:rPr lang="de-DE" smtClean="0"/>
              <a:t>29.06.2026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A155E62D-6AE3-A40C-6071-1397D2B9E3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F6375322-3B62-ABE5-AE6A-F3C6C37D4B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55710-49CB-44A3-9403-FBA747ED5C0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973969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67C2855-6F84-9254-0DB3-1DCAB38AD5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E005DDA5-4300-BB2F-259B-DB50C37CE0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69F23-6689-43AB-9E03-4B151F80029F}" type="datetimeFigureOut">
              <a:rPr lang="de-DE" smtClean="0"/>
              <a:t>29.06.2026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BD19C629-765E-410C-4542-C966866C6B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17F6E440-8D69-0B81-3285-2626207E5E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55710-49CB-44A3-9403-FBA747ED5C0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607262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2CD30C83-0401-A73F-28E1-6E85A09BA0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69F23-6689-43AB-9E03-4B151F80029F}" type="datetimeFigureOut">
              <a:rPr lang="de-DE" smtClean="0"/>
              <a:t>29.06.2026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8B049D4C-4C8A-C35D-E3FA-551438E369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8ABFF734-4E81-0682-81D2-C4C7426E68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55710-49CB-44A3-9403-FBA747ED5C0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793520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2B19913-B609-E88E-C6E6-16AA10B12F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7BF3B85C-ADDA-F9DE-B959-8AFC585197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FBFF39EB-D630-FD45-68F5-F4DD7715C52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809FACDD-2166-C93A-2363-8868DFBB02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69F23-6689-43AB-9E03-4B151F80029F}" type="datetimeFigureOut">
              <a:rPr lang="de-DE" smtClean="0"/>
              <a:t>29.06.2026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CF27BF01-885E-58BB-7919-2F54A5830C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50AAACAF-3685-356D-BFB8-FDBAA0DBC2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55710-49CB-44A3-9403-FBA747ED5C0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678113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3126507-8AA8-256C-C2F3-24089F3153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E26AEA66-8ACE-300E-86F2-570FA2BD650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202F5EF4-F4CA-707B-5F51-590A1E7BABD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C0E176EA-86F4-CAD2-0873-AB7F022BC3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69F23-6689-43AB-9E03-4B151F80029F}" type="datetimeFigureOut">
              <a:rPr lang="de-DE" smtClean="0"/>
              <a:t>29.06.2026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8A0546F9-A6DB-8CC8-9A03-E07FA59711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02CAFFEF-92E7-8B5D-F929-E4C737B28E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55710-49CB-44A3-9403-FBA747ED5C0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100018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46054499-FA12-D913-D921-DA3B9BB8A9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A81A9D8F-AEC5-3EDF-5A35-94D337F5EE9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54B42850-B411-4DA2-206A-69EE2D835F3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2C69F23-6689-43AB-9E03-4B151F80029F}" type="datetimeFigureOut">
              <a:rPr lang="de-DE" smtClean="0"/>
              <a:t>29.06.2026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36D033D2-4B8E-44D5-CD60-F8C94C4AE6D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89BDA2AD-B43D-F5CD-0BAB-37879E75486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C955710-49CB-44A3-9403-FBA747ED5C0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866708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382D5DC-41DD-08A3-BF3A-4A517401926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75DD6D33-AF68-6101-1641-5910E273D71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de-DE"/>
          </a:p>
        </p:txBody>
      </p:sp>
      <p:graphicFrame>
        <p:nvGraphicFramePr>
          <p:cNvPr id="4" name="Tabelle 3">
            <a:extLst>
              <a:ext uri="{FF2B5EF4-FFF2-40B4-BE49-F238E27FC236}">
                <a16:creationId xmlns:a16="http://schemas.microsoft.com/office/drawing/2014/main" id="{F19D15B7-4DAB-0700-A908-F664DEDE410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96901745"/>
              </p:ext>
            </p:extLst>
          </p:nvPr>
        </p:nvGraphicFramePr>
        <p:xfrm>
          <a:off x="0" y="0"/>
          <a:ext cx="12192000" cy="685800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063736">
                  <a:extLst>
                    <a:ext uri="{9D8B030D-6E8A-4147-A177-3AD203B41FA5}">
                      <a16:colId xmlns:a16="http://schemas.microsoft.com/office/drawing/2014/main" val="3379067685"/>
                    </a:ext>
                  </a:extLst>
                </a:gridCol>
                <a:gridCol w="4063736">
                  <a:extLst>
                    <a:ext uri="{9D8B030D-6E8A-4147-A177-3AD203B41FA5}">
                      <a16:colId xmlns:a16="http://schemas.microsoft.com/office/drawing/2014/main" val="2770808846"/>
                    </a:ext>
                  </a:extLst>
                </a:gridCol>
                <a:gridCol w="4064528">
                  <a:extLst>
                    <a:ext uri="{9D8B030D-6E8A-4147-A177-3AD203B41FA5}">
                      <a16:colId xmlns:a16="http://schemas.microsoft.com/office/drawing/2014/main" val="3740284648"/>
                    </a:ext>
                  </a:extLst>
                </a:gridCol>
              </a:tblGrid>
              <a:tr h="292808">
                <a:tc>
                  <a:txBody>
                    <a:bodyPr/>
                    <a:lstStyle/>
                    <a:p>
                      <a:r>
                        <a:rPr lang="de-DE" sz="1600">
                          <a:effectLst/>
                        </a:rPr>
                        <a:t> </a:t>
                      </a:r>
                      <a:endParaRPr lang="de-DE" sz="1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435" marR="60435" marT="0" marB="0"/>
                </a:tc>
                <a:tc>
                  <a:txBody>
                    <a:bodyPr/>
                    <a:lstStyle/>
                    <a:p>
                      <a:r>
                        <a:rPr lang="de-DE" sz="1600">
                          <a:effectLst/>
                        </a:rPr>
                        <a:t>Wo steht es?</a:t>
                      </a:r>
                      <a:endParaRPr lang="de-DE" sz="1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435" marR="60435" marT="0" marB="0"/>
                </a:tc>
                <a:tc>
                  <a:txBody>
                    <a:bodyPr/>
                    <a:lstStyle/>
                    <a:p>
                      <a:r>
                        <a:rPr lang="de-DE" sz="1600">
                          <a:effectLst/>
                        </a:rPr>
                        <a:t>Konkret für diesen Fall:</a:t>
                      </a:r>
                      <a:endParaRPr lang="de-DE" sz="1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435" marR="60435" marT="0" marB="0"/>
                </a:tc>
                <a:extLst>
                  <a:ext uri="{0D108BD9-81ED-4DB2-BD59-A6C34878D82A}">
                    <a16:rowId xmlns:a16="http://schemas.microsoft.com/office/drawing/2014/main" val="97663926"/>
                  </a:ext>
                </a:extLst>
              </a:tr>
              <a:tr h="1289370">
                <a:tc>
                  <a:txBody>
                    <a:bodyPr/>
                    <a:lstStyle/>
                    <a:p>
                      <a:r>
                        <a:rPr lang="de-DE" sz="1600" dirty="0">
                          <a:effectLst/>
                        </a:rPr>
                        <a:t> </a:t>
                      </a:r>
                    </a:p>
                    <a:p>
                      <a:r>
                        <a:rPr lang="de-DE" sz="1600" dirty="0">
                          <a:effectLst/>
                        </a:rPr>
                        <a:t>1. Wie heißt die Gesellschaft?</a:t>
                      </a:r>
                      <a:endParaRPr lang="de-DE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435" marR="60435" marT="0" marB="0"/>
                </a:tc>
                <a:tc>
                  <a:txBody>
                    <a:bodyPr/>
                    <a:lstStyle/>
                    <a:p>
                      <a:endParaRPr lang="de-DE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435" marR="60435" marT="0" marB="0"/>
                </a:tc>
                <a:tc>
                  <a:txBody>
                    <a:bodyPr/>
                    <a:lstStyle/>
                    <a:p>
                      <a:endParaRPr lang="de-DE" sz="1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435" marR="60435" marT="0" marB="0"/>
                </a:tc>
                <a:extLst>
                  <a:ext uri="{0D108BD9-81ED-4DB2-BD59-A6C34878D82A}">
                    <a16:rowId xmlns:a16="http://schemas.microsoft.com/office/drawing/2014/main" val="2321690447"/>
                  </a:ext>
                </a:extLst>
              </a:tr>
              <a:tr h="1805119">
                <a:tc>
                  <a:txBody>
                    <a:bodyPr/>
                    <a:lstStyle/>
                    <a:p>
                      <a:r>
                        <a:rPr lang="de-DE" sz="1600">
                          <a:effectLst/>
                        </a:rPr>
                        <a:t> </a:t>
                      </a:r>
                    </a:p>
                    <a:p>
                      <a:r>
                        <a:rPr lang="de-DE" sz="1600">
                          <a:effectLst/>
                        </a:rPr>
                        <a:t>2. Welche Rechtsform?</a:t>
                      </a:r>
                      <a:endParaRPr lang="de-DE" sz="1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435" marR="60435" marT="0" marB="0"/>
                </a:tc>
                <a:tc>
                  <a:txBody>
                    <a:bodyPr/>
                    <a:lstStyle/>
                    <a:p>
                      <a:endParaRPr lang="de-DE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435" marR="60435" marT="0" marB="0"/>
                </a:tc>
                <a:tc>
                  <a:txBody>
                    <a:bodyPr/>
                    <a:lstStyle/>
                    <a:p>
                      <a:endParaRPr lang="de-DE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435" marR="60435" marT="0" marB="0"/>
                </a:tc>
                <a:extLst>
                  <a:ext uri="{0D108BD9-81ED-4DB2-BD59-A6C34878D82A}">
                    <a16:rowId xmlns:a16="http://schemas.microsoft.com/office/drawing/2014/main" val="2645712936"/>
                  </a:ext>
                </a:extLst>
              </a:tr>
              <a:tr h="1735352">
                <a:tc>
                  <a:txBody>
                    <a:bodyPr/>
                    <a:lstStyle/>
                    <a:p>
                      <a:r>
                        <a:rPr lang="de-DE" sz="1600">
                          <a:effectLst/>
                        </a:rPr>
                        <a:t> </a:t>
                      </a:r>
                    </a:p>
                    <a:p>
                      <a:r>
                        <a:rPr lang="de-DE" sz="1600">
                          <a:effectLst/>
                        </a:rPr>
                        <a:t>3. Wer ist vertretungsberechtigt?</a:t>
                      </a:r>
                      <a:endParaRPr lang="de-DE" sz="1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435" marR="60435" marT="0" marB="0"/>
                </a:tc>
                <a:tc>
                  <a:txBody>
                    <a:bodyPr/>
                    <a:lstStyle/>
                    <a:p>
                      <a:endParaRPr lang="de-DE" sz="1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435" marR="60435" marT="0" marB="0"/>
                </a:tc>
                <a:tc>
                  <a:txBody>
                    <a:bodyPr/>
                    <a:lstStyle/>
                    <a:p>
                      <a:endParaRPr lang="de-DE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435" marR="60435" marT="0" marB="0"/>
                </a:tc>
                <a:extLst>
                  <a:ext uri="{0D108BD9-81ED-4DB2-BD59-A6C34878D82A}">
                    <a16:rowId xmlns:a16="http://schemas.microsoft.com/office/drawing/2014/main" val="3084932850"/>
                  </a:ext>
                </a:extLst>
              </a:tr>
              <a:tr h="1735352">
                <a:tc>
                  <a:txBody>
                    <a:bodyPr/>
                    <a:lstStyle/>
                    <a:p>
                      <a:r>
                        <a:rPr lang="de-DE" sz="1600" dirty="0">
                          <a:effectLst/>
                        </a:rPr>
                        <a:t> </a:t>
                      </a:r>
                    </a:p>
                    <a:p>
                      <a:r>
                        <a:rPr lang="de-DE" sz="1600" dirty="0">
                          <a:effectLst/>
                        </a:rPr>
                        <a:t>3.1. Falls die Gesellschaft durch eine jur.  Pers. Vertreten wird: Wer vertritt diese?</a:t>
                      </a:r>
                      <a:endParaRPr lang="de-DE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435" marR="60435" marT="0" marB="0"/>
                </a:tc>
                <a:tc>
                  <a:txBody>
                    <a:bodyPr/>
                    <a:lstStyle/>
                    <a:p>
                      <a:endParaRPr lang="de-DE" sz="1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435" marR="60435" marT="0" marB="0"/>
                </a:tc>
                <a:tc>
                  <a:txBody>
                    <a:bodyPr/>
                    <a:lstStyle/>
                    <a:p>
                      <a:endParaRPr lang="de-DE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435" marR="60435" marT="0" marB="0"/>
                </a:tc>
                <a:extLst>
                  <a:ext uri="{0D108BD9-81ED-4DB2-BD59-A6C34878D82A}">
                    <a16:rowId xmlns:a16="http://schemas.microsoft.com/office/drawing/2014/main" val="7960379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939877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C1B860B-5103-CB7C-5CB0-64835945AF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34BA21F3-8743-6D79-5108-097A81474D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e-DE"/>
          </a:p>
        </p:txBody>
      </p:sp>
      <p:graphicFrame>
        <p:nvGraphicFramePr>
          <p:cNvPr id="4" name="Tabelle 3">
            <a:extLst>
              <a:ext uri="{FF2B5EF4-FFF2-40B4-BE49-F238E27FC236}">
                <a16:creationId xmlns:a16="http://schemas.microsoft.com/office/drawing/2014/main" id="{386C9183-53F4-79F8-3124-913D42F2BB1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93375816"/>
              </p:ext>
            </p:extLst>
          </p:nvPr>
        </p:nvGraphicFramePr>
        <p:xfrm>
          <a:off x="0" y="0"/>
          <a:ext cx="12192000" cy="685800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063736">
                  <a:extLst>
                    <a:ext uri="{9D8B030D-6E8A-4147-A177-3AD203B41FA5}">
                      <a16:colId xmlns:a16="http://schemas.microsoft.com/office/drawing/2014/main" val="3379067685"/>
                    </a:ext>
                  </a:extLst>
                </a:gridCol>
                <a:gridCol w="4063736">
                  <a:extLst>
                    <a:ext uri="{9D8B030D-6E8A-4147-A177-3AD203B41FA5}">
                      <a16:colId xmlns:a16="http://schemas.microsoft.com/office/drawing/2014/main" val="2770808846"/>
                    </a:ext>
                  </a:extLst>
                </a:gridCol>
                <a:gridCol w="4064528">
                  <a:extLst>
                    <a:ext uri="{9D8B030D-6E8A-4147-A177-3AD203B41FA5}">
                      <a16:colId xmlns:a16="http://schemas.microsoft.com/office/drawing/2014/main" val="3740284648"/>
                    </a:ext>
                  </a:extLst>
                </a:gridCol>
              </a:tblGrid>
              <a:tr h="285535">
                <a:tc>
                  <a:txBody>
                    <a:bodyPr/>
                    <a:lstStyle/>
                    <a:p>
                      <a:r>
                        <a:rPr lang="de-DE" sz="1600">
                          <a:effectLst/>
                        </a:rPr>
                        <a:t> </a:t>
                      </a:r>
                      <a:endParaRPr lang="de-DE" sz="1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435" marR="60435" marT="0" marB="0"/>
                </a:tc>
                <a:tc>
                  <a:txBody>
                    <a:bodyPr/>
                    <a:lstStyle/>
                    <a:p>
                      <a:r>
                        <a:rPr lang="de-DE" sz="1600">
                          <a:effectLst/>
                        </a:rPr>
                        <a:t>Wo steht es?</a:t>
                      </a:r>
                      <a:endParaRPr lang="de-DE" sz="1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435" marR="60435" marT="0" marB="0"/>
                </a:tc>
                <a:tc>
                  <a:txBody>
                    <a:bodyPr/>
                    <a:lstStyle/>
                    <a:p>
                      <a:r>
                        <a:rPr lang="de-DE" sz="1600">
                          <a:effectLst/>
                        </a:rPr>
                        <a:t>Konkret für diesen Fall:</a:t>
                      </a:r>
                      <a:endParaRPr lang="de-DE" sz="1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435" marR="60435" marT="0" marB="0"/>
                </a:tc>
                <a:extLst>
                  <a:ext uri="{0D108BD9-81ED-4DB2-BD59-A6C34878D82A}">
                    <a16:rowId xmlns:a16="http://schemas.microsoft.com/office/drawing/2014/main" val="97663926"/>
                  </a:ext>
                </a:extLst>
              </a:tr>
              <a:tr h="1427676">
                <a:tc>
                  <a:txBody>
                    <a:bodyPr/>
                    <a:lstStyle/>
                    <a:p>
                      <a:r>
                        <a:rPr lang="de-DE" sz="1600" dirty="0">
                          <a:effectLst/>
                        </a:rPr>
                        <a:t> </a:t>
                      </a:r>
                    </a:p>
                    <a:p>
                      <a:r>
                        <a:rPr lang="de-DE" sz="1600" dirty="0">
                          <a:effectLst/>
                        </a:rPr>
                        <a:t>1. Wie heißt die Gesellschaft?</a:t>
                      </a:r>
                      <a:endParaRPr lang="de-DE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435" marR="60435" marT="0" marB="0"/>
                </a:tc>
                <a:tc>
                  <a:txBody>
                    <a:bodyPr/>
                    <a:lstStyle/>
                    <a:p>
                      <a:r>
                        <a:rPr lang="de-DE" sz="1600">
                          <a:effectLst/>
                        </a:rPr>
                        <a:t> </a:t>
                      </a:r>
                    </a:p>
                    <a:p>
                      <a:r>
                        <a:rPr lang="de-DE" sz="1600">
                          <a:effectLst/>
                        </a:rPr>
                        <a:t>Registerauszug Nr. 2a), </a:t>
                      </a:r>
                    </a:p>
                    <a:p>
                      <a:r>
                        <a:rPr lang="de-DE" sz="1600">
                          <a:effectLst/>
                        </a:rPr>
                        <a:t>Gesellschaftsvertrag</a:t>
                      </a:r>
                    </a:p>
                    <a:p>
                      <a:r>
                        <a:rPr lang="de-DE" sz="1600">
                          <a:effectLst/>
                        </a:rPr>
                        <a:t> </a:t>
                      </a:r>
                    </a:p>
                    <a:p>
                      <a:r>
                        <a:rPr lang="de-DE" sz="1600">
                          <a:effectLst/>
                        </a:rPr>
                        <a:t> </a:t>
                      </a:r>
                      <a:endParaRPr lang="de-DE" sz="1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435" marR="60435" marT="0" marB="0"/>
                </a:tc>
                <a:tc>
                  <a:txBody>
                    <a:bodyPr/>
                    <a:lstStyle/>
                    <a:p>
                      <a:r>
                        <a:rPr lang="de-DE" sz="1600">
                          <a:effectLst/>
                        </a:rPr>
                        <a:t> </a:t>
                      </a:r>
                    </a:p>
                    <a:p>
                      <a:pPr>
                        <a:tabLst>
                          <a:tab pos="449580" algn="l"/>
                        </a:tabLst>
                      </a:pPr>
                      <a:r>
                        <a:rPr lang="de-DE" sz="1600">
                          <a:effectLst/>
                        </a:rPr>
                        <a:t>Osterhase GmbH &amp; Co. KG</a:t>
                      </a:r>
                    </a:p>
                    <a:p>
                      <a:r>
                        <a:rPr lang="de-DE" sz="1600">
                          <a:effectLst/>
                        </a:rPr>
                        <a:t> </a:t>
                      </a:r>
                      <a:endParaRPr lang="de-DE" sz="1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435" marR="60435" marT="0" marB="0"/>
                </a:tc>
                <a:extLst>
                  <a:ext uri="{0D108BD9-81ED-4DB2-BD59-A6C34878D82A}">
                    <a16:rowId xmlns:a16="http://schemas.microsoft.com/office/drawing/2014/main" val="2321690447"/>
                  </a:ext>
                </a:extLst>
              </a:tr>
              <a:tr h="1760286">
                <a:tc>
                  <a:txBody>
                    <a:bodyPr/>
                    <a:lstStyle/>
                    <a:p>
                      <a:r>
                        <a:rPr lang="de-DE" sz="1600">
                          <a:effectLst/>
                        </a:rPr>
                        <a:t> </a:t>
                      </a:r>
                    </a:p>
                    <a:p>
                      <a:r>
                        <a:rPr lang="de-DE" sz="1600">
                          <a:effectLst/>
                        </a:rPr>
                        <a:t>2. Welche Rechtsform?</a:t>
                      </a:r>
                      <a:endParaRPr lang="de-DE" sz="1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435" marR="60435" marT="0" marB="0"/>
                </a:tc>
                <a:tc>
                  <a:txBody>
                    <a:bodyPr/>
                    <a:lstStyle/>
                    <a:p>
                      <a:endParaRPr lang="de-DE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435" marR="60435" marT="0" marB="0"/>
                </a:tc>
                <a:tc>
                  <a:txBody>
                    <a:bodyPr/>
                    <a:lstStyle/>
                    <a:p>
                      <a:endParaRPr lang="de-DE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435" marR="60435" marT="0" marB="0"/>
                </a:tc>
                <a:extLst>
                  <a:ext uri="{0D108BD9-81ED-4DB2-BD59-A6C34878D82A}">
                    <a16:rowId xmlns:a16="http://schemas.microsoft.com/office/drawing/2014/main" val="2645712936"/>
                  </a:ext>
                </a:extLst>
              </a:tr>
              <a:tr h="1692252">
                <a:tc>
                  <a:txBody>
                    <a:bodyPr/>
                    <a:lstStyle/>
                    <a:p>
                      <a:r>
                        <a:rPr lang="de-DE" sz="1600">
                          <a:effectLst/>
                        </a:rPr>
                        <a:t> </a:t>
                      </a:r>
                    </a:p>
                    <a:p>
                      <a:r>
                        <a:rPr lang="de-DE" sz="1600">
                          <a:effectLst/>
                        </a:rPr>
                        <a:t>3. Wer ist vertretungsberechtigt?</a:t>
                      </a:r>
                      <a:endParaRPr lang="de-DE" sz="1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435" marR="60435" marT="0" marB="0"/>
                </a:tc>
                <a:tc>
                  <a:txBody>
                    <a:bodyPr/>
                    <a:lstStyle/>
                    <a:p>
                      <a:endParaRPr lang="de-DE" sz="1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435" marR="60435" marT="0" marB="0"/>
                </a:tc>
                <a:tc>
                  <a:txBody>
                    <a:bodyPr/>
                    <a:lstStyle/>
                    <a:p>
                      <a:endParaRPr lang="de-DE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435" marR="60435" marT="0" marB="0"/>
                </a:tc>
                <a:extLst>
                  <a:ext uri="{0D108BD9-81ED-4DB2-BD59-A6C34878D82A}">
                    <a16:rowId xmlns:a16="http://schemas.microsoft.com/office/drawing/2014/main" val="3084932850"/>
                  </a:ext>
                </a:extLst>
              </a:tr>
              <a:tr h="1692252">
                <a:tc>
                  <a:txBody>
                    <a:bodyPr/>
                    <a:lstStyle/>
                    <a:p>
                      <a:r>
                        <a:rPr lang="de-DE" sz="1600" dirty="0">
                          <a:effectLst/>
                        </a:rPr>
                        <a:t> </a:t>
                      </a:r>
                    </a:p>
                    <a:p>
                      <a:r>
                        <a:rPr lang="de-DE" sz="1600" dirty="0">
                          <a:effectLst/>
                        </a:rPr>
                        <a:t>3.1. Falls die Gesellschaft durch eine jur. Pers. Vertreten wird: Wer vertritt diese?</a:t>
                      </a:r>
                      <a:endParaRPr lang="de-DE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435" marR="60435" marT="0" marB="0"/>
                </a:tc>
                <a:tc>
                  <a:txBody>
                    <a:bodyPr/>
                    <a:lstStyle/>
                    <a:p>
                      <a:endParaRPr lang="de-DE" sz="1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435" marR="60435" marT="0" marB="0"/>
                </a:tc>
                <a:tc>
                  <a:txBody>
                    <a:bodyPr/>
                    <a:lstStyle/>
                    <a:p>
                      <a:endParaRPr lang="de-DE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435" marR="60435" marT="0" marB="0"/>
                </a:tc>
                <a:extLst>
                  <a:ext uri="{0D108BD9-81ED-4DB2-BD59-A6C34878D82A}">
                    <a16:rowId xmlns:a16="http://schemas.microsoft.com/office/drawing/2014/main" val="7960379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584019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436EAAA-8C41-C5B5-2B36-60BDC535D3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18F1CCA8-7B02-5F96-55E3-57F2D3531D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e-DE"/>
          </a:p>
        </p:txBody>
      </p:sp>
      <p:graphicFrame>
        <p:nvGraphicFramePr>
          <p:cNvPr id="4" name="Tabelle 3">
            <a:extLst>
              <a:ext uri="{FF2B5EF4-FFF2-40B4-BE49-F238E27FC236}">
                <a16:creationId xmlns:a16="http://schemas.microsoft.com/office/drawing/2014/main" id="{7887C152-D0CB-11BB-17E3-9022C7864BE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0045102"/>
              </p:ext>
            </p:extLst>
          </p:nvPr>
        </p:nvGraphicFramePr>
        <p:xfrm>
          <a:off x="0" y="0"/>
          <a:ext cx="12192000" cy="685800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063736">
                  <a:extLst>
                    <a:ext uri="{9D8B030D-6E8A-4147-A177-3AD203B41FA5}">
                      <a16:colId xmlns:a16="http://schemas.microsoft.com/office/drawing/2014/main" val="3379067685"/>
                    </a:ext>
                  </a:extLst>
                </a:gridCol>
                <a:gridCol w="4063736">
                  <a:extLst>
                    <a:ext uri="{9D8B030D-6E8A-4147-A177-3AD203B41FA5}">
                      <a16:colId xmlns:a16="http://schemas.microsoft.com/office/drawing/2014/main" val="2770808846"/>
                    </a:ext>
                  </a:extLst>
                </a:gridCol>
                <a:gridCol w="4064528">
                  <a:extLst>
                    <a:ext uri="{9D8B030D-6E8A-4147-A177-3AD203B41FA5}">
                      <a16:colId xmlns:a16="http://schemas.microsoft.com/office/drawing/2014/main" val="3740284648"/>
                    </a:ext>
                  </a:extLst>
                </a:gridCol>
              </a:tblGrid>
              <a:tr h="275940">
                <a:tc>
                  <a:txBody>
                    <a:bodyPr/>
                    <a:lstStyle/>
                    <a:p>
                      <a:r>
                        <a:rPr lang="de-DE" sz="1600">
                          <a:effectLst/>
                        </a:rPr>
                        <a:t> </a:t>
                      </a:r>
                      <a:endParaRPr lang="de-DE" sz="1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435" marR="60435" marT="0" marB="0"/>
                </a:tc>
                <a:tc>
                  <a:txBody>
                    <a:bodyPr/>
                    <a:lstStyle/>
                    <a:p>
                      <a:r>
                        <a:rPr lang="de-DE" sz="1600">
                          <a:effectLst/>
                        </a:rPr>
                        <a:t>Wo steht es?</a:t>
                      </a:r>
                      <a:endParaRPr lang="de-DE" sz="1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435" marR="60435" marT="0" marB="0"/>
                </a:tc>
                <a:tc>
                  <a:txBody>
                    <a:bodyPr/>
                    <a:lstStyle/>
                    <a:p>
                      <a:r>
                        <a:rPr lang="de-DE" sz="1600">
                          <a:effectLst/>
                        </a:rPr>
                        <a:t>Konkret für diesen Fall:</a:t>
                      </a:r>
                      <a:endParaRPr lang="de-DE" sz="1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435" marR="60435" marT="0" marB="0"/>
                </a:tc>
                <a:extLst>
                  <a:ext uri="{0D108BD9-81ED-4DB2-BD59-A6C34878D82A}">
                    <a16:rowId xmlns:a16="http://schemas.microsoft.com/office/drawing/2014/main" val="97663926"/>
                  </a:ext>
                </a:extLst>
              </a:tr>
              <a:tr h="1379702">
                <a:tc>
                  <a:txBody>
                    <a:bodyPr/>
                    <a:lstStyle/>
                    <a:p>
                      <a:r>
                        <a:rPr lang="de-DE" sz="1600">
                          <a:effectLst/>
                        </a:rPr>
                        <a:t> </a:t>
                      </a:r>
                    </a:p>
                    <a:p>
                      <a:r>
                        <a:rPr lang="de-DE" sz="1600">
                          <a:effectLst/>
                        </a:rPr>
                        <a:t>1. Wie heißt die Gesellschaft?</a:t>
                      </a:r>
                      <a:endParaRPr lang="de-DE" sz="1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435" marR="60435" marT="0" marB="0"/>
                </a:tc>
                <a:tc>
                  <a:txBody>
                    <a:bodyPr/>
                    <a:lstStyle/>
                    <a:p>
                      <a:r>
                        <a:rPr lang="de-DE" sz="1600">
                          <a:effectLst/>
                        </a:rPr>
                        <a:t> </a:t>
                      </a:r>
                    </a:p>
                    <a:p>
                      <a:r>
                        <a:rPr lang="de-DE" sz="1600">
                          <a:effectLst/>
                        </a:rPr>
                        <a:t>Registerauszug Nr. 2a), </a:t>
                      </a:r>
                    </a:p>
                    <a:p>
                      <a:r>
                        <a:rPr lang="de-DE" sz="1600">
                          <a:effectLst/>
                        </a:rPr>
                        <a:t>Gesellschaftsvertrag</a:t>
                      </a:r>
                    </a:p>
                    <a:p>
                      <a:r>
                        <a:rPr lang="de-DE" sz="1600">
                          <a:effectLst/>
                        </a:rPr>
                        <a:t> </a:t>
                      </a:r>
                    </a:p>
                    <a:p>
                      <a:r>
                        <a:rPr lang="de-DE" sz="1600">
                          <a:effectLst/>
                        </a:rPr>
                        <a:t> </a:t>
                      </a:r>
                      <a:endParaRPr lang="de-DE" sz="1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435" marR="60435" marT="0" marB="0"/>
                </a:tc>
                <a:tc>
                  <a:txBody>
                    <a:bodyPr/>
                    <a:lstStyle/>
                    <a:p>
                      <a:r>
                        <a:rPr lang="de-DE" sz="1600">
                          <a:effectLst/>
                        </a:rPr>
                        <a:t> </a:t>
                      </a:r>
                    </a:p>
                    <a:p>
                      <a:pPr>
                        <a:tabLst>
                          <a:tab pos="449580" algn="l"/>
                        </a:tabLst>
                      </a:pPr>
                      <a:r>
                        <a:rPr lang="de-DE" sz="1600">
                          <a:effectLst/>
                        </a:rPr>
                        <a:t>Osterhase GmbH &amp; Co. KG</a:t>
                      </a:r>
                    </a:p>
                    <a:p>
                      <a:r>
                        <a:rPr lang="de-DE" sz="1600">
                          <a:effectLst/>
                        </a:rPr>
                        <a:t> </a:t>
                      </a:r>
                      <a:endParaRPr lang="de-DE" sz="1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435" marR="60435" marT="0" marB="0"/>
                </a:tc>
                <a:extLst>
                  <a:ext uri="{0D108BD9-81ED-4DB2-BD59-A6C34878D82A}">
                    <a16:rowId xmlns:a16="http://schemas.microsoft.com/office/drawing/2014/main" val="2321690447"/>
                  </a:ext>
                </a:extLst>
              </a:tr>
              <a:tr h="1931583">
                <a:tc>
                  <a:txBody>
                    <a:bodyPr/>
                    <a:lstStyle/>
                    <a:p>
                      <a:r>
                        <a:rPr lang="de-DE" sz="1600" dirty="0">
                          <a:effectLst/>
                        </a:rPr>
                        <a:t> </a:t>
                      </a:r>
                    </a:p>
                    <a:p>
                      <a:r>
                        <a:rPr lang="de-DE" sz="1600" dirty="0">
                          <a:effectLst/>
                        </a:rPr>
                        <a:t>2. Welche Rechtsform?</a:t>
                      </a:r>
                      <a:endParaRPr lang="de-DE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435" marR="60435" marT="0" marB="0"/>
                </a:tc>
                <a:tc>
                  <a:txBody>
                    <a:bodyPr/>
                    <a:lstStyle/>
                    <a:p>
                      <a:r>
                        <a:rPr lang="de-DE" sz="1600">
                          <a:effectLst/>
                        </a:rPr>
                        <a:t> </a:t>
                      </a:r>
                    </a:p>
                    <a:p>
                      <a:r>
                        <a:rPr lang="de-DE" sz="1600">
                          <a:effectLst/>
                        </a:rPr>
                        <a:t>Registerauszug Nr. 2a), 5a) </a:t>
                      </a:r>
                    </a:p>
                    <a:p>
                      <a:r>
                        <a:rPr lang="de-DE" sz="1600">
                          <a:effectLst/>
                        </a:rPr>
                        <a:t> </a:t>
                      </a:r>
                    </a:p>
                    <a:p>
                      <a:r>
                        <a:rPr lang="de-DE" sz="1600">
                          <a:effectLst/>
                        </a:rPr>
                        <a:t>Rechtsformzusatz gem. § 19 HGB</a:t>
                      </a:r>
                    </a:p>
                    <a:p>
                      <a:r>
                        <a:rPr lang="de-DE" sz="1600">
                          <a:effectLst/>
                        </a:rPr>
                        <a:t>Für GmbH § 4 GmbHG</a:t>
                      </a:r>
                    </a:p>
                    <a:p>
                      <a:r>
                        <a:rPr lang="de-DE" sz="1600">
                          <a:effectLst/>
                        </a:rPr>
                        <a:t> </a:t>
                      </a:r>
                    </a:p>
                    <a:p>
                      <a:r>
                        <a:rPr lang="de-DE" sz="1600">
                          <a:effectLst/>
                        </a:rPr>
                        <a:t> </a:t>
                      </a:r>
                      <a:endParaRPr lang="de-DE" sz="1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435" marR="60435" marT="0" marB="0"/>
                </a:tc>
                <a:tc>
                  <a:txBody>
                    <a:bodyPr/>
                    <a:lstStyle/>
                    <a:p>
                      <a:r>
                        <a:rPr lang="de-DE" sz="1600">
                          <a:effectLst/>
                        </a:rPr>
                        <a:t> </a:t>
                      </a:r>
                    </a:p>
                    <a:p>
                      <a:r>
                        <a:rPr lang="de-DE" sz="1600">
                          <a:effectLst/>
                        </a:rPr>
                        <a:t>KG</a:t>
                      </a:r>
                      <a:endParaRPr lang="de-DE" sz="1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435" marR="60435" marT="0" marB="0"/>
                </a:tc>
                <a:extLst>
                  <a:ext uri="{0D108BD9-81ED-4DB2-BD59-A6C34878D82A}">
                    <a16:rowId xmlns:a16="http://schemas.microsoft.com/office/drawing/2014/main" val="2645712936"/>
                  </a:ext>
                </a:extLst>
              </a:tr>
              <a:tr h="1635388">
                <a:tc>
                  <a:txBody>
                    <a:bodyPr/>
                    <a:lstStyle/>
                    <a:p>
                      <a:r>
                        <a:rPr lang="de-DE" sz="1600">
                          <a:effectLst/>
                        </a:rPr>
                        <a:t> </a:t>
                      </a:r>
                    </a:p>
                    <a:p>
                      <a:r>
                        <a:rPr lang="de-DE" sz="1600">
                          <a:effectLst/>
                        </a:rPr>
                        <a:t>3. Wer ist vertretungsberechtigt?</a:t>
                      </a:r>
                      <a:endParaRPr lang="de-DE" sz="1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435" marR="60435" marT="0" marB="0"/>
                </a:tc>
                <a:tc>
                  <a:txBody>
                    <a:bodyPr/>
                    <a:lstStyle/>
                    <a:p>
                      <a:endParaRPr lang="de-DE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435" marR="60435" marT="0" marB="0"/>
                </a:tc>
                <a:tc>
                  <a:txBody>
                    <a:bodyPr/>
                    <a:lstStyle/>
                    <a:p>
                      <a:endParaRPr lang="de-DE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435" marR="60435" marT="0" marB="0"/>
                </a:tc>
                <a:extLst>
                  <a:ext uri="{0D108BD9-81ED-4DB2-BD59-A6C34878D82A}">
                    <a16:rowId xmlns:a16="http://schemas.microsoft.com/office/drawing/2014/main" val="3084932850"/>
                  </a:ext>
                </a:extLst>
              </a:tr>
              <a:tr h="1635388">
                <a:tc>
                  <a:txBody>
                    <a:bodyPr/>
                    <a:lstStyle/>
                    <a:p>
                      <a:r>
                        <a:rPr lang="de-DE" sz="1600" dirty="0">
                          <a:effectLst/>
                        </a:rPr>
                        <a:t> </a:t>
                      </a:r>
                    </a:p>
                    <a:p>
                      <a:r>
                        <a:rPr lang="de-DE" sz="1600" dirty="0">
                          <a:effectLst/>
                        </a:rPr>
                        <a:t>3.1. Falls die Gesellschaft durch eine jur. Pers. Vertreten wird: Wer vertritt diese?</a:t>
                      </a:r>
                      <a:endParaRPr lang="de-DE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435" marR="60435" marT="0" marB="0"/>
                </a:tc>
                <a:tc>
                  <a:txBody>
                    <a:bodyPr/>
                    <a:lstStyle/>
                    <a:p>
                      <a:endParaRPr lang="de-DE" sz="1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435" marR="60435" marT="0" marB="0"/>
                </a:tc>
                <a:tc>
                  <a:txBody>
                    <a:bodyPr/>
                    <a:lstStyle/>
                    <a:p>
                      <a:endParaRPr lang="de-DE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435" marR="60435" marT="0" marB="0"/>
                </a:tc>
                <a:extLst>
                  <a:ext uri="{0D108BD9-81ED-4DB2-BD59-A6C34878D82A}">
                    <a16:rowId xmlns:a16="http://schemas.microsoft.com/office/drawing/2014/main" val="7960379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514926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F51F85E-FC31-55F3-2B0C-10E53D125A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A837A896-5BBC-3A5D-828F-0734DC028A7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e-DE"/>
          </a:p>
        </p:txBody>
      </p:sp>
      <p:graphicFrame>
        <p:nvGraphicFramePr>
          <p:cNvPr id="4" name="Tabelle 3">
            <a:extLst>
              <a:ext uri="{FF2B5EF4-FFF2-40B4-BE49-F238E27FC236}">
                <a16:creationId xmlns:a16="http://schemas.microsoft.com/office/drawing/2014/main" id="{3D4D1556-EB8A-D7AA-C574-548A9999093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62816120"/>
              </p:ext>
            </p:extLst>
          </p:nvPr>
        </p:nvGraphicFramePr>
        <p:xfrm>
          <a:off x="0" y="0"/>
          <a:ext cx="12192000" cy="68580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063736">
                  <a:extLst>
                    <a:ext uri="{9D8B030D-6E8A-4147-A177-3AD203B41FA5}">
                      <a16:colId xmlns:a16="http://schemas.microsoft.com/office/drawing/2014/main" val="3379067685"/>
                    </a:ext>
                  </a:extLst>
                </a:gridCol>
                <a:gridCol w="4063736">
                  <a:extLst>
                    <a:ext uri="{9D8B030D-6E8A-4147-A177-3AD203B41FA5}">
                      <a16:colId xmlns:a16="http://schemas.microsoft.com/office/drawing/2014/main" val="2770808846"/>
                    </a:ext>
                  </a:extLst>
                </a:gridCol>
                <a:gridCol w="4064528">
                  <a:extLst>
                    <a:ext uri="{9D8B030D-6E8A-4147-A177-3AD203B41FA5}">
                      <a16:colId xmlns:a16="http://schemas.microsoft.com/office/drawing/2014/main" val="3740284648"/>
                    </a:ext>
                  </a:extLst>
                </a:gridCol>
              </a:tblGrid>
              <a:tr h="254692">
                <a:tc>
                  <a:txBody>
                    <a:bodyPr/>
                    <a:lstStyle/>
                    <a:p>
                      <a:r>
                        <a:rPr lang="de-DE" sz="1600">
                          <a:effectLst/>
                        </a:rPr>
                        <a:t> </a:t>
                      </a:r>
                      <a:endParaRPr lang="de-DE" sz="1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435" marR="60435" marT="0" marB="0"/>
                </a:tc>
                <a:tc>
                  <a:txBody>
                    <a:bodyPr/>
                    <a:lstStyle/>
                    <a:p>
                      <a:r>
                        <a:rPr lang="de-DE" sz="1600">
                          <a:effectLst/>
                        </a:rPr>
                        <a:t>Wo steht es?</a:t>
                      </a:r>
                      <a:endParaRPr lang="de-DE" sz="1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435" marR="60435" marT="0" marB="0"/>
                </a:tc>
                <a:tc>
                  <a:txBody>
                    <a:bodyPr/>
                    <a:lstStyle/>
                    <a:p>
                      <a:r>
                        <a:rPr lang="de-DE" sz="1600">
                          <a:effectLst/>
                        </a:rPr>
                        <a:t>Konkret für diesen Fall:</a:t>
                      </a:r>
                      <a:endParaRPr lang="de-DE" sz="1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435" marR="60435" marT="0" marB="0"/>
                </a:tc>
                <a:extLst>
                  <a:ext uri="{0D108BD9-81ED-4DB2-BD59-A6C34878D82A}">
                    <a16:rowId xmlns:a16="http://schemas.microsoft.com/office/drawing/2014/main" val="97663926"/>
                  </a:ext>
                </a:extLst>
              </a:tr>
              <a:tr h="1273462">
                <a:tc>
                  <a:txBody>
                    <a:bodyPr/>
                    <a:lstStyle/>
                    <a:p>
                      <a:r>
                        <a:rPr lang="de-DE" sz="1600">
                          <a:effectLst/>
                        </a:rPr>
                        <a:t> </a:t>
                      </a:r>
                    </a:p>
                    <a:p>
                      <a:r>
                        <a:rPr lang="de-DE" sz="1600">
                          <a:effectLst/>
                        </a:rPr>
                        <a:t>1. Wie heißt die Gesellschaft?</a:t>
                      </a:r>
                      <a:endParaRPr lang="de-DE" sz="1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435" marR="60435" marT="0" marB="0"/>
                </a:tc>
                <a:tc>
                  <a:txBody>
                    <a:bodyPr/>
                    <a:lstStyle/>
                    <a:p>
                      <a:r>
                        <a:rPr lang="de-DE" sz="1600">
                          <a:effectLst/>
                        </a:rPr>
                        <a:t> </a:t>
                      </a:r>
                    </a:p>
                    <a:p>
                      <a:r>
                        <a:rPr lang="de-DE" sz="1600">
                          <a:effectLst/>
                        </a:rPr>
                        <a:t>Registerauszug Nr. 2a), </a:t>
                      </a:r>
                    </a:p>
                    <a:p>
                      <a:r>
                        <a:rPr lang="de-DE" sz="1600">
                          <a:effectLst/>
                        </a:rPr>
                        <a:t>Gesellschaftsvertrag</a:t>
                      </a:r>
                    </a:p>
                    <a:p>
                      <a:r>
                        <a:rPr lang="de-DE" sz="1600">
                          <a:effectLst/>
                        </a:rPr>
                        <a:t> </a:t>
                      </a:r>
                    </a:p>
                    <a:p>
                      <a:r>
                        <a:rPr lang="de-DE" sz="1600">
                          <a:effectLst/>
                        </a:rPr>
                        <a:t> </a:t>
                      </a:r>
                      <a:endParaRPr lang="de-DE" sz="1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435" marR="60435" marT="0" marB="0"/>
                </a:tc>
                <a:tc>
                  <a:txBody>
                    <a:bodyPr/>
                    <a:lstStyle/>
                    <a:p>
                      <a:r>
                        <a:rPr lang="de-DE" sz="1600">
                          <a:effectLst/>
                        </a:rPr>
                        <a:t> </a:t>
                      </a:r>
                    </a:p>
                    <a:p>
                      <a:pPr>
                        <a:tabLst>
                          <a:tab pos="449580" algn="l"/>
                        </a:tabLst>
                      </a:pPr>
                      <a:r>
                        <a:rPr lang="de-DE" sz="1600">
                          <a:effectLst/>
                        </a:rPr>
                        <a:t>Osterhase GmbH &amp; Co. KG</a:t>
                      </a:r>
                    </a:p>
                    <a:p>
                      <a:r>
                        <a:rPr lang="de-DE" sz="1600">
                          <a:effectLst/>
                        </a:rPr>
                        <a:t> </a:t>
                      </a:r>
                      <a:endParaRPr lang="de-DE" sz="1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435" marR="60435" marT="0" marB="0"/>
                </a:tc>
                <a:extLst>
                  <a:ext uri="{0D108BD9-81ED-4DB2-BD59-A6C34878D82A}">
                    <a16:rowId xmlns:a16="http://schemas.microsoft.com/office/drawing/2014/main" val="2321690447"/>
                  </a:ext>
                </a:extLst>
              </a:tr>
              <a:tr h="1782846">
                <a:tc>
                  <a:txBody>
                    <a:bodyPr/>
                    <a:lstStyle/>
                    <a:p>
                      <a:r>
                        <a:rPr lang="de-DE" sz="1600">
                          <a:effectLst/>
                        </a:rPr>
                        <a:t> </a:t>
                      </a:r>
                    </a:p>
                    <a:p>
                      <a:r>
                        <a:rPr lang="de-DE" sz="1600">
                          <a:effectLst/>
                        </a:rPr>
                        <a:t>2. Welche Rechtsform?</a:t>
                      </a:r>
                      <a:endParaRPr lang="de-DE" sz="1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435" marR="60435" marT="0" marB="0"/>
                </a:tc>
                <a:tc>
                  <a:txBody>
                    <a:bodyPr/>
                    <a:lstStyle/>
                    <a:p>
                      <a:r>
                        <a:rPr lang="de-DE" sz="1600">
                          <a:effectLst/>
                        </a:rPr>
                        <a:t> </a:t>
                      </a:r>
                    </a:p>
                    <a:p>
                      <a:r>
                        <a:rPr lang="de-DE" sz="1600">
                          <a:effectLst/>
                        </a:rPr>
                        <a:t>Registerauszug Nr. 2a), 5a) </a:t>
                      </a:r>
                    </a:p>
                    <a:p>
                      <a:r>
                        <a:rPr lang="de-DE" sz="1600">
                          <a:effectLst/>
                        </a:rPr>
                        <a:t> </a:t>
                      </a:r>
                    </a:p>
                    <a:p>
                      <a:r>
                        <a:rPr lang="de-DE" sz="1600">
                          <a:effectLst/>
                        </a:rPr>
                        <a:t>Rechtsformzusatz gem. § 19 HGB</a:t>
                      </a:r>
                    </a:p>
                    <a:p>
                      <a:r>
                        <a:rPr lang="de-DE" sz="1600">
                          <a:effectLst/>
                        </a:rPr>
                        <a:t>Für GmbH § 4 GmbHG</a:t>
                      </a:r>
                    </a:p>
                    <a:p>
                      <a:r>
                        <a:rPr lang="de-DE" sz="1600">
                          <a:effectLst/>
                        </a:rPr>
                        <a:t> </a:t>
                      </a:r>
                    </a:p>
                    <a:p>
                      <a:r>
                        <a:rPr lang="de-DE" sz="1600">
                          <a:effectLst/>
                        </a:rPr>
                        <a:t> </a:t>
                      </a:r>
                      <a:endParaRPr lang="de-DE" sz="1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435" marR="60435" marT="0" marB="0"/>
                </a:tc>
                <a:tc>
                  <a:txBody>
                    <a:bodyPr/>
                    <a:lstStyle/>
                    <a:p>
                      <a:r>
                        <a:rPr lang="de-DE" sz="1600">
                          <a:effectLst/>
                        </a:rPr>
                        <a:t> </a:t>
                      </a:r>
                    </a:p>
                    <a:p>
                      <a:r>
                        <a:rPr lang="de-DE" sz="1600">
                          <a:effectLst/>
                        </a:rPr>
                        <a:t>KG</a:t>
                      </a:r>
                      <a:endParaRPr lang="de-DE" sz="1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435" marR="60435" marT="0" marB="0"/>
                </a:tc>
                <a:extLst>
                  <a:ext uri="{0D108BD9-81ED-4DB2-BD59-A6C34878D82A}">
                    <a16:rowId xmlns:a16="http://schemas.microsoft.com/office/drawing/2014/main" val="2645712936"/>
                  </a:ext>
                </a:extLst>
              </a:tr>
              <a:tr h="2037540">
                <a:tc>
                  <a:txBody>
                    <a:bodyPr/>
                    <a:lstStyle/>
                    <a:p>
                      <a:r>
                        <a:rPr lang="de-DE" sz="1600" dirty="0">
                          <a:effectLst/>
                        </a:rPr>
                        <a:t> </a:t>
                      </a:r>
                    </a:p>
                    <a:p>
                      <a:r>
                        <a:rPr lang="de-DE" sz="1600" dirty="0">
                          <a:effectLst/>
                        </a:rPr>
                        <a:t>3. Wer ist vertretungsberechtigt?</a:t>
                      </a:r>
                      <a:endParaRPr lang="de-DE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435" marR="60435" marT="0" marB="0"/>
                </a:tc>
                <a:tc>
                  <a:txBody>
                    <a:bodyPr/>
                    <a:lstStyle/>
                    <a:p>
                      <a:r>
                        <a:rPr lang="de-DE" sz="1600" dirty="0">
                          <a:effectLst/>
                        </a:rPr>
                        <a:t> </a:t>
                      </a:r>
                    </a:p>
                    <a:p>
                      <a:r>
                        <a:rPr lang="de-DE" sz="1600" dirty="0">
                          <a:effectLst/>
                        </a:rPr>
                        <a:t>Registerauszug Nr. 3a), 3b), Gesellschaftsvertrag</a:t>
                      </a:r>
                    </a:p>
                    <a:p>
                      <a:r>
                        <a:rPr lang="de-DE" sz="1600" dirty="0">
                          <a:effectLst/>
                        </a:rPr>
                        <a:t> </a:t>
                      </a:r>
                    </a:p>
                    <a:p>
                      <a:r>
                        <a:rPr lang="de-DE" sz="1600" dirty="0">
                          <a:effectLst/>
                        </a:rPr>
                        <a:t>GmbH &amp; Co. KG = KG </a:t>
                      </a:r>
                      <a:r>
                        <a:rPr lang="de-DE" sz="1600" dirty="0">
                          <a:effectLst/>
                          <a:sym typeface="Wingdings" panose="05000000000000000000" pitchFamily="2" charset="2"/>
                        </a:rPr>
                        <a:t></a:t>
                      </a:r>
                      <a:r>
                        <a:rPr lang="de-DE" sz="1600" dirty="0">
                          <a:effectLst/>
                        </a:rPr>
                        <a:t> Komplementär</a:t>
                      </a:r>
                    </a:p>
                    <a:p>
                      <a:r>
                        <a:rPr lang="de-DE" sz="1600" dirty="0">
                          <a:effectLst/>
                        </a:rPr>
                        <a:t> </a:t>
                      </a:r>
                    </a:p>
                    <a:p>
                      <a:r>
                        <a:rPr lang="de-DE" sz="1600" dirty="0">
                          <a:effectLst/>
                        </a:rPr>
                        <a:t> </a:t>
                      </a:r>
                      <a:endParaRPr lang="de-DE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435" marR="60435" marT="0" marB="0"/>
                </a:tc>
                <a:tc>
                  <a:txBody>
                    <a:bodyPr/>
                    <a:lstStyle/>
                    <a:p>
                      <a:r>
                        <a:rPr lang="de-DE" sz="1600" dirty="0">
                          <a:effectLst/>
                        </a:rPr>
                        <a:t> </a:t>
                      </a:r>
                    </a:p>
                    <a:p>
                      <a:r>
                        <a:rPr lang="de-DE" sz="1600" dirty="0">
                          <a:effectLst/>
                        </a:rPr>
                        <a:t>Hühnerstall GmbH</a:t>
                      </a:r>
                    </a:p>
                  </a:txBody>
                  <a:tcPr marL="60435" marR="60435" marT="0" marB="0"/>
                </a:tc>
                <a:extLst>
                  <a:ext uri="{0D108BD9-81ED-4DB2-BD59-A6C34878D82A}">
                    <a16:rowId xmlns:a16="http://schemas.microsoft.com/office/drawing/2014/main" val="3084932850"/>
                  </a:ext>
                </a:extLst>
              </a:tr>
              <a:tr h="1509460">
                <a:tc>
                  <a:txBody>
                    <a:bodyPr/>
                    <a:lstStyle/>
                    <a:p>
                      <a:r>
                        <a:rPr lang="de-DE" sz="1600" dirty="0">
                          <a:effectLst/>
                        </a:rPr>
                        <a:t> </a:t>
                      </a:r>
                    </a:p>
                    <a:p>
                      <a:r>
                        <a:rPr lang="de-DE" sz="1600" dirty="0">
                          <a:effectLst/>
                        </a:rPr>
                        <a:t>3.1. Falls die Gesellschaft durch eine jur. Pers. Vertreten wird: Wer vertritt diese?</a:t>
                      </a:r>
                      <a:endParaRPr lang="de-DE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435" marR="60435" marT="0" marB="0"/>
                </a:tc>
                <a:tc>
                  <a:txBody>
                    <a:bodyPr/>
                    <a:lstStyle/>
                    <a:p>
                      <a:endParaRPr lang="de-DE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435" marR="60435" marT="0" marB="0"/>
                </a:tc>
                <a:tc>
                  <a:txBody>
                    <a:bodyPr/>
                    <a:lstStyle/>
                    <a:p>
                      <a:endParaRPr lang="de-DE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435" marR="60435" marT="0" marB="0"/>
                </a:tc>
                <a:extLst>
                  <a:ext uri="{0D108BD9-81ED-4DB2-BD59-A6C34878D82A}">
                    <a16:rowId xmlns:a16="http://schemas.microsoft.com/office/drawing/2014/main" val="7960379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483911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F51F85E-FC31-55F3-2B0C-10E53D125A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A837A896-5BBC-3A5D-828F-0734DC028A7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e-DE"/>
          </a:p>
        </p:txBody>
      </p:sp>
      <p:graphicFrame>
        <p:nvGraphicFramePr>
          <p:cNvPr id="4" name="Tabelle 3">
            <a:extLst>
              <a:ext uri="{FF2B5EF4-FFF2-40B4-BE49-F238E27FC236}">
                <a16:creationId xmlns:a16="http://schemas.microsoft.com/office/drawing/2014/main" id="{3D4D1556-EB8A-D7AA-C574-548A9999093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31064016"/>
              </p:ext>
            </p:extLst>
          </p:nvPr>
        </p:nvGraphicFramePr>
        <p:xfrm>
          <a:off x="0" y="1"/>
          <a:ext cx="12191999" cy="685800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063736">
                  <a:extLst>
                    <a:ext uri="{9D8B030D-6E8A-4147-A177-3AD203B41FA5}">
                      <a16:colId xmlns:a16="http://schemas.microsoft.com/office/drawing/2014/main" val="3379067685"/>
                    </a:ext>
                  </a:extLst>
                </a:gridCol>
                <a:gridCol w="4226249">
                  <a:extLst>
                    <a:ext uri="{9D8B030D-6E8A-4147-A177-3AD203B41FA5}">
                      <a16:colId xmlns:a16="http://schemas.microsoft.com/office/drawing/2014/main" val="2770808846"/>
                    </a:ext>
                  </a:extLst>
                </a:gridCol>
                <a:gridCol w="3902014">
                  <a:extLst>
                    <a:ext uri="{9D8B030D-6E8A-4147-A177-3AD203B41FA5}">
                      <a16:colId xmlns:a16="http://schemas.microsoft.com/office/drawing/2014/main" val="3740284648"/>
                    </a:ext>
                  </a:extLst>
                </a:gridCol>
              </a:tblGrid>
              <a:tr h="244929">
                <a:tc>
                  <a:txBody>
                    <a:bodyPr/>
                    <a:lstStyle/>
                    <a:p>
                      <a:r>
                        <a:rPr lang="de-DE" sz="1600">
                          <a:effectLst/>
                        </a:rPr>
                        <a:t> </a:t>
                      </a:r>
                      <a:endParaRPr lang="de-DE" sz="1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435" marR="60435" marT="0" marB="0"/>
                </a:tc>
                <a:tc>
                  <a:txBody>
                    <a:bodyPr/>
                    <a:lstStyle/>
                    <a:p>
                      <a:r>
                        <a:rPr lang="de-DE" sz="1600">
                          <a:effectLst/>
                        </a:rPr>
                        <a:t>Wo steht es?</a:t>
                      </a:r>
                      <a:endParaRPr lang="de-DE" sz="1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435" marR="60435" marT="0" marB="0"/>
                </a:tc>
                <a:tc>
                  <a:txBody>
                    <a:bodyPr/>
                    <a:lstStyle/>
                    <a:p>
                      <a:r>
                        <a:rPr lang="de-DE" sz="1600">
                          <a:effectLst/>
                        </a:rPr>
                        <a:t>Konkret für diesen Fall:</a:t>
                      </a:r>
                      <a:endParaRPr lang="de-DE" sz="1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435" marR="60435" marT="0" marB="0"/>
                </a:tc>
                <a:extLst>
                  <a:ext uri="{0D108BD9-81ED-4DB2-BD59-A6C34878D82A}">
                    <a16:rowId xmlns:a16="http://schemas.microsoft.com/office/drawing/2014/main" val="97663926"/>
                  </a:ext>
                </a:extLst>
              </a:tr>
              <a:tr h="1224643">
                <a:tc>
                  <a:txBody>
                    <a:bodyPr/>
                    <a:lstStyle/>
                    <a:p>
                      <a:r>
                        <a:rPr lang="de-DE" sz="1600">
                          <a:effectLst/>
                        </a:rPr>
                        <a:t> </a:t>
                      </a:r>
                    </a:p>
                    <a:p>
                      <a:r>
                        <a:rPr lang="de-DE" sz="1600">
                          <a:effectLst/>
                        </a:rPr>
                        <a:t>1. Wie heißt die Gesellschaft?</a:t>
                      </a:r>
                      <a:endParaRPr lang="de-DE" sz="1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435" marR="60435" marT="0" marB="0"/>
                </a:tc>
                <a:tc>
                  <a:txBody>
                    <a:bodyPr/>
                    <a:lstStyle/>
                    <a:p>
                      <a:r>
                        <a:rPr lang="de-DE" sz="1600">
                          <a:effectLst/>
                        </a:rPr>
                        <a:t> </a:t>
                      </a:r>
                    </a:p>
                    <a:p>
                      <a:r>
                        <a:rPr lang="de-DE" sz="1600">
                          <a:effectLst/>
                        </a:rPr>
                        <a:t>Registerauszug Nr. 2a), </a:t>
                      </a:r>
                    </a:p>
                    <a:p>
                      <a:r>
                        <a:rPr lang="de-DE" sz="1600">
                          <a:effectLst/>
                        </a:rPr>
                        <a:t>Gesellschaftsvertrag</a:t>
                      </a:r>
                    </a:p>
                    <a:p>
                      <a:r>
                        <a:rPr lang="de-DE" sz="1600">
                          <a:effectLst/>
                        </a:rPr>
                        <a:t> </a:t>
                      </a:r>
                    </a:p>
                    <a:p>
                      <a:r>
                        <a:rPr lang="de-DE" sz="1600">
                          <a:effectLst/>
                        </a:rPr>
                        <a:t> </a:t>
                      </a:r>
                      <a:endParaRPr lang="de-DE" sz="1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435" marR="60435" marT="0" marB="0"/>
                </a:tc>
                <a:tc>
                  <a:txBody>
                    <a:bodyPr/>
                    <a:lstStyle/>
                    <a:p>
                      <a:r>
                        <a:rPr lang="de-DE" sz="1600">
                          <a:effectLst/>
                        </a:rPr>
                        <a:t> </a:t>
                      </a:r>
                    </a:p>
                    <a:p>
                      <a:pPr>
                        <a:tabLst>
                          <a:tab pos="449580" algn="l"/>
                        </a:tabLst>
                      </a:pPr>
                      <a:r>
                        <a:rPr lang="de-DE" sz="1600">
                          <a:effectLst/>
                        </a:rPr>
                        <a:t>Osterhase GmbH &amp; Co. KG</a:t>
                      </a:r>
                    </a:p>
                    <a:p>
                      <a:r>
                        <a:rPr lang="de-DE" sz="1600">
                          <a:effectLst/>
                        </a:rPr>
                        <a:t> </a:t>
                      </a:r>
                      <a:endParaRPr lang="de-DE" sz="1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435" marR="60435" marT="0" marB="0"/>
                </a:tc>
                <a:extLst>
                  <a:ext uri="{0D108BD9-81ED-4DB2-BD59-A6C34878D82A}">
                    <a16:rowId xmlns:a16="http://schemas.microsoft.com/office/drawing/2014/main" val="2321690447"/>
                  </a:ext>
                </a:extLst>
              </a:tr>
              <a:tr h="1714500">
                <a:tc>
                  <a:txBody>
                    <a:bodyPr/>
                    <a:lstStyle/>
                    <a:p>
                      <a:r>
                        <a:rPr lang="de-DE" sz="1600">
                          <a:effectLst/>
                        </a:rPr>
                        <a:t> </a:t>
                      </a:r>
                    </a:p>
                    <a:p>
                      <a:r>
                        <a:rPr lang="de-DE" sz="1600">
                          <a:effectLst/>
                        </a:rPr>
                        <a:t>2. Welche Rechtsform?</a:t>
                      </a:r>
                      <a:endParaRPr lang="de-DE" sz="1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435" marR="60435" marT="0" marB="0"/>
                </a:tc>
                <a:tc>
                  <a:txBody>
                    <a:bodyPr/>
                    <a:lstStyle/>
                    <a:p>
                      <a:r>
                        <a:rPr lang="de-DE" sz="1600">
                          <a:effectLst/>
                        </a:rPr>
                        <a:t> </a:t>
                      </a:r>
                    </a:p>
                    <a:p>
                      <a:r>
                        <a:rPr lang="de-DE" sz="1600">
                          <a:effectLst/>
                        </a:rPr>
                        <a:t>Registerauszug Nr. 2a), 5a) </a:t>
                      </a:r>
                    </a:p>
                    <a:p>
                      <a:r>
                        <a:rPr lang="de-DE" sz="1600">
                          <a:effectLst/>
                        </a:rPr>
                        <a:t> </a:t>
                      </a:r>
                    </a:p>
                    <a:p>
                      <a:r>
                        <a:rPr lang="de-DE" sz="1600">
                          <a:effectLst/>
                        </a:rPr>
                        <a:t>Rechtsformzusatz gem. § 19 HGB</a:t>
                      </a:r>
                    </a:p>
                    <a:p>
                      <a:r>
                        <a:rPr lang="de-DE" sz="1600">
                          <a:effectLst/>
                        </a:rPr>
                        <a:t>Für GmbH § 4 GmbHG</a:t>
                      </a:r>
                    </a:p>
                    <a:p>
                      <a:r>
                        <a:rPr lang="de-DE" sz="1600">
                          <a:effectLst/>
                        </a:rPr>
                        <a:t> </a:t>
                      </a:r>
                    </a:p>
                    <a:p>
                      <a:r>
                        <a:rPr lang="de-DE" sz="1600">
                          <a:effectLst/>
                        </a:rPr>
                        <a:t> </a:t>
                      </a:r>
                      <a:endParaRPr lang="de-DE" sz="1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435" marR="60435" marT="0" marB="0"/>
                </a:tc>
                <a:tc>
                  <a:txBody>
                    <a:bodyPr/>
                    <a:lstStyle/>
                    <a:p>
                      <a:r>
                        <a:rPr lang="de-DE" sz="1600">
                          <a:effectLst/>
                        </a:rPr>
                        <a:t> </a:t>
                      </a:r>
                    </a:p>
                    <a:p>
                      <a:r>
                        <a:rPr lang="de-DE" sz="1600">
                          <a:effectLst/>
                        </a:rPr>
                        <a:t>KG</a:t>
                      </a:r>
                      <a:endParaRPr lang="de-DE" sz="1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435" marR="60435" marT="0" marB="0"/>
                </a:tc>
                <a:extLst>
                  <a:ext uri="{0D108BD9-81ED-4DB2-BD59-A6C34878D82A}">
                    <a16:rowId xmlns:a16="http://schemas.microsoft.com/office/drawing/2014/main" val="2645712936"/>
                  </a:ext>
                </a:extLst>
              </a:tr>
              <a:tr h="1959429">
                <a:tc>
                  <a:txBody>
                    <a:bodyPr/>
                    <a:lstStyle/>
                    <a:p>
                      <a:r>
                        <a:rPr lang="de-DE" sz="1600" dirty="0">
                          <a:effectLst/>
                        </a:rPr>
                        <a:t> </a:t>
                      </a:r>
                    </a:p>
                    <a:p>
                      <a:r>
                        <a:rPr lang="de-DE" sz="1600" dirty="0">
                          <a:effectLst/>
                        </a:rPr>
                        <a:t>3. Wer ist vertretungsberechtigt?</a:t>
                      </a:r>
                      <a:endParaRPr lang="de-DE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435" marR="60435" marT="0" marB="0"/>
                </a:tc>
                <a:tc>
                  <a:txBody>
                    <a:bodyPr/>
                    <a:lstStyle/>
                    <a:p>
                      <a:r>
                        <a:rPr lang="de-DE" sz="1600">
                          <a:effectLst/>
                        </a:rPr>
                        <a:t> </a:t>
                      </a:r>
                    </a:p>
                    <a:p>
                      <a:r>
                        <a:rPr lang="de-DE" sz="1600">
                          <a:effectLst/>
                        </a:rPr>
                        <a:t>Registerauszug Nr. 3a), 3b), Gesellschaftsvertrag</a:t>
                      </a:r>
                    </a:p>
                    <a:p>
                      <a:r>
                        <a:rPr lang="de-DE" sz="1600">
                          <a:effectLst/>
                        </a:rPr>
                        <a:t> </a:t>
                      </a:r>
                    </a:p>
                    <a:p>
                      <a:r>
                        <a:rPr lang="de-DE" sz="1600">
                          <a:effectLst/>
                        </a:rPr>
                        <a:t>GmbH &amp; Co. KG = KG </a:t>
                      </a:r>
                      <a:r>
                        <a:rPr lang="de-DE" sz="1600">
                          <a:effectLst/>
                          <a:sym typeface="Wingdings" panose="05000000000000000000" pitchFamily="2" charset="2"/>
                        </a:rPr>
                        <a:t></a:t>
                      </a:r>
                      <a:r>
                        <a:rPr lang="de-DE" sz="1600">
                          <a:effectLst/>
                        </a:rPr>
                        <a:t> Komplementär</a:t>
                      </a:r>
                    </a:p>
                    <a:p>
                      <a:r>
                        <a:rPr lang="de-DE" sz="1600">
                          <a:effectLst/>
                        </a:rPr>
                        <a:t> </a:t>
                      </a:r>
                    </a:p>
                    <a:p>
                      <a:r>
                        <a:rPr lang="de-DE" sz="1600">
                          <a:effectLst/>
                        </a:rPr>
                        <a:t> </a:t>
                      </a:r>
                      <a:endParaRPr lang="de-DE" sz="1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435" marR="60435" marT="0" marB="0"/>
                </a:tc>
                <a:tc>
                  <a:txBody>
                    <a:bodyPr/>
                    <a:lstStyle/>
                    <a:p>
                      <a:r>
                        <a:rPr lang="de-DE" sz="1600" dirty="0">
                          <a:effectLst/>
                        </a:rPr>
                        <a:t> </a:t>
                      </a:r>
                    </a:p>
                    <a:p>
                      <a:r>
                        <a:rPr lang="de-DE" sz="1600" dirty="0">
                          <a:effectLst/>
                        </a:rPr>
                        <a:t>Hühnerstall GmbH</a:t>
                      </a:r>
                    </a:p>
                  </a:txBody>
                  <a:tcPr marL="60435" marR="60435" marT="0" marB="0"/>
                </a:tc>
                <a:extLst>
                  <a:ext uri="{0D108BD9-81ED-4DB2-BD59-A6C34878D82A}">
                    <a16:rowId xmlns:a16="http://schemas.microsoft.com/office/drawing/2014/main" val="3084932850"/>
                  </a:ext>
                </a:extLst>
              </a:tr>
              <a:tr h="1714500">
                <a:tc>
                  <a:txBody>
                    <a:bodyPr/>
                    <a:lstStyle/>
                    <a:p>
                      <a:r>
                        <a:rPr lang="de-DE" sz="1600" dirty="0">
                          <a:effectLst/>
                        </a:rPr>
                        <a:t> </a:t>
                      </a:r>
                    </a:p>
                    <a:p>
                      <a:r>
                        <a:rPr lang="de-DE" sz="1600" dirty="0">
                          <a:effectLst/>
                        </a:rPr>
                        <a:t>3.1. Falls die Gesellschaft durch eine jur. Pers. Vertreten wird: Wer vertritt diese?</a:t>
                      </a:r>
                      <a:endParaRPr lang="de-DE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435" marR="60435" marT="0" marB="0"/>
                </a:tc>
                <a:tc>
                  <a:txBody>
                    <a:bodyPr/>
                    <a:lstStyle/>
                    <a:p>
                      <a:r>
                        <a:rPr lang="de-DE" sz="1600" dirty="0">
                          <a:effectLst/>
                        </a:rPr>
                        <a:t> </a:t>
                      </a:r>
                    </a:p>
                    <a:p>
                      <a:r>
                        <a:rPr lang="de-DE" sz="1600" dirty="0">
                          <a:effectLst/>
                        </a:rPr>
                        <a:t>Registerauszug Nr. 4a), 4b), Gesellschaftsvertrag</a:t>
                      </a:r>
                    </a:p>
                    <a:p>
                      <a:r>
                        <a:rPr lang="de-DE" sz="1600" dirty="0">
                          <a:effectLst/>
                        </a:rPr>
                        <a:t> </a:t>
                      </a:r>
                    </a:p>
                    <a:p>
                      <a:r>
                        <a:rPr lang="de-DE" sz="1600" dirty="0">
                          <a:effectLst/>
                        </a:rPr>
                        <a:t>GmbH = Geschäftsführer</a:t>
                      </a:r>
                    </a:p>
                    <a:p>
                      <a:r>
                        <a:rPr lang="de-DE" sz="1600" dirty="0">
                          <a:effectLst/>
                        </a:rPr>
                        <a:t> </a:t>
                      </a:r>
                    </a:p>
                    <a:p>
                      <a:r>
                        <a:rPr lang="de-DE" sz="1600" dirty="0">
                          <a:effectLst/>
                        </a:rPr>
                        <a:t> </a:t>
                      </a:r>
                      <a:endParaRPr lang="de-DE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435" marR="60435" marT="0" marB="0"/>
                </a:tc>
                <a:tc>
                  <a:txBody>
                    <a:bodyPr/>
                    <a:lstStyle/>
                    <a:p>
                      <a:r>
                        <a:rPr lang="de-DE" sz="1600" dirty="0">
                          <a:effectLst/>
                        </a:rPr>
                        <a:t> </a:t>
                      </a:r>
                    </a:p>
                    <a:p>
                      <a:r>
                        <a:rPr lang="de-DE" sz="1600" dirty="0">
                          <a:effectLst/>
                        </a:rPr>
                        <a:t>Olga </a:t>
                      </a:r>
                      <a:r>
                        <a:rPr lang="de-DE" sz="1600" dirty="0" err="1">
                          <a:effectLst/>
                        </a:rPr>
                        <a:t>Oberhuhn</a:t>
                      </a:r>
                      <a:endParaRPr lang="de-DE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435" marR="60435" marT="0" marB="0"/>
                </a:tc>
                <a:extLst>
                  <a:ext uri="{0D108BD9-81ED-4DB2-BD59-A6C34878D82A}">
                    <a16:rowId xmlns:a16="http://schemas.microsoft.com/office/drawing/2014/main" val="7960379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549426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4EA5D46-F7B4-259D-909D-815AB86828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3FCBBFF6-3C20-B5EB-F18B-10C3EA548C4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  <a:tabLst>
                <a:tab pos="449580" algn="l"/>
              </a:tabLst>
            </a:pPr>
            <a:r>
              <a:rPr lang="de-DE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Osterhase GmbH &amp; Co. KG</a:t>
            </a:r>
          </a:p>
          <a:p>
            <a:pPr marL="0" indent="0">
              <a:buNone/>
              <a:tabLst>
                <a:tab pos="449580" algn="l"/>
              </a:tabLst>
            </a:pPr>
            <a:r>
              <a:rPr lang="de-DE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vertreten durch die persönlich </a:t>
            </a:r>
            <a:r>
              <a:rPr lang="de-DE" sz="240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haftende Gesellschafterin </a:t>
            </a:r>
            <a:r>
              <a:rPr lang="de-DE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Hühnerstall GmbH,</a:t>
            </a:r>
          </a:p>
          <a:p>
            <a:pPr marL="0" indent="0">
              <a:buNone/>
              <a:tabLst>
                <a:tab pos="449580" algn="l"/>
              </a:tabLst>
            </a:pPr>
            <a:r>
              <a:rPr lang="de-DE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diese wiederum vertreten durch die Geschäftsführerin Olga </a:t>
            </a:r>
            <a:r>
              <a:rPr lang="de-DE" sz="24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Oberhuhn</a:t>
            </a:r>
            <a:r>
              <a:rPr lang="de-DE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. </a:t>
            </a:r>
          </a:p>
          <a:p>
            <a:pPr marL="0" indent="0">
              <a:buNone/>
            </a:pPr>
            <a:r>
              <a:rPr lang="de-DE" sz="24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Karotten Weg 1, 12345 Waldhausen</a:t>
            </a:r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7759187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486</Words>
  <Application>Microsoft Office PowerPoint</Application>
  <PresentationFormat>Breitbild</PresentationFormat>
  <Paragraphs>142</Paragraphs>
  <Slides>6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6</vt:i4>
      </vt:variant>
    </vt:vector>
  </HeadingPairs>
  <TitlesOfParts>
    <vt:vector size="11" baseType="lpstr">
      <vt:lpstr>Aptos</vt:lpstr>
      <vt:lpstr>Aptos Display</vt:lpstr>
      <vt:lpstr>Arial</vt:lpstr>
      <vt:lpstr>Wingdings</vt:lpstr>
      <vt:lpstr>Office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Adelhoefer, Katharina</dc:creator>
  <cp:lastModifiedBy>Adelhoefer, Katharina</cp:lastModifiedBy>
  <cp:revision>6</cp:revision>
  <dcterms:created xsi:type="dcterms:W3CDTF">2026-02-05T11:36:03Z</dcterms:created>
  <dcterms:modified xsi:type="dcterms:W3CDTF">2026-06-29T11:08:27Z</dcterms:modified>
</cp:coreProperties>
</file>