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34C1BB-8CC9-490C-AD31-2B7F4B8C42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4631FB6-8608-4D58-8A84-B48DEF9D18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2D09E8-6280-44D5-9764-1EA321874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30.06.2026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DBC0AB-D04B-48FA-9824-2B8910DA4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FD3B4F1-0F07-46D9-946F-ED03B425C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13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F95716-F7C3-466D-89E5-27EB3B119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1CD1ECD-54FD-4FB3-8120-185DB034C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7A4A65-B021-43EF-82ED-FBE49CDBF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30.06.2026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2B9344-243D-4079-8BCA-CB2DA7C80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A07634-317B-485A-98A3-441512F9D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4200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0440205-B093-4D4E-8542-D88BFA5C45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96D1A33-C922-4395-BA6B-D0BE29BBA1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3739A4-1938-4904-ABEB-5E150E6DC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30.06.2026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E7731C5-CBE4-4463-92DF-86EA79D81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E56526-4F81-4C5C-A8BE-EBDB5DE83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175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1BC6E6-91AA-463D-9031-4938BD171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79ABA8-F6A7-4C08-9244-399953536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E7E455-1B2A-42D4-81AA-A9F33F313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30.06.2026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71D978-BA02-488E-9AA9-0BC723C6E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B54672A-3A8B-48D5-A2C0-89113E14E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0053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E53507-140E-43C3-9790-CDD635BBA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2E69AF8-9F45-4BF2-A8DA-73EC9DA14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223755-EF05-4DDB-B520-734CFEB6E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30.06.2026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DA06F1-E15A-49CB-97B7-3B51B7844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75FD4C-3EFE-4B42-9DB0-C45728CF3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7940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1840C8-350B-41C7-B5AA-A051E120C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2CD7E61-E6B8-4592-8B20-B10B1701F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1341CBC-AD72-4B14-A3E7-4F31254E8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869BF82-AF52-401B-876E-7D522C51F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30.06.2026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6DFFEF6-A89C-41CC-9F4C-BD9CCA97B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A10D3E7-8AB5-4D9F-AF2F-6F8193792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9691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1842A0-6BC7-4842-916B-8F812F23D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09B765D-CA0A-44F5-9E13-CFA42E73C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CD0A485-7193-44B3-B621-7DD499F5F1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89A3F3C-CDAF-4011-A0AB-C790F1DBAC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C639E0F-55BD-4383-8C95-DC70A2A61D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908923E-3CC4-4ED1-9C34-3D71F46C2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30.06.2026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BF18E90-3639-4371-9795-784FA9C8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D7ACD8A-98DB-4850-B7FF-828FC2311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2385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3C40F5-E322-494F-88C4-46300AE37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C5BD6EB-F20C-427E-A31B-0D15949C8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30.06.2026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7799CA9-3FEA-42F7-8739-3398CE1D2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7BDBC16-7656-4494-826E-3826ACF6A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8593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A40A055-CC7D-4D2D-81F0-84E4ED8CB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30.06.2026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EAAC520-505F-4097-B95E-00073FEEA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6034D30-ECFA-4E23-A430-779102537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8338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45C2F4-0DAA-40BA-98BC-17A84EAB2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C3842E-B2D8-47F0-9759-CB73C1228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14BC32C-4F39-4A16-86B9-CC956A395A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1739EA-1196-410D-80C8-1857C64DF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30.06.2026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7EF28BF-4331-4FCF-8EDE-9C85704FA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D7F9980-B101-4B9A-AA4B-CAC9DA92B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871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76E434-1254-4429-8C59-C41410832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167B189-9191-4DC0-B0D9-B8BDB0B439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E6FFE3B-4BE4-4C5A-9AB3-93394F540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E767466-4EB7-43C7-BCF5-1318754C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8BFE4-8928-4C96-A446-B85C992EC6F0}" type="datetimeFigureOut">
              <a:rPr lang="de-DE" smtClean="0"/>
              <a:t>30.06.2026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84F89AA-9FC7-45AB-B415-FB7939F7E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C9FEA5-08FA-4F54-BD62-D63848E25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350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D8F647F-431E-4A65-A93A-A0F95AFC3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68B205D-22E4-438C-A943-6482D9885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455465F-96CD-4399-8B11-5E90BDBAAE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8BFE4-8928-4C96-A446-B85C992EC6F0}" type="datetimeFigureOut">
              <a:rPr lang="de-DE" smtClean="0"/>
              <a:t>30.06.2026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776E72-8EBC-4892-8289-357BE5A781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BFC078-B9EB-46D5-A063-6D14DE123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1990F-F0AE-4D90-A58E-42AE343F201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0711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EADF5D9F-184B-48CF-B077-19238197E7B0}"/>
              </a:ext>
            </a:extLst>
          </p:cNvPr>
          <p:cNvSpPr/>
          <p:nvPr/>
        </p:nvSpPr>
        <p:spPr>
          <a:xfrm>
            <a:off x="737565" y="351234"/>
            <a:ext cx="10716869" cy="61555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de-DE" sz="1400" u="sng" dirty="0">
                <a:latin typeface="Arial" panose="020B0604020202020204" pitchFamily="34" charset="0"/>
              </a:rPr>
              <a:t>Aktendeckel:</a:t>
            </a:r>
          </a:p>
          <a:p>
            <a:endParaRPr lang="de-DE" sz="1400" dirty="0">
              <a:latin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</a:rPr>
              <a:t>gelb/beige – streitige Gerichtsbarkeit (nicht freiwillige G.); gehört zum Zivilrecht; fester AD, keine lose Blattsammlung!</a:t>
            </a:r>
          </a:p>
          <a:p>
            <a:r>
              <a:rPr lang="de-DE" sz="1400" dirty="0">
                <a:latin typeface="Arial" panose="020B0604020202020204" pitchFamily="34" charset="0"/>
              </a:rPr>
              <a:t>AD gut und ordentlich beschriften, da Akte schnell mal aus vielen Bänden bestehen kann</a:t>
            </a:r>
          </a:p>
          <a:p>
            <a:endParaRPr lang="de-DE" sz="1400" dirty="0">
              <a:latin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</a:rPr>
              <a:t>Band a: immer anzulegen, AD innen - Beiakten / Sonderhefte</a:t>
            </a:r>
          </a:p>
          <a:p>
            <a:endParaRPr lang="de-DE" sz="1400" dirty="0">
              <a:latin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</a:rPr>
              <a:t>Band b: immer anzulegen, hier betrifft alles die Gläubiger, alle Tabellenblätter etc.</a:t>
            </a:r>
          </a:p>
          <a:p>
            <a:endParaRPr lang="de-DE" sz="1400" dirty="0">
              <a:latin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</a:rPr>
              <a:t>Band c: InsO-Plan – wenn ein Vergleich geschlossen wird, gehört dazu alles in diesen extra Band, eher selten bei Verbraucher, wenn dann bei Unternehmen</a:t>
            </a:r>
          </a:p>
          <a:p>
            <a:endParaRPr lang="de-DE" sz="1400" dirty="0">
              <a:latin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</a:rPr>
              <a:t>Band d: wird nicht in Berlin angewendet</a:t>
            </a:r>
          </a:p>
          <a:p>
            <a:endParaRPr lang="de-DE" sz="1400" dirty="0">
              <a:latin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</a:rPr>
              <a:t>Band e: Schuldenbereinigungsplan – nur bei </a:t>
            </a:r>
            <a:r>
              <a:rPr lang="de-DE" sz="1400" dirty="0" err="1">
                <a:latin typeface="Arial" panose="020B0604020202020204" pitchFamily="34" charset="0"/>
              </a:rPr>
              <a:t>VerbraucherInsO</a:t>
            </a:r>
            <a:r>
              <a:rPr lang="de-DE" sz="1400" dirty="0">
                <a:latin typeface="Arial" panose="020B0604020202020204" pitchFamily="34" charset="0"/>
              </a:rPr>
              <a:t> möglich wegen 3-Stufen-Modell; </a:t>
            </a:r>
            <a:br>
              <a:rPr lang="de-DE" sz="1400" dirty="0">
                <a:latin typeface="Arial" panose="020B0604020202020204" pitchFamily="34" charset="0"/>
              </a:rPr>
            </a:br>
            <a:r>
              <a:rPr lang="de-DE" sz="1400" dirty="0">
                <a:latin typeface="Arial" panose="020B0604020202020204" pitchFamily="34" charset="0"/>
              </a:rPr>
              <a:t>selten, dass ein SB-Plan angenommen wird, daher selten Band e anzulegen</a:t>
            </a:r>
          </a:p>
          <a:p>
            <a:endParaRPr lang="de-DE" sz="1400" dirty="0">
              <a:latin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</a:rPr>
              <a:t>Band f: nur im AG Köpenick, weil dort wenig Platz auf den Geschäftsstellen – wenn eröffnetes Verfahren beendet ist, folgt Band f, Rest der Akte (Band a und b, ggf. weitere) geht schon ans Archiv</a:t>
            </a:r>
          </a:p>
          <a:p>
            <a:endParaRPr lang="de-DE" sz="1600" dirty="0">
              <a:latin typeface="Arial" panose="020B0604020202020204" pitchFamily="34" charset="0"/>
            </a:endParaRPr>
          </a:p>
          <a:p>
            <a:endParaRPr lang="de-DE" sz="1600" dirty="0">
              <a:latin typeface="Arial" panose="020B0604020202020204" pitchFamily="34" charset="0"/>
            </a:endParaRPr>
          </a:p>
          <a:p>
            <a:r>
              <a:rPr lang="de-DE" sz="1600" b="1" u="sng" dirty="0">
                <a:latin typeface="Arial" panose="020B0604020202020204" pitchFamily="34" charset="0"/>
              </a:rPr>
              <a:t>Antrag</a:t>
            </a:r>
            <a:r>
              <a:rPr lang="de-DE" sz="1600" b="1" dirty="0">
                <a:latin typeface="Arial" panose="020B0604020202020204" pitchFamily="34" charset="0"/>
              </a:rPr>
              <a:t> auf Insolvenzverfahren geht ein:</a:t>
            </a:r>
          </a:p>
          <a:p>
            <a:endParaRPr lang="de-DE" sz="1600" b="1" dirty="0">
              <a:latin typeface="Arial" panose="020B0604020202020204" pitchFamily="34" charset="0"/>
            </a:endParaRPr>
          </a:p>
          <a:p>
            <a:r>
              <a:rPr lang="de-DE" sz="1600" b="1" dirty="0">
                <a:latin typeface="Arial" panose="020B0604020202020204" pitchFamily="34" charset="0"/>
              </a:rPr>
              <a:t>Großes </a:t>
            </a:r>
            <a:r>
              <a:rPr lang="de-DE" sz="1600" b="1" dirty="0" err="1">
                <a:latin typeface="Arial" panose="020B0604020202020204" pitchFamily="34" charset="0"/>
              </a:rPr>
              <a:t>Präsentat</a:t>
            </a:r>
            <a:r>
              <a:rPr lang="de-DE" sz="1600" b="1" dirty="0">
                <a:latin typeface="Arial" panose="020B0604020202020204" pitchFamily="34" charset="0"/>
              </a:rPr>
              <a:t>, § 6 IV, V GOV (Datum – Tag, Stunde, Minute; Behörde/Gericht, Anlagen, Unterschrift, Dienstbezeichnung) weil: wenn </a:t>
            </a:r>
            <a:r>
              <a:rPr lang="de-DE" sz="1600" b="1" dirty="0" err="1">
                <a:latin typeface="Arial" panose="020B0604020202020204" pitchFamily="34" charset="0"/>
              </a:rPr>
              <a:t>Sch</a:t>
            </a:r>
            <a:r>
              <a:rPr lang="de-DE" sz="1600" b="1" dirty="0">
                <a:latin typeface="Arial" panose="020B0604020202020204" pitchFamily="34" charset="0"/>
              </a:rPr>
              <a:t>. evtl. kurz vorher etwas verschenkt hat, einen einzelnen Gläubiger befriedigt hat, etwas versteckt hat – z.B. alles an Ehepartner; </a:t>
            </a:r>
            <a:br>
              <a:rPr lang="de-DE" sz="1600" b="1" dirty="0">
                <a:latin typeface="Arial" panose="020B0604020202020204" pitchFamily="34" charset="0"/>
              </a:rPr>
            </a:br>
            <a:r>
              <a:rPr lang="de-DE" sz="1600" b="1" dirty="0">
                <a:latin typeface="Arial" panose="020B0604020202020204" pitchFamily="34" charset="0"/>
              </a:rPr>
              <a:t>kann ggf. zurückgeholt werden = sog. Rückschlagsperre, daher Antragszeit sehr wichtig</a:t>
            </a:r>
            <a:endParaRPr lang="de-DE" sz="1600" b="1" dirty="0"/>
          </a:p>
        </p:txBody>
      </p:sp>
    </p:spTree>
    <p:extLst>
      <p:ext uri="{BB962C8B-B14F-4D97-AF65-F5344CB8AC3E}">
        <p14:creationId xmlns:p14="http://schemas.microsoft.com/office/powerpoint/2010/main" val="3090259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444BCEB7-A74A-4075-9CF7-3BB8DEDB1EA8}"/>
              </a:ext>
            </a:extLst>
          </p:cNvPr>
          <p:cNvSpPr/>
          <p:nvPr/>
        </p:nvSpPr>
        <p:spPr>
          <a:xfrm>
            <a:off x="1417475" y="797510"/>
            <a:ext cx="9357049" cy="4801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Erarbeiten Sie sich mit Hilfe des vorangegangenen Textes und der InsO </a:t>
            </a:r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(§§ 8,9,23 InsO) </a:t>
            </a:r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Expedition für folgende Sachverhalte! </a:t>
            </a:r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erhalten vom Richter einen Beschluss folgenden Inhalts und sollen ihn expedieren. Was ist zu veranlassen? Geben Sie die gesetzlichen Grundlagen an! Bestimmen Sie, an wen Sie wie übersenden! </a:t>
            </a: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 1 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wird ein vorläufiger Insolvenzverwalter bestellt und ein allgemeines Verfügungsverbot ausgesprochen, § 21 Abs. 2 Nr. 1, 2 InsO. Der Schuldner ist im Handelsregister eingetragen. </a:t>
            </a:r>
          </a:p>
          <a:p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Lösung 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Veröffentlichung: 	Ja, § 23 I 1 InsO (sagt, dieser Beschluss ist zu veröffentlichen)</a:t>
            </a:r>
            <a:b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Übersendung:	§ 23 I 2 InsO: besonders zustellen an InsO-Verwalter (EB), Schuldner (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Aufg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. z. Post), </a:t>
            </a:r>
            <a:b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		Personen, die Verpflichtungen gegen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Sch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. haben (macht der InsO-Verwalter! gem. </a:t>
            </a:r>
            <a:b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		§ 8 III InsO und siehe Beschluss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Zif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. 3), § 23 II InsO: Handelsregister formlos</a:t>
            </a:r>
            <a:b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: 		Ja gem. X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Zif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. 1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855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1764DD0-6B3E-4D02-9F8F-24129C6A2523}"/>
              </a:ext>
            </a:extLst>
          </p:cNvPr>
          <p:cNvSpPr/>
          <p:nvPr/>
        </p:nvSpPr>
        <p:spPr>
          <a:xfrm>
            <a:off x="1260410" y="366623"/>
            <a:ext cx="9671180" cy="61247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Fall 2 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Es wird ein vorläufiger Insolvenzverwalter gem. § 21 Abs. 2 Nr. 1 InsO bestellt. Der Schuldner hatte Arbeitnehmer. Er war nicht im Handelsregister eingetragen. </a:t>
            </a:r>
          </a:p>
          <a:p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Lösung 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Veröffentlichung: 	nein, § 23 I 1 InsO (weil keine weitere Verfügungsbeschränkung zusätzlich zu vorl. 			InsO-Verwalter angeordnet)</a:t>
            </a:r>
            <a:b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Übersendung: 	§ 23 I 2 InsO: besonders zustellen an InsO-Verwalter (EB), Schuldner (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Aufg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. z. Post)</a:t>
            </a:r>
            <a:b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: 		Ja gem. X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Zif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. 1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 3 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wird ein vorläufiger Insolvenzverwalter bestellt. Ebenso wird ein allgemeines Verfügungs- und Veräußerungsverbot ausgesprochen sowie eine vorläufige Postsperre angeordnet. Maßnahmen der Zwangsvollstreckung gegen den Schuldner werden untersagt und sind einstweilen eingestellt. Der Schuldner ist Eigentümer einer Immobilie. </a:t>
            </a: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Lösung 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Veröffentlichung: 	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Ja, § 23 I 1 InsO (ist zu veröffentlichen, weil vorl. InsO-Verwalter UND Verfügungsbeschränkung)</a:t>
            </a:r>
            <a:b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Übersendung: 	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§ 23 I 2 InsO: besonders zustellen an InsO-Verwalter (EB), Schuldner (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Aufg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. z. Post), 			Eintragungsersuchen an Grundbuch, § 23 III InsO</a:t>
            </a:r>
            <a:b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		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Ja gem. X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Zif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. 1</a:t>
            </a:r>
          </a:p>
        </p:txBody>
      </p:sp>
    </p:spTree>
    <p:extLst>
      <p:ext uri="{BB962C8B-B14F-4D97-AF65-F5344CB8AC3E}">
        <p14:creationId xmlns:p14="http://schemas.microsoft.com/office/powerpoint/2010/main" val="2720456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352F4E2E-F59A-40C9-A436-AEA4502DD64F}"/>
              </a:ext>
            </a:extLst>
          </p:cNvPr>
          <p:cNvSpPr/>
          <p:nvPr/>
        </p:nvSpPr>
        <p:spPr>
          <a:xfrm>
            <a:off x="702906" y="797510"/>
            <a:ext cx="10786188" cy="48320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erhalten vom Richter einen Beschluss folgenden Inhalts und sollen ihn expedieren. Was ist zu veranlassen? Geben Sie die gesetzlichen Grundlagen an! Bestimmen Sie, an wen Sie wie übersenden! </a:t>
            </a: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 1 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 Schuldner werden die Kosten für das Insolvenzverfahren gestundet. </a:t>
            </a: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Lösung 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Veröffentlichung: 	nein</a:t>
            </a:r>
          </a:p>
          <a:p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Übersendung: 	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Sch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. formlos (und wenn es ihn schon gibt, InsO-Verwalter formlos), Bez.-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rev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. förmlich ./. EB</a:t>
            </a:r>
            <a:endParaRPr lang="de-DE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		nein</a:t>
            </a:r>
          </a:p>
          <a:p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Fall 2 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Die Eröffnung des Insolvenzverfahrens wird mangels Masse gem. § 26 InsO abgewiesen. Der Schuldner ist Verbraucher. </a:t>
            </a: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Lösung 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Veröffentlichung: 	ja, § 26 I 3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Inso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Übersendung: 	§ 26 II InsO: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Sch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. förmlich (Aufgabe zur Post), gem. § 26 II ZPO an Schuldnerverzeichnis formlos</a:t>
            </a:r>
          </a:p>
          <a:p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: 		ja gem. X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Zif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. 2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481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FC428C12-8817-4F84-A958-2E600386359C}"/>
              </a:ext>
            </a:extLst>
          </p:cNvPr>
          <p:cNvSpPr/>
          <p:nvPr/>
        </p:nvSpPr>
        <p:spPr>
          <a:xfrm>
            <a:off x="922175" y="797510"/>
            <a:ext cx="10347649" cy="52629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Fall 3 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Stundung wurde aufgehoben. </a:t>
            </a:r>
          </a:p>
          <a:p>
            <a:endParaRPr lang="de-DE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Lösung </a:t>
            </a: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Veröffentlichung: 	nein</a:t>
            </a:r>
          </a:p>
          <a:p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Übersendung: 	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Sch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. förmlich, InsO-Vertr. formlos</a:t>
            </a:r>
            <a:endParaRPr lang="de-DE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		nein</a:t>
            </a:r>
          </a:p>
          <a:p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Fall 4 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Die Eröffnung des Insolvenzverfahrens (GmbH) wird durch Beschluss mangels Masse abgewiesen. </a:t>
            </a:r>
          </a:p>
          <a:p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Lösung 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Veröffentlichung: 	ja, § 26 I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Inso</a:t>
            </a:r>
            <a:b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Übersendung: 	§ 26 II InsO: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Sch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. förmlich, § 31 Nr. 2 InsO: an Handelsregister formlos (GmbH wird aufgelöst)</a:t>
            </a:r>
            <a:b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: 		ja gem. X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Zif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. 2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MiZi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Beachte: </a:t>
            </a:r>
            <a:b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Wenn Antrag vom Gläubiger kam, erfolgt Zustellung an </a:t>
            </a:r>
            <a:r>
              <a:rPr lang="de-DE" sz="1600" u="sng" dirty="0">
                <a:latin typeface="Arial" panose="020B0604020202020204" pitchFamily="34" charset="0"/>
                <a:cs typeface="Arial" panose="020B0604020202020204" pitchFamily="34" charset="0"/>
              </a:rPr>
              <a:t>diesen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 Gläubiger förmlich und an d. </a:t>
            </a:r>
            <a:r>
              <a:rPr lang="de-DE" sz="1600" dirty="0" err="1">
                <a:latin typeface="Arial" panose="020B0604020202020204" pitchFamily="34" charset="0"/>
                <a:cs typeface="Arial" panose="020B0604020202020204" pitchFamily="34" charset="0"/>
              </a:rPr>
              <a:t>Sch</a:t>
            </a:r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. nur formlos!!!</a:t>
            </a:r>
          </a:p>
        </p:txBody>
      </p:sp>
    </p:spTree>
    <p:extLst>
      <p:ext uri="{BB962C8B-B14F-4D97-AF65-F5344CB8AC3E}">
        <p14:creationId xmlns:p14="http://schemas.microsoft.com/office/powerpoint/2010/main" val="3121954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915</Words>
  <Application>Microsoft Office PowerPoint</Application>
  <PresentationFormat>Breitbild</PresentationFormat>
  <Paragraphs>86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Hinz, Sandy</dc:creator>
  <cp:lastModifiedBy>Hinz, Sandy</cp:lastModifiedBy>
  <cp:revision>6</cp:revision>
  <dcterms:created xsi:type="dcterms:W3CDTF">2025-05-12T08:02:26Z</dcterms:created>
  <dcterms:modified xsi:type="dcterms:W3CDTF">2026-06-30T07:08:46Z</dcterms:modified>
</cp:coreProperties>
</file>