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4C1BB-8CC9-490C-AD31-2B7F4B8C4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4631FB6-8608-4D58-8A84-B48DEF9D1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2D09E8-6280-44D5-9764-1EA321874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DBC0AB-D04B-48FA-9824-2B8910DA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D3B4F1-0F07-46D9-946F-ED03B425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F95716-F7C3-466D-89E5-27EB3B11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CD1ECD-54FD-4FB3-8120-185DB034C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7A4A65-B021-43EF-82ED-FBE49CDB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2B9344-243D-4079-8BCA-CB2DA7C8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A07634-317B-485A-98A3-441512F9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20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440205-B093-4D4E-8542-D88BFA5C4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96D1A33-C922-4395-BA6B-D0BE29BBA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3739A4-1938-4904-ABEB-5E150E6DC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7731C5-CBE4-4463-92DF-86EA79D8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E56526-4F81-4C5C-A8BE-EBDB5DE8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75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BC6E6-91AA-463D-9031-4938BD171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79ABA8-F6A7-4C08-9244-399953536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E7E455-1B2A-42D4-81AA-A9F33F313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71D978-BA02-488E-9AA9-0BC723C6E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54672A-3A8B-48D5-A2C0-89113E14E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05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53507-140E-43C3-9790-CDD635BBA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E69AF8-9F45-4BF2-A8DA-73EC9DA14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223755-EF05-4DDB-B520-734CFEB6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DA06F1-E15A-49CB-97B7-3B51B784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75FD4C-3EFE-4B42-9DB0-C45728CF3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94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840C8-350B-41C7-B5AA-A051E120C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CD7E61-E6B8-4592-8B20-B10B1701F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341CBC-AD72-4B14-A3E7-4F31254E8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69BF82-AF52-401B-876E-7D522C51F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DFFEF6-A89C-41CC-9F4C-BD9CCA97B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10D3E7-8AB5-4D9F-AF2F-6F8193792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69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842A0-6BC7-4842-916B-8F812F23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9B765D-CA0A-44F5-9E13-CFA42E73C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D0A485-7193-44B3-B621-7DD499F5F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89A3F3C-CDAF-4011-A0AB-C790F1DBAC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C639E0F-55BD-4383-8C95-DC70A2A61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08923E-3CC4-4ED1-9C34-3D71F46C2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F18E90-3639-4371-9795-784FA9C8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D7ACD8A-98DB-4850-B7FF-828FC231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38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3C40F5-E322-494F-88C4-46300AE3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C5BD6EB-F20C-427E-A31B-0D15949C8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799CA9-3FEA-42F7-8739-3398CE1D2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BDBC16-7656-4494-826E-3826ACF6A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59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A40A055-CC7D-4D2D-81F0-84E4ED8CB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AAC520-505F-4097-B95E-00073FEEA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034D30-ECFA-4E23-A430-77910253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33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45C2F4-0DAA-40BA-98BC-17A84EAB2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C3842E-B2D8-47F0-9759-CB73C122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4BC32C-4F39-4A16-86B9-CC956A395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1739EA-1196-410D-80C8-1857C64D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EF28BF-4331-4FCF-8EDE-9C85704FA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7F9980-B101-4B9A-AA4B-CAC9DA92B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871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6E434-1254-4429-8C59-C41410832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167B189-9191-4DC0-B0D9-B8BDB0B439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6FFE3B-4BE4-4C5A-9AB3-93394F540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767466-4EB7-43C7-BCF5-1318754C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4F89AA-9FC7-45AB-B415-FB7939F7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C9FEA5-08FA-4F54-BD62-D63848E2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350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D8F647F-431E-4A65-A93A-A0F95AFC3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8B205D-22E4-438C-A943-6482D9885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55465F-96CD-4399-8B11-5E90BDBAA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8BFE4-8928-4C96-A446-B85C992EC6F0}" type="datetimeFigureOut">
              <a:rPr lang="de-DE" smtClean="0"/>
              <a:t>04.07.2025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776E72-8EBC-4892-8289-357BE5A781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BFC078-B9EB-46D5-A063-6D14DE123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7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EADF5D9F-184B-48CF-B077-19238197E7B0}"/>
              </a:ext>
            </a:extLst>
          </p:cNvPr>
          <p:cNvSpPr/>
          <p:nvPr/>
        </p:nvSpPr>
        <p:spPr>
          <a:xfrm>
            <a:off x="737565" y="181957"/>
            <a:ext cx="10716869" cy="64940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u="sng" dirty="0">
                <a:latin typeface="Arial" panose="020B0604020202020204" pitchFamily="34" charset="0"/>
              </a:rPr>
              <a:t>Aktendeckel: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gelb/beige – streitige Gerichtsbarkeit (nicht freiwillige G.); gehört zum Zivilrecht; fester AD, keine lose Blattsammlung!</a:t>
            </a:r>
          </a:p>
          <a:p>
            <a:r>
              <a:rPr lang="de-DE" sz="1600" dirty="0">
                <a:latin typeface="Arial" panose="020B0604020202020204" pitchFamily="34" charset="0"/>
              </a:rPr>
              <a:t>AD gut und ordentlich beschriften, da Akte schnell mal aus vielen Bänden bestehen kann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Band a: immer anzulegen, AD innen - Beiakten / Sonderhefte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Band b: immer anzulegen, hier betrifft alles die Gläubiger, alle Tabellenblätter etc.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Band c: InsO-Plan – wenn ein Vergleich geschlossen wird, gehört dazu alles in diesen extra Band, eher selten bei Verbraucher, wenn dann bei Unternehmen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Band d: wird nicht in Berlin angewendet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Band e: Schuldenbereinigungsplan – nur bei </a:t>
            </a:r>
            <a:r>
              <a:rPr lang="de-DE" sz="1600" dirty="0" err="1">
                <a:latin typeface="Arial" panose="020B0604020202020204" pitchFamily="34" charset="0"/>
              </a:rPr>
              <a:t>VerbraucherInsO</a:t>
            </a:r>
            <a:r>
              <a:rPr lang="de-DE" sz="1600" dirty="0">
                <a:latin typeface="Arial" panose="020B0604020202020204" pitchFamily="34" charset="0"/>
              </a:rPr>
              <a:t> möglich wegen 3-Stufen-Modell; </a:t>
            </a:r>
            <a:br>
              <a:rPr lang="de-DE" sz="1600" dirty="0">
                <a:latin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</a:rPr>
              <a:t>selten, dass ein SB-Plan angenommen wird, daher selten Band e anzulegen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Band f: nur im AG Köpenick, weil dort wenig Platz auf den Geschäftsstellen – wenn eröffnetes Verfahren beendet ist, folgt Band f, Rest der Akte (Band a und b, ggf. weitere) geht schon ans Archiv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u="sng" dirty="0">
                <a:latin typeface="Arial" panose="020B0604020202020204" pitchFamily="34" charset="0"/>
              </a:rPr>
              <a:t>Antrag</a:t>
            </a:r>
            <a:r>
              <a:rPr lang="de-DE" sz="1600" dirty="0">
                <a:latin typeface="Arial" panose="020B0604020202020204" pitchFamily="34" charset="0"/>
              </a:rPr>
              <a:t> auf Insolvenzverfahren geht ein: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</a:rPr>
              <a:t>Großes </a:t>
            </a:r>
            <a:r>
              <a:rPr lang="de-DE" sz="1600" dirty="0" err="1">
                <a:latin typeface="Arial" panose="020B0604020202020204" pitchFamily="34" charset="0"/>
              </a:rPr>
              <a:t>Präsentat</a:t>
            </a:r>
            <a:r>
              <a:rPr lang="de-DE" sz="1600" dirty="0">
                <a:latin typeface="Arial" panose="020B0604020202020204" pitchFamily="34" charset="0"/>
              </a:rPr>
              <a:t>, § 6 IV, V GOV (Datum – Tag, Stunde, Minute; Behörde/Gericht, Anlagen, Unterschrift, Dienstbezeichnung) weil: wenn </a:t>
            </a:r>
            <a:r>
              <a:rPr lang="de-DE" sz="1600" dirty="0" err="1">
                <a:latin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</a:rPr>
              <a:t>. evtl. kurz vorher etwas verschenkt hat, einen einzelnen Gläubiger befriedigt hat,</a:t>
            </a:r>
          </a:p>
          <a:p>
            <a:r>
              <a:rPr lang="de-DE" sz="1600" dirty="0">
                <a:latin typeface="Arial" panose="020B0604020202020204" pitchFamily="34" charset="0"/>
              </a:rPr>
              <a:t>etwas versteckt hat – z.B. alles an Ehepartner; kann ggf. zurückgeholt werden, daher Antragszeit sehr wichtig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090259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44BCEB7-A74A-4075-9CF7-3BB8DEDB1EA8}"/>
              </a:ext>
            </a:extLst>
          </p:cNvPr>
          <p:cNvSpPr/>
          <p:nvPr/>
        </p:nvSpPr>
        <p:spPr>
          <a:xfrm>
            <a:off x="1417475" y="797510"/>
            <a:ext cx="9357049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Erarbeiten Sie sich mit Hilfe des vorangegangenen Textes und der InsO </a:t>
            </a:r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(§§ 8,9,23 InsO) </a:t>
            </a: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Expedition für folgende Sachverhalte! </a:t>
            </a: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erhalten vom Richter einen Beschluss folgenden Inhalts und sollen ihn expedieren. Was ist zu veranlassen? Geben Sie die gesetzlichen Grundlagen an! Bestimmen Sie, an wen Sie wie übersenden!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1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wird ein vorläufiger Insolvenzverwalter bestellt und ein allgemeines Verfügungsverbot ausgesprochen, § 21 Abs. 2 Nr. 1, 2 InsO. Der Schuldner ist im Handelsregister eingetragen.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Ja, § 23 I 1 InsO sagt, dieser ist zu veröffentlichen.</a:t>
            </a: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Übersendung:	§ 23 I 2 InsO: besonders zustellen an InsO-Verwalter (EB), Schuldner (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Aufg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z. Post), 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	Personen, die Verpflichtungen gegen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haben (macht der InsO-Verwalter! Gem. 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	§ 8 III InsO und siehe Beschluss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3), § 23 II InsO: Handelsregister formlos</a:t>
            </a:r>
          </a:p>
          <a:p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1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5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1764DD0-6B3E-4D02-9F8F-24129C6A2523}"/>
              </a:ext>
            </a:extLst>
          </p:cNvPr>
          <p:cNvSpPr/>
          <p:nvPr/>
        </p:nvSpPr>
        <p:spPr>
          <a:xfrm>
            <a:off x="1260410" y="551289"/>
            <a:ext cx="9671180" cy="57554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Fall 2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Es wird ein vorläufiger Insolvenzverwalter gem. § 21 Abs. 2 Nr. 1 InsO bestellt. Der Schuldner hatte Arbeitnehmer. Er war nicht im Handelsregister eingetragen.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nein, § 23 I 1 InsO sagt, weil keine Verfügungsbeschränkungen zusätzlich zu vorl. 		InsO-Verwalter</a:t>
            </a: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Übersendung: 	§ 23 I 2 InsO: besonders zustellen an InsO-Verwalter (EB), Schuldner (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Aufg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z. Post)</a:t>
            </a:r>
          </a:p>
          <a:p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1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3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wird ein vorläufiger Insolvenzverwalter bestellt. Ebenso wird ein allgemeines Verfügungs- und Veräußerungsverbot ausgesprochen sowie eine vorläufige Postsperre angeordnet. Maßnahmen der Zwangsvollstreckung gegen den Schuldner werden untersagt und sind einstweilen eingestellt. Der Schuldner ist Eigentümer einer Immobilie.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Veröffentlichung: 	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Ja, § 23 I 1 InsO sagt, ist zu veröffentlichen, weil vorl. InsO-Verwalter UND 			Verfügungsbeschränkung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Übersendung: 	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§ 23 I 2 InsO: besonders zustellen an InsO-Verwalter (EB), Schuldner (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Aufg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z. 			Post), Eintragungsersuchen an Grundbuch, § 23 III InsO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	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Ja gem. X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1</a:t>
            </a:r>
          </a:p>
        </p:txBody>
      </p:sp>
    </p:spTree>
    <p:extLst>
      <p:ext uri="{BB962C8B-B14F-4D97-AF65-F5344CB8AC3E}">
        <p14:creationId xmlns:p14="http://schemas.microsoft.com/office/powerpoint/2010/main" val="272045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52F4E2E-F59A-40C9-A436-AEA4502DD64F}"/>
              </a:ext>
            </a:extLst>
          </p:cNvPr>
          <p:cNvSpPr/>
          <p:nvPr/>
        </p:nvSpPr>
        <p:spPr>
          <a:xfrm>
            <a:off x="702906" y="797510"/>
            <a:ext cx="10786188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erhalten vom Richter einen Beschluss folgenden Inhalts und sollen ihn expedieren. Was ist zu veranlassen? Geben Sie die gesetzlichen Grundlagen an! Bestimmen Sie, an wen Sie wie übersenden!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1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 Schuldner werden die Kosten für das Insolvenzverfahren gestundet.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Veröffentlichung: 	nein</a:t>
            </a: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Übersendung: 	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formlos (und wenn es ihn schon gibt, InsO-Verwalter formlos), Bez.-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förmlich ./. EB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	nein</a:t>
            </a: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Fall 2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 Eröffnung des Insolvenzverfahrens wird mangels Masse gem. § 26 InsO abgewiesen. Der Schuldner ist Verbraucher.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ja, § 26 I 3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Inso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Übersendung: 	§ 26 II InsO: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förmlich (Aufgabe zur Post) bzw.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.-Vertreter förmlich und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formlos, 		gem. § 26 II ZPO an Schuldnerverzeichnis formlos</a:t>
            </a:r>
          </a:p>
          <a:p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2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48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C428C12-8817-4F84-A958-2E600386359C}"/>
              </a:ext>
            </a:extLst>
          </p:cNvPr>
          <p:cNvSpPr/>
          <p:nvPr/>
        </p:nvSpPr>
        <p:spPr>
          <a:xfrm>
            <a:off x="922175" y="797510"/>
            <a:ext cx="10347649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3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Stundung wurde aufgehoben.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Veröffentlichung: 	nein</a:t>
            </a: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Übersendung: 	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förmlich, InsO-Vertr. formlos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	nein</a:t>
            </a: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Fall 4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 Eröffnung des Insolvenzverfahrens (GmbH) wird durch Beschluss mangels Masse abgewiesen.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ja, § 26 I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Inso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Übersendung: 	§ 26 II InsO: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förmlich bzw.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.-Vertreter förmlich und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formlos, 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	§ 31 Nr. 2 InsO: an Handelsregister formlos - GmbH wird aufgelöst</a:t>
            </a:r>
          </a:p>
          <a:p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2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Beachte: Wenn Antrag vom Gläubiger kam, erfolgt Zustellung an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diesen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Gläubiger und an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nur formlos!!!</a:t>
            </a:r>
          </a:p>
        </p:txBody>
      </p:sp>
    </p:spTree>
    <p:extLst>
      <p:ext uri="{BB962C8B-B14F-4D97-AF65-F5344CB8AC3E}">
        <p14:creationId xmlns:p14="http://schemas.microsoft.com/office/powerpoint/2010/main" val="312195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921</Words>
  <Application>Microsoft Office PowerPoint</Application>
  <PresentationFormat>Breitbild</PresentationFormat>
  <Paragraphs>88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Hinz, Sandy</dc:creator>
  <cp:lastModifiedBy>Hinz, Sandy</cp:lastModifiedBy>
  <cp:revision>4</cp:revision>
  <dcterms:created xsi:type="dcterms:W3CDTF">2025-05-12T08:02:26Z</dcterms:created>
  <dcterms:modified xsi:type="dcterms:W3CDTF">2025-07-04T13:03:40Z</dcterms:modified>
</cp:coreProperties>
</file>