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7" r:id="rId3"/>
    <p:sldId id="258" r:id="rId4"/>
    <p:sldId id="259" r:id="rId5"/>
    <p:sldId id="270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4005B-2817-414F-828C-0A2F9E612F9E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EAA91-6A04-46AF-B4C4-3D4469F1F2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2014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2D0A8-1162-4C75-9CB9-81C9F914DBD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923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D0552D-26CD-49F8-998F-772759B4B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8C70CBA-D270-43E2-9DF5-0B2A84C0E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E89E40-54C1-42CE-8343-7077E65CE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9A4C-F80F-4F1C-B9BB-4B846CDDEBB3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570662-40C2-4747-8925-3955A777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80C8F6-3C97-42E0-BFBE-20E75C96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948C-EF24-4C47-BFFC-6BDE63A01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44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E72855-3EB1-4176-926D-0440BEF86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358D164-FAB3-4BEA-9518-CFB9FA38E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4D2507-3E03-4753-8CB9-AA1169812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9A4C-F80F-4F1C-B9BB-4B846CDDEBB3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4E75C6-C2BB-4E27-9C72-BEF4DE09D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076A50-046F-4C9D-9709-95054541A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948C-EF24-4C47-BFFC-6BDE63A01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3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0437941-408E-41F8-A1D1-C002DB84F0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685365F-6664-4F9D-804F-8DD3AB9A8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DDAA0E-5467-4A6C-9364-DE9A8769E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9A4C-F80F-4F1C-B9BB-4B846CDDEBB3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0A792A-E731-48DB-A2FA-3F81C9AE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F95E74-EA83-42DF-AA08-D017AFAA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948C-EF24-4C47-BFFC-6BDE63A01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5143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910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96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836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35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632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456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206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3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4C39EF-A4C2-49C6-96FE-4E105DD2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3607E1-F884-48F1-8F1A-DE05F252D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CE25AB-4695-4F8F-B666-A74241E14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9A4C-F80F-4F1C-B9BB-4B846CDDEBB3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EA73E8-DFE6-46D7-827D-78924078E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B6B59F-708B-46D1-981C-96C2C45C3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948C-EF24-4C47-BFFC-6BDE63A01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4604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998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192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6962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437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45640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718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15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49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7534F4-946B-4683-9987-AD7742124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CB7374-8888-4DDF-BBFC-1453DCFF7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741BA0-68BA-4B4E-9664-A378DCC5A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9A4C-F80F-4F1C-B9BB-4B846CDDEBB3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36B63D-2584-4DC4-AD69-969337951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DF38B0-0CCC-4CC6-80D1-BC5695318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948C-EF24-4C47-BFFC-6BDE63A01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205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506542-1338-414D-99DD-E24200AC3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C5DED7-80F4-4B57-849E-7076525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1272996-26F9-4D8F-9AEA-B02267F4F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311947-C7A7-4D13-9161-60BC69BEB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9A4C-F80F-4F1C-B9BB-4B846CDDEBB3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04B20F-CA79-4170-B479-CE4B555E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6E3DD3-03F6-459A-87B3-F75776B5E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948C-EF24-4C47-BFFC-6BDE63A01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3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CD5CBF-3CF8-4C1B-91F9-E0E76119E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D2A90D-F09F-4AAC-8088-575F5CA2D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D51A52D-BBC4-45F2-B031-01EF9AB08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5B7AF6C-6136-474D-9A03-C533D5298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9571722-6EAC-4347-BCDF-3FC67EEAB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726A940-A657-4FF5-846A-C0927346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9A4C-F80F-4F1C-B9BB-4B846CDDEBB3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9FA3A29-5776-49F5-9C2F-AA1ABB233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1AD20E0-CB28-4EFA-A5EC-0A8D130EE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948C-EF24-4C47-BFFC-6BDE63A01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308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ECC74C-164E-4BA8-9853-17B9A87E3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9774A2B-172A-4726-9FC2-8F8F8FDB1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9A4C-F80F-4F1C-B9BB-4B846CDDEBB3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E0D00B-8676-431D-9BD3-B2F5BF1B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AB3E2D2-CECC-4074-B4B3-6E4C806F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948C-EF24-4C47-BFFC-6BDE63A01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657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0B60284-DFC4-402A-98FD-A0105B7E4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9A4C-F80F-4F1C-B9BB-4B846CDDEBB3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49C4AC2-53C0-4999-8CB1-837338EC9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60D547-1DFF-4EC8-9C25-26732DC9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948C-EF24-4C47-BFFC-6BDE63A01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801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B24A0C-B9D3-4749-932A-6AEBBD8B4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CCC85A-F843-4A08-9DC7-225AEFCD3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DEED9AA-79B9-4E23-9CF4-068C9F9D4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A303D95-DF90-4AC5-88D0-29500DF93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9A4C-F80F-4F1C-B9BB-4B846CDDEBB3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D75F1E9-F6B1-411C-AABC-DBD6F5991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880794-0A42-4F85-8309-8E06EBBA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948C-EF24-4C47-BFFC-6BDE63A01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055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C01D1B-9C74-43BF-8F09-0A4E720F2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C9B2B11-A7AC-40C2-BB88-6808A5099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B12DBB4-0423-4A01-9930-970361A35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FE2F0DA-5402-4059-A42F-A9E0789E0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9A4C-F80F-4F1C-B9BB-4B846CDDEBB3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1CDBAF-F5A4-4A5C-9A93-363A10758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DA0A41F-905D-478F-BBB6-6F9F38E52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0948C-EF24-4C47-BFFC-6BDE63A01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53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C5D4490-12C7-46EC-83A4-8A72BAA9E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9A6D2F-E33B-4ECA-B2A1-5AF642569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479847-31C7-484D-9F55-B1E4E515B8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99A4C-F80F-4F1C-B9BB-4B846CDDEBB3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F9B078-5FA8-4E3D-951B-CC5D06106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20A7E6-6BCA-4E35-99DB-CC8CEAC08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0948C-EF24-4C47-BFFC-6BDE63A01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50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62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47EE347-06F8-4B75-9976-FEBD61B446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18" t="11865" r="9450" b="3853"/>
          <a:stretch/>
        </p:blipFill>
        <p:spPr>
          <a:xfrm>
            <a:off x="936770" y="538992"/>
            <a:ext cx="10318459" cy="5780015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5E1B0568-CDCD-472E-A1A3-F3D1CD35D20B}"/>
              </a:ext>
            </a:extLst>
          </p:cNvPr>
          <p:cNvSpPr/>
          <p:nvPr/>
        </p:nvSpPr>
        <p:spPr>
          <a:xfrm>
            <a:off x="1848750" y="4995577"/>
            <a:ext cx="2547257" cy="908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Ihre Dozentin:</a:t>
            </a:r>
          </a:p>
          <a:p>
            <a:pPr algn="ctr"/>
            <a:r>
              <a:rPr lang="de-DE" dirty="0"/>
              <a:t>Frau Hinz</a:t>
            </a:r>
          </a:p>
          <a:p>
            <a:pPr algn="ctr"/>
            <a:r>
              <a:rPr lang="de-DE" dirty="0"/>
              <a:t>Sandy.Hinz@kg.berlin.de</a:t>
            </a:r>
          </a:p>
        </p:txBody>
      </p:sp>
    </p:spTree>
    <p:extLst>
      <p:ext uri="{BB962C8B-B14F-4D97-AF65-F5344CB8AC3E}">
        <p14:creationId xmlns:p14="http://schemas.microsoft.com/office/powerpoint/2010/main" val="209084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A13BB67-E433-467E-85C8-D6EEE61B2A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69" t="11837" r="9311" b="3809"/>
          <a:stretch/>
        </p:blipFill>
        <p:spPr>
          <a:xfrm>
            <a:off x="931506" y="536509"/>
            <a:ext cx="10328988" cy="5784981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98A14CF-0446-C983-B3B2-82F32636CE3E}"/>
              </a:ext>
            </a:extLst>
          </p:cNvPr>
          <p:cNvSpPr/>
          <p:nvPr/>
        </p:nvSpPr>
        <p:spPr>
          <a:xfrm>
            <a:off x="5382884" y="1656271"/>
            <a:ext cx="1587260" cy="2932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§§ 53 ff. InsO</a:t>
            </a:r>
          </a:p>
        </p:txBody>
      </p:sp>
    </p:spTree>
    <p:extLst>
      <p:ext uri="{BB962C8B-B14F-4D97-AF65-F5344CB8AC3E}">
        <p14:creationId xmlns:p14="http://schemas.microsoft.com/office/powerpoint/2010/main" val="4132181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0441CB6-7FB5-4ADB-9669-DC7E2E4EBE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2" t="12380" r="9541" b="3673"/>
          <a:stretch/>
        </p:blipFill>
        <p:spPr>
          <a:xfrm>
            <a:off x="954832" y="550506"/>
            <a:ext cx="10282335" cy="575698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087EC221-3DE2-7872-C9AF-DCD6BD36D1A4}"/>
              </a:ext>
            </a:extLst>
          </p:cNvPr>
          <p:cNvSpPr/>
          <p:nvPr/>
        </p:nvSpPr>
        <p:spPr>
          <a:xfrm>
            <a:off x="5029201" y="1751162"/>
            <a:ext cx="1587260" cy="2932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§ 35 InsO</a:t>
            </a:r>
          </a:p>
        </p:txBody>
      </p:sp>
    </p:spTree>
    <p:extLst>
      <p:ext uri="{BB962C8B-B14F-4D97-AF65-F5344CB8AC3E}">
        <p14:creationId xmlns:p14="http://schemas.microsoft.com/office/powerpoint/2010/main" val="2851861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B39A92B-2676-4DD6-97F9-E2AEBD60CC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2" t="11974" r="9541" b="3810"/>
          <a:stretch/>
        </p:blipFill>
        <p:spPr>
          <a:xfrm>
            <a:off x="954832" y="541175"/>
            <a:ext cx="10282335" cy="5775649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8AC65DB4-CB81-09D4-19DA-01886C91394A}"/>
              </a:ext>
            </a:extLst>
          </p:cNvPr>
          <p:cNvSpPr/>
          <p:nvPr/>
        </p:nvSpPr>
        <p:spPr>
          <a:xfrm>
            <a:off x="5624423" y="1647644"/>
            <a:ext cx="1587260" cy="2932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§ 56 I InsO</a:t>
            </a:r>
          </a:p>
        </p:txBody>
      </p:sp>
    </p:spTree>
    <p:extLst>
      <p:ext uri="{BB962C8B-B14F-4D97-AF65-F5344CB8AC3E}">
        <p14:creationId xmlns:p14="http://schemas.microsoft.com/office/powerpoint/2010/main" val="490890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9A00133-24E8-4407-9252-3DE87A1E2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69" t="12109" r="9465" b="4625"/>
          <a:stretch/>
        </p:blipFill>
        <p:spPr>
          <a:xfrm>
            <a:off x="940837" y="573832"/>
            <a:ext cx="10310326" cy="571033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95531B8-2A8F-A7F0-6855-6E5234055A74}"/>
              </a:ext>
            </a:extLst>
          </p:cNvPr>
          <p:cNvSpPr/>
          <p:nvPr/>
        </p:nvSpPr>
        <p:spPr>
          <a:xfrm>
            <a:off x="5581291" y="1647644"/>
            <a:ext cx="1587260" cy="2932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§ 56 I InsO</a:t>
            </a:r>
          </a:p>
        </p:txBody>
      </p:sp>
    </p:spTree>
    <p:extLst>
      <p:ext uri="{BB962C8B-B14F-4D97-AF65-F5344CB8AC3E}">
        <p14:creationId xmlns:p14="http://schemas.microsoft.com/office/powerpoint/2010/main" val="3962272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68134FF-D71C-41A0-9C9B-AAAD637594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69" t="11837" r="9541" b="3809"/>
          <a:stretch/>
        </p:blipFill>
        <p:spPr>
          <a:xfrm>
            <a:off x="945502" y="536509"/>
            <a:ext cx="10300996" cy="57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80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642320F-C222-4646-A016-C18B87AF4F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6" t="11974" r="9310" b="3810"/>
          <a:stretch/>
        </p:blipFill>
        <p:spPr>
          <a:xfrm>
            <a:off x="936171" y="541175"/>
            <a:ext cx="10319658" cy="577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3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836643" cy="1320800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Zweck und Ziel des Insolvenzverfahrens, § 1 InsO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u="sng" dirty="0"/>
              <a:t>bei natürlichen Personen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Vermögensverhältnisse werden geordnet</a:t>
            </a:r>
          </a:p>
          <a:p>
            <a:r>
              <a:rPr lang="de-DE" dirty="0"/>
              <a:t>gleichmäßige Verteilung an Gläubiger</a:t>
            </a:r>
          </a:p>
          <a:p>
            <a:r>
              <a:rPr lang="de-DE" dirty="0"/>
              <a:t>Restschuldbefreiung</a:t>
            </a:r>
          </a:p>
          <a:p>
            <a:r>
              <a:rPr lang="de-DE" dirty="0"/>
              <a:t>der redliche Schuldner ist schuldenfrei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6210988" cy="576262"/>
          </a:xfrm>
        </p:spPr>
        <p:txBody>
          <a:bodyPr/>
          <a:lstStyle/>
          <a:p>
            <a:r>
              <a:rPr lang="de-DE" b="1" u="sng" dirty="0"/>
              <a:t>bei juristischen Personen (Unternehmen)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/>
              <a:t>gleichmäßige Verteilung an Gläubiger</a:t>
            </a:r>
          </a:p>
          <a:p>
            <a:r>
              <a:rPr lang="de-DE" dirty="0"/>
              <a:t>a) Unternehmen bleibt erhalten durch Insolvenzplan</a:t>
            </a:r>
          </a:p>
          <a:p>
            <a:pPr marL="0" indent="0">
              <a:buNone/>
            </a:pPr>
            <a:r>
              <a:rPr lang="de-DE" dirty="0"/>
              <a:t>                   </a:t>
            </a:r>
            <a:r>
              <a:rPr lang="de-DE" b="1" dirty="0"/>
              <a:t>oder</a:t>
            </a:r>
          </a:p>
          <a:p>
            <a:r>
              <a:rPr lang="de-DE" dirty="0"/>
              <a:t>b) Unternehmen wird liquidiert -&gt; besteht nicht mehr</a:t>
            </a:r>
          </a:p>
          <a:p>
            <a:pPr marL="0" indent="0">
              <a:buNone/>
            </a:pPr>
            <a:r>
              <a:rPr lang="de-DE" dirty="0"/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0693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40AD9A3-1D9A-4DAD-BFF4-3CF69E10DA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6" t="12109" r="9465" b="3809"/>
          <a:stretch/>
        </p:blipFill>
        <p:spPr>
          <a:xfrm>
            <a:off x="945502" y="545840"/>
            <a:ext cx="10300996" cy="576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89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6DC6B3B-3898-40C5-A4DC-C3C51AB884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3" t="12517" r="9541" b="3810"/>
          <a:stretch/>
        </p:blipFill>
        <p:spPr>
          <a:xfrm>
            <a:off x="954832" y="559836"/>
            <a:ext cx="10282336" cy="573832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6349877E-941D-8237-AA32-026188C5C0FA}"/>
              </a:ext>
            </a:extLst>
          </p:cNvPr>
          <p:cNvSpPr/>
          <p:nvPr/>
        </p:nvSpPr>
        <p:spPr>
          <a:xfrm>
            <a:off x="2751828" y="1380226"/>
            <a:ext cx="1587260" cy="2932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§ 11 InsO</a:t>
            </a:r>
          </a:p>
        </p:txBody>
      </p:sp>
    </p:spTree>
    <p:extLst>
      <p:ext uri="{BB962C8B-B14F-4D97-AF65-F5344CB8AC3E}">
        <p14:creationId xmlns:p14="http://schemas.microsoft.com/office/powerpoint/2010/main" val="1777894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F1B1486-1A9D-4800-B5A3-B2426E281C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2" t="11974" r="9541" b="3945"/>
          <a:stretch/>
        </p:blipFill>
        <p:spPr>
          <a:xfrm>
            <a:off x="954832" y="545841"/>
            <a:ext cx="10282335" cy="5766318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D41F7F7-9C80-8864-092B-012F34EAF54E}"/>
              </a:ext>
            </a:extLst>
          </p:cNvPr>
          <p:cNvSpPr/>
          <p:nvPr/>
        </p:nvSpPr>
        <p:spPr>
          <a:xfrm>
            <a:off x="5374258" y="1664898"/>
            <a:ext cx="1587260" cy="2932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§ 38 InsO</a:t>
            </a:r>
          </a:p>
        </p:txBody>
      </p:sp>
    </p:spTree>
    <p:extLst>
      <p:ext uri="{BB962C8B-B14F-4D97-AF65-F5344CB8AC3E}">
        <p14:creationId xmlns:p14="http://schemas.microsoft.com/office/powerpoint/2010/main" val="2906039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C53B3EB-A20A-4DE2-BBCB-08A693A9ED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6" t="11837" r="9465" b="3946"/>
          <a:stretch/>
        </p:blipFill>
        <p:spPr>
          <a:xfrm>
            <a:off x="945502" y="541175"/>
            <a:ext cx="10300996" cy="577565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4CEC80F7-A307-A350-24CD-B84CD2E5FF13}"/>
              </a:ext>
            </a:extLst>
          </p:cNvPr>
          <p:cNvSpPr/>
          <p:nvPr/>
        </p:nvSpPr>
        <p:spPr>
          <a:xfrm>
            <a:off x="5302370" y="1992702"/>
            <a:ext cx="1587260" cy="2932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§§ 67 ff. InsO</a:t>
            </a:r>
          </a:p>
        </p:txBody>
      </p:sp>
    </p:spTree>
    <p:extLst>
      <p:ext uri="{BB962C8B-B14F-4D97-AF65-F5344CB8AC3E}">
        <p14:creationId xmlns:p14="http://schemas.microsoft.com/office/powerpoint/2010/main" val="1476052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CDA4E35-9EB3-40E6-8E13-9A1CB6700F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3" t="11701" r="9847" b="3946"/>
          <a:stretch/>
        </p:blipFill>
        <p:spPr>
          <a:xfrm>
            <a:off x="973494" y="536510"/>
            <a:ext cx="10245012" cy="578498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C49A771-120E-7746-E036-544CC05032B4}"/>
              </a:ext>
            </a:extLst>
          </p:cNvPr>
          <p:cNvSpPr/>
          <p:nvPr/>
        </p:nvSpPr>
        <p:spPr>
          <a:xfrm>
            <a:off x="5529533" y="2044460"/>
            <a:ext cx="1587260" cy="2932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§ 74 InsO</a:t>
            </a:r>
          </a:p>
        </p:txBody>
      </p:sp>
    </p:spTree>
    <p:extLst>
      <p:ext uri="{BB962C8B-B14F-4D97-AF65-F5344CB8AC3E}">
        <p14:creationId xmlns:p14="http://schemas.microsoft.com/office/powerpoint/2010/main" val="133134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Breitbild</PresentationFormat>
  <Paragraphs>24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Trebuchet MS</vt:lpstr>
      <vt:lpstr>Wingdings 3</vt:lpstr>
      <vt:lpstr>Office</vt:lpstr>
      <vt:lpstr>Facette</vt:lpstr>
      <vt:lpstr>PowerPoint-Präsentation</vt:lpstr>
      <vt:lpstr>PowerPoint-Präsentation</vt:lpstr>
      <vt:lpstr>PowerPoint-Präsentation</vt:lpstr>
      <vt:lpstr>Zweck und Ziel des Insolvenzverfahrens, § 1 InsO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Hinz, Sandy</dc:creator>
  <cp:lastModifiedBy>Hinz, Sandy</cp:lastModifiedBy>
  <cp:revision>3</cp:revision>
  <dcterms:created xsi:type="dcterms:W3CDTF">2025-10-16T12:10:15Z</dcterms:created>
  <dcterms:modified xsi:type="dcterms:W3CDTF">2026-06-23T08:47:02Z</dcterms:modified>
</cp:coreProperties>
</file>