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95"/>
  </p:notesMasterIdLst>
  <p:sldIdLst>
    <p:sldId id="257" r:id="rId4"/>
    <p:sldId id="258" r:id="rId5"/>
    <p:sldId id="259" r:id="rId6"/>
    <p:sldId id="270" r:id="rId7"/>
    <p:sldId id="260" r:id="rId8"/>
    <p:sldId id="261" r:id="rId9"/>
    <p:sldId id="262" r:id="rId10"/>
    <p:sldId id="264" r:id="rId11"/>
    <p:sldId id="265" r:id="rId12"/>
    <p:sldId id="266" r:id="rId13"/>
    <p:sldId id="267" r:id="rId14"/>
    <p:sldId id="268" r:id="rId15"/>
    <p:sldId id="269" r:id="rId16"/>
    <p:sldId id="271" r:id="rId17"/>
    <p:sldId id="272" r:id="rId18"/>
    <p:sldId id="273" r:id="rId19"/>
    <p:sldId id="274" r:id="rId20"/>
    <p:sldId id="275" r:id="rId21"/>
    <p:sldId id="280" r:id="rId22"/>
    <p:sldId id="281" r:id="rId23"/>
    <p:sldId id="276" r:id="rId24"/>
    <p:sldId id="277" r:id="rId25"/>
    <p:sldId id="278" r:id="rId26"/>
    <p:sldId id="279" r:id="rId27"/>
    <p:sldId id="288" r:id="rId28"/>
    <p:sldId id="289" r:id="rId29"/>
    <p:sldId id="290" r:id="rId30"/>
    <p:sldId id="282" r:id="rId31"/>
    <p:sldId id="283" r:id="rId32"/>
    <p:sldId id="287" r:id="rId33"/>
    <p:sldId id="284" r:id="rId34"/>
    <p:sldId id="286" r:id="rId35"/>
    <p:sldId id="291" r:id="rId36"/>
    <p:sldId id="292" r:id="rId37"/>
    <p:sldId id="293" r:id="rId38"/>
    <p:sldId id="318" r:id="rId39"/>
    <p:sldId id="343" r:id="rId40"/>
    <p:sldId id="344" r:id="rId41"/>
    <p:sldId id="345" r:id="rId42"/>
    <p:sldId id="296" r:id="rId43"/>
    <p:sldId id="294" r:id="rId44"/>
    <p:sldId id="297" r:id="rId45"/>
    <p:sldId id="295" r:id="rId46"/>
    <p:sldId id="298" r:id="rId47"/>
    <p:sldId id="299" r:id="rId48"/>
    <p:sldId id="300" r:id="rId49"/>
    <p:sldId id="301" r:id="rId50"/>
    <p:sldId id="302" r:id="rId51"/>
    <p:sldId id="303" r:id="rId52"/>
    <p:sldId id="304" r:id="rId53"/>
    <p:sldId id="346" r:id="rId54"/>
    <p:sldId id="347" r:id="rId55"/>
    <p:sldId id="311" r:id="rId56"/>
    <p:sldId id="312" r:id="rId57"/>
    <p:sldId id="313" r:id="rId58"/>
    <p:sldId id="314" r:id="rId59"/>
    <p:sldId id="315" r:id="rId60"/>
    <p:sldId id="307" r:id="rId61"/>
    <p:sldId id="305" r:id="rId62"/>
    <p:sldId id="306" r:id="rId63"/>
    <p:sldId id="309" r:id="rId64"/>
    <p:sldId id="310" r:id="rId65"/>
    <p:sldId id="319" r:id="rId66"/>
    <p:sldId id="320" r:id="rId67"/>
    <p:sldId id="321" r:id="rId68"/>
    <p:sldId id="322" r:id="rId69"/>
    <p:sldId id="325" r:id="rId70"/>
    <p:sldId id="323" r:id="rId71"/>
    <p:sldId id="326" r:id="rId72"/>
    <p:sldId id="328" r:id="rId73"/>
    <p:sldId id="329" r:id="rId74"/>
    <p:sldId id="330" r:id="rId75"/>
    <p:sldId id="331" r:id="rId76"/>
    <p:sldId id="332" r:id="rId77"/>
    <p:sldId id="333" r:id="rId78"/>
    <p:sldId id="334" r:id="rId79"/>
    <p:sldId id="335" r:id="rId80"/>
    <p:sldId id="338" r:id="rId81"/>
    <p:sldId id="339" r:id="rId82"/>
    <p:sldId id="340" r:id="rId83"/>
    <p:sldId id="336" r:id="rId84"/>
    <p:sldId id="317" r:id="rId85"/>
    <p:sldId id="348" r:id="rId86"/>
    <p:sldId id="349" r:id="rId87"/>
    <p:sldId id="350" r:id="rId88"/>
    <p:sldId id="351" r:id="rId89"/>
    <p:sldId id="352" r:id="rId90"/>
    <p:sldId id="353" r:id="rId91"/>
    <p:sldId id="354" r:id="rId92"/>
    <p:sldId id="355" r:id="rId93"/>
    <p:sldId id="356" r:id="rId9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slide" Target="slides/slide60.xml"/><Relationship Id="rId68" Type="http://schemas.openxmlformats.org/officeDocument/2006/relationships/slide" Target="slides/slide65.xml"/><Relationship Id="rId76" Type="http://schemas.openxmlformats.org/officeDocument/2006/relationships/slide" Target="slides/slide73.xml"/><Relationship Id="rId84" Type="http://schemas.openxmlformats.org/officeDocument/2006/relationships/slide" Target="slides/slide81.xml"/><Relationship Id="rId89" Type="http://schemas.openxmlformats.org/officeDocument/2006/relationships/slide" Target="slides/slide86.xml"/><Relationship Id="rId97" Type="http://schemas.openxmlformats.org/officeDocument/2006/relationships/viewProps" Target="viewProps.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notesMaster" Target="notesMasters/notesMaster1.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081E4A-A7FC-4E76-B68F-82FDAAEDDCE2}" type="datetimeFigureOut">
              <a:rPr lang="de-DE" smtClean="0"/>
              <a:t>23.06.2026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D0CE5D-417A-4A35-98D0-9B40FA4B2157}" type="slidenum">
              <a:rPr lang="de-DE" smtClean="0"/>
              <a:t>‹Nr.›</a:t>
            </a:fld>
            <a:endParaRPr lang="de-DE"/>
          </a:p>
        </p:txBody>
      </p:sp>
    </p:spTree>
    <p:extLst>
      <p:ext uri="{BB962C8B-B14F-4D97-AF65-F5344CB8AC3E}">
        <p14:creationId xmlns:p14="http://schemas.microsoft.com/office/powerpoint/2010/main" val="2724852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02D0A8-1162-4C75-9CB9-81C9F914DBD9}"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923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02D0A8-1162-4C75-9CB9-81C9F914DBD9}"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10608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Expedition </a:t>
            </a:r>
            <a:r>
              <a:rPr lang="de-DE" dirty="0" err="1"/>
              <a:t>Bl</a:t>
            </a:r>
            <a:r>
              <a:rPr lang="de-DE" dirty="0"/>
              <a:t>. 28 Übungsaufgaben</a:t>
            </a:r>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02D0A8-1162-4C75-9CB9-81C9F914DBD9}"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9358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402D0A8-1162-4C75-9CB9-81C9F914DBD9}" type="slidenum">
              <a:rPr kumimoji="0" lang="de-D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de-D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5935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665DA16-F6DF-464E-84D7-438174940705}"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01128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2E4F44-54E2-0061-0439-02F19937E1CE}"/>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67CABD85-C763-79A7-9145-A20B91C8D0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93FBC7B-3CBE-92A0-3778-C1617E000E67}"/>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5" name="Fußzeilenplatzhalter 4">
            <a:extLst>
              <a:ext uri="{FF2B5EF4-FFF2-40B4-BE49-F238E27FC236}">
                <a16:creationId xmlns:a16="http://schemas.microsoft.com/office/drawing/2014/main" id="{DCE14C59-6201-7AC0-0FCE-F425677C204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AC3462D-9971-8FC2-258F-3DECFA973DC3}"/>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19109816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1AF3B4-DF3E-7CDC-4F79-24E8FF4F0F59}"/>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60EA94C3-EBBF-156F-8E4B-41F08F64C5F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02B4339-2DBA-957D-8EAA-19D3DE62DA5B}"/>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5" name="Fußzeilenplatzhalter 4">
            <a:extLst>
              <a:ext uri="{FF2B5EF4-FFF2-40B4-BE49-F238E27FC236}">
                <a16:creationId xmlns:a16="http://schemas.microsoft.com/office/drawing/2014/main" id="{52E72EAA-E5EA-BE47-1DED-DCEAC5190EE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8301E3B-13FF-36B9-00A7-5E49B8BF7DA4}"/>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2236229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5AE5359B-4F3D-57FD-0CEE-65967A0B1C88}"/>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33D808FA-412B-7DA2-BC29-1CAC64FDDBF0}"/>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450E602-2045-22AF-7D06-2BAD41E071F1}"/>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5" name="Fußzeilenplatzhalter 4">
            <a:extLst>
              <a:ext uri="{FF2B5EF4-FFF2-40B4-BE49-F238E27FC236}">
                <a16:creationId xmlns:a16="http://schemas.microsoft.com/office/drawing/2014/main" id="{9123008B-11E1-28ED-D2C4-28F2A708A344}"/>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FB2EE62-B3D3-CBA1-8055-F87C0172FB2E}"/>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42536362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5B098B-2E01-4711-835B-1EAD3D43B94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BD6DC12D-CACF-494C-8039-A33D0028E2D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0ADAB447-BA73-4C14-B539-167A2E2C781B}"/>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5" name="Fußzeilenplatzhalter 4">
            <a:extLst>
              <a:ext uri="{FF2B5EF4-FFF2-40B4-BE49-F238E27FC236}">
                <a16:creationId xmlns:a16="http://schemas.microsoft.com/office/drawing/2014/main" id="{B89DDF4A-EAA9-428B-ADA7-B31C78B8B7D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4BEFD84E-C906-4898-9672-F983463E489C}"/>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6061085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3E8CB3-5D3B-4A9D-B501-7BF89793CE0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8133F099-38EA-46E1-93FF-60E958C2E575}"/>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AE70CE0-6EA8-4213-B9BF-AC2219D13483}"/>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5" name="Fußzeilenplatzhalter 4">
            <a:extLst>
              <a:ext uri="{FF2B5EF4-FFF2-40B4-BE49-F238E27FC236}">
                <a16:creationId xmlns:a16="http://schemas.microsoft.com/office/drawing/2014/main" id="{3F6D4FE3-857A-445E-B896-DCEE1C4AF527}"/>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646131B-1650-44C3-8C21-F85821D8EFD8}"/>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3476489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D869F33-E0CE-4710-B278-663401DAB2D7}"/>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B8B26875-E3CD-4B16-A869-359EFBE900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4A511540-0805-4BD2-8A08-9A4C8857E92A}"/>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5" name="Fußzeilenplatzhalter 4">
            <a:extLst>
              <a:ext uri="{FF2B5EF4-FFF2-40B4-BE49-F238E27FC236}">
                <a16:creationId xmlns:a16="http://schemas.microsoft.com/office/drawing/2014/main" id="{44FA89F6-E91F-4A2C-B261-D577FFAA1B0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17BB6B3-89D1-4064-A8C4-A6ACA4B3D807}"/>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4226506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EF80B4-71EC-4D63-A6E9-F179C151C2C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D4B3624-E133-469E-B385-D1AD3D3A4218}"/>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B49E593-1369-4B3E-9074-99EB1FFCE2FD}"/>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645061C-F314-4FE1-95F4-1D53261F80FD}"/>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6" name="Fußzeilenplatzhalter 5">
            <a:extLst>
              <a:ext uri="{FF2B5EF4-FFF2-40B4-BE49-F238E27FC236}">
                <a16:creationId xmlns:a16="http://schemas.microsoft.com/office/drawing/2014/main" id="{6E9F8857-A06A-4AE8-BE54-538439EDFC92}"/>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9494F3C-9ABC-4872-8496-0F8655663DD6}"/>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8824999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A25354E-51F3-4E9C-895A-B1A914DD677F}"/>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C21AADA1-D2D7-4D74-9041-AC3778CC3B3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A045AF59-26AA-48AC-8B8A-3867159F55B9}"/>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B94EAE4F-D49B-451D-8E11-48F4EDFA1C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48E6C5C-40DC-4C2F-B1F7-3BAA36A8268B}"/>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8F44C86E-BF8B-401D-A41D-44045668AD13}"/>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8" name="Fußzeilenplatzhalter 7">
            <a:extLst>
              <a:ext uri="{FF2B5EF4-FFF2-40B4-BE49-F238E27FC236}">
                <a16:creationId xmlns:a16="http://schemas.microsoft.com/office/drawing/2014/main" id="{EB170A81-0E2B-4C8E-8482-54F5AA8A9043}"/>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D85EE23D-F6DF-44EB-9F5D-21192B920A51}"/>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31690030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B8581C-50E4-4F0B-B182-3190CB78335C}"/>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AB827A3D-63D9-45E4-8DB7-4FB47862894D}"/>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4" name="Fußzeilenplatzhalter 3">
            <a:extLst>
              <a:ext uri="{FF2B5EF4-FFF2-40B4-BE49-F238E27FC236}">
                <a16:creationId xmlns:a16="http://schemas.microsoft.com/office/drawing/2014/main" id="{43DB79DB-CECF-4900-BCD0-380DE3F7BB8F}"/>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8E8A4205-3EA7-4BFE-A91D-86BCA562BD27}"/>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23644147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E6BAF22-9CAE-4452-83BF-713F2B78FE91}"/>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3" name="Fußzeilenplatzhalter 2">
            <a:extLst>
              <a:ext uri="{FF2B5EF4-FFF2-40B4-BE49-F238E27FC236}">
                <a16:creationId xmlns:a16="http://schemas.microsoft.com/office/drawing/2014/main" id="{CA47C1B4-73C7-446B-8D07-7C8BD8D498B8}"/>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3265AD66-4E45-4DC0-9685-6D073EF1CB27}"/>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28742825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82A723-32D5-4B01-B3BA-92E8B349FB5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4B05FFD3-C702-4581-B024-8CA21B638A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9FAAA2D0-B547-4E5D-8911-031D0B0988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F082BE6-D6B9-4F30-847E-659498D03DC2}"/>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6" name="Fußzeilenplatzhalter 5">
            <a:extLst>
              <a:ext uri="{FF2B5EF4-FFF2-40B4-BE49-F238E27FC236}">
                <a16:creationId xmlns:a16="http://schemas.microsoft.com/office/drawing/2014/main" id="{66419D77-F2DE-489A-A7A3-C55CF153720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6C2D5D31-A963-4FA5-AA26-3845AEE92030}"/>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1827671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9E81489-759C-71CD-34FA-2070749B829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D1F39BE-7D4C-47C7-6FBD-EA76B046678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937E63B-9C3D-EFAC-3107-2C12C8B72A51}"/>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5" name="Fußzeilenplatzhalter 4">
            <a:extLst>
              <a:ext uri="{FF2B5EF4-FFF2-40B4-BE49-F238E27FC236}">
                <a16:creationId xmlns:a16="http://schemas.microsoft.com/office/drawing/2014/main" id="{242A7022-FA92-4179-5B43-26CFAAB35C2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FFB91613-98EC-5EAA-1966-DD82AFABD9A0}"/>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25930994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462928-ED92-45D4-B62C-D756D61F178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1B46440B-A40F-4D0F-ABDE-949CBB1348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DBF6D39-DEA9-4086-85B2-0BFF36150F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62F2832-EACD-4D6D-9E95-96090E2D1D8F}"/>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6" name="Fußzeilenplatzhalter 5">
            <a:extLst>
              <a:ext uri="{FF2B5EF4-FFF2-40B4-BE49-F238E27FC236}">
                <a16:creationId xmlns:a16="http://schemas.microsoft.com/office/drawing/2014/main" id="{97073B1D-DB3F-4225-AE28-10BCC9AD3919}"/>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7770910-EA1A-4D89-B6C7-873EFFA76A6C}"/>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254120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4A2DF6-EBCF-437B-9093-EDFC6E9F1C2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AE1D4AA6-BD64-49BD-B3F7-7DFC4B48A33A}"/>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E1D68294-01E6-4104-BECB-8E097F120627}"/>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5" name="Fußzeilenplatzhalter 4">
            <a:extLst>
              <a:ext uri="{FF2B5EF4-FFF2-40B4-BE49-F238E27FC236}">
                <a16:creationId xmlns:a16="http://schemas.microsoft.com/office/drawing/2014/main" id="{5BB103D2-2FB6-4893-80A4-7B918E9A69E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B1894C60-7C21-4470-9D71-E0E77305DB0E}"/>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27088056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25309E3-DB3D-49B2-B763-0B1F3AEFDB5F}"/>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1E17B2D-C572-4C23-A7AD-90AEDAABEDE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D035FB9-25CB-4990-8E40-69D644D49DBC}"/>
              </a:ext>
            </a:extLst>
          </p:cNvPr>
          <p:cNvSpPr>
            <a:spLocks noGrp="1"/>
          </p:cNvSpPr>
          <p:nvPr>
            <p:ph type="dt" sz="half" idx="10"/>
          </p:nvPr>
        </p:nvSpPr>
        <p:spPr/>
        <p:txBody>
          <a:bodyPr/>
          <a:lstStyle/>
          <a:p>
            <a:fld id="{7006231D-B789-4630-8F16-60BEF18965A6}" type="datetimeFigureOut">
              <a:rPr lang="de-DE" smtClean="0"/>
              <a:t>23.06.2026</a:t>
            </a:fld>
            <a:endParaRPr lang="de-DE"/>
          </a:p>
        </p:txBody>
      </p:sp>
      <p:sp>
        <p:nvSpPr>
          <p:cNvPr id="5" name="Fußzeilenplatzhalter 4">
            <a:extLst>
              <a:ext uri="{FF2B5EF4-FFF2-40B4-BE49-F238E27FC236}">
                <a16:creationId xmlns:a16="http://schemas.microsoft.com/office/drawing/2014/main" id="{CC26C210-748A-471F-8B6B-21B4CCA6334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C853BA4-DB63-4A4C-88D7-7F5054161728}"/>
              </a:ext>
            </a:extLst>
          </p:cNvPr>
          <p:cNvSpPr>
            <a:spLocks noGrp="1"/>
          </p:cNvSpPr>
          <p:nvPr>
            <p:ph type="sldNum" sz="quarter" idx="12"/>
          </p:nvPr>
        </p:nvSpPr>
        <p:spPr/>
        <p:txBody>
          <a:bodyPr/>
          <a:lstStyle/>
          <a:p>
            <a:fld id="{EA14B3C0-FF54-4655-9DC0-1B5A1D79A8BD}" type="slidenum">
              <a:rPr lang="de-DE" smtClean="0"/>
              <a:t>‹Nr.›</a:t>
            </a:fld>
            <a:endParaRPr lang="de-DE"/>
          </a:p>
        </p:txBody>
      </p:sp>
    </p:spTree>
    <p:extLst>
      <p:ext uri="{BB962C8B-B14F-4D97-AF65-F5344CB8AC3E}">
        <p14:creationId xmlns:p14="http://schemas.microsoft.com/office/powerpoint/2010/main" val="12538029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de-DE"/>
              <a:t>Titelmasterformat durch Klicken bearbeiten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5304102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5570151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0283145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6/23/2026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‹Nr.›</a:t>
            </a:fld>
            <a:endParaRPr lang="en-US" dirty="0"/>
          </a:p>
        </p:txBody>
      </p:sp>
    </p:spTree>
    <p:extLst>
      <p:ext uri="{BB962C8B-B14F-4D97-AF65-F5344CB8AC3E}">
        <p14:creationId xmlns:p14="http://schemas.microsoft.com/office/powerpoint/2010/main" val="41861474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Titelmasterformat durch Klicken bearbeiten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38569464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565861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695780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409E027-92A1-2A43-7A89-DE988020E75B}"/>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AA01E1EB-39A1-53AF-5055-D1AAFC51C1D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8901B525-A3D5-79E6-AEE3-047FF187F8B4}"/>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5" name="Fußzeilenplatzhalter 4">
            <a:extLst>
              <a:ext uri="{FF2B5EF4-FFF2-40B4-BE49-F238E27FC236}">
                <a16:creationId xmlns:a16="http://schemas.microsoft.com/office/drawing/2014/main" id="{1D4E58CD-DBEB-D0B8-2C6B-94C274252DF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0A8CE7BE-D2BC-27B5-591D-DD83DA5295C7}"/>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38469339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de-DE"/>
              <a:t>Titelmasterformat durch Klicken bearbeiten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42A54C80-263E-416B-A8E0-580EDEADCBDC}" type="datetimeFigureOut">
              <a:rPr lang="en-US" dirty="0"/>
              <a:t>6/23/2026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‹Nr.›</a:t>
            </a:fld>
            <a:endParaRPr lang="en-US" dirty="0"/>
          </a:p>
        </p:txBody>
      </p:sp>
    </p:spTree>
    <p:extLst>
      <p:ext uri="{BB962C8B-B14F-4D97-AF65-F5344CB8AC3E}">
        <p14:creationId xmlns:p14="http://schemas.microsoft.com/office/powerpoint/2010/main" val="18710904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Formatvorlagen des Textmasters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9994759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22526934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Titelmasterformat durch Klicken bearbeiten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164050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de-DE"/>
              <a:t>Titelmasterformat durch Klicken bearbeiten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5124054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de-DE"/>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309900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de-DE"/>
              <a:t>Titelmasterformat durch Klicken bearbeiten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Formatvorlagen des Textmasters bearbeiten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Formatvorlagen des Textmasters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848490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‹Nr.›</a:t>
            </a:fld>
            <a:endParaRPr lang="en-US" dirty="0"/>
          </a:p>
        </p:txBody>
      </p:sp>
    </p:spTree>
    <p:extLst>
      <p:ext uri="{BB962C8B-B14F-4D97-AF65-F5344CB8AC3E}">
        <p14:creationId xmlns:p14="http://schemas.microsoft.com/office/powerpoint/2010/main" val="21118218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6/23/2026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3005053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591C8B-D322-8C4D-854D-5795E02B553A}"/>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E5CFB1F-BEEF-7CE0-BC16-584A808C38E2}"/>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109AA2C6-4BA1-B7B1-F7BD-1215FC74D02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719A2943-C61A-FC0A-B25C-775479785AFA}"/>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6" name="Fußzeilenplatzhalter 5">
            <a:extLst>
              <a:ext uri="{FF2B5EF4-FFF2-40B4-BE49-F238E27FC236}">
                <a16:creationId xmlns:a16="http://schemas.microsoft.com/office/drawing/2014/main" id="{61986E8E-F7F3-9E98-D3ED-2CDB3FF06A8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E1913363-370A-983B-FC02-EE5057D0FED2}"/>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3875089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E6E356-6CEE-3C11-3CAA-ECAB66B4818D}"/>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5D490FF-970E-C577-1517-4D316338B69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55AA860-0AB6-3775-2625-5439DAB98CD8}"/>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F8DBF64E-2F1A-314E-7100-BF4298BFA0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B0E9B68B-ED07-A6AD-10D1-F29951D2938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9EFAC7E-CED8-BE12-F607-E899014175BD}"/>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8" name="Fußzeilenplatzhalter 7">
            <a:extLst>
              <a:ext uri="{FF2B5EF4-FFF2-40B4-BE49-F238E27FC236}">
                <a16:creationId xmlns:a16="http://schemas.microsoft.com/office/drawing/2014/main" id="{93B77B37-5688-8E4C-EE99-FF34EEB312DD}"/>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79CBD8A-EB43-A597-E8FD-700073389E5D}"/>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1226665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E5E196B-D196-E74D-1E02-5C02E54C8CC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CB8652E-AB70-80DA-FCE6-4A4F6A002EC8}"/>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4" name="Fußzeilenplatzhalter 3">
            <a:extLst>
              <a:ext uri="{FF2B5EF4-FFF2-40B4-BE49-F238E27FC236}">
                <a16:creationId xmlns:a16="http://schemas.microsoft.com/office/drawing/2014/main" id="{027276EE-50DF-32F5-61FC-11344CFAE3D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9EE850A-E4FA-80A4-E165-31E1214F92B0}"/>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3302887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4629539-0949-B658-8842-BA545364D541}"/>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3" name="Fußzeilenplatzhalter 2">
            <a:extLst>
              <a:ext uri="{FF2B5EF4-FFF2-40B4-BE49-F238E27FC236}">
                <a16:creationId xmlns:a16="http://schemas.microsoft.com/office/drawing/2014/main" id="{E3E4C9D3-E63D-016D-AA9D-7ABA768EE69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BB36C3D7-866C-7E4B-5FAA-A84BD5951C23}"/>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1235653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11F06E-0CB7-7922-7C4A-EF564AB2FEF2}"/>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93AB14B8-BEF7-9FFE-9BD9-D5EC342599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2EAAD526-BB5B-81E3-92C0-8A728F898FF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84003D5-A8D7-0E46-7332-B888AF094A97}"/>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6" name="Fußzeilenplatzhalter 5">
            <a:extLst>
              <a:ext uri="{FF2B5EF4-FFF2-40B4-BE49-F238E27FC236}">
                <a16:creationId xmlns:a16="http://schemas.microsoft.com/office/drawing/2014/main" id="{C1BD3D57-E032-6E8D-226D-8086CC50C16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EA31489-1901-C5CD-7F89-23A18C821A2E}"/>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4004695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41910C-82CC-C46C-3332-2325750707E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58A17C14-D1A6-4937-53C3-4A591441D5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F0AB68AD-070C-58AE-1DA8-BE82BFB0A2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BB2AB1E-C1A8-4C43-CF47-955771A0C1EC}"/>
              </a:ext>
            </a:extLst>
          </p:cNvPr>
          <p:cNvSpPr>
            <a:spLocks noGrp="1"/>
          </p:cNvSpPr>
          <p:nvPr>
            <p:ph type="dt" sz="half" idx="10"/>
          </p:nvPr>
        </p:nvSpPr>
        <p:spPr/>
        <p:txBody>
          <a:bodyPr/>
          <a:lstStyle/>
          <a:p>
            <a:fld id="{899435D8-0D9A-4B29-8271-EFFC5F991921}" type="datetimeFigureOut">
              <a:rPr lang="de-DE" smtClean="0"/>
              <a:t>23.06.2026</a:t>
            </a:fld>
            <a:endParaRPr lang="de-DE"/>
          </a:p>
        </p:txBody>
      </p:sp>
      <p:sp>
        <p:nvSpPr>
          <p:cNvPr id="6" name="Fußzeilenplatzhalter 5">
            <a:extLst>
              <a:ext uri="{FF2B5EF4-FFF2-40B4-BE49-F238E27FC236}">
                <a16:creationId xmlns:a16="http://schemas.microsoft.com/office/drawing/2014/main" id="{070E5BC1-6A46-76FE-41A2-F1FD821AC20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ED6C44A-BB48-101E-EFB0-BAE2B7F3FE56}"/>
              </a:ext>
            </a:extLst>
          </p:cNvPr>
          <p:cNvSpPr>
            <a:spLocks noGrp="1"/>
          </p:cNvSpPr>
          <p:nvPr>
            <p:ph type="sldNum" sz="quarter" idx="12"/>
          </p:nvPr>
        </p:nvSpPr>
        <p:spPr/>
        <p:txBody>
          <a:bodyPr/>
          <a:lstStyle/>
          <a:p>
            <a:fld id="{269102F9-9FB1-45D0-8AFE-E91FD9D64C9A}" type="slidenum">
              <a:rPr lang="de-DE" smtClean="0"/>
              <a:t>‹Nr.›</a:t>
            </a:fld>
            <a:endParaRPr lang="de-DE"/>
          </a:p>
        </p:txBody>
      </p:sp>
    </p:spTree>
    <p:extLst>
      <p:ext uri="{BB962C8B-B14F-4D97-AF65-F5344CB8AC3E}">
        <p14:creationId xmlns:p14="http://schemas.microsoft.com/office/powerpoint/2010/main" val="3512664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theme" Target="../theme/theme3.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B41D8B5-CEF5-0EC7-C06E-C7BE3FAB99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B7734638-361F-B72E-1BC5-E26490924D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A8D1DCB-21E4-5486-4896-85822C2ACB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9435D8-0D9A-4B29-8271-EFFC5F991921}" type="datetimeFigureOut">
              <a:rPr lang="de-DE" smtClean="0"/>
              <a:t>23.06.2026</a:t>
            </a:fld>
            <a:endParaRPr lang="de-DE"/>
          </a:p>
        </p:txBody>
      </p:sp>
      <p:sp>
        <p:nvSpPr>
          <p:cNvPr id="5" name="Fußzeilenplatzhalter 4">
            <a:extLst>
              <a:ext uri="{FF2B5EF4-FFF2-40B4-BE49-F238E27FC236}">
                <a16:creationId xmlns:a16="http://schemas.microsoft.com/office/drawing/2014/main" id="{18A4A230-3089-5641-236D-A57C39DBA6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E7BEE4B6-EB84-68E2-855F-0DC3BBFED5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69102F9-9FB1-45D0-8AFE-E91FD9D64C9A}" type="slidenum">
              <a:rPr lang="de-DE" smtClean="0"/>
              <a:t>‹Nr.›</a:t>
            </a:fld>
            <a:endParaRPr lang="de-DE"/>
          </a:p>
        </p:txBody>
      </p:sp>
    </p:spTree>
    <p:extLst>
      <p:ext uri="{BB962C8B-B14F-4D97-AF65-F5344CB8AC3E}">
        <p14:creationId xmlns:p14="http://schemas.microsoft.com/office/powerpoint/2010/main" val="2782743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7974BD12-E32D-4112-BC18-CB72970D02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E3A03EB7-8651-42C7-B08F-3CFA796B0B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EBBF186-4D89-459B-8162-A2E61A6049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06231D-B789-4630-8F16-60BEF18965A6}" type="datetimeFigureOut">
              <a:rPr lang="de-DE" smtClean="0"/>
              <a:t>23.06.2026</a:t>
            </a:fld>
            <a:endParaRPr lang="de-DE"/>
          </a:p>
        </p:txBody>
      </p:sp>
      <p:sp>
        <p:nvSpPr>
          <p:cNvPr id="5" name="Fußzeilenplatzhalter 4">
            <a:extLst>
              <a:ext uri="{FF2B5EF4-FFF2-40B4-BE49-F238E27FC236}">
                <a16:creationId xmlns:a16="http://schemas.microsoft.com/office/drawing/2014/main" id="{9ADF5280-E6FB-4A7F-8037-8A54336E42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849FB9A8-A9F3-4025-A3CD-65F3F68C50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4B3C0-FF54-4655-9DC0-1B5A1D79A8BD}" type="slidenum">
              <a:rPr lang="de-DE" smtClean="0"/>
              <a:t>‹Nr.›</a:t>
            </a:fld>
            <a:endParaRPr lang="de-DE"/>
          </a:p>
        </p:txBody>
      </p:sp>
    </p:spTree>
    <p:extLst>
      <p:ext uri="{BB962C8B-B14F-4D97-AF65-F5344CB8AC3E}">
        <p14:creationId xmlns:p14="http://schemas.microsoft.com/office/powerpoint/2010/main" val="3060545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6/23/2026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‹Nr.›</a:t>
            </a:fld>
            <a:endParaRPr lang="en-US" dirty="0"/>
          </a:p>
        </p:txBody>
      </p:sp>
    </p:spTree>
    <p:extLst>
      <p:ext uri="{BB962C8B-B14F-4D97-AF65-F5344CB8AC3E}">
        <p14:creationId xmlns:p14="http://schemas.microsoft.com/office/powerpoint/2010/main" val="1562057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8.xml"/></Relationships>
</file>

<file path=ppt/slides/_rels/slide7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7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8.xml"/></Relationships>
</file>

<file path=ppt/slides/_rels/slide7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8.xml"/></Relationships>
</file>

<file path=ppt/slides/_rels/slide75.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8.xml"/></Relationships>
</file>

<file path=ppt/slides/_rels/slide77.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8.xml"/></Relationships>
</file>

<file path=ppt/slides/_rels/slide7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8.xml"/></Relationships>
</file>

<file path=ppt/slides/_rels/slide79.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8.xml"/></Relationships>
</file>

<file path=ppt/slides/_rels/slide8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8.xml"/></Relationships>
</file>

<file path=ppt/slides/_rels/slide8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8.xml"/></Relationships>
</file>

<file path=ppt/slides/_rels/slide8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18.xml"/></Relationships>
</file>

<file path=ppt/slides/_rels/slide88.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347EE347-06F8-4B75-9976-FEBD61B44637}"/>
              </a:ext>
            </a:extLst>
          </p:cNvPr>
          <p:cNvPicPr>
            <a:picLocks noChangeAspect="1"/>
          </p:cNvPicPr>
          <p:nvPr/>
        </p:nvPicPr>
        <p:blipFill rotWithShape="1">
          <a:blip r:embed="rId2"/>
          <a:srcRect l="5918" t="11865" r="9450" b="3853"/>
          <a:stretch/>
        </p:blipFill>
        <p:spPr>
          <a:xfrm>
            <a:off x="936770" y="538992"/>
            <a:ext cx="10318459" cy="5780015"/>
          </a:xfrm>
          <a:prstGeom prst="rect">
            <a:avLst/>
          </a:prstGeom>
        </p:spPr>
      </p:pic>
      <p:sp>
        <p:nvSpPr>
          <p:cNvPr id="5" name="Rechteck 4">
            <a:extLst>
              <a:ext uri="{FF2B5EF4-FFF2-40B4-BE49-F238E27FC236}">
                <a16:creationId xmlns:a16="http://schemas.microsoft.com/office/drawing/2014/main" id="{5E1B0568-CDCD-472E-A1A3-F3D1CD35D20B}"/>
              </a:ext>
            </a:extLst>
          </p:cNvPr>
          <p:cNvSpPr/>
          <p:nvPr/>
        </p:nvSpPr>
        <p:spPr>
          <a:xfrm>
            <a:off x="1848750" y="4995577"/>
            <a:ext cx="2547257" cy="9086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Ihre Dozentin:</a:t>
            </a:r>
          </a:p>
          <a:p>
            <a:pPr algn="ctr"/>
            <a:r>
              <a:rPr lang="de-DE" dirty="0"/>
              <a:t>Frau Hinz</a:t>
            </a:r>
          </a:p>
          <a:p>
            <a:pPr algn="ctr"/>
            <a:r>
              <a:rPr lang="de-DE" dirty="0"/>
              <a:t>Sandy.Hinz@kg.berlin.de</a:t>
            </a:r>
          </a:p>
        </p:txBody>
      </p:sp>
    </p:spTree>
    <p:extLst>
      <p:ext uri="{BB962C8B-B14F-4D97-AF65-F5344CB8AC3E}">
        <p14:creationId xmlns:p14="http://schemas.microsoft.com/office/powerpoint/2010/main" val="2090843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A13BB67-E433-467E-85C8-D6EEE61B2A15}"/>
              </a:ext>
            </a:extLst>
          </p:cNvPr>
          <p:cNvPicPr>
            <a:picLocks noChangeAspect="1"/>
          </p:cNvPicPr>
          <p:nvPr/>
        </p:nvPicPr>
        <p:blipFill rotWithShape="1">
          <a:blip r:embed="rId2"/>
          <a:srcRect l="5969" t="11837" r="9311" b="3809"/>
          <a:stretch/>
        </p:blipFill>
        <p:spPr>
          <a:xfrm>
            <a:off x="931506" y="536509"/>
            <a:ext cx="10328988" cy="5784981"/>
          </a:xfrm>
          <a:prstGeom prst="rect">
            <a:avLst/>
          </a:prstGeom>
        </p:spPr>
      </p:pic>
      <p:sp>
        <p:nvSpPr>
          <p:cNvPr id="4" name="Rechteck 3">
            <a:extLst>
              <a:ext uri="{FF2B5EF4-FFF2-40B4-BE49-F238E27FC236}">
                <a16:creationId xmlns:a16="http://schemas.microsoft.com/office/drawing/2014/main" id="{998A14CF-0446-C983-B3B2-82F32636CE3E}"/>
              </a:ext>
            </a:extLst>
          </p:cNvPr>
          <p:cNvSpPr/>
          <p:nvPr/>
        </p:nvSpPr>
        <p:spPr>
          <a:xfrm>
            <a:off x="5382884" y="1656271"/>
            <a:ext cx="1587260" cy="293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53 ff. InsO</a:t>
            </a:r>
          </a:p>
        </p:txBody>
      </p:sp>
    </p:spTree>
    <p:extLst>
      <p:ext uri="{BB962C8B-B14F-4D97-AF65-F5344CB8AC3E}">
        <p14:creationId xmlns:p14="http://schemas.microsoft.com/office/powerpoint/2010/main" val="4132181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0441CB6-7FB5-4ADB-9669-DC7E2E4EBE6A}"/>
              </a:ext>
            </a:extLst>
          </p:cNvPr>
          <p:cNvPicPr>
            <a:picLocks noChangeAspect="1"/>
          </p:cNvPicPr>
          <p:nvPr/>
        </p:nvPicPr>
        <p:blipFill rotWithShape="1">
          <a:blip r:embed="rId2"/>
          <a:srcRect l="6122" t="12380" r="9541" b="3673"/>
          <a:stretch/>
        </p:blipFill>
        <p:spPr>
          <a:xfrm>
            <a:off x="954832" y="550506"/>
            <a:ext cx="10282335" cy="5756987"/>
          </a:xfrm>
          <a:prstGeom prst="rect">
            <a:avLst/>
          </a:prstGeom>
        </p:spPr>
      </p:pic>
      <p:sp>
        <p:nvSpPr>
          <p:cNvPr id="3" name="Rechteck 2">
            <a:extLst>
              <a:ext uri="{FF2B5EF4-FFF2-40B4-BE49-F238E27FC236}">
                <a16:creationId xmlns:a16="http://schemas.microsoft.com/office/drawing/2014/main" id="{087EC221-3DE2-7872-C9AF-DCD6BD36D1A4}"/>
              </a:ext>
            </a:extLst>
          </p:cNvPr>
          <p:cNvSpPr/>
          <p:nvPr/>
        </p:nvSpPr>
        <p:spPr>
          <a:xfrm>
            <a:off x="5029201" y="1751162"/>
            <a:ext cx="1587260" cy="293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35 InsO</a:t>
            </a:r>
          </a:p>
        </p:txBody>
      </p:sp>
    </p:spTree>
    <p:extLst>
      <p:ext uri="{BB962C8B-B14F-4D97-AF65-F5344CB8AC3E}">
        <p14:creationId xmlns:p14="http://schemas.microsoft.com/office/powerpoint/2010/main" val="2851861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B39A92B-2676-4DD6-97F9-E2AEBD60CC72}"/>
              </a:ext>
            </a:extLst>
          </p:cNvPr>
          <p:cNvPicPr>
            <a:picLocks noChangeAspect="1"/>
          </p:cNvPicPr>
          <p:nvPr/>
        </p:nvPicPr>
        <p:blipFill rotWithShape="1">
          <a:blip r:embed="rId2"/>
          <a:srcRect l="6122" t="11974" r="9541" b="3810"/>
          <a:stretch/>
        </p:blipFill>
        <p:spPr>
          <a:xfrm>
            <a:off x="954832" y="541175"/>
            <a:ext cx="10282335" cy="5775649"/>
          </a:xfrm>
          <a:prstGeom prst="rect">
            <a:avLst/>
          </a:prstGeom>
        </p:spPr>
      </p:pic>
      <p:sp>
        <p:nvSpPr>
          <p:cNvPr id="3" name="Rechteck 2">
            <a:extLst>
              <a:ext uri="{FF2B5EF4-FFF2-40B4-BE49-F238E27FC236}">
                <a16:creationId xmlns:a16="http://schemas.microsoft.com/office/drawing/2014/main" id="{8AC65DB4-CB81-09D4-19DA-01886C91394A}"/>
              </a:ext>
            </a:extLst>
          </p:cNvPr>
          <p:cNvSpPr/>
          <p:nvPr/>
        </p:nvSpPr>
        <p:spPr>
          <a:xfrm>
            <a:off x="5624423" y="1647644"/>
            <a:ext cx="1587260" cy="293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56 I InsO</a:t>
            </a:r>
          </a:p>
        </p:txBody>
      </p:sp>
    </p:spTree>
    <p:extLst>
      <p:ext uri="{BB962C8B-B14F-4D97-AF65-F5344CB8AC3E}">
        <p14:creationId xmlns:p14="http://schemas.microsoft.com/office/powerpoint/2010/main" val="4908902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9A00133-24E8-4407-9252-3DE87A1E2C27}"/>
              </a:ext>
            </a:extLst>
          </p:cNvPr>
          <p:cNvPicPr>
            <a:picLocks noChangeAspect="1"/>
          </p:cNvPicPr>
          <p:nvPr/>
        </p:nvPicPr>
        <p:blipFill rotWithShape="1">
          <a:blip r:embed="rId2"/>
          <a:srcRect l="5969" t="12109" r="9465" b="4625"/>
          <a:stretch/>
        </p:blipFill>
        <p:spPr>
          <a:xfrm>
            <a:off x="940837" y="573832"/>
            <a:ext cx="10310326" cy="5710335"/>
          </a:xfrm>
          <a:prstGeom prst="rect">
            <a:avLst/>
          </a:prstGeom>
        </p:spPr>
      </p:pic>
      <p:sp>
        <p:nvSpPr>
          <p:cNvPr id="2" name="Rechteck 1">
            <a:extLst>
              <a:ext uri="{FF2B5EF4-FFF2-40B4-BE49-F238E27FC236}">
                <a16:creationId xmlns:a16="http://schemas.microsoft.com/office/drawing/2014/main" id="{D95531B8-2A8F-A7F0-6855-6E5234055A74}"/>
              </a:ext>
            </a:extLst>
          </p:cNvPr>
          <p:cNvSpPr/>
          <p:nvPr/>
        </p:nvSpPr>
        <p:spPr>
          <a:xfrm>
            <a:off x="5581291" y="1647644"/>
            <a:ext cx="1587260" cy="293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56 I InsO</a:t>
            </a:r>
          </a:p>
        </p:txBody>
      </p:sp>
    </p:spTree>
    <p:extLst>
      <p:ext uri="{BB962C8B-B14F-4D97-AF65-F5344CB8AC3E}">
        <p14:creationId xmlns:p14="http://schemas.microsoft.com/office/powerpoint/2010/main" val="39622720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039B8BC8-87F8-4840-89CD-1207A30ACC66}"/>
              </a:ext>
            </a:extLst>
          </p:cNvPr>
          <p:cNvPicPr>
            <a:picLocks noChangeAspect="1"/>
          </p:cNvPicPr>
          <p:nvPr/>
        </p:nvPicPr>
        <p:blipFill rotWithShape="1">
          <a:blip r:embed="rId2"/>
          <a:srcRect l="6352" t="11974" r="9541" b="3810"/>
          <a:stretch/>
        </p:blipFill>
        <p:spPr>
          <a:xfrm>
            <a:off x="968828" y="541175"/>
            <a:ext cx="10254343" cy="5775649"/>
          </a:xfrm>
          <a:prstGeom prst="rect">
            <a:avLst/>
          </a:prstGeom>
        </p:spPr>
      </p:pic>
      <p:sp>
        <p:nvSpPr>
          <p:cNvPr id="3" name="Rechteck 2">
            <a:extLst>
              <a:ext uri="{FF2B5EF4-FFF2-40B4-BE49-F238E27FC236}">
                <a16:creationId xmlns:a16="http://schemas.microsoft.com/office/drawing/2014/main" id="{DC172C22-27D2-956A-853E-748836D614A2}"/>
              </a:ext>
            </a:extLst>
          </p:cNvPr>
          <p:cNvSpPr/>
          <p:nvPr/>
        </p:nvSpPr>
        <p:spPr>
          <a:xfrm>
            <a:off x="1276710" y="1708030"/>
            <a:ext cx="2104846"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gem. § 2 InsO</a:t>
            </a:r>
          </a:p>
        </p:txBody>
      </p:sp>
      <p:sp>
        <p:nvSpPr>
          <p:cNvPr id="4" name="Rechteck 3">
            <a:extLst>
              <a:ext uri="{FF2B5EF4-FFF2-40B4-BE49-F238E27FC236}">
                <a16:creationId xmlns:a16="http://schemas.microsoft.com/office/drawing/2014/main" id="{AA3C6AFA-1358-3A2E-BE8E-6468D8CE08CF}"/>
              </a:ext>
            </a:extLst>
          </p:cNvPr>
          <p:cNvSpPr/>
          <p:nvPr/>
        </p:nvSpPr>
        <p:spPr>
          <a:xfrm>
            <a:off x="7493478" y="3058063"/>
            <a:ext cx="2211237"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i.V. m. § 8 </a:t>
            </a:r>
            <a:r>
              <a:rPr kumimoji="0" lang="de-DE" sz="2400" b="0" i="0" u="none" strike="noStrike" kern="1200" cap="none" spc="0" normalizeH="0" baseline="0" noProof="0" dirty="0" err="1">
                <a:ln>
                  <a:noFill/>
                </a:ln>
                <a:solidFill>
                  <a:prstClr val="white"/>
                </a:solidFill>
                <a:effectLst/>
                <a:uLnTx/>
                <a:uFillTx/>
                <a:latin typeface="Calibri" panose="020F0502020204030204"/>
                <a:ea typeface="+mn-ea"/>
                <a:cs typeface="+mn-cs"/>
              </a:rPr>
              <a:t>ZuwV</a:t>
            </a:r>
            <a:endPar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hteck 4">
            <a:extLst>
              <a:ext uri="{FF2B5EF4-FFF2-40B4-BE49-F238E27FC236}">
                <a16:creationId xmlns:a16="http://schemas.microsoft.com/office/drawing/2014/main" id="{5685A77D-23F9-E032-78E6-1C621F561E17}"/>
              </a:ext>
            </a:extLst>
          </p:cNvPr>
          <p:cNvSpPr/>
          <p:nvPr/>
        </p:nvSpPr>
        <p:spPr>
          <a:xfrm>
            <a:off x="9244642" y="4224068"/>
            <a:ext cx="1331343"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3 InsO</a:t>
            </a:r>
          </a:p>
        </p:txBody>
      </p:sp>
    </p:spTree>
    <p:extLst>
      <p:ext uri="{BB962C8B-B14F-4D97-AF65-F5344CB8AC3E}">
        <p14:creationId xmlns:p14="http://schemas.microsoft.com/office/powerpoint/2010/main" val="26839854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C85E452-5401-45C7-96F1-C10FB5C9F781}"/>
              </a:ext>
            </a:extLst>
          </p:cNvPr>
          <p:cNvPicPr>
            <a:picLocks noChangeAspect="1"/>
          </p:cNvPicPr>
          <p:nvPr/>
        </p:nvPicPr>
        <p:blipFill rotWithShape="1">
          <a:blip r:embed="rId2"/>
          <a:srcRect l="6276" t="11837" r="9464" b="4081"/>
          <a:stretch/>
        </p:blipFill>
        <p:spPr>
          <a:xfrm>
            <a:off x="959498" y="545840"/>
            <a:ext cx="10273004" cy="5766320"/>
          </a:xfrm>
          <a:prstGeom prst="rect">
            <a:avLst/>
          </a:prstGeom>
        </p:spPr>
      </p:pic>
      <p:sp>
        <p:nvSpPr>
          <p:cNvPr id="3" name="Rechteck 2">
            <a:extLst>
              <a:ext uri="{FF2B5EF4-FFF2-40B4-BE49-F238E27FC236}">
                <a16:creationId xmlns:a16="http://schemas.microsoft.com/office/drawing/2014/main" id="{E91FA50A-3570-C0A6-575D-6EE4B49C6F1A}"/>
              </a:ext>
            </a:extLst>
          </p:cNvPr>
          <p:cNvSpPr/>
          <p:nvPr/>
        </p:nvSpPr>
        <p:spPr>
          <a:xfrm>
            <a:off x="6288657" y="5469147"/>
            <a:ext cx="3709358"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gem. §§ 3 </a:t>
            </a:r>
            <a:r>
              <a:rPr kumimoji="0" lang="de-DE" sz="2400" b="0" i="0" u="none" strike="noStrike" kern="1200" cap="none" spc="0" normalizeH="0" baseline="0" noProof="0" dirty="0" err="1">
                <a:ln>
                  <a:noFill/>
                </a:ln>
                <a:solidFill>
                  <a:prstClr val="white"/>
                </a:solidFill>
                <a:effectLst/>
                <a:uLnTx/>
                <a:uFillTx/>
                <a:latin typeface="Calibri" panose="020F0502020204030204"/>
                <a:ea typeface="+mn-ea"/>
                <a:cs typeface="+mn-cs"/>
              </a:rPr>
              <a:t>Zif</a:t>
            </a: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2e, 18 RPflG</a:t>
            </a:r>
          </a:p>
        </p:txBody>
      </p:sp>
    </p:spTree>
    <p:extLst>
      <p:ext uri="{BB962C8B-B14F-4D97-AF65-F5344CB8AC3E}">
        <p14:creationId xmlns:p14="http://schemas.microsoft.com/office/powerpoint/2010/main" val="2027587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BDFBDBA-39A9-4C83-8DEE-D6B45FE73750}"/>
              </a:ext>
            </a:extLst>
          </p:cNvPr>
          <p:cNvPicPr>
            <a:picLocks noChangeAspect="1"/>
          </p:cNvPicPr>
          <p:nvPr/>
        </p:nvPicPr>
        <p:blipFill rotWithShape="1">
          <a:blip r:embed="rId2"/>
          <a:srcRect l="6123" t="12517" r="9616" b="3810"/>
          <a:stretch/>
        </p:blipFill>
        <p:spPr>
          <a:xfrm>
            <a:off x="959498" y="559836"/>
            <a:ext cx="10273004" cy="5738327"/>
          </a:xfrm>
          <a:prstGeom prst="rect">
            <a:avLst/>
          </a:prstGeom>
        </p:spPr>
      </p:pic>
      <p:sp>
        <p:nvSpPr>
          <p:cNvPr id="4" name="Rechteck 3">
            <a:extLst>
              <a:ext uri="{FF2B5EF4-FFF2-40B4-BE49-F238E27FC236}">
                <a16:creationId xmlns:a16="http://schemas.microsoft.com/office/drawing/2014/main" id="{0A97F276-E5B5-D8D9-94E6-03C645BC1581}"/>
              </a:ext>
            </a:extLst>
          </p:cNvPr>
          <p:cNvSpPr/>
          <p:nvPr/>
        </p:nvSpPr>
        <p:spPr>
          <a:xfrm>
            <a:off x="7185804" y="5710686"/>
            <a:ext cx="3709358"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gem. §§ 3 </a:t>
            </a:r>
            <a:r>
              <a:rPr kumimoji="0" lang="de-DE" sz="2400" b="0" i="0" u="none" strike="noStrike" kern="1200" cap="none" spc="0" normalizeH="0" baseline="0" noProof="0" dirty="0" err="1">
                <a:ln>
                  <a:noFill/>
                </a:ln>
                <a:solidFill>
                  <a:prstClr val="white"/>
                </a:solidFill>
                <a:effectLst/>
                <a:uLnTx/>
                <a:uFillTx/>
                <a:latin typeface="Calibri" panose="020F0502020204030204"/>
                <a:ea typeface="+mn-ea"/>
                <a:cs typeface="+mn-cs"/>
              </a:rPr>
              <a:t>Zif</a:t>
            </a: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2e, 18 RPflG</a:t>
            </a:r>
          </a:p>
        </p:txBody>
      </p:sp>
    </p:spTree>
    <p:extLst>
      <p:ext uri="{BB962C8B-B14F-4D97-AF65-F5344CB8AC3E}">
        <p14:creationId xmlns:p14="http://schemas.microsoft.com/office/powerpoint/2010/main" val="185255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B9D3FA5-3EBC-4AFF-9F29-6C84F5B5BB84}"/>
              </a:ext>
            </a:extLst>
          </p:cNvPr>
          <p:cNvPicPr>
            <a:picLocks noChangeAspect="1"/>
          </p:cNvPicPr>
          <p:nvPr/>
        </p:nvPicPr>
        <p:blipFill rotWithShape="1">
          <a:blip r:embed="rId2"/>
          <a:srcRect l="6198" t="12109" r="9542" b="4490"/>
          <a:stretch/>
        </p:blipFill>
        <p:spPr>
          <a:xfrm>
            <a:off x="959498" y="569167"/>
            <a:ext cx="10273004" cy="5719666"/>
          </a:xfrm>
          <a:prstGeom prst="rect">
            <a:avLst/>
          </a:prstGeom>
        </p:spPr>
      </p:pic>
    </p:spTree>
    <p:extLst>
      <p:ext uri="{BB962C8B-B14F-4D97-AF65-F5344CB8AC3E}">
        <p14:creationId xmlns:p14="http://schemas.microsoft.com/office/powerpoint/2010/main" val="4559940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239765F1-587B-4937-B13F-EC9C8E34D8B4}"/>
              </a:ext>
            </a:extLst>
          </p:cNvPr>
          <p:cNvPicPr>
            <a:picLocks noChangeAspect="1"/>
          </p:cNvPicPr>
          <p:nvPr/>
        </p:nvPicPr>
        <p:blipFill rotWithShape="1">
          <a:blip r:embed="rId2"/>
          <a:srcRect l="6200" t="11837" r="9465" b="4081"/>
          <a:stretch/>
        </p:blipFill>
        <p:spPr>
          <a:xfrm>
            <a:off x="954833" y="545840"/>
            <a:ext cx="10282334" cy="5766320"/>
          </a:xfrm>
          <a:prstGeom prst="rect">
            <a:avLst/>
          </a:prstGeom>
        </p:spPr>
      </p:pic>
      <p:sp>
        <p:nvSpPr>
          <p:cNvPr id="3" name="Rechteck 2">
            <a:extLst>
              <a:ext uri="{FF2B5EF4-FFF2-40B4-BE49-F238E27FC236}">
                <a16:creationId xmlns:a16="http://schemas.microsoft.com/office/drawing/2014/main" id="{905CD161-A95D-0098-E18D-0B95B87ED9C6}"/>
              </a:ext>
            </a:extLst>
          </p:cNvPr>
          <p:cNvSpPr/>
          <p:nvPr/>
        </p:nvSpPr>
        <p:spPr>
          <a:xfrm>
            <a:off x="7806906" y="3881887"/>
            <a:ext cx="3019246" cy="474452"/>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marL="285750" marR="0" lvl="0" indent="-28575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rPr>
              <a:t>Natürliche Personen, die </a:t>
            </a:r>
            <a:r>
              <a:rPr kumimoji="0" lang="de-DE" sz="1800" b="1"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rPr>
              <a:t>aktuell</a:t>
            </a:r>
            <a:r>
              <a:rPr kumimoji="0" lang="de-DE" sz="1800" b="0" i="0" u="none" strike="noStrike" kern="1200" cap="none" spc="0" normalizeH="0" baseline="0" noProof="0" dirty="0">
                <a:ln>
                  <a:noFill/>
                </a:ln>
                <a:solidFill>
                  <a:srgbClr val="FFC000">
                    <a:lumMod val="50000"/>
                  </a:srgbClr>
                </a:solidFill>
                <a:effectLst/>
                <a:uLnTx/>
                <a:uFillTx/>
                <a:latin typeface="Calibri" panose="020F0502020204030204"/>
                <a:ea typeface="+mn-ea"/>
                <a:cs typeface="+mn-cs"/>
              </a:rPr>
              <a:t> selbständig sind</a:t>
            </a:r>
          </a:p>
        </p:txBody>
      </p:sp>
    </p:spTree>
    <p:extLst>
      <p:ext uri="{BB962C8B-B14F-4D97-AF65-F5344CB8AC3E}">
        <p14:creationId xmlns:p14="http://schemas.microsoft.com/office/powerpoint/2010/main" val="25057661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74A9BC80-F49A-475A-AA66-51EF666AE12C}"/>
              </a:ext>
            </a:extLst>
          </p:cNvPr>
          <p:cNvPicPr>
            <a:picLocks noChangeAspect="1"/>
          </p:cNvPicPr>
          <p:nvPr/>
        </p:nvPicPr>
        <p:blipFill rotWithShape="1">
          <a:blip r:embed="rId2"/>
          <a:srcRect l="6198" t="11836" r="9542" b="4354"/>
          <a:stretch/>
        </p:blipFill>
        <p:spPr>
          <a:xfrm>
            <a:off x="317435" y="195942"/>
            <a:ext cx="11557129" cy="6466115"/>
          </a:xfrm>
          <a:prstGeom prst="rect">
            <a:avLst/>
          </a:prstGeom>
        </p:spPr>
      </p:pic>
    </p:spTree>
    <p:extLst>
      <p:ext uri="{BB962C8B-B14F-4D97-AF65-F5344CB8AC3E}">
        <p14:creationId xmlns:p14="http://schemas.microsoft.com/office/powerpoint/2010/main" val="21139809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68134FF-D71C-41A0-9C9B-AAAD637594B6}"/>
              </a:ext>
            </a:extLst>
          </p:cNvPr>
          <p:cNvPicPr>
            <a:picLocks noChangeAspect="1"/>
          </p:cNvPicPr>
          <p:nvPr/>
        </p:nvPicPr>
        <p:blipFill rotWithShape="1">
          <a:blip r:embed="rId2"/>
          <a:srcRect l="5969" t="11837" r="9541" b="3809"/>
          <a:stretch/>
        </p:blipFill>
        <p:spPr>
          <a:xfrm>
            <a:off x="945502" y="536509"/>
            <a:ext cx="10300996" cy="5784981"/>
          </a:xfrm>
          <a:prstGeom prst="rect">
            <a:avLst/>
          </a:prstGeom>
        </p:spPr>
      </p:pic>
    </p:spTree>
    <p:extLst>
      <p:ext uri="{BB962C8B-B14F-4D97-AF65-F5344CB8AC3E}">
        <p14:creationId xmlns:p14="http://schemas.microsoft.com/office/powerpoint/2010/main" val="7054802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96D0C06-5C92-4093-8F4A-B367A264D52F}"/>
              </a:ext>
            </a:extLst>
          </p:cNvPr>
          <p:cNvPicPr>
            <a:picLocks noChangeAspect="1"/>
          </p:cNvPicPr>
          <p:nvPr/>
        </p:nvPicPr>
        <p:blipFill rotWithShape="1">
          <a:blip r:embed="rId2"/>
          <a:srcRect l="6275" t="11701" r="9541" b="3946"/>
          <a:stretch/>
        </p:blipFill>
        <p:spPr>
          <a:xfrm>
            <a:off x="964163" y="536510"/>
            <a:ext cx="10263674" cy="5784980"/>
          </a:xfrm>
          <a:prstGeom prst="rect">
            <a:avLst/>
          </a:prstGeom>
        </p:spPr>
      </p:pic>
      <p:sp>
        <p:nvSpPr>
          <p:cNvPr id="4" name="Rechteck 3">
            <a:extLst>
              <a:ext uri="{FF2B5EF4-FFF2-40B4-BE49-F238E27FC236}">
                <a16:creationId xmlns:a16="http://schemas.microsoft.com/office/drawing/2014/main" id="{C00B5317-D7D3-7BCE-1927-1D80F4802735}"/>
              </a:ext>
            </a:extLst>
          </p:cNvPr>
          <p:cNvSpPr/>
          <p:nvPr/>
        </p:nvSpPr>
        <p:spPr>
          <a:xfrm>
            <a:off x="1656273" y="3830128"/>
            <a:ext cx="2104846" cy="4572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gem. § 13 BGB</a:t>
            </a:r>
          </a:p>
        </p:txBody>
      </p:sp>
      <p:sp>
        <p:nvSpPr>
          <p:cNvPr id="5" name="Rechteck 4">
            <a:extLst>
              <a:ext uri="{FF2B5EF4-FFF2-40B4-BE49-F238E27FC236}">
                <a16:creationId xmlns:a16="http://schemas.microsoft.com/office/drawing/2014/main" id="{E4E483E7-5A96-E37E-FB81-88B4CFF667ED}"/>
              </a:ext>
            </a:extLst>
          </p:cNvPr>
          <p:cNvSpPr/>
          <p:nvPr/>
        </p:nvSpPr>
        <p:spPr>
          <a:xfrm>
            <a:off x="4753154" y="3830128"/>
            <a:ext cx="2484409" cy="4572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gem. § 304 InsO</a:t>
            </a:r>
          </a:p>
        </p:txBody>
      </p:sp>
      <p:sp>
        <p:nvSpPr>
          <p:cNvPr id="6" name="Rechteck 5">
            <a:extLst>
              <a:ext uri="{FF2B5EF4-FFF2-40B4-BE49-F238E27FC236}">
                <a16:creationId xmlns:a16="http://schemas.microsoft.com/office/drawing/2014/main" id="{3BFF0068-36AD-7984-1D1D-C05D96DAD3BB}"/>
              </a:ext>
            </a:extLst>
          </p:cNvPr>
          <p:cNvSpPr/>
          <p:nvPr/>
        </p:nvSpPr>
        <p:spPr>
          <a:xfrm>
            <a:off x="7910424" y="3830128"/>
            <a:ext cx="2907102" cy="45720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gem. §§ 305 ff. InsO</a:t>
            </a:r>
          </a:p>
        </p:txBody>
      </p:sp>
    </p:spTree>
    <p:extLst>
      <p:ext uri="{BB962C8B-B14F-4D97-AF65-F5344CB8AC3E}">
        <p14:creationId xmlns:p14="http://schemas.microsoft.com/office/powerpoint/2010/main" val="2315422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895B9A8-95F9-4DBB-981A-B0618C84405D}"/>
              </a:ext>
            </a:extLst>
          </p:cNvPr>
          <p:cNvPicPr>
            <a:picLocks noChangeAspect="1"/>
          </p:cNvPicPr>
          <p:nvPr/>
        </p:nvPicPr>
        <p:blipFill rotWithShape="1">
          <a:blip r:embed="rId2"/>
          <a:srcRect l="6122" t="11836" r="9465" b="4490"/>
          <a:stretch/>
        </p:blipFill>
        <p:spPr>
          <a:xfrm>
            <a:off x="950167" y="559836"/>
            <a:ext cx="10291665" cy="5738328"/>
          </a:xfrm>
          <a:prstGeom prst="rect">
            <a:avLst/>
          </a:prstGeom>
        </p:spPr>
      </p:pic>
      <p:sp>
        <p:nvSpPr>
          <p:cNvPr id="3" name="Rechteck 2">
            <a:extLst>
              <a:ext uri="{FF2B5EF4-FFF2-40B4-BE49-F238E27FC236}">
                <a16:creationId xmlns:a16="http://schemas.microsoft.com/office/drawing/2014/main" id="{2355D165-4DB0-38E5-8A59-A785960872FF}"/>
              </a:ext>
            </a:extLst>
          </p:cNvPr>
          <p:cNvSpPr/>
          <p:nvPr/>
        </p:nvSpPr>
        <p:spPr>
          <a:xfrm>
            <a:off x="2958860" y="6124756"/>
            <a:ext cx="4822166" cy="63835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rPr>
              <a:t>Innerhalb von 6 Monaten nach Bescheinigung des Scheiterns des außergerichtlichen SBP:</a:t>
            </a:r>
          </a:p>
        </p:txBody>
      </p:sp>
      <p:sp>
        <p:nvSpPr>
          <p:cNvPr id="4" name="Explosion: 8 Zacken 3">
            <a:extLst>
              <a:ext uri="{FF2B5EF4-FFF2-40B4-BE49-F238E27FC236}">
                <a16:creationId xmlns:a16="http://schemas.microsoft.com/office/drawing/2014/main" id="{16D2B0B1-17BF-C8F2-EF57-3164458DE88D}"/>
              </a:ext>
            </a:extLst>
          </p:cNvPr>
          <p:cNvSpPr/>
          <p:nvPr/>
        </p:nvSpPr>
        <p:spPr>
          <a:xfrm>
            <a:off x="2596551" y="6282672"/>
            <a:ext cx="362309" cy="335549"/>
          </a:xfrm>
          <a:prstGeom prst="irregularSeal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4612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103DC07-25B7-444A-B5B8-C2E12BDC72E7}"/>
              </a:ext>
            </a:extLst>
          </p:cNvPr>
          <p:cNvPicPr>
            <a:picLocks noChangeAspect="1"/>
          </p:cNvPicPr>
          <p:nvPr/>
        </p:nvPicPr>
        <p:blipFill rotWithShape="1">
          <a:blip r:embed="rId2"/>
          <a:srcRect l="6352" t="12380" r="9465" b="4082"/>
          <a:stretch/>
        </p:blipFill>
        <p:spPr>
          <a:xfrm>
            <a:off x="964163" y="564502"/>
            <a:ext cx="10263673" cy="5728996"/>
          </a:xfrm>
          <a:prstGeom prst="rect">
            <a:avLst/>
          </a:prstGeom>
        </p:spPr>
      </p:pic>
      <p:sp>
        <p:nvSpPr>
          <p:cNvPr id="3" name="Rechteck 2">
            <a:extLst>
              <a:ext uri="{FF2B5EF4-FFF2-40B4-BE49-F238E27FC236}">
                <a16:creationId xmlns:a16="http://schemas.microsoft.com/office/drawing/2014/main" id="{B7D7F69C-BDE1-503F-E074-46EF048B83D9}"/>
              </a:ext>
            </a:extLst>
          </p:cNvPr>
          <p:cNvSpPr/>
          <p:nvPr/>
        </p:nvSpPr>
        <p:spPr>
          <a:xfrm>
            <a:off x="2872596" y="4192437"/>
            <a:ext cx="3812876" cy="49170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white"/>
                </a:solidFill>
                <a:effectLst/>
                <a:uLnTx/>
                <a:uFillTx/>
                <a:latin typeface="Calibri" panose="020F0502020204030204"/>
                <a:ea typeface="+mn-ea"/>
                <a:cs typeface="+mn-cs"/>
              </a:rPr>
              <a:t>Ist Voraussetzung für gerichtlichen SBP</a:t>
            </a:r>
          </a:p>
        </p:txBody>
      </p:sp>
      <p:sp>
        <p:nvSpPr>
          <p:cNvPr id="4" name="Explosion: 8 Zacken 3">
            <a:extLst>
              <a:ext uri="{FF2B5EF4-FFF2-40B4-BE49-F238E27FC236}">
                <a16:creationId xmlns:a16="http://schemas.microsoft.com/office/drawing/2014/main" id="{7A656E49-BDDA-DFB1-21FD-0157FD6EBBD9}"/>
              </a:ext>
            </a:extLst>
          </p:cNvPr>
          <p:cNvSpPr/>
          <p:nvPr/>
        </p:nvSpPr>
        <p:spPr>
          <a:xfrm>
            <a:off x="2984739" y="3919034"/>
            <a:ext cx="362309" cy="335549"/>
          </a:xfrm>
          <a:prstGeom prst="irregularSeal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hteck 4">
            <a:extLst>
              <a:ext uri="{FF2B5EF4-FFF2-40B4-BE49-F238E27FC236}">
                <a16:creationId xmlns:a16="http://schemas.microsoft.com/office/drawing/2014/main" id="{F9C829DE-A3C3-824B-A787-C41FEE0131F5}"/>
              </a:ext>
            </a:extLst>
          </p:cNvPr>
          <p:cNvSpPr/>
          <p:nvPr/>
        </p:nvSpPr>
        <p:spPr>
          <a:xfrm>
            <a:off x="3441940" y="3460163"/>
            <a:ext cx="2484407"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305 – 307 InsO </a:t>
            </a:r>
          </a:p>
        </p:txBody>
      </p:sp>
      <p:sp>
        <p:nvSpPr>
          <p:cNvPr id="6" name="Rechteck 5">
            <a:extLst>
              <a:ext uri="{FF2B5EF4-FFF2-40B4-BE49-F238E27FC236}">
                <a16:creationId xmlns:a16="http://schemas.microsoft.com/office/drawing/2014/main" id="{4E6DBCFD-6B83-EB90-D1AF-178DFD1DC6D2}"/>
              </a:ext>
            </a:extLst>
          </p:cNvPr>
          <p:cNvSpPr/>
          <p:nvPr/>
        </p:nvSpPr>
        <p:spPr>
          <a:xfrm>
            <a:off x="1138686" y="5788325"/>
            <a:ext cx="2484407"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308, 309 InsO</a:t>
            </a:r>
          </a:p>
        </p:txBody>
      </p:sp>
    </p:spTree>
    <p:extLst>
      <p:ext uri="{BB962C8B-B14F-4D97-AF65-F5344CB8AC3E}">
        <p14:creationId xmlns:p14="http://schemas.microsoft.com/office/powerpoint/2010/main" val="28474349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6C5E02EF-75A2-4D7A-9C73-D3160605BC1A}"/>
              </a:ext>
            </a:extLst>
          </p:cNvPr>
          <p:cNvPicPr>
            <a:picLocks noChangeAspect="1"/>
          </p:cNvPicPr>
          <p:nvPr/>
        </p:nvPicPr>
        <p:blipFill rotWithShape="1">
          <a:blip r:embed="rId2"/>
          <a:srcRect l="6046" t="11973" r="9693" b="4762"/>
          <a:stretch/>
        </p:blipFill>
        <p:spPr>
          <a:xfrm>
            <a:off x="959498" y="573832"/>
            <a:ext cx="10273004" cy="5710335"/>
          </a:xfrm>
          <a:prstGeom prst="rect">
            <a:avLst/>
          </a:prstGeom>
        </p:spPr>
      </p:pic>
    </p:spTree>
    <p:extLst>
      <p:ext uri="{BB962C8B-B14F-4D97-AF65-F5344CB8AC3E}">
        <p14:creationId xmlns:p14="http://schemas.microsoft.com/office/powerpoint/2010/main" val="2012192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E5080DA-5996-4A3B-ABEE-36756D077FA5}"/>
              </a:ext>
            </a:extLst>
          </p:cNvPr>
          <p:cNvPicPr>
            <a:picLocks noChangeAspect="1"/>
          </p:cNvPicPr>
          <p:nvPr/>
        </p:nvPicPr>
        <p:blipFill rotWithShape="1">
          <a:blip r:embed="rId2"/>
          <a:srcRect l="8786" t="18429" r="12982" b="9962"/>
          <a:stretch/>
        </p:blipFill>
        <p:spPr>
          <a:xfrm>
            <a:off x="1326931" y="973521"/>
            <a:ext cx="9538138" cy="4910958"/>
          </a:xfrm>
          <a:prstGeom prst="rect">
            <a:avLst/>
          </a:prstGeom>
        </p:spPr>
      </p:pic>
    </p:spTree>
    <p:extLst>
      <p:ext uri="{BB962C8B-B14F-4D97-AF65-F5344CB8AC3E}">
        <p14:creationId xmlns:p14="http://schemas.microsoft.com/office/powerpoint/2010/main" val="8680888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A063FAD-97B2-4A4C-A18E-2465B3BFFB0A}"/>
              </a:ext>
            </a:extLst>
          </p:cNvPr>
          <p:cNvPicPr>
            <a:picLocks noChangeAspect="1"/>
          </p:cNvPicPr>
          <p:nvPr/>
        </p:nvPicPr>
        <p:blipFill rotWithShape="1">
          <a:blip r:embed="rId2"/>
          <a:srcRect l="6506" t="11837" r="9847" b="4081"/>
          <a:stretch/>
        </p:blipFill>
        <p:spPr>
          <a:xfrm>
            <a:off x="996820" y="545840"/>
            <a:ext cx="10198359" cy="5766320"/>
          </a:xfrm>
          <a:prstGeom prst="rect">
            <a:avLst/>
          </a:prstGeom>
        </p:spPr>
      </p:pic>
      <p:sp>
        <p:nvSpPr>
          <p:cNvPr id="3" name="Rechteck 2">
            <a:extLst>
              <a:ext uri="{FF2B5EF4-FFF2-40B4-BE49-F238E27FC236}">
                <a16:creationId xmlns:a16="http://schemas.microsoft.com/office/drawing/2014/main" id="{DC172C22-27D2-956A-853E-748836D614A2}"/>
              </a:ext>
            </a:extLst>
          </p:cNvPr>
          <p:cNvSpPr/>
          <p:nvPr/>
        </p:nvSpPr>
        <p:spPr>
          <a:xfrm>
            <a:off x="5112588" y="1595887"/>
            <a:ext cx="1495246"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4a InsO</a:t>
            </a:r>
          </a:p>
        </p:txBody>
      </p:sp>
    </p:spTree>
    <p:extLst>
      <p:ext uri="{BB962C8B-B14F-4D97-AF65-F5344CB8AC3E}">
        <p14:creationId xmlns:p14="http://schemas.microsoft.com/office/powerpoint/2010/main" val="27677353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21D50DF-C492-46BF-8FA5-B29AC8AE0877}"/>
              </a:ext>
            </a:extLst>
          </p:cNvPr>
          <p:cNvPicPr>
            <a:picLocks noChangeAspect="1"/>
          </p:cNvPicPr>
          <p:nvPr/>
        </p:nvPicPr>
        <p:blipFill rotWithShape="1">
          <a:blip r:embed="rId2"/>
          <a:srcRect l="6352" t="11701" r="9541" b="4626"/>
          <a:stretch/>
        </p:blipFill>
        <p:spPr>
          <a:xfrm>
            <a:off x="968828" y="559836"/>
            <a:ext cx="10254343" cy="5738327"/>
          </a:xfrm>
          <a:prstGeom prst="rect">
            <a:avLst/>
          </a:prstGeom>
        </p:spPr>
      </p:pic>
      <p:sp>
        <p:nvSpPr>
          <p:cNvPr id="3" name="Rechteck 2">
            <a:extLst>
              <a:ext uri="{FF2B5EF4-FFF2-40B4-BE49-F238E27FC236}">
                <a16:creationId xmlns:a16="http://schemas.microsoft.com/office/drawing/2014/main" id="{DC172C22-27D2-956A-853E-748836D614A2}"/>
              </a:ext>
            </a:extLst>
          </p:cNvPr>
          <p:cNvSpPr/>
          <p:nvPr/>
        </p:nvSpPr>
        <p:spPr>
          <a:xfrm>
            <a:off x="7096664" y="1811547"/>
            <a:ext cx="1676400"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13 I InsO</a:t>
            </a:r>
          </a:p>
        </p:txBody>
      </p:sp>
    </p:spTree>
    <p:extLst>
      <p:ext uri="{BB962C8B-B14F-4D97-AF65-F5344CB8AC3E}">
        <p14:creationId xmlns:p14="http://schemas.microsoft.com/office/powerpoint/2010/main" val="39596652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78328C5-5BB3-4E83-ADF7-6113619B1C1B}"/>
              </a:ext>
            </a:extLst>
          </p:cNvPr>
          <p:cNvPicPr>
            <a:picLocks noChangeAspect="1"/>
          </p:cNvPicPr>
          <p:nvPr/>
        </p:nvPicPr>
        <p:blipFill rotWithShape="1">
          <a:blip r:embed="rId2"/>
          <a:srcRect l="6198" t="11973" r="9542" b="5306"/>
          <a:stretch/>
        </p:blipFill>
        <p:spPr>
          <a:xfrm>
            <a:off x="959498" y="592494"/>
            <a:ext cx="10273004" cy="5673012"/>
          </a:xfrm>
          <a:prstGeom prst="rect">
            <a:avLst/>
          </a:prstGeom>
        </p:spPr>
      </p:pic>
      <p:sp>
        <p:nvSpPr>
          <p:cNvPr id="3" name="Rechteck 2">
            <a:extLst>
              <a:ext uri="{FF2B5EF4-FFF2-40B4-BE49-F238E27FC236}">
                <a16:creationId xmlns:a16="http://schemas.microsoft.com/office/drawing/2014/main" id="{F0E48439-C279-23CC-2EDD-387FF8B4062D}"/>
              </a:ext>
            </a:extLst>
          </p:cNvPr>
          <p:cNvSpPr/>
          <p:nvPr/>
        </p:nvSpPr>
        <p:spPr>
          <a:xfrm>
            <a:off x="7088038" y="1837426"/>
            <a:ext cx="1676400"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13 I InsO</a:t>
            </a:r>
          </a:p>
        </p:txBody>
      </p:sp>
    </p:spTree>
    <p:extLst>
      <p:ext uri="{BB962C8B-B14F-4D97-AF65-F5344CB8AC3E}">
        <p14:creationId xmlns:p14="http://schemas.microsoft.com/office/powerpoint/2010/main" val="32352271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26FE174-4B14-41FD-BFE8-2D1552C34F51}"/>
              </a:ext>
            </a:extLst>
          </p:cNvPr>
          <p:cNvPicPr>
            <a:picLocks noChangeAspect="1"/>
          </p:cNvPicPr>
          <p:nvPr/>
        </p:nvPicPr>
        <p:blipFill rotWithShape="1">
          <a:blip r:embed="rId2"/>
          <a:srcRect l="6199" t="11973" r="9923" b="4626"/>
          <a:stretch/>
        </p:blipFill>
        <p:spPr>
          <a:xfrm>
            <a:off x="982824" y="569167"/>
            <a:ext cx="10226351" cy="5719665"/>
          </a:xfrm>
          <a:prstGeom prst="rect">
            <a:avLst/>
          </a:prstGeom>
        </p:spPr>
      </p:pic>
    </p:spTree>
    <p:extLst>
      <p:ext uri="{BB962C8B-B14F-4D97-AF65-F5344CB8AC3E}">
        <p14:creationId xmlns:p14="http://schemas.microsoft.com/office/powerpoint/2010/main" val="9340592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5B875AA-6E14-4449-93D1-1B3FBA45C3DE}"/>
              </a:ext>
            </a:extLst>
          </p:cNvPr>
          <p:cNvPicPr>
            <a:picLocks noChangeAspect="1"/>
          </p:cNvPicPr>
          <p:nvPr/>
        </p:nvPicPr>
        <p:blipFill rotWithShape="1">
          <a:blip r:embed="rId2"/>
          <a:srcRect l="6735" t="11837" r="9693" b="5578"/>
          <a:stretch/>
        </p:blipFill>
        <p:spPr>
          <a:xfrm>
            <a:off x="1001486" y="597158"/>
            <a:ext cx="10189028" cy="5663683"/>
          </a:xfrm>
          <a:prstGeom prst="rect">
            <a:avLst/>
          </a:prstGeom>
        </p:spPr>
      </p:pic>
    </p:spTree>
    <p:extLst>
      <p:ext uri="{BB962C8B-B14F-4D97-AF65-F5344CB8AC3E}">
        <p14:creationId xmlns:p14="http://schemas.microsoft.com/office/powerpoint/2010/main" val="30966360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642320F-C222-4646-A016-C18B87AF4F9C}"/>
              </a:ext>
            </a:extLst>
          </p:cNvPr>
          <p:cNvPicPr>
            <a:picLocks noChangeAspect="1"/>
          </p:cNvPicPr>
          <p:nvPr/>
        </p:nvPicPr>
        <p:blipFill rotWithShape="1">
          <a:blip r:embed="rId2"/>
          <a:srcRect l="6046" t="11974" r="9310" b="3810"/>
          <a:stretch/>
        </p:blipFill>
        <p:spPr>
          <a:xfrm>
            <a:off x="936171" y="541175"/>
            <a:ext cx="10319658" cy="5775649"/>
          </a:xfrm>
          <a:prstGeom prst="rect">
            <a:avLst/>
          </a:prstGeom>
        </p:spPr>
      </p:pic>
    </p:spTree>
    <p:extLst>
      <p:ext uri="{BB962C8B-B14F-4D97-AF65-F5344CB8AC3E}">
        <p14:creationId xmlns:p14="http://schemas.microsoft.com/office/powerpoint/2010/main" val="715836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E85C8506-10DA-4AA9-9695-AB57B92F511C}"/>
              </a:ext>
            </a:extLst>
          </p:cNvPr>
          <p:cNvPicPr>
            <a:picLocks noChangeAspect="1"/>
          </p:cNvPicPr>
          <p:nvPr/>
        </p:nvPicPr>
        <p:blipFill rotWithShape="1">
          <a:blip r:embed="rId2"/>
          <a:srcRect l="6505" t="11973" r="9541" b="4626"/>
          <a:stretch/>
        </p:blipFill>
        <p:spPr>
          <a:xfrm>
            <a:off x="978159" y="569167"/>
            <a:ext cx="10235682" cy="5719665"/>
          </a:xfrm>
          <a:prstGeom prst="rect">
            <a:avLst/>
          </a:prstGeom>
        </p:spPr>
      </p:pic>
    </p:spTree>
    <p:extLst>
      <p:ext uri="{BB962C8B-B14F-4D97-AF65-F5344CB8AC3E}">
        <p14:creationId xmlns:p14="http://schemas.microsoft.com/office/powerpoint/2010/main" val="35496666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0FB60304-A5CC-40E4-8D60-D8AEB04FC4E5}"/>
              </a:ext>
            </a:extLst>
          </p:cNvPr>
          <p:cNvPicPr>
            <a:picLocks noChangeAspect="1"/>
          </p:cNvPicPr>
          <p:nvPr/>
        </p:nvPicPr>
        <p:blipFill rotWithShape="1">
          <a:blip r:embed="rId2"/>
          <a:srcRect l="6352" t="11973" r="10000" b="4762"/>
          <a:stretch/>
        </p:blipFill>
        <p:spPr>
          <a:xfrm>
            <a:off x="996820" y="573832"/>
            <a:ext cx="10198359" cy="5710335"/>
          </a:xfrm>
          <a:prstGeom prst="rect">
            <a:avLst/>
          </a:prstGeom>
        </p:spPr>
      </p:pic>
      <p:sp>
        <p:nvSpPr>
          <p:cNvPr id="3" name="Rechteck 2">
            <a:extLst>
              <a:ext uri="{FF2B5EF4-FFF2-40B4-BE49-F238E27FC236}">
                <a16:creationId xmlns:a16="http://schemas.microsoft.com/office/drawing/2014/main" id="{F9A64220-BFE5-5D4A-3030-318CEFE02A87}"/>
              </a:ext>
            </a:extLst>
          </p:cNvPr>
          <p:cNvSpPr/>
          <p:nvPr/>
        </p:nvSpPr>
        <p:spPr>
          <a:xfrm>
            <a:off x="5354128" y="2018581"/>
            <a:ext cx="2150853"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5 I + II  InsO</a:t>
            </a:r>
          </a:p>
        </p:txBody>
      </p:sp>
    </p:spTree>
    <p:extLst>
      <p:ext uri="{BB962C8B-B14F-4D97-AF65-F5344CB8AC3E}">
        <p14:creationId xmlns:p14="http://schemas.microsoft.com/office/powerpoint/2010/main" val="37436794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CA58FAD-379C-492B-9913-5CEE9A64294C}"/>
              </a:ext>
            </a:extLst>
          </p:cNvPr>
          <p:cNvPicPr>
            <a:picLocks noChangeAspect="1"/>
          </p:cNvPicPr>
          <p:nvPr/>
        </p:nvPicPr>
        <p:blipFill rotWithShape="1">
          <a:blip r:embed="rId2"/>
          <a:srcRect l="6505" t="11974" r="9541" b="3945"/>
          <a:stretch/>
        </p:blipFill>
        <p:spPr>
          <a:xfrm>
            <a:off x="978159" y="545841"/>
            <a:ext cx="10235682" cy="5766318"/>
          </a:xfrm>
          <a:prstGeom prst="rect">
            <a:avLst/>
          </a:prstGeom>
        </p:spPr>
      </p:pic>
    </p:spTree>
    <p:extLst>
      <p:ext uri="{BB962C8B-B14F-4D97-AF65-F5344CB8AC3E}">
        <p14:creationId xmlns:p14="http://schemas.microsoft.com/office/powerpoint/2010/main" val="1772300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28CFFA8-C323-44F7-AA64-6D807C760078}"/>
              </a:ext>
            </a:extLst>
          </p:cNvPr>
          <p:cNvPicPr>
            <a:picLocks noChangeAspect="1"/>
          </p:cNvPicPr>
          <p:nvPr/>
        </p:nvPicPr>
        <p:blipFill rotWithShape="1">
          <a:blip r:embed="rId2"/>
          <a:srcRect l="6198" t="12517" r="9387" b="3946"/>
          <a:stretch/>
        </p:blipFill>
        <p:spPr>
          <a:xfrm>
            <a:off x="950167" y="564502"/>
            <a:ext cx="10291665" cy="5728996"/>
          </a:xfrm>
          <a:prstGeom prst="rect">
            <a:avLst/>
          </a:prstGeom>
        </p:spPr>
      </p:pic>
      <p:sp>
        <p:nvSpPr>
          <p:cNvPr id="3" name="Rechteck 2">
            <a:extLst>
              <a:ext uri="{FF2B5EF4-FFF2-40B4-BE49-F238E27FC236}">
                <a16:creationId xmlns:a16="http://schemas.microsoft.com/office/drawing/2014/main" id="{DC172C22-27D2-956A-853E-748836D614A2}"/>
              </a:ext>
            </a:extLst>
          </p:cNvPr>
          <p:cNvSpPr/>
          <p:nvPr/>
        </p:nvSpPr>
        <p:spPr>
          <a:xfrm>
            <a:off x="5395823" y="1526875"/>
            <a:ext cx="1676400"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26 InsO</a:t>
            </a:r>
          </a:p>
        </p:txBody>
      </p:sp>
    </p:spTree>
    <p:extLst>
      <p:ext uri="{BB962C8B-B14F-4D97-AF65-F5344CB8AC3E}">
        <p14:creationId xmlns:p14="http://schemas.microsoft.com/office/powerpoint/2010/main" val="564279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D027562-7DED-4BBF-A729-C2E04E6EBC07}"/>
              </a:ext>
            </a:extLst>
          </p:cNvPr>
          <p:cNvPicPr>
            <a:picLocks noChangeAspect="1"/>
          </p:cNvPicPr>
          <p:nvPr/>
        </p:nvPicPr>
        <p:blipFill rotWithShape="1">
          <a:blip r:embed="rId2"/>
          <a:srcRect l="8710" t="18271" r="12606" b="9775"/>
          <a:stretch/>
        </p:blipFill>
        <p:spPr>
          <a:xfrm>
            <a:off x="1299341" y="961696"/>
            <a:ext cx="9593317" cy="4934607"/>
          </a:xfrm>
          <a:prstGeom prst="rect">
            <a:avLst/>
          </a:prstGeom>
        </p:spPr>
      </p:pic>
    </p:spTree>
    <p:extLst>
      <p:ext uri="{BB962C8B-B14F-4D97-AF65-F5344CB8AC3E}">
        <p14:creationId xmlns:p14="http://schemas.microsoft.com/office/powerpoint/2010/main" val="29848331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57D5EE4-F203-4C7C-84F0-272B7AABA2DB}"/>
              </a:ext>
            </a:extLst>
          </p:cNvPr>
          <p:cNvPicPr>
            <a:picLocks noChangeAspect="1"/>
          </p:cNvPicPr>
          <p:nvPr/>
        </p:nvPicPr>
        <p:blipFill rotWithShape="1">
          <a:blip r:embed="rId2"/>
          <a:srcRect l="6198" t="11973" r="9542" b="4354"/>
          <a:stretch/>
        </p:blipFill>
        <p:spPr>
          <a:xfrm>
            <a:off x="959498" y="559837"/>
            <a:ext cx="10273004" cy="5738326"/>
          </a:xfrm>
          <a:prstGeom prst="rect">
            <a:avLst/>
          </a:prstGeom>
        </p:spPr>
      </p:pic>
      <p:sp>
        <p:nvSpPr>
          <p:cNvPr id="3" name="Textfeld 2">
            <a:extLst>
              <a:ext uri="{FF2B5EF4-FFF2-40B4-BE49-F238E27FC236}">
                <a16:creationId xmlns:a16="http://schemas.microsoft.com/office/drawing/2014/main" id="{6639CF2B-9D66-4959-9F65-E32624435582}"/>
              </a:ext>
            </a:extLst>
          </p:cNvPr>
          <p:cNvSpPr txBox="1"/>
          <p:nvPr/>
        </p:nvSpPr>
        <p:spPr>
          <a:xfrm>
            <a:off x="1828801" y="5243119"/>
            <a:ext cx="124996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 13 II InsO</a:t>
            </a:r>
          </a:p>
        </p:txBody>
      </p:sp>
      <p:sp>
        <p:nvSpPr>
          <p:cNvPr id="4" name="Textfeld 3">
            <a:extLst>
              <a:ext uri="{FF2B5EF4-FFF2-40B4-BE49-F238E27FC236}">
                <a16:creationId xmlns:a16="http://schemas.microsoft.com/office/drawing/2014/main" id="{06764F79-CCD9-4697-97A6-91E25170ACDC}"/>
              </a:ext>
            </a:extLst>
          </p:cNvPr>
          <p:cNvSpPr txBox="1"/>
          <p:nvPr/>
        </p:nvSpPr>
        <p:spPr>
          <a:xfrm>
            <a:off x="6971250" y="5853330"/>
            <a:ext cx="139257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 14 III InsO</a:t>
            </a:r>
          </a:p>
        </p:txBody>
      </p:sp>
    </p:spTree>
    <p:extLst>
      <p:ext uri="{BB962C8B-B14F-4D97-AF65-F5344CB8AC3E}">
        <p14:creationId xmlns:p14="http://schemas.microsoft.com/office/powerpoint/2010/main" val="27958542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Der Eröffnungsbeschluss §§ 27-29 InsO</a:t>
            </a:r>
          </a:p>
        </p:txBody>
      </p:sp>
      <p:sp>
        <p:nvSpPr>
          <p:cNvPr id="4" name="Inhaltsplatzhalter 3"/>
          <p:cNvSpPr>
            <a:spLocks noGrp="1"/>
          </p:cNvSpPr>
          <p:nvPr>
            <p:ph idx="1"/>
          </p:nvPr>
        </p:nvSpPr>
        <p:spPr/>
        <p:txBody>
          <a:bodyPr/>
          <a:lstStyle/>
          <a:p>
            <a:r>
              <a:rPr lang="de-DE" dirty="0"/>
              <a:t>Genaue Schuldnerbezeichnung</a:t>
            </a:r>
          </a:p>
          <a:p>
            <a:r>
              <a:rPr lang="de-DE" dirty="0"/>
              <a:t>Angabe des Eröffnungsgrundes (fakultativ)</a:t>
            </a:r>
          </a:p>
          <a:p>
            <a:r>
              <a:rPr lang="de-DE" dirty="0"/>
              <a:t>Stunde der Eröffnung  (genauer Zeitpunkt)</a:t>
            </a:r>
          </a:p>
          <a:p>
            <a:r>
              <a:rPr lang="de-DE" dirty="0"/>
              <a:t>Ernennung eines Insolvenzverwalters</a:t>
            </a:r>
          </a:p>
          <a:p>
            <a:r>
              <a:rPr lang="de-DE" dirty="0"/>
              <a:t>Frist zur Forderungsanmeldung beim IV (mind. 2 Wochen, max. 3 Monate)</a:t>
            </a:r>
          </a:p>
          <a:p>
            <a:r>
              <a:rPr lang="de-DE" dirty="0"/>
              <a:t>Aufforderung zur Mitteilung von Sicherungsrechten</a:t>
            </a:r>
          </a:p>
          <a:p>
            <a:r>
              <a:rPr lang="de-DE" dirty="0"/>
              <a:t>Aufforderung, nicht mehr an den Schuldner zu leisten</a:t>
            </a:r>
          </a:p>
          <a:p>
            <a:r>
              <a:rPr lang="de-DE" dirty="0"/>
              <a:t>Bestimmung eines Berichtstermins (mind. 6 Wochen, max. 3 Monate)</a:t>
            </a:r>
          </a:p>
          <a:p>
            <a:r>
              <a:rPr lang="de-DE" dirty="0"/>
              <a:t>Bestimmung eines allgemeinen Prüfungstermins (spät. 2 Monate nach Ablauf der Anmeldefrist)</a:t>
            </a:r>
          </a:p>
        </p:txBody>
      </p:sp>
    </p:spTree>
    <p:extLst>
      <p:ext uri="{BB962C8B-B14F-4D97-AF65-F5344CB8AC3E}">
        <p14:creationId xmlns:p14="http://schemas.microsoft.com/office/powerpoint/2010/main" val="356768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Bekanntgabe </a:t>
            </a:r>
            <a:r>
              <a:rPr lang="de-DE"/>
              <a:t>der Eröffnung</a:t>
            </a:r>
            <a:endParaRPr lang="de-DE" dirty="0"/>
          </a:p>
        </p:txBody>
      </p:sp>
      <p:sp>
        <p:nvSpPr>
          <p:cNvPr id="3" name="Inhaltsplatzhalter 2"/>
          <p:cNvSpPr>
            <a:spLocks noGrp="1"/>
          </p:cNvSpPr>
          <p:nvPr>
            <p:ph idx="1"/>
          </p:nvPr>
        </p:nvSpPr>
        <p:spPr>
          <a:xfrm>
            <a:off x="677334" y="2160589"/>
            <a:ext cx="9676034" cy="3880773"/>
          </a:xfrm>
        </p:spPr>
        <p:txBody>
          <a:bodyPr>
            <a:normAutofit/>
          </a:bodyPr>
          <a:lstStyle/>
          <a:p>
            <a:r>
              <a:rPr lang="de-DE" sz="2400" dirty="0">
                <a:latin typeface="Arial" panose="020B0604020202020204" pitchFamily="34" charset="0"/>
                <a:cs typeface="Arial" panose="020B0604020202020204" pitchFamily="34" charset="0"/>
              </a:rPr>
              <a:t>sofortige öffentliche Bekanntmachung §§ 30, 9 InsO</a:t>
            </a:r>
          </a:p>
          <a:p>
            <a:pPr marL="0" indent="0">
              <a:buNone/>
            </a:pPr>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Zustellung an Schuldner und Gläubiger §§ 30, 8 InsO</a:t>
            </a:r>
          </a:p>
          <a:p>
            <a:pPr marL="0" indent="0">
              <a:buNone/>
            </a:pPr>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Übersendung Beschlussausfertigung an Handelsregister § 31 InsO</a:t>
            </a:r>
          </a:p>
          <a:p>
            <a:pPr marL="0" indent="0">
              <a:buNone/>
            </a:pPr>
            <a:endParaRPr lang="de-DE" sz="2400" dirty="0">
              <a:latin typeface="Arial" panose="020B0604020202020204" pitchFamily="34" charset="0"/>
              <a:cs typeface="Arial" panose="020B0604020202020204" pitchFamily="34" charset="0"/>
            </a:endParaRPr>
          </a:p>
          <a:p>
            <a:r>
              <a:rPr lang="de-DE" sz="2400" dirty="0">
                <a:latin typeface="Arial" panose="020B0604020202020204" pitchFamily="34" charset="0"/>
                <a:cs typeface="Arial" panose="020B0604020202020204" pitchFamily="34" charset="0"/>
              </a:rPr>
              <a:t>Ersuchen an das Grundbuchamt § 32 Abs. 2 InsO</a:t>
            </a:r>
          </a:p>
        </p:txBody>
      </p:sp>
    </p:spTree>
    <p:extLst>
      <p:ext uri="{BB962C8B-B14F-4D97-AF65-F5344CB8AC3E}">
        <p14:creationId xmlns:p14="http://schemas.microsoft.com/office/powerpoint/2010/main" val="139601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Die Wirkungen des eröffneten Verfahrens</a:t>
            </a:r>
          </a:p>
        </p:txBody>
      </p:sp>
      <p:sp>
        <p:nvSpPr>
          <p:cNvPr id="5" name="Inhaltsplatzhalter 4"/>
          <p:cNvSpPr>
            <a:spLocks noGrp="1"/>
          </p:cNvSpPr>
          <p:nvPr>
            <p:ph idx="1"/>
          </p:nvPr>
        </p:nvSpPr>
        <p:spPr/>
        <p:txBody>
          <a:bodyPr/>
          <a:lstStyle/>
          <a:p>
            <a:pPr>
              <a:buFont typeface="Wingdings" panose="05000000000000000000" pitchFamily="2" charset="2"/>
              <a:buChar char="Ø"/>
            </a:pPr>
            <a:r>
              <a:rPr lang="de-DE" sz="2400" dirty="0"/>
              <a:t>Übergang des Verwaltungs- und Verfügungsrechts </a:t>
            </a:r>
          </a:p>
          <a:p>
            <a:pPr>
              <a:buFont typeface="Wingdings" panose="05000000000000000000" pitchFamily="2" charset="2"/>
              <a:buChar char="Ø"/>
            </a:pPr>
            <a:r>
              <a:rPr lang="de-DE" sz="2400" dirty="0"/>
              <a:t>Beschlagnahme und Pfändungspfandrecht an Insolvenzmasse</a:t>
            </a:r>
          </a:p>
          <a:p>
            <a:pPr>
              <a:buFont typeface="Wingdings" panose="05000000000000000000" pitchFamily="2" charset="2"/>
              <a:buChar char="Ø"/>
            </a:pPr>
            <a:r>
              <a:rPr lang="de-DE" sz="2400" dirty="0"/>
              <a:t>Verfügungen des Schuldners werden unwirksam</a:t>
            </a:r>
          </a:p>
          <a:p>
            <a:pPr>
              <a:buFont typeface="Wingdings" panose="05000000000000000000" pitchFamily="2" charset="2"/>
              <a:buChar char="Ø"/>
            </a:pPr>
            <a:r>
              <a:rPr lang="de-DE" sz="2400" dirty="0"/>
              <a:t>Leistungen an den Schuldner untersagt</a:t>
            </a:r>
          </a:p>
          <a:p>
            <a:pPr>
              <a:buFont typeface="Wingdings" panose="05000000000000000000" pitchFamily="2" charset="2"/>
              <a:buChar char="Ø"/>
            </a:pPr>
            <a:r>
              <a:rPr lang="de-DE" sz="2400" dirty="0"/>
              <a:t>Vollstreckungsverbot für Insolvenzgläubiger</a:t>
            </a:r>
          </a:p>
          <a:p>
            <a:pPr>
              <a:buFont typeface="Wingdings" panose="05000000000000000000" pitchFamily="2" charset="2"/>
              <a:buChar char="Ø"/>
            </a:pPr>
            <a:r>
              <a:rPr lang="de-DE" sz="2400" dirty="0"/>
              <a:t>Aufnahme von Aktiv- und Passivprozessen</a:t>
            </a:r>
          </a:p>
          <a:p>
            <a:pPr marL="0" indent="0">
              <a:buNone/>
            </a:pPr>
            <a:endParaRPr lang="de-DE" dirty="0"/>
          </a:p>
        </p:txBody>
      </p:sp>
    </p:spTree>
    <p:extLst>
      <p:ext uri="{BB962C8B-B14F-4D97-AF65-F5344CB8AC3E}">
        <p14:creationId xmlns:p14="http://schemas.microsoft.com/office/powerpoint/2010/main" val="845177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8A9A5F6-A26E-4619-92F4-66A62AAC2AF8}"/>
              </a:ext>
            </a:extLst>
          </p:cNvPr>
          <p:cNvPicPr>
            <a:picLocks noChangeAspect="1"/>
          </p:cNvPicPr>
          <p:nvPr/>
        </p:nvPicPr>
        <p:blipFill rotWithShape="1">
          <a:blip r:embed="rId2"/>
          <a:srcRect l="6198" t="11973" r="9542" b="4354"/>
          <a:stretch/>
        </p:blipFill>
        <p:spPr>
          <a:xfrm>
            <a:off x="959498" y="559837"/>
            <a:ext cx="10273004" cy="5738326"/>
          </a:xfrm>
          <a:prstGeom prst="rect">
            <a:avLst/>
          </a:prstGeom>
        </p:spPr>
      </p:pic>
    </p:spTree>
    <p:extLst>
      <p:ext uri="{BB962C8B-B14F-4D97-AF65-F5344CB8AC3E}">
        <p14:creationId xmlns:p14="http://schemas.microsoft.com/office/powerpoint/2010/main" val="1720962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76045" y="609600"/>
            <a:ext cx="11480526" cy="1320800"/>
          </a:xfrm>
        </p:spPr>
        <p:txBody>
          <a:bodyPr>
            <a:normAutofit/>
          </a:bodyPr>
          <a:lstStyle/>
          <a:p>
            <a:r>
              <a:rPr lang="de-DE" b="1" dirty="0">
                <a:solidFill>
                  <a:schemeClr val="tx1"/>
                </a:solidFill>
              </a:rPr>
              <a:t>Zweck und Ziel des Insolvenzverfahrens, § 1 InsO</a:t>
            </a:r>
          </a:p>
        </p:txBody>
      </p:sp>
      <p:sp>
        <p:nvSpPr>
          <p:cNvPr id="3" name="Textplatzhalter 2"/>
          <p:cNvSpPr>
            <a:spLocks noGrp="1"/>
          </p:cNvSpPr>
          <p:nvPr>
            <p:ph type="body" idx="1"/>
          </p:nvPr>
        </p:nvSpPr>
        <p:spPr/>
        <p:txBody>
          <a:bodyPr/>
          <a:lstStyle/>
          <a:p>
            <a:r>
              <a:rPr lang="de-DE" b="1" u="sng" dirty="0"/>
              <a:t>bei natürlichen Personen</a:t>
            </a:r>
          </a:p>
        </p:txBody>
      </p:sp>
      <p:sp>
        <p:nvSpPr>
          <p:cNvPr id="4" name="Inhaltsplatzhalter 3"/>
          <p:cNvSpPr>
            <a:spLocks noGrp="1"/>
          </p:cNvSpPr>
          <p:nvPr>
            <p:ph sz="half" idx="2"/>
          </p:nvPr>
        </p:nvSpPr>
        <p:spPr/>
        <p:txBody>
          <a:bodyPr/>
          <a:lstStyle/>
          <a:p>
            <a:r>
              <a:rPr lang="de-DE" dirty="0"/>
              <a:t>Vermögensverhältnisse werden geordnet</a:t>
            </a:r>
          </a:p>
          <a:p>
            <a:r>
              <a:rPr lang="de-DE" dirty="0"/>
              <a:t>gleichmäßige Verteilung an Gläubiger</a:t>
            </a:r>
          </a:p>
          <a:p>
            <a:r>
              <a:rPr lang="de-DE" dirty="0"/>
              <a:t>Restschuldbefreiung, d.h. der redliche Schuldner ist schuldenfrei</a:t>
            </a:r>
          </a:p>
        </p:txBody>
      </p:sp>
      <p:sp>
        <p:nvSpPr>
          <p:cNvPr id="5" name="Textplatzhalter 4"/>
          <p:cNvSpPr>
            <a:spLocks noGrp="1"/>
          </p:cNvSpPr>
          <p:nvPr>
            <p:ph type="body" sz="quarter" idx="3"/>
          </p:nvPr>
        </p:nvSpPr>
        <p:spPr>
          <a:xfrm>
            <a:off x="5545583" y="1929607"/>
            <a:ext cx="6210988" cy="576262"/>
          </a:xfrm>
        </p:spPr>
        <p:txBody>
          <a:bodyPr/>
          <a:lstStyle/>
          <a:p>
            <a:r>
              <a:rPr lang="de-DE" b="1" u="sng" dirty="0"/>
              <a:t>bei juristischen Personen (Unternehmen)</a:t>
            </a:r>
          </a:p>
        </p:txBody>
      </p:sp>
      <p:sp>
        <p:nvSpPr>
          <p:cNvPr id="6" name="Inhaltsplatzhalter 5"/>
          <p:cNvSpPr>
            <a:spLocks noGrp="1"/>
          </p:cNvSpPr>
          <p:nvPr>
            <p:ph sz="quarter" idx="4"/>
          </p:nvPr>
        </p:nvSpPr>
        <p:spPr/>
        <p:txBody>
          <a:bodyPr/>
          <a:lstStyle/>
          <a:p>
            <a:r>
              <a:rPr lang="de-DE" dirty="0"/>
              <a:t>gleichmäßige Verteilung an Gläubiger</a:t>
            </a:r>
          </a:p>
          <a:p>
            <a:r>
              <a:rPr lang="de-DE" dirty="0"/>
              <a:t>a) Unternehmen bleibt erhalten durch Insolvenzplan</a:t>
            </a:r>
          </a:p>
          <a:p>
            <a:pPr marL="0" indent="0">
              <a:buNone/>
            </a:pPr>
            <a:r>
              <a:rPr lang="de-DE" dirty="0"/>
              <a:t>                   </a:t>
            </a:r>
            <a:r>
              <a:rPr lang="de-DE" b="1" dirty="0"/>
              <a:t>oder</a:t>
            </a:r>
          </a:p>
          <a:p>
            <a:r>
              <a:rPr lang="de-DE" dirty="0"/>
              <a:t>b) Unternehmen wird liquidiert -&gt; besteht nicht mehr</a:t>
            </a:r>
          </a:p>
          <a:p>
            <a:pPr marL="0" indent="0">
              <a:buNone/>
            </a:pPr>
            <a:r>
              <a:rPr lang="de-DE" dirty="0"/>
              <a:t>                 </a:t>
            </a:r>
          </a:p>
        </p:txBody>
      </p:sp>
    </p:spTree>
    <p:extLst>
      <p:ext uri="{BB962C8B-B14F-4D97-AF65-F5344CB8AC3E}">
        <p14:creationId xmlns:p14="http://schemas.microsoft.com/office/powerpoint/2010/main" val="906939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P spid="6"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1C7044D9-255D-4DA9-86BA-B6ACB4A847CE}"/>
              </a:ext>
            </a:extLst>
          </p:cNvPr>
          <p:cNvSpPr txBox="1"/>
          <p:nvPr/>
        </p:nvSpPr>
        <p:spPr>
          <a:xfrm>
            <a:off x="1463879" y="920621"/>
            <a:ext cx="9264242" cy="5016758"/>
          </a:xfrm>
          <a:prstGeom prst="rect">
            <a:avLst/>
          </a:prstGeom>
          <a:solidFill>
            <a:schemeClr val="accent2">
              <a:lumMod val="40000"/>
              <a:lumOff val="60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Eröffnungsbeschluss – vom Ri erlassen:</a:t>
            </a:r>
            <a:b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b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inkl. Datum und Uhrzeit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Ankündigung der RSB – erscheint im Beschluss nur, wenn auch der Antrag auf RSB im System eingetragen wurde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Benennung Insolvenzverwalter (IV)</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Aufforderung an Gl. zur Anmeldung ihrer Forderungen beim IV; Zeitraum mind. 2 Wo., max. 3 Mo.</a:t>
            </a:r>
            <a:b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(keine Forderungsanmeldung – keine Quote, fallen aber unter die RSB)</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Widerspruch d. </a:t>
            </a:r>
            <a:r>
              <a:rPr kumimoji="0" lang="de-DE"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Sch</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oder d. IV gegen eine Forderung – bi. 4 Mo. (Forderung gilt trotzdem als angemeldet)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mit Beschluss auch Bestellungsurkunde für IV: nicht foliieren! Ri-Unterschrift?! </a:t>
            </a:r>
            <a:r>
              <a:rPr kumimoji="0" lang="de-DE"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UdG</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siegelt noch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bekommt IV mit allen Unterlagen übersandt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(eAkte: elektronische Bestellungsurkunde; in Papierform nur noch, wenn in der InsO-Masse Immobilien vorhanden sind)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Akte mit EÖ-Beschluss </a:t>
            </a:r>
            <a:r>
              <a:rPr kumimoji="0" lang="de-DE"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unter eilt </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zum</a:t>
            </a:r>
            <a:r>
              <a:rPr kumimoji="0" lang="de-DE" sz="16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de-DE"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Rpfl</a:t>
            </a: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Verfügung zur Expedition inkl. VÖ und </a:t>
            </a:r>
            <a:r>
              <a:rPr kumimoji="0" lang="de-DE" sz="16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MiZi‘s</a:t>
            </a:r>
            <a:endParaRPr kumimoji="0" lang="de-DE"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87780110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53D6C77-6566-4E2C-BB0F-949EE6CC14C1}"/>
              </a:ext>
            </a:extLst>
          </p:cNvPr>
          <p:cNvPicPr>
            <a:picLocks noChangeAspect="1"/>
          </p:cNvPicPr>
          <p:nvPr/>
        </p:nvPicPr>
        <p:blipFill rotWithShape="1">
          <a:blip r:embed="rId2"/>
          <a:srcRect l="6352" t="11837" r="9693" b="3674"/>
          <a:stretch/>
        </p:blipFill>
        <p:spPr>
          <a:xfrm>
            <a:off x="978159" y="531844"/>
            <a:ext cx="10235681" cy="5794311"/>
          </a:xfrm>
          <a:prstGeom prst="rect">
            <a:avLst/>
          </a:prstGeom>
        </p:spPr>
      </p:pic>
    </p:spTree>
    <p:extLst>
      <p:ext uri="{BB962C8B-B14F-4D97-AF65-F5344CB8AC3E}">
        <p14:creationId xmlns:p14="http://schemas.microsoft.com/office/powerpoint/2010/main" val="21924075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59696CC6-2527-4430-B34D-1C5B65AF7089}"/>
              </a:ext>
            </a:extLst>
          </p:cNvPr>
          <p:cNvPicPr>
            <a:picLocks noChangeAspect="1"/>
          </p:cNvPicPr>
          <p:nvPr/>
        </p:nvPicPr>
        <p:blipFill rotWithShape="1">
          <a:blip r:embed="rId2"/>
          <a:srcRect l="6276" t="12653" r="9770" b="4218"/>
          <a:stretch/>
        </p:blipFill>
        <p:spPr>
          <a:xfrm>
            <a:off x="978159" y="578497"/>
            <a:ext cx="10235682" cy="5701005"/>
          </a:xfrm>
          <a:prstGeom prst="rect">
            <a:avLst/>
          </a:prstGeom>
        </p:spPr>
      </p:pic>
    </p:spTree>
    <p:extLst>
      <p:ext uri="{BB962C8B-B14F-4D97-AF65-F5344CB8AC3E}">
        <p14:creationId xmlns:p14="http://schemas.microsoft.com/office/powerpoint/2010/main" val="38139963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B0ECAFB-FCD7-4E0E-AE4F-749A586493CE}"/>
              </a:ext>
            </a:extLst>
          </p:cNvPr>
          <p:cNvPicPr>
            <a:picLocks noChangeAspect="1"/>
          </p:cNvPicPr>
          <p:nvPr/>
        </p:nvPicPr>
        <p:blipFill rotWithShape="1">
          <a:blip r:embed="rId2"/>
          <a:srcRect l="6124" t="11987" r="9588" b="4099"/>
          <a:stretch/>
        </p:blipFill>
        <p:spPr>
          <a:xfrm>
            <a:off x="957743" y="551575"/>
            <a:ext cx="10276514" cy="5754849"/>
          </a:xfrm>
          <a:prstGeom prst="rect">
            <a:avLst/>
          </a:prstGeom>
        </p:spPr>
      </p:pic>
    </p:spTree>
    <p:extLst>
      <p:ext uri="{BB962C8B-B14F-4D97-AF65-F5344CB8AC3E}">
        <p14:creationId xmlns:p14="http://schemas.microsoft.com/office/powerpoint/2010/main" val="22293774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8BBCE03-9C6C-4BAB-84AC-3F6F173F5381}"/>
              </a:ext>
            </a:extLst>
          </p:cNvPr>
          <p:cNvPicPr>
            <a:picLocks noChangeAspect="1"/>
          </p:cNvPicPr>
          <p:nvPr/>
        </p:nvPicPr>
        <p:blipFill rotWithShape="1">
          <a:blip r:embed="rId2"/>
          <a:srcRect l="6399" t="11865" r="9586" b="4220"/>
          <a:stretch/>
        </p:blipFill>
        <p:spPr>
          <a:xfrm>
            <a:off x="974521" y="551576"/>
            <a:ext cx="10242958" cy="5754848"/>
          </a:xfrm>
          <a:prstGeom prst="rect">
            <a:avLst/>
          </a:prstGeom>
        </p:spPr>
      </p:pic>
    </p:spTree>
    <p:extLst>
      <p:ext uri="{BB962C8B-B14F-4D97-AF65-F5344CB8AC3E}">
        <p14:creationId xmlns:p14="http://schemas.microsoft.com/office/powerpoint/2010/main" val="7634063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A293895A-3B25-4289-B7E4-E025D660795A}"/>
              </a:ext>
            </a:extLst>
          </p:cNvPr>
          <p:cNvPicPr>
            <a:picLocks noChangeAspect="1"/>
          </p:cNvPicPr>
          <p:nvPr/>
        </p:nvPicPr>
        <p:blipFill rotWithShape="1">
          <a:blip r:embed="rId2"/>
          <a:srcRect l="6490" t="12355" r="9564" b="4221"/>
          <a:stretch/>
        </p:blipFill>
        <p:spPr>
          <a:xfrm>
            <a:off x="978715" y="568354"/>
            <a:ext cx="10234569" cy="5721292"/>
          </a:xfrm>
          <a:prstGeom prst="rect">
            <a:avLst/>
          </a:prstGeom>
        </p:spPr>
      </p:pic>
    </p:spTree>
    <p:extLst>
      <p:ext uri="{BB962C8B-B14F-4D97-AF65-F5344CB8AC3E}">
        <p14:creationId xmlns:p14="http://schemas.microsoft.com/office/powerpoint/2010/main" val="11277980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24055B74-ED6C-492F-8585-89F4A8622846}"/>
              </a:ext>
            </a:extLst>
          </p:cNvPr>
          <p:cNvPicPr>
            <a:picLocks noChangeAspect="1"/>
          </p:cNvPicPr>
          <p:nvPr/>
        </p:nvPicPr>
        <p:blipFill rotWithShape="1">
          <a:blip r:embed="rId2"/>
          <a:srcRect l="6056" t="12966" r="9724" b="3976"/>
          <a:stretch/>
        </p:blipFill>
        <p:spPr>
          <a:xfrm>
            <a:off x="961938" y="580937"/>
            <a:ext cx="10268124" cy="5696125"/>
          </a:xfrm>
          <a:prstGeom prst="rect">
            <a:avLst/>
          </a:prstGeom>
        </p:spPr>
      </p:pic>
    </p:spTree>
    <p:extLst>
      <p:ext uri="{BB962C8B-B14F-4D97-AF65-F5344CB8AC3E}">
        <p14:creationId xmlns:p14="http://schemas.microsoft.com/office/powerpoint/2010/main" val="45867296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6F33E0B7-A162-4CC5-BCB5-B0157C7C3E81}"/>
              </a:ext>
            </a:extLst>
          </p:cNvPr>
          <p:cNvPicPr>
            <a:picLocks noChangeAspect="1"/>
          </p:cNvPicPr>
          <p:nvPr/>
        </p:nvPicPr>
        <p:blipFill rotWithShape="1">
          <a:blip r:embed="rId2"/>
          <a:srcRect l="8858" t="17816" r="13362" b="10689"/>
          <a:stretch/>
        </p:blipFill>
        <p:spPr>
          <a:xfrm>
            <a:off x="1354520" y="977462"/>
            <a:ext cx="9482959" cy="4903075"/>
          </a:xfrm>
          <a:prstGeom prst="rect">
            <a:avLst/>
          </a:prstGeom>
        </p:spPr>
      </p:pic>
    </p:spTree>
    <p:extLst>
      <p:ext uri="{BB962C8B-B14F-4D97-AF65-F5344CB8AC3E}">
        <p14:creationId xmlns:p14="http://schemas.microsoft.com/office/powerpoint/2010/main" val="41682572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6B6EC3DC-F2C1-49BD-A7B1-64026249B6AB}"/>
              </a:ext>
            </a:extLst>
          </p:cNvPr>
          <p:cNvPicPr>
            <a:picLocks noChangeAspect="1"/>
          </p:cNvPicPr>
          <p:nvPr/>
        </p:nvPicPr>
        <p:blipFill rotWithShape="1">
          <a:blip r:embed="rId2"/>
          <a:srcRect l="6594" t="12299" r="9806" b="4827"/>
          <a:stretch/>
        </p:blipFill>
        <p:spPr>
          <a:xfrm>
            <a:off x="999796" y="587265"/>
            <a:ext cx="10192407" cy="5683470"/>
          </a:xfrm>
          <a:prstGeom prst="rect">
            <a:avLst/>
          </a:prstGeom>
        </p:spPr>
      </p:pic>
      <p:sp>
        <p:nvSpPr>
          <p:cNvPr id="3" name="Rechteck 2">
            <a:extLst>
              <a:ext uri="{FF2B5EF4-FFF2-40B4-BE49-F238E27FC236}">
                <a16:creationId xmlns:a16="http://schemas.microsoft.com/office/drawing/2014/main" id="{DC172C22-27D2-956A-853E-748836D614A2}"/>
              </a:ext>
            </a:extLst>
          </p:cNvPr>
          <p:cNvSpPr/>
          <p:nvPr/>
        </p:nvSpPr>
        <p:spPr>
          <a:xfrm>
            <a:off x="5050766" y="1552755"/>
            <a:ext cx="1676400"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97 InsO</a:t>
            </a:r>
          </a:p>
        </p:txBody>
      </p:sp>
    </p:spTree>
    <p:extLst>
      <p:ext uri="{BB962C8B-B14F-4D97-AF65-F5344CB8AC3E}">
        <p14:creationId xmlns:p14="http://schemas.microsoft.com/office/powerpoint/2010/main" val="380154374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6745AD9-863F-4890-B0F0-A3D282012158}"/>
              </a:ext>
            </a:extLst>
          </p:cNvPr>
          <p:cNvPicPr>
            <a:picLocks noChangeAspect="1"/>
          </p:cNvPicPr>
          <p:nvPr/>
        </p:nvPicPr>
        <p:blipFill rotWithShape="1">
          <a:blip r:embed="rId3"/>
          <a:srcRect l="6142" t="12530" r="9936" b="4367"/>
          <a:stretch/>
        </p:blipFill>
        <p:spPr>
          <a:xfrm>
            <a:off x="980089" y="579382"/>
            <a:ext cx="10231821" cy="5699235"/>
          </a:xfrm>
          <a:prstGeom prst="rect">
            <a:avLst/>
          </a:prstGeom>
        </p:spPr>
      </p:pic>
    </p:spTree>
    <p:extLst>
      <p:ext uri="{BB962C8B-B14F-4D97-AF65-F5344CB8AC3E}">
        <p14:creationId xmlns:p14="http://schemas.microsoft.com/office/powerpoint/2010/main" val="401655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40AD9A3-1D9A-4DAD-BFF4-3CF69E10DA7F}"/>
              </a:ext>
            </a:extLst>
          </p:cNvPr>
          <p:cNvPicPr>
            <a:picLocks noChangeAspect="1"/>
          </p:cNvPicPr>
          <p:nvPr/>
        </p:nvPicPr>
        <p:blipFill rotWithShape="1">
          <a:blip r:embed="rId2"/>
          <a:srcRect l="6046" t="12109" r="9465" b="3809"/>
          <a:stretch/>
        </p:blipFill>
        <p:spPr>
          <a:xfrm>
            <a:off x="945502" y="545840"/>
            <a:ext cx="10300996" cy="5766319"/>
          </a:xfrm>
          <a:prstGeom prst="rect">
            <a:avLst/>
          </a:prstGeom>
        </p:spPr>
      </p:pic>
    </p:spTree>
    <p:extLst>
      <p:ext uri="{BB962C8B-B14F-4D97-AF65-F5344CB8AC3E}">
        <p14:creationId xmlns:p14="http://schemas.microsoft.com/office/powerpoint/2010/main" val="22505891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6D069579-9259-4B70-BC78-F91EB4752F36}"/>
              </a:ext>
            </a:extLst>
          </p:cNvPr>
          <p:cNvPicPr>
            <a:picLocks noChangeAspect="1"/>
          </p:cNvPicPr>
          <p:nvPr/>
        </p:nvPicPr>
        <p:blipFill rotWithShape="1">
          <a:blip r:embed="rId2"/>
          <a:srcRect l="9181" t="18046" r="12781" b="10805"/>
          <a:stretch/>
        </p:blipFill>
        <p:spPr>
          <a:xfrm>
            <a:off x="1338755" y="989286"/>
            <a:ext cx="9514489" cy="4879428"/>
          </a:xfrm>
          <a:prstGeom prst="rect">
            <a:avLst/>
          </a:prstGeom>
        </p:spPr>
      </p:pic>
    </p:spTree>
    <p:extLst>
      <p:ext uri="{BB962C8B-B14F-4D97-AF65-F5344CB8AC3E}">
        <p14:creationId xmlns:p14="http://schemas.microsoft.com/office/powerpoint/2010/main" val="42794127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626DFAA-0E19-4D3A-B6C5-A9A6C10A43DF}"/>
              </a:ext>
            </a:extLst>
          </p:cNvPr>
          <p:cNvPicPr>
            <a:picLocks noChangeAspect="1"/>
          </p:cNvPicPr>
          <p:nvPr/>
        </p:nvPicPr>
        <p:blipFill rotWithShape="1">
          <a:blip r:embed="rId2"/>
          <a:srcRect l="15969" t="14827" r="14979" b="17241"/>
          <a:stretch/>
        </p:blipFill>
        <p:spPr>
          <a:xfrm>
            <a:off x="1828799" y="1099645"/>
            <a:ext cx="8418787" cy="4658710"/>
          </a:xfrm>
          <a:prstGeom prst="rect">
            <a:avLst/>
          </a:prstGeom>
        </p:spPr>
      </p:pic>
    </p:spTree>
    <p:extLst>
      <p:ext uri="{BB962C8B-B14F-4D97-AF65-F5344CB8AC3E}">
        <p14:creationId xmlns:p14="http://schemas.microsoft.com/office/powerpoint/2010/main" val="8950854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EBFD26AC-9988-499A-8AEB-C23A180BF17A}"/>
              </a:ext>
            </a:extLst>
          </p:cNvPr>
          <p:cNvPicPr>
            <a:picLocks noChangeAspect="1"/>
          </p:cNvPicPr>
          <p:nvPr/>
        </p:nvPicPr>
        <p:blipFill rotWithShape="1">
          <a:blip r:embed="rId2"/>
          <a:srcRect l="6336" t="11724" r="9612" b="4483"/>
          <a:stretch/>
        </p:blipFill>
        <p:spPr>
          <a:xfrm>
            <a:off x="972206" y="555734"/>
            <a:ext cx="10247587" cy="5746532"/>
          </a:xfrm>
          <a:prstGeom prst="rect">
            <a:avLst/>
          </a:prstGeom>
        </p:spPr>
      </p:pic>
      <p:sp>
        <p:nvSpPr>
          <p:cNvPr id="3" name="Rechteck 2">
            <a:extLst>
              <a:ext uri="{FF2B5EF4-FFF2-40B4-BE49-F238E27FC236}">
                <a16:creationId xmlns:a16="http://schemas.microsoft.com/office/drawing/2014/main" id="{DC172C22-27D2-956A-853E-748836D614A2}"/>
              </a:ext>
            </a:extLst>
          </p:cNvPr>
          <p:cNvSpPr/>
          <p:nvPr/>
        </p:nvSpPr>
        <p:spPr>
          <a:xfrm>
            <a:off x="1544128" y="862642"/>
            <a:ext cx="9040483" cy="47445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200" b="0" i="0" u="none" strike="noStrike" kern="1200" cap="none" spc="0" normalizeH="0" baseline="0" noProof="0" dirty="0">
                <a:ln>
                  <a:noFill/>
                </a:ln>
                <a:solidFill>
                  <a:prstClr val="white"/>
                </a:solidFill>
                <a:effectLst/>
                <a:uLnTx/>
                <a:uFillTx/>
                <a:latin typeface="Calibri" panose="020F0502020204030204"/>
                <a:ea typeface="+mn-ea"/>
                <a:cs typeface="+mn-cs"/>
              </a:rPr>
              <a:t>Der Berichtstermin = 1. Gläubigerversammlung</a:t>
            </a:r>
          </a:p>
        </p:txBody>
      </p:sp>
    </p:spTree>
    <p:extLst>
      <p:ext uri="{BB962C8B-B14F-4D97-AF65-F5344CB8AC3E}">
        <p14:creationId xmlns:p14="http://schemas.microsoft.com/office/powerpoint/2010/main" val="381955223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7DEA692F-F6A7-48AA-950D-BC6B5D8604CC}"/>
              </a:ext>
            </a:extLst>
          </p:cNvPr>
          <p:cNvPicPr>
            <a:picLocks noChangeAspect="1"/>
          </p:cNvPicPr>
          <p:nvPr/>
        </p:nvPicPr>
        <p:blipFill rotWithShape="1">
          <a:blip r:embed="rId2"/>
          <a:srcRect l="6207" t="12414" r="9611" b="4023"/>
          <a:stretch/>
        </p:blipFill>
        <p:spPr>
          <a:xfrm>
            <a:off x="964324" y="563617"/>
            <a:ext cx="10263352" cy="5730765"/>
          </a:xfrm>
          <a:prstGeom prst="rect">
            <a:avLst/>
          </a:prstGeom>
        </p:spPr>
      </p:pic>
    </p:spTree>
    <p:extLst>
      <p:ext uri="{BB962C8B-B14F-4D97-AF65-F5344CB8AC3E}">
        <p14:creationId xmlns:p14="http://schemas.microsoft.com/office/powerpoint/2010/main" val="113664002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3EA6E87-53A9-4A01-A81D-FBFBD76A2B7E}"/>
              </a:ext>
            </a:extLst>
          </p:cNvPr>
          <p:cNvPicPr>
            <a:picLocks noChangeAspect="1"/>
          </p:cNvPicPr>
          <p:nvPr/>
        </p:nvPicPr>
        <p:blipFill rotWithShape="1">
          <a:blip r:embed="rId2"/>
          <a:srcRect l="6272" t="13103" r="9871" b="3908"/>
          <a:stretch/>
        </p:blipFill>
        <p:spPr>
          <a:xfrm>
            <a:off x="984031" y="583325"/>
            <a:ext cx="10223938" cy="5691350"/>
          </a:xfrm>
          <a:prstGeom prst="rect">
            <a:avLst/>
          </a:prstGeom>
        </p:spPr>
      </p:pic>
    </p:spTree>
    <p:extLst>
      <p:ext uri="{BB962C8B-B14F-4D97-AF65-F5344CB8AC3E}">
        <p14:creationId xmlns:p14="http://schemas.microsoft.com/office/powerpoint/2010/main" val="9475923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CFD9560-F74F-4EDF-AE63-EEA663B0FB7B}"/>
              </a:ext>
            </a:extLst>
          </p:cNvPr>
          <p:cNvPicPr>
            <a:picLocks noChangeAspect="1"/>
          </p:cNvPicPr>
          <p:nvPr/>
        </p:nvPicPr>
        <p:blipFill rotWithShape="1">
          <a:blip r:embed="rId2"/>
          <a:srcRect l="6143" t="12529" r="10388" b="5058"/>
          <a:stretch/>
        </p:blipFill>
        <p:spPr>
          <a:xfrm>
            <a:off x="1007679" y="603030"/>
            <a:ext cx="10176641" cy="5651939"/>
          </a:xfrm>
          <a:prstGeom prst="rect">
            <a:avLst/>
          </a:prstGeom>
        </p:spPr>
      </p:pic>
    </p:spTree>
    <p:extLst>
      <p:ext uri="{BB962C8B-B14F-4D97-AF65-F5344CB8AC3E}">
        <p14:creationId xmlns:p14="http://schemas.microsoft.com/office/powerpoint/2010/main" val="334390150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B018123-E796-45A2-B175-CE64E647E7AB}"/>
              </a:ext>
            </a:extLst>
          </p:cNvPr>
          <p:cNvPicPr>
            <a:picLocks noChangeAspect="1"/>
          </p:cNvPicPr>
          <p:nvPr/>
        </p:nvPicPr>
        <p:blipFill rotWithShape="1">
          <a:blip r:embed="rId2"/>
          <a:srcRect l="6207" t="12414" r="9548" b="4367"/>
          <a:stretch/>
        </p:blipFill>
        <p:spPr>
          <a:xfrm>
            <a:off x="960383" y="575441"/>
            <a:ext cx="10271234" cy="5707117"/>
          </a:xfrm>
          <a:prstGeom prst="rect">
            <a:avLst/>
          </a:prstGeom>
        </p:spPr>
      </p:pic>
    </p:spTree>
    <p:extLst>
      <p:ext uri="{BB962C8B-B14F-4D97-AF65-F5344CB8AC3E}">
        <p14:creationId xmlns:p14="http://schemas.microsoft.com/office/powerpoint/2010/main" val="174750181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F7E36ED-4292-4DBF-8194-38FF5F40BED4}"/>
              </a:ext>
            </a:extLst>
          </p:cNvPr>
          <p:cNvPicPr>
            <a:picLocks noChangeAspect="1"/>
          </p:cNvPicPr>
          <p:nvPr/>
        </p:nvPicPr>
        <p:blipFill rotWithShape="1">
          <a:blip r:embed="rId2"/>
          <a:srcRect l="6724" t="12758" r="9936" b="4598"/>
          <a:stretch/>
        </p:blipFill>
        <p:spPr>
          <a:xfrm>
            <a:off x="1015562" y="595148"/>
            <a:ext cx="10160876" cy="5667704"/>
          </a:xfrm>
          <a:prstGeom prst="rect">
            <a:avLst/>
          </a:prstGeom>
        </p:spPr>
      </p:pic>
    </p:spTree>
    <p:extLst>
      <p:ext uri="{BB962C8B-B14F-4D97-AF65-F5344CB8AC3E}">
        <p14:creationId xmlns:p14="http://schemas.microsoft.com/office/powerpoint/2010/main" val="97108455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03475F71-B234-4936-B71F-31F2177A0893}"/>
              </a:ext>
            </a:extLst>
          </p:cNvPr>
          <p:cNvPicPr>
            <a:picLocks noChangeAspect="1"/>
          </p:cNvPicPr>
          <p:nvPr/>
        </p:nvPicPr>
        <p:blipFill rotWithShape="1">
          <a:blip r:embed="rId2"/>
          <a:srcRect l="6336" t="12069" r="9548" b="4368"/>
          <a:stretch/>
        </p:blipFill>
        <p:spPr>
          <a:xfrm>
            <a:off x="968265" y="563617"/>
            <a:ext cx="10255469" cy="5730765"/>
          </a:xfrm>
          <a:prstGeom prst="rect">
            <a:avLst/>
          </a:prstGeom>
        </p:spPr>
      </p:pic>
    </p:spTree>
    <p:extLst>
      <p:ext uri="{BB962C8B-B14F-4D97-AF65-F5344CB8AC3E}">
        <p14:creationId xmlns:p14="http://schemas.microsoft.com/office/powerpoint/2010/main" val="20545402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C29D203-622C-4AC4-82D3-AB9DED84D316}"/>
              </a:ext>
            </a:extLst>
          </p:cNvPr>
          <p:cNvPicPr>
            <a:picLocks noChangeAspect="1"/>
          </p:cNvPicPr>
          <p:nvPr/>
        </p:nvPicPr>
        <p:blipFill rotWithShape="1">
          <a:blip r:embed="rId2"/>
          <a:srcRect l="7371" t="12529" r="9548" b="4138"/>
          <a:stretch/>
        </p:blipFill>
        <p:spPr>
          <a:xfrm>
            <a:off x="1031327" y="571499"/>
            <a:ext cx="10129345" cy="5715001"/>
          </a:xfrm>
          <a:prstGeom prst="rect">
            <a:avLst/>
          </a:prstGeom>
        </p:spPr>
      </p:pic>
    </p:spTree>
    <p:extLst>
      <p:ext uri="{BB962C8B-B14F-4D97-AF65-F5344CB8AC3E}">
        <p14:creationId xmlns:p14="http://schemas.microsoft.com/office/powerpoint/2010/main" val="36756507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46DC6B3B-3898-40C5-A4DC-C3C51AB88419}"/>
              </a:ext>
            </a:extLst>
          </p:cNvPr>
          <p:cNvPicPr>
            <a:picLocks noChangeAspect="1"/>
          </p:cNvPicPr>
          <p:nvPr/>
        </p:nvPicPr>
        <p:blipFill rotWithShape="1">
          <a:blip r:embed="rId2"/>
          <a:srcRect l="6123" t="12517" r="9541" b="3810"/>
          <a:stretch/>
        </p:blipFill>
        <p:spPr>
          <a:xfrm>
            <a:off x="954832" y="559836"/>
            <a:ext cx="10282336" cy="5738327"/>
          </a:xfrm>
          <a:prstGeom prst="rect">
            <a:avLst/>
          </a:prstGeom>
        </p:spPr>
      </p:pic>
      <p:sp>
        <p:nvSpPr>
          <p:cNvPr id="3" name="Rechteck 2">
            <a:extLst>
              <a:ext uri="{FF2B5EF4-FFF2-40B4-BE49-F238E27FC236}">
                <a16:creationId xmlns:a16="http://schemas.microsoft.com/office/drawing/2014/main" id="{6349877E-941D-8237-AA32-026188C5C0FA}"/>
              </a:ext>
            </a:extLst>
          </p:cNvPr>
          <p:cNvSpPr/>
          <p:nvPr/>
        </p:nvSpPr>
        <p:spPr>
          <a:xfrm>
            <a:off x="2751828" y="1380226"/>
            <a:ext cx="1587260" cy="293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11 InsO</a:t>
            </a:r>
          </a:p>
        </p:txBody>
      </p:sp>
    </p:spTree>
    <p:extLst>
      <p:ext uri="{BB962C8B-B14F-4D97-AF65-F5344CB8AC3E}">
        <p14:creationId xmlns:p14="http://schemas.microsoft.com/office/powerpoint/2010/main" val="17778944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CAFCBF0-B511-482F-B8F1-17FEF4E6A1F2}"/>
              </a:ext>
            </a:extLst>
          </p:cNvPr>
          <p:cNvPicPr>
            <a:picLocks noChangeAspect="1"/>
          </p:cNvPicPr>
          <p:nvPr/>
        </p:nvPicPr>
        <p:blipFill rotWithShape="1">
          <a:blip r:embed="rId2"/>
          <a:srcRect l="6272" t="11954" r="9548" b="4598"/>
          <a:stretch/>
        </p:blipFill>
        <p:spPr>
          <a:xfrm>
            <a:off x="964324" y="567558"/>
            <a:ext cx="10263351" cy="5722884"/>
          </a:xfrm>
          <a:prstGeom prst="rect">
            <a:avLst/>
          </a:prstGeom>
        </p:spPr>
      </p:pic>
    </p:spTree>
    <p:extLst>
      <p:ext uri="{BB962C8B-B14F-4D97-AF65-F5344CB8AC3E}">
        <p14:creationId xmlns:p14="http://schemas.microsoft.com/office/powerpoint/2010/main" val="362002205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EE24739-88AA-4699-A61C-F92D7428F5FC}"/>
              </a:ext>
            </a:extLst>
          </p:cNvPr>
          <p:cNvPicPr>
            <a:picLocks noChangeAspect="1"/>
          </p:cNvPicPr>
          <p:nvPr/>
        </p:nvPicPr>
        <p:blipFill rotWithShape="1">
          <a:blip r:embed="rId2"/>
          <a:srcRect l="6401" t="11839" r="9483" b="4943"/>
          <a:stretch/>
        </p:blipFill>
        <p:spPr>
          <a:xfrm>
            <a:off x="968265" y="575441"/>
            <a:ext cx="10255469" cy="5707117"/>
          </a:xfrm>
          <a:prstGeom prst="rect">
            <a:avLst/>
          </a:prstGeom>
        </p:spPr>
      </p:pic>
      <p:sp>
        <p:nvSpPr>
          <p:cNvPr id="3" name="Rechteck 2">
            <a:extLst>
              <a:ext uri="{FF2B5EF4-FFF2-40B4-BE49-F238E27FC236}">
                <a16:creationId xmlns:a16="http://schemas.microsoft.com/office/drawing/2014/main" id="{DC172C22-27D2-956A-853E-748836D614A2}"/>
              </a:ext>
            </a:extLst>
          </p:cNvPr>
          <p:cNvSpPr/>
          <p:nvPr/>
        </p:nvSpPr>
        <p:spPr>
          <a:xfrm>
            <a:off x="5171536" y="2165231"/>
            <a:ext cx="1676400" cy="37093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white"/>
                </a:solidFill>
                <a:effectLst/>
                <a:uLnTx/>
                <a:uFillTx/>
                <a:latin typeface="Calibri" panose="020F0502020204030204"/>
                <a:ea typeface="+mn-ea"/>
                <a:cs typeface="+mn-cs"/>
              </a:rPr>
              <a:t>§ 302 InsO</a:t>
            </a:r>
          </a:p>
        </p:txBody>
      </p:sp>
    </p:spTree>
    <p:extLst>
      <p:ext uri="{BB962C8B-B14F-4D97-AF65-F5344CB8AC3E}">
        <p14:creationId xmlns:p14="http://schemas.microsoft.com/office/powerpoint/2010/main" val="15723516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7BDEC13-9A4F-48BA-81AF-1449E0C7E522}"/>
              </a:ext>
            </a:extLst>
          </p:cNvPr>
          <p:cNvPicPr>
            <a:picLocks noChangeAspect="1"/>
          </p:cNvPicPr>
          <p:nvPr/>
        </p:nvPicPr>
        <p:blipFill rotWithShape="1">
          <a:blip r:embed="rId2"/>
          <a:srcRect l="6530" t="12299" r="9806" b="4827"/>
          <a:stretch/>
        </p:blipFill>
        <p:spPr>
          <a:xfrm>
            <a:off x="995855" y="587265"/>
            <a:ext cx="10200289" cy="5683470"/>
          </a:xfrm>
          <a:prstGeom prst="rect">
            <a:avLst/>
          </a:prstGeom>
        </p:spPr>
      </p:pic>
    </p:spTree>
    <p:extLst>
      <p:ext uri="{BB962C8B-B14F-4D97-AF65-F5344CB8AC3E}">
        <p14:creationId xmlns:p14="http://schemas.microsoft.com/office/powerpoint/2010/main" val="29540580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881C978-474B-4067-8CD5-55823DFB1C9C}"/>
              </a:ext>
            </a:extLst>
          </p:cNvPr>
          <p:cNvPicPr>
            <a:picLocks noChangeAspect="1"/>
          </p:cNvPicPr>
          <p:nvPr/>
        </p:nvPicPr>
        <p:blipFill rotWithShape="1">
          <a:blip r:embed="rId2"/>
          <a:srcRect l="8858" t="17816" r="12910" b="11034"/>
          <a:stretch/>
        </p:blipFill>
        <p:spPr>
          <a:xfrm>
            <a:off x="1326931" y="989286"/>
            <a:ext cx="9538138" cy="4879427"/>
          </a:xfrm>
          <a:prstGeom prst="rect">
            <a:avLst/>
          </a:prstGeom>
        </p:spPr>
      </p:pic>
    </p:spTree>
    <p:extLst>
      <p:ext uri="{BB962C8B-B14F-4D97-AF65-F5344CB8AC3E}">
        <p14:creationId xmlns:p14="http://schemas.microsoft.com/office/powerpoint/2010/main" val="327587013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C18687F-6DC4-4864-9C55-A6CD474E4CA3}"/>
              </a:ext>
            </a:extLst>
          </p:cNvPr>
          <p:cNvPicPr>
            <a:picLocks noChangeAspect="1"/>
          </p:cNvPicPr>
          <p:nvPr/>
        </p:nvPicPr>
        <p:blipFill rotWithShape="1">
          <a:blip r:embed="rId2"/>
          <a:srcRect l="5948" t="12184" r="9483" b="4827"/>
          <a:stretch/>
        </p:blipFill>
        <p:spPr>
          <a:xfrm>
            <a:off x="940676" y="583324"/>
            <a:ext cx="10310648" cy="5691352"/>
          </a:xfrm>
          <a:prstGeom prst="rect">
            <a:avLst/>
          </a:prstGeom>
        </p:spPr>
      </p:pic>
    </p:spTree>
    <p:extLst>
      <p:ext uri="{BB962C8B-B14F-4D97-AF65-F5344CB8AC3E}">
        <p14:creationId xmlns:p14="http://schemas.microsoft.com/office/powerpoint/2010/main" val="3286195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9DCD4A8-9328-4F7D-9E29-40348A4FF859}"/>
              </a:ext>
            </a:extLst>
          </p:cNvPr>
          <p:cNvPicPr>
            <a:picLocks noChangeAspect="1"/>
          </p:cNvPicPr>
          <p:nvPr/>
        </p:nvPicPr>
        <p:blipFill rotWithShape="1">
          <a:blip r:embed="rId2"/>
          <a:srcRect l="6078" t="12530" r="10129" b="4712"/>
          <a:stretch/>
        </p:blipFill>
        <p:spPr>
          <a:xfrm>
            <a:off x="987972" y="591206"/>
            <a:ext cx="10216055" cy="5675587"/>
          </a:xfrm>
          <a:prstGeom prst="rect">
            <a:avLst/>
          </a:prstGeom>
        </p:spPr>
      </p:pic>
    </p:spTree>
    <p:extLst>
      <p:ext uri="{BB962C8B-B14F-4D97-AF65-F5344CB8AC3E}">
        <p14:creationId xmlns:p14="http://schemas.microsoft.com/office/powerpoint/2010/main" val="31207257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99F8A64C-DB38-49EE-B260-274902BC3D7C}"/>
              </a:ext>
            </a:extLst>
          </p:cNvPr>
          <p:cNvPicPr>
            <a:picLocks noChangeAspect="1"/>
          </p:cNvPicPr>
          <p:nvPr/>
        </p:nvPicPr>
        <p:blipFill rotWithShape="1">
          <a:blip r:embed="rId2"/>
          <a:srcRect l="6078" t="12414" r="9677" b="4597"/>
          <a:stretch/>
        </p:blipFill>
        <p:spPr>
          <a:xfrm>
            <a:off x="960382" y="583324"/>
            <a:ext cx="10271235" cy="5691352"/>
          </a:xfrm>
          <a:prstGeom prst="rect">
            <a:avLst/>
          </a:prstGeom>
        </p:spPr>
      </p:pic>
    </p:spTree>
    <p:extLst>
      <p:ext uri="{BB962C8B-B14F-4D97-AF65-F5344CB8AC3E}">
        <p14:creationId xmlns:p14="http://schemas.microsoft.com/office/powerpoint/2010/main" val="41160230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C0E40D4-B312-4F93-903F-4FEF28172C74}"/>
              </a:ext>
            </a:extLst>
          </p:cNvPr>
          <p:cNvPicPr>
            <a:picLocks noChangeAspect="1"/>
          </p:cNvPicPr>
          <p:nvPr/>
        </p:nvPicPr>
        <p:blipFill rotWithShape="1">
          <a:blip r:embed="rId2"/>
          <a:srcRect l="6272" t="12070" r="9871" b="4482"/>
          <a:stretch/>
        </p:blipFill>
        <p:spPr>
          <a:xfrm>
            <a:off x="984031" y="567559"/>
            <a:ext cx="10223938" cy="5722882"/>
          </a:xfrm>
          <a:prstGeom prst="rect">
            <a:avLst/>
          </a:prstGeom>
        </p:spPr>
      </p:pic>
    </p:spTree>
    <p:extLst>
      <p:ext uri="{BB962C8B-B14F-4D97-AF65-F5344CB8AC3E}">
        <p14:creationId xmlns:p14="http://schemas.microsoft.com/office/powerpoint/2010/main" val="26058987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3028B913-2142-4B0C-BD04-CDB7F277B408}"/>
              </a:ext>
            </a:extLst>
          </p:cNvPr>
          <p:cNvPicPr>
            <a:picLocks noChangeAspect="1"/>
          </p:cNvPicPr>
          <p:nvPr/>
        </p:nvPicPr>
        <p:blipFill rotWithShape="1">
          <a:blip r:embed="rId2"/>
          <a:srcRect l="6660" t="12299" r="9482" b="4138"/>
          <a:stretch/>
        </p:blipFill>
        <p:spPr>
          <a:xfrm>
            <a:off x="984031" y="563616"/>
            <a:ext cx="10223938" cy="5730767"/>
          </a:xfrm>
          <a:prstGeom prst="rect">
            <a:avLst/>
          </a:prstGeom>
        </p:spPr>
      </p:pic>
    </p:spTree>
    <p:extLst>
      <p:ext uri="{BB962C8B-B14F-4D97-AF65-F5344CB8AC3E}">
        <p14:creationId xmlns:p14="http://schemas.microsoft.com/office/powerpoint/2010/main" val="33917931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087DF91B-D7E1-4C2A-8A8B-CBBF66BD3A39}"/>
              </a:ext>
            </a:extLst>
          </p:cNvPr>
          <p:cNvPicPr>
            <a:picLocks noChangeAspect="1"/>
          </p:cNvPicPr>
          <p:nvPr/>
        </p:nvPicPr>
        <p:blipFill rotWithShape="1">
          <a:blip r:embed="rId2"/>
          <a:srcRect l="6660" t="11955" r="9482" b="4252"/>
          <a:stretch/>
        </p:blipFill>
        <p:spPr>
          <a:xfrm>
            <a:off x="984031" y="555734"/>
            <a:ext cx="10223938" cy="5746532"/>
          </a:xfrm>
          <a:prstGeom prst="rect">
            <a:avLst/>
          </a:prstGeom>
        </p:spPr>
      </p:pic>
    </p:spTree>
    <p:extLst>
      <p:ext uri="{BB962C8B-B14F-4D97-AF65-F5344CB8AC3E}">
        <p14:creationId xmlns:p14="http://schemas.microsoft.com/office/powerpoint/2010/main" val="1397902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FF1B1486-1A9D-4800-B5A3-B2426E281C92}"/>
              </a:ext>
            </a:extLst>
          </p:cNvPr>
          <p:cNvPicPr>
            <a:picLocks noChangeAspect="1"/>
          </p:cNvPicPr>
          <p:nvPr/>
        </p:nvPicPr>
        <p:blipFill rotWithShape="1">
          <a:blip r:embed="rId2"/>
          <a:srcRect l="6122" t="11974" r="9541" b="3945"/>
          <a:stretch/>
        </p:blipFill>
        <p:spPr>
          <a:xfrm>
            <a:off x="954832" y="545841"/>
            <a:ext cx="10282335" cy="5766318"/>
          </a:xfrm>
          <a:prstGeom prst="rect">
            <a:avLst/>
          </a:prstGeom>
        </p:spPr>
      </p:pic>
      <p:sp>
        <p:nvSpPr>
          <p:cNvPr id="3" name="Rechteck 2">
            <a:extLst>
              <a:ext uri="{FF2B5EF4-FFF2-40B4-BE49-F238E27FC236}">
                <a16:creationId xmlns:a16="http://schemas.microsoft.com/office/drawing/2014/main" id="{7D41F7F7-9C80-8864-092B-012F34EAF54E}"/>
              </a:ext>
            </a:extLst>
          </p:cNvPr>
          <p:cNvSpPr/>
          <p:nvPr/>
        </p:nvSpPr>
        <p:spPr>
          <a:xfrm>
            <a:off x="5374258" y="1664898"/>
            <a:ext cx="1587260" cy="293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38 InsO</a:t>
            </a:r>
          </a:p>
        </p:txBody>
      </p:sp>
    </p:spTree>
    <p:extLst>
      <p:ext uri="{BB962C8B-B14F-4D97-AF65-F5344CB8AC3E}">
        <p14:creationId xmlns:p14="http://schemas.microsoft.com/office/powerpoint/2010/main" val="29060393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D0ACD9B4-E089-469B-A78F-05AF1C6C90A2}"/>
              </a:ext>
            </a:extLst>
          </p:cNvPr>
          <p:cNvPicPr>
            <a:picLocks noChangeAspect="1"/>
          </p:cNvPicPr>
          <p:nvPr/>
        </p:nvPicPr>
        <p:blipFill rotWithShape="1">
          <a:blip r:embed="rId2"/>
          <a:srcRect l="6659" t="12069" r="9548" b="4368"/>
          <a:stretch/>
        </p:blipFill>
        <p:spPr>
          <a:xfrm>
            <a:off x="987972" y="563617"/>
            <a:ext cx="10216055" cy="5730765"/>
          </a:xfrm>
          <a:prstGeom prst="rect">
            <a:avLst/>
          </a:prstGeom>
        </p:spPr>
      </p:pic>
    </p:spTree>
    <p:extLst>
      <p:ext uri="{BB962C8B-B14F-4D97-AF65-F5344CB8AC3E}">
        <p14:creationId xmlns:p14="http://schemas.microsoft.com/office/powerpoint/2010/main" val="175875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2EF42174-18BD-4CBC-BCE6-81629AFA80CA}"/>
              </a:ext>
            </a:extLst>
          </p:cNvPr>
          <p:cNvPicPr>
            <a:picLocks noChangeAspect="1"/>
          </p:cNvPicPr>
          <p:nvPr/>
        </p:nvPicPr>
        <p:blipFill rotWithShape="1">
          <a:blip r:embed="rId2"/>
          <a:srcRect l="6078" t="12414" r="9612" b="4367"/>
          <a:stretch/>
        </p:blipFill>
        <p:spPr>
          <a:xfrm>
            <a:off x="956441" y="575441"/>
            <a:ext cx="10279118" cy="5707117"/>
          </a:xfrm>
          <a:prstGeom prst="rect">
            <a:avLst/>
          </a:prstGeom>
        </p:spPr>
      </p:pic>
    </p:spTree>
    <p:extLst>
      <p:ext uri="{BB962C8B-B14F-4D97-AF65-F5344CB8AC3E}">
        <p14:creationId xmlns:p14="http://schemas.microsoft.com/office/powerpoint/2010/main" val="354425258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AE9F55B-F4A9-4522-B643-168CA30610DE}"/>
              </a:ext>
            </a:extLst>
          </p:cNvPr>
          <p:cNvPicPr>
            <a:picLocks noChangeAspect="1"/>
          </p:cNvPicPr>
          <p:nvPr/>
        </p:nvPicPr>
        <p:blipFill rotWithShape="1">
          <a:blip r:embed="rId2"/>
          <a:srcRect l="6142" t="11955" r="9418" b="4252"/>
          <a:stretch/>
        </p:blipFill>
        <p:spPr>
          <a:xfrm>
            <a:off x="948558" y="555734"/>
            <a:ext cx="10294883" cy="5746532"/>
          </a:xfrm>
          <a:prstGeom prst="rect">
            <a:avLst/>
          </a:prstGeom>
        </p:spPr>
      </p:pic>
    </p:spTree>
    <p:extLst>
      <p:ext uri="{BB962C8B-B14F-4D97-AF65-F5344CB8AC3E}">
        <p14:creationId xmlns:p14="http://schemas.microsoft.com/office/powerpoint/2010/main" val="279880897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19497595-4CFD-434D-8450-280C361528A8}"/>
              </a:ext>
            </a:extLst>
          </p:cNvPr>
          <p:cNvPicPr>
            <a:picLocks noChangeAspect="1"/>
          </p:cNvPicPr>
          <p:nvPr/>
        </p:nvPicPr>
        <p:blipFill rotWithShape="1">
          <a:blip r:embed="rId2"/>
          <a:srcRect l="6078" t="12299" r="9612" b="4712"/>
          <a:stretch/>
        </p:blipFill>
        <p:spPr>
          <a:xfrm>
            <a:off x="956441" y="583323"/>
            <a:ext cx="10279118" cy="5691353"/>
          </a:xfrm>
          <a:prstGeom prst="rect">
            <a:avLst/>
          </a:prstGeom>
        </p:spPr>
      </p:pic>
    </p:spTree>
    <p:extLst>
      <p:ext uri="{BB962C8B-B14F-4D97-AF65-F5344CB8AC3E}">
        <p14:creationId xmlns:p14="http://schemas.microsoft.com/office/powerpoint/2010/main" val="170482516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DB5E87D-5FA6-4A02-9C36-1CA685DA5177}"/>
              </a:ext>
            </a:extLst>
          </p:cNvPr>
          <p:cNvPicPr>
            <a:picLocks noChangeAspect="1"/>
          </p:cNvPicPr>
          <p:nvPr/>
        </p:nvPicPr>
        <p:blipFill rotWithShape="1">
          <a:blip r:embed="rId2"/>
          <a:srcRect l="6207" t="11954" r="9806" b="4138"/>
          <a:stretch/>
        </p:blipFill>
        <p:spPr>
          <a:xfrm>
            <a:off x="976148" y="551792"/>
            <a:ext cx="10239703" cy="5754415"/>
          </a:xfrm>
          <a:prstGeom prst="rect">
            <a:avLst/>
          </a:prstGeom>
        </p:spPr>
      </p:pic>
    </p:spTree>
    <p:extLst>
      <p:ext uri="{BB962C8B-B14F-4D97-AF65-F5344CB8AC3E}">
        <p14:creationId xmlns:p14="http://schemas.microsoft.com/office/powerpoint/2010/main" val="190915364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EC4350E6-6DBC-4620-8B0A-ED2F393404B0}"/>
              </a:ext>
            </a:extLst>
          </p:cNvPr>
          <p:cNvPicPr>
            <a:picLocks noChangeAspect="1"/>
          </p:cNvPicPr>
          <p:nvPr/>
        </p:nvPicPr>
        <p:blipFill rotWithShape="1">
          <a:blip r:embed="rId2"/>
          <a:srcRect l="6401" t="12414" r="9936" b="4137"/>
          <a:stretch/>
        </p:blipFill>
        <p:spPr>
          <a:xfrm>
            <a:off x="995855" y="567558"/>
            <a:ext cx="10200290" cy="5722883"/>
          </a:xfrm>
          <a:prstGeom prst="rect">
            <a:avLst/>
          </a:prstGeom>
        </p:spPr>
      </p:pic>
    </p:spTree>
    <p:extLst>
      <p:ext uri="{BB962C8B-B14F-4D97-AF65-F5344CB8AC3E}">
        <p14:creationId xmlns:p14="http://schemas.microsoft.com/office/powerpoint/2010/main" val="6933597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A26505ED-DD83-4874-A09C-BA39F3A3ACCF}"/>
              </a:ext>
            </a:extLst>
          </p:cNvPr>
          <p:cNvPicPr>
            <a:picLocks noChangeAspect="1"/>
          </p:cNvPicPr>
          <p:nvPr/>
        </p:nvPicPr>
        <p:blipFill rotWithShape="1">
          <a:blip r:embed="rId2"/>
          <a:srcRect l="6207" t="12760" r="9611" b="3792"/>
          <a:stretch/>
        </p:blipFill>
        <p:spPr>
          <a:xfrm>
            <a:off x="964324" y="567558"/>
            <a:ext cx="10263352" cy="5722883"/>
          </a:xfrm>
          <a:prstGeom prst="rect">
            <a:avLst/>
          </a:prstGeom>
        </p:spPr>
      </p:pic>
    </p:spTree>
    <p:extLst>
      <p:ext uri="{BB962C8B-B14F-4D97-AF65-F5344CB8AC3E}">
        <p14:creationId xmlns:p14="http://schemas.microsoft.com/office/powerpoint/2010/main" val="396406260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7766B504-A070-42E2-8757-5E460C2ED532}"/>
              </a:ext>
            </a:extLst>
          </p:cNvPr>
          <p:cNvPicPr>
            <a:picLocks noChangeAspect="1"/>
          </p:cNvPicPr>
          <p:nvPr/>
        </p:nvPicPr>
        <p:blipFill rotWithShape="1">
          <a:blip r:embed="rId2"/>
          <a:srcRect l="6465" t="12299" r="9677" b="4367"/>
          <a:stretch/>
        </p:blipFill>
        <p:spPr>
          <a:xfrm>
            <a:off x="984031" y="571499"/>
            <a:ext cx="10223938" cy="5715001"/>
          </a:xfrm>
          <a:prstGeom prst="rect">
            <a:avLst/>
          </a:prstGeom>
        </p:spPr>
      </p:pic>
    </p:spTree>
    <p:extLst>
      <p:ext uri="{BB962C8B-B14F-4D97-AF65-F5344CB8AC3E}">
        <p14:creationId xmlns:p14="http://schemas.microsoft.com/office/powerpoint/2010/main" val="6933512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A73FD706-C5CE-4C3D-8AB4-E4035A685FB6}"/>
              </a:ext>
            </a:extLst>
          </p:cNvPr>
          <p:cNvPicPr>
            <a:picLocks noChangeAspect="1"/>
          </p:cNvPicPr>
          <p:nvPr/>
        </p:nvPicPr>
        <p:blipFill rotWithShape="1">
          <a:blip r:embed="rId2"/>
          <a:srcRect l="6142" t="12069" r="9548" b="4368"/>
          <a:stretch/>
        </p:blipFill>
        <p:spPr>
          <a:xfrm>
            <a:off x="956441" y="563617"/>
            <a:ext cx="10279117" cy="5730765"/>
          </a:xfrm>
          <a:prstGeom prst="rect">
            <a:avLst/>
          </a:prstGeom>
        </p:spPr>
      </p:pic>
    </p:spTree>
    <p:extLst>
      <p:ext uri="{BB962C8B-B14F-4D97-AF65-F5344CB8AC3E}">
        <p14:creationId xmlns:p14="http://schemas.microsoft.com/office/powerpoint/2010/main" val="76175948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AAB74B43-A94C-4EBC-AE2F-FCAF4A6980A3}"/>
              </a:ext>
            </a:extLst>
          </p:cNvPr>
          <p:cNvPicPr>
            <a:picLocks noChangeAspect="1"/>
          </p:cNvPicPr>
          <p:nvPr/>
        </p:nvPicPr>
        <p:blipFill rotWithShape="1">
          <a:blip r:embed="rId2"/>
          <a:srcRect l="6465" t="12299" r="9483" b="4253"/>
          <a:stretch/>
        </p:blipFill>
        <p:spPr>
          <a:xfrm>
            <a:off x="972207" y="567558"/>
            <a:ext cx="10247586" cy="5722884"/>
          </a:xfrm>
          <a:prstGeom prst="rect">
            <a:avLst/>
          </a:prstGeom>
        </p:spPr>
      </p:pic>
    </p:spTree>
    <p:extLst>
      <p:ext uri="{BB962C8B-B14F-4D97-AF65-F5344CB8AC3E}">
        <p14:creationId xmlns:p14="http://schemas.microsoft.com/office/powerpoint/2010/main" val="2314736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C53B3EB-A20A-4DE2-BBCB-08A693A9ED47}"/>
              </a:ext>
            </a:extLst>
          </p:cNvPr>
          <p:cNvPicPr>
            <a:picLocks noChangeAspect="1"/>
          </p:cNvPicPr>
          <p:nvPr/>
        </p:nvPicPr>
        <p:blipFill rotWithShape="1">
          <a:blip r:embed="rId2"/>
          <a:srcRect l="6046" t="11837" r="9465" b="3946"/>
          <a:stretch/>
        </p:blipFill>
        <p:spPr>
          <a:xfrm>
            <a:off x="945502" y="541175"/>
            <a:ext cx="10300996" cy="5775650"/>
          </a:xfrm>
          <a:prstGeom prst="rect">
            <a:avLst/>
          </a:prstGeom>
        </p:spPr>
      </p:pic>
      <p:sp>
        <p:nvSpPr>
          <p:cNvPr id="3" name="Rechteck 2">
            <a:extLst>
              <a:ext uri="{FF2B5EF4-FFF2-40B4-BE49-F238E27FC236}">
                <a16:creationId xmlns:a16="http://schemas.microsoft.com/office/drawing/2014/main" id="{4CEC80F7-A307-A350-24CD-B84CD2E5FF13}"/>
              </a:ext>
            </a:extLst>
          </p:cNvPr>
          <p:cNvSpPr/>
          <p:nvPr/>
        </p:nvSpPr>
        <p:spPr>
          <a:xfrm>
            <a:off x="5302370" y="1992702"/>
            <a:ext cx="1587260" cy="293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67 ff. InsO</a:t>
            </a:r>
          </a:p>
        </p:txBody>
      </p:sp>
    </p:spTree>
    <p:extLst>
      <p:ext uri="{BB962C8B-B14F-4D97-AF65-F5344CB8AC3E}">
        <p14:creationId xmlns:p14="http://schemas.microsoft.com/office/powerpoint/2010/main" val="14760521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AAB74B43-A94C-4EBC-AE2F-FCAF4A6980A3}"/>
              </a:ext>
            </a:extLst>
          </p:cNvPr>
          <p:cNvPicPr>
            <a:picLocks noChangeAspect="1"/>
          </p:cNvPicPr>
          <p:nvPr/>
        </p:nvPicPr>
        <p:blipFill rotWithShape="1">
          <a:blip r:embed="rId2"/>
          <a:srcRect l="6465" t="12299" r="9483" b="4253"/>
          <a:stretch/>
        </p:blipFill>
        <p:spPr>
          <a:xfrm>
            <a:off x="622667" y="567558"/>
            <a:ext cx="10247586" cy="5722884"/>
          </a:xfrm>
          <a:prstGeom prst="rect">
            <a:avLst/>
          </a:prstGeom>
          <a:solidFill>
            <a:schemeClr val="accent2">
              <a:lumMod val="40000"/>
              <a:lumOff val="60000"/>
            </a:schemeClr>
          </a:solidFill>
        </p:spPr>
      </p:pic>
      <p:sp>
        <p:nvSpPr>
          <p:cNvPr id="3" name="Rechteck 2">
            <a:extLst>
              <a:ext uri="{FF2B5EF4-FFF2-40B4-BE49-F238E27FC236}">
                <a16:creationId xmlns:a16="http://schemas.microsoft.com/office/drawing/2014/main" id="{3FA45DE4-95DD-4EFB-AA37-5C41EAA4DDD0}"/>
              </a:ext>
            </a:extLst>
          </p:cNvPr>
          <p:cNvSpPr/>
          <p:nvPr/>
        </p:nvSpPr>
        <p:spPr>
          <a:xfrm>
            <a:off x="3905076" y="2013357"/>
            <a:ext cx="3682767" cy="1040235"/>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4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Antragseingang bis 30.09.2020</a:t>
            </a:r>
          </a:p>
        </p:txBody>
      </p:sp>
      <p:sp>
        <p:nvSpPr>
          <p:cNvPr id="4" name="Rechteck 3">
            <a:extLst>
              <a:ext uri="{FF2B5EF4-FFF2-40B4-BE49-F238E27FC236}">
                <a16:creationId xmlns:a16="http://schemas.microsoft.com/office/drawing/2014/main" id="{EC0EACE8-E9D3-45EE-B86A-65EC72226755}"/>
              </a:ext>
            </a:extLst>
          </p:cNvPr>
          <p:cNvSpPr/>
          <p:nvPr/>
        </p:nvSpPr>
        <p:spPr>
          <a:xfrm>
            <a:off x="2743202" y="3434640"/>
            <a:ext cx="2933350" cy="367019"/>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Abtretungsfrist: 6 Jahre</a:t>
            </a:r>
          </a:p>
        </p:txBody>
      </p:sp>
      <p:sp>
        <p:nvSpPr>
          <p:cNvPr id="9" name="Rechteck 8">
            <a:extLst>
              <a:ext uri="{FF2B5EF4-FFF2-40B4-BE49-F238E27FC236}">
                <a16:creationId xmlns:a16="http://schemas.microsoft.com/office/drawing/2014/main" id="{D61AB3DD-AF16-46C9-9161-095DA2CB153F}"/>
              </a:ext>
            </a:extLst>
          </p:cNvPr>
          <p:cNvSpPr/>
          <p:nvPr/>
        </p:nvSpPr>
        <p:spPr>
          <a:xfrm>
            <a:off x="2743202" y="4541337"/>
            <a:ext cx="5167618" cy="367019"/>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Erneuter Antrag möglich nach 10 Jahren</a:t>
            </a:r>
          </a:p>
        </p:txBody>
      </p:sp>
      <p:sp>
        <p:nvSpPr>
          <p:cNvPr id="10" name="Rechteck 9">
            <a:extLst>
              <a:ext uri="{FF2B5EF4-FFF2-40B4-BE49-F238E27FC236}">
                <a16:creationId xmlns:a16="http://schemas.microsoft.com/office/drawing/2014/main" id="{74DF5842-8E09-46F9-996E-7672D1039611}"/>
              </a:ext>
            </a:extLst>
          </p:cNvPr>
          <p:cNvSpPr/>
          <p:nvPr/>
        </p:nvSpPr>
        <p:spPr>
          <a:xfrm>
            <a:off x="1023457" y="5410899"/>
            <a:ext cx="9521504" cy="696286"/>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2455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C881C978-474B-4067-8CD5-55823DFB1C9C}"/>
              </a:ext>
            </a:extLst>
          </p:cNvPr>
          <p:cNvPicPr>
            <a:picLocks noChangeAspect="1"/>
          </p:cNvPicPr>
          <p:nvPr/>
        </p:nvPicPr>
        <p:blipFill rotWithShape="1">
          <a:blip r:embed="rId2"/>
          <a:srcRect l="8858" t="17816" r="12910" b="11034"/>
          <a:stretch/>
        </p:blipFill>
        <p:spPr>
          <a:xfrm>
            <a:off x="1326931" y="989286"/>
            <a:ext cx="9538138" cy="4879427"/>
          </a:xfrm>
          <a:prstGeom prst="rect">
            <a:avLst/>
          </a:prstGeom>
        </p:spPr>
      </p:pic>
    </p:spTree>
    <p:extLst>
      <p:ext uri="{BB962C8B-B14F-4D97-AF65-F5344CB8AC3E}">
        <p14:creationId xmlns:p14="http://schemas.microsoft.com/office/powerpoint/2010/main" val="405429622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BBADBD10-61ED-4A4B-98D6-D8BFB1FBBC15}"/>
              </a:ext>
            </a:extLst>
          </p:cNvPr>
          <p:cNvPicPr>
            <a:picLocks noChangeAspect="1"/>
          </p:cNvPicPr>
          <p:nvPr/>
        </p:nvPicPr>
        <p:blipFill rotWithShape="1">
          <a:blip r:embed="rId2"/>
          <a:srcRect l="6271" t="12184" r="10001" b="4023"/>
          <a:stretch/>
        </p:blipFill>
        <p:spPr>
          <a:xfrm>
            <a:off x="991914" y="555734"/>
            <a:ext cx="10208172" cy="5746531"/>
          </a:xfrm>
          <a:prstGeom prst="rect">
            <a:avLst/>
          </a:prstGeom>
        </p:spPr>
      </p:pic>
      <p:sp>
        <p:nvSpPr>
          <p:cNvPr id="3" name="Textfeld 2">
            <a:extLst>
              <a:ext uri="{FF2B5EF4-FFF2-40B4-BE49-F238E27FC236}">
                <a16:creationId xmlns:a16="http://schemas.microsoft.com/office/drawing/2014/main" id="{1C04ACC9-148B-4FE8-BDA3-4A9525C39C64}"/>
              </a:ext>
            </a:extLst>
          </p:cNvPr>
          <p:cNvSpPr txBox="1"/>
          <p:nvPr/>
        </p:nvSpPr>
        <p:spPr>
          <a:xfrm>
            <a:off x="6669248" y="1551963"/>
            <a:ext cx="153518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rPr>
              <a:t>§§ 217 ff. InsO</a:t>
            </a:r>
          </a:p>
        </p:txBody>
      </p:sp>
    </p:spTree>
    <p:extLst>
      <p:ext uri="{BB962C8B-B14F-4D97-AF65-F5344CB8AC3E}">
        <p14:creationId xmlns:p14="http://schemas.microsoft.com/office/powerpoint/2010/main" val="84764322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B2A2F59-E89D-40AF-9B60-4CBA7BD207E7}"/>
              </a:ext>
            </a:extLst>
          </p:cNvPr>
          <p:cNvPicPr>
            <a:picLocks noChangeAspect="1"/>
          </p:cNvPicPr>
          <p:nvPr/>
        </p:nvPicPr>
        <p:blipFill rotWithShape="1">
          <a:blip r:embed="rId2"/>
          <a:srcRect l="6271" t="11838" r="9677" b="4598"/>
          <a:stretch/>
        </p:blipFill>
        <p:spPr>
          <a:xfrm>
            <a:off x="972207" y="563617"/>
            <a:ext cx="10247586" cy="5730766"/>
          </a:xfrm>
          <a:prstGeom prst="rect">
            <a:avLst/>
          </a:prstGeom>
        </p:spPr>
      </p:pic>
    </p:spTree>
    <p:extLst>
      <p:ext uri="{BB962C8B-B14F-4D97-AF65-F5344CB8AC3E}">
        <p14:creationId xmlns:p14="http://schemas.microsoft.com/office/powerpoint/2010/main" val="33570620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CBAEEEF-BBEB-43CA-90CE-6048475519AD}"/>
              </a:ext>
            </a:extLst>
          </p:cNvPr>
          <p:cNvSpPr/>
          <p:nvPr/>
        </p:nvSpPr>
        <p:spPr>
          <a:xfrm>
            <a:off x="881332" y="628233"/>
            <a:ext cx="10429335" cy="5601533"/>
          </a:xfrm>
          <a:prstGeom prst="rect">
            <a:avLst/>
          </a:prstGeom>
          <a:solidFill>
            <a:schemeClr val="accent1">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Erteilung von Negativbescheinigung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Die Negativauskunft bescheinigt dem Antragsteller oder einem Dritten, dass der Antragsteller bzw. der Dritte kein laufendes Insolvenzverfahren hatte/hat und dass in den letzten 5 Jahren die Eröffnung des Insolvenzverfahrens nicht mangels Masse abgewiesen worden ist.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Die Bescheinigung wird nur auf Antrag erstellt.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Bei Drittauskunft ist ein berechtigtes Interesse nachzuweisen.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Die Ausstellung erfolgt durch den Urkundsbeamten der Geschäftsstelle. Es werden für die Bescheinigung Kosten vom Antragsteller gem. § 4 Abs. 1 </a:t>
            </a:r>
            <a:r>
              <a:rPr kumimoji="0" lang="de-DE"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JVKostG</a:t>
            </a: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 Höhe von 15,00 € pro Bescheinigung erhoben, KV-Nr. 1501 </a:t>
            </a:r>
            <a:r>
              <a:rPr kumimoji="0" lang="de-DE"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JVKostG</a:t>
            </a: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7726684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id="{6AB9D7CE-1F9F-7B9F-42FD-7A564C18D40D}"/>
              </a:ext>
            </a:extLst>
          </p:cNvPr>
          <p:cNvSpPr txBox="1"/>
          <p:nvPr/>
        </p:nvSpPr>
        <p:spPr>
          <a:xfrm>
            <a:off x="290423" y="428178"/>
            <a:ext cx="11611154" cy="6001643"/>
          </a:xfrm>
          <a:prstGeom prst="rect">
            <a:avLst/>
          </a:prstGeom>
          <a:solidFill>
            <a:schemeClr val="accent1">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Antragstellung: kein Formularzwang, jedoch hat jedes Gericht ein eigenes Formular für die Bescheinigung, die die Geschäftsstelle ausstellt.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Antragseingang: UdG prüft, ob ein Verfahren vorhanden ist </a:t>
            </a:r>
            <a:b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Verfahren vorhanden: 	Antrag wird zur jeweiligen Sachakte genommen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kein Verfahren zu finden:	Eintragung erfolgt als AR-Sache - AZ z.B.: 39 AR 45/25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Begleichung der Kosten: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keine Vorschusspflicht		</a:t>
            </a: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sym typeface="Wingdings" panose="05000000000000000000" pitchFamily="2" charset="2"/>
              </a:rPr>
              <a:t> </a:t>
            </a: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Kostenrechnung erstellt </a:t>
            </a:r>
            <a:r>
              <a:rPr kumimoji="0" lang="de-DE"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UdG</a:t>
            </a: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Zahlung entweder vor Ort in der Gerichtszahlstelle oder per Sollstellung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Weglegung</a:t>
            </a: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Aufbewahrung der Schriftstücke in Sammelordnern für 2 Jahre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entsprechende Eintragungen auch in der eAkte und in </a:t>
            </a:r>
            <a:r>
              <a:rPr kumimoji="0" lang="de-DE"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forumStar</a:t>
            </a: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keine Verfahrenserhebung, keine Dokumente von der Vernichtung auszuschließen</a:t>
            </a:r>
          </a:p>
        </p:txBody>
      </p:sp>
    </p:spTree>
    <p:extLst>
      <p:ext uri="{BB962C8B-B14F-4D97-AF65-F5344CB8AC3E}">
        <p14:creationId xmlns:p14="http://schemas.microsoft.com/office/powerpoint/2010/main" val="201504917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DE4F47E-2352-4D03-A9EE-8A829FCEDC65}"/>
              </a:ext>
            </a:extLst>
          </p:cNvPr>
          <p:cNvPicPr>
            <a:picLocks noChangeAspect="1"/>
          </p:cNvPicPr>
          <p:nvPr/>
        </p:nvPicPr>
        <p:blipFill rotWithShape="1">
          <a:blip r:embed="rId2">
            <a:extLst>
              <a:ext uri="{28A0092B-C50C-407E-A947-70E740481C1C}">
                <a14:useLocalDpi xmlns:a14="http://schemas.microsoft.com/office/drawing/2010/main" val="0"/>
              </a:ext>
            </a:extLst>
          </a:blip>
          <a:srcRect r="10204"/>
          <a:stretch/>
        </p:blipFill>
        <p:spPr>
          <a:xfrm rot="5400000">
            <a:off x="3137122" y="1197184"/>
            <a:ext cx="6514915" cy="4463631"/>
          </a:xfrm>
          <a:prstGeom prst="rect">
            <a:avLst/>
          </a:prstGeom>
        </p:spPr>
      </p:pic>
      <p:sp>
        <p:nvSpPr>
          <p:cNvPr id="4" name="Rechteck 3">
            <a:extLst>
              <a:ext uri="{FF2B5EF4-FFF2-40B4-BE49-F238E27FC236}">
                <a16:creationId xmlns:a16="http://schemas.microsoft.com/office/drawing/2014/main" id="{55B2507D-9FC8-4E32-AA0F-66001C78A1ED}"/>
              </a:ext>
            </a:extLst>
          </p:cNvPr>
          <p:cNvSpPr/>
          <p:nvPr/>
        </p:nvSpPr>
        <p:spPr>
          <a:xfrm>
            <a:off x="384136" y="249663"/>
            <a:ext cx="3432084"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Muster eines Antrages, welcher auf der Geschäftsstelle bzw. in der Rechtsantragstelle gestellt wird:</a:t>
            </a:r>
          </a:p>
        </p:txBody>
      </p:sp>
    </p:spTree>
    <p:extLst>
      <p:ext uri="{BB962C8B-B14F-4D97-AF65-F5344CB8AC3E}">
        <p14:creationId xmlns:p14="http://schemas.microsoft.com/office/powerpoint/2010/main" val="4651748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2F9DBC3E-59FB-492C-A8A5-5276CB939DFC}"/>
              </a:ext>
            </a:extLst>
          </p:cNvPr>
          <p:cNvPicPr>
            <a:picLocks noChangeAspect="1"/>
          </p:cNvPicPr>
          <p:nvPr/>
        </p:nvPicPr>
        <p:blipFill rotWithShape="1">
          <a:blip r:embed="rId2">
            <a:extLst>
              <a:ext uri="{28A0092B-C50C-407E-A947-70E740481C1C}">
                <a14:useLocalDpi xmlns:a14="http://schemas.microsoft.com/office/drawing/2010/main" val="0"/>
              </a:ext>
            </a:extLst>
          </a:blip>
          <a:srcRect l="9932" r="8299"/>
          <a:stretch/>
        </p:blipFill>
        <p:spPr>
          <a:xfrm rot="5400000">
            <a:off x="2840561" y="1012371"/>
            <a:ext cx="6510877" cy="4833258"/>
          </a:xfrm>
          <a:prstGeom prst="rect">
            <a:avLst/>
          </a:prstGeom>
        </p:spPr>
      </p:pic>
      <p:sp>
        <p:nvSpPr>
          <p:cNvPr id="5" name="Rechteck 4">
            <a:extLst>
              <a:ext uri="{FF2B5EF4-FFF2-40B4-BE49-F238E27FC236}">
                <a16:creationId xmlns:a16="http://schemas.microsoft.com/office/drawing/2014/main" id="{417C2371-CC10-445E-9734-037AA8FBC34A}"/>
              </a:ext>
            </a:extLst>
          </p:cNvPr>
          <p:cNvSpPr/>
          <p:nvPr/>
        </p:nvSpPr>
        <p:spPr>
          <a:xfrm>
            <a:off x="384136" y="249663"/>
            <a:ext cx="2974884"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Muster einer Verfügung zur Negativbescheinigung:</a:t>
            </a:r>
          </a:p>
        </p:txBody>
      </p:sp>
    </p:spTree>
    <p:extLst>
      <p:ext uri="{BB962C8B-B14F-4D97-AF65-F5344CB8AC3E}">
        <p14:creationId xmlns:p14="http://schemas.microsoft.com/office/powerpoint/2010/main" val="182446418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586D259E-5908-45AB-91DF-E705B1B4B1EE}"/>
              </a:ext>
            </a:extLst>
          </p:cNvPr>
          <p:cNvPicPr>
            <a:picLocks noChangeAspect="1"/>
          </p:cNvPicPr>
          <p:nvPr/>
        </p:nvPicPr>
        <p:blipFill rotWithShape="1">
          <a:blip r:embed="rId2">
            <a:extLst>
              <a:ext uri="{28A0092B-C50C-407E-A947-70E740481C1C}">
                <a14:useLocalDpi xmlns:a14="http://schemas.microsoft.com/office/drawing/2010/main" val="0"/>
              </a:ext>
            </a:extLst>
          </a:blip>
          <a:srcRect l="11973" t="4234" r="13197" b="577"/>
          <a:stretch/>
        </p:blipFill>
        <p:spPr>
          <a:xfrm rot="5400000">
            <a:off x="2776764" y="1040460"/>
            <a:ext cx="6595119" cy="4777081"/>
          </a:xfrm>
          <a:prstGeom prst="rect">
            <a:avLst/>
          </a:prstGeom>
        </p:spPr>
      </p:pic>
      <p:sp>
        <p:nvSpPr>
          <p:cNvPr id="4" name="Rechteck 3">
            <a:extLst>
              <a:ext uri="{FF2B5EF4-FFF2-40B4-BE49-F238E27FC236}">
                <a16:creationId xmlns:a16="http://schemas.microsoft.com/office/drawing/2014/main" id="{384AAE5E-7E9D-4405-AFD8-132A7C147496}"/>
              </a:ext>
            </a:extLst>
          </p:cNvPr>
          <p:cNvSpPr/>
          <p:nvPr/>
        </p:nvSpPr>
        <p:spPr>
          <a:xfrm>
            <a:off x="85304" y="215156"/>
            <a:ext cx="3460328"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Muster Negativbescheinigung:</a:t>
            </a:r>
          </a:p>
        </p:txBody>
      </p:sp>
    </p:spTree>
    <p:extLst>
      <p:ext uri="{BB962C8B-B14F-4D97-AF65-F5344CB8AC3E}">
        <p14:creationId xmlns:p14="http://schemas.microsoft.com/office/powerpoint/2010/main" val="274314898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3C249660-272E-47F7-9D48-2C0C44FDB8F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6123" y="735767"/>
            <a:ext cx="9657186" cy="5972391"/>
          </a:xfrm>
          <a:prstGeom prst="rect">
            <a:avLst/>
          </a:prstGeom>
        </p:spPr>
      </p:pic>
      <p:sp>
        <p:nvSpPr>
          <p:cNvPr id="5" name="Rechteck 4">
            <a:extLst>
              <a:ext uri="{FF2B5EF4-FFF2-40B4-BE49-F238E27FC236}">
                <a16:creationId xmlns:a16="http://schemas.microsoft.com/office/drawing/2014/main" id="{2A288D5F-8045-4644-AAB4-76CBBD371751}"/>
              </a:ext>
            </a:extLst>
          </p:cNvPr>
          <p:cNvSpPr/>
          <p:nvPr/>
        </p:nvSpPr>
        <p:spPr>
          <a:xfrm>
            <a:off x="766438" y="327124"/>
            <a:ext cx="9567169"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Besonderheit in </a:t>
            </a:r>
            <a:r>
              <a:rPr kumimoji="0" lang="de-DE" sz="18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forumStar</a:t>
            </a:r>
            <a:r>
              <a:rPr kumimoji="0" lang="de-DE"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beim Weglegen:</a:t>
            </a:r>
          </a:p>
        </p:txBody>
      </p:sp>
    </p:spTree>
    <p:extLst>
      <p:ext uri="{BB962C8B-B14F-4D97-AF65-F5344CB8AC3E}">
        <p14:creationId xmlns:p14="http://schemas.microsoft.com/office/powerpoint/2010/main" val="3101525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6CDA4E35-9EB3-40E6-8E13-9A1CB6700F1B}"/>
              </a:ext>
            </a:extLst>
          </p:cNvPr>
          <p:cNvPicPr>
            <a:picLocks noChangeAspect="1"/>
          </p:cNvPicPr>
          <p:nvPr/>
        </p:nvPicPr>
        <p:blipFill rotWithShape="1">
          <a:blip r:embed="rId2"/>
          <a:srcRect l="6123" t="11701" r="9847" b="3946"/>
          <a:stretch/>
        </p:blipFill>
        <p:spPr>
          <a:xfrm>
            <a:off x="973494" y="536510"/>
            <a:ext cx="10245012" cy="5784980"/>
          </a:xfrm>
          <a:prstGeom prst="rect">
            <a:avLst/>
          </a:prstGeom>
        </p:spPr>
      </p:pic>
      <p:sp>
        <p:nvSpPr>
          <p:cNvPr id="3" name="Rechteck 2">
            <a:extLst>
              <a:ext uri="{FF2B5EF4-FFF2-40B4-BE49-F238E27FC236}">
                <a16:creationId xmlns:a16="http://schemas.microsoft.com/office/drawing/2014/main" id="{5C49A771-120E-7746-E036-544CC05032B4}"/>
              </a:ext>
            </a:extLst>
          </p:cNvPr>
          <p:cNvSpPr/>
          <p:nvPr/>
        </p:nvSpPr>
        <p:spPr>
          <a:xfrm>
            <a:off x="5529533" y="2044460"/>
            <a:ext cx="1587260" cy="29329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de-DE" dirty="0"/>
              <a:t>§ 74 InsO</a:t>
            </a:r>
          </a:p>
        </p:txBody>
      </p:sp>
    </p:spTree>
    <p:extLst>
      <p:ext uri="{BB962C8B-B14F-4D97-AF65-F5344CB8AC3E}">
        <p14:creationId xmlns:p14="http://schemas.microsoft.com/office/powerpoint/2010/main" val="133134579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105414E-1155-40CA-9502-96B6B9C8AA7C}"/>
              </a:ext>
            </a:extLst>
          </p:cNvPr>
          <p:cNvSpPr/>
          <p:nvPr/>
        </p:nvSpPr>
        <p:spPr>
          <a:xfrm>
            <a:off x="609600" y="797510"/>
            <a:ext cx="10972799" cy="5262979"/>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 Wird für eine unter „AR“ registrierte Sache ein anderes Registerzeichen vergeben, wird die Sache ausschließlich unter dem neuen Registerzeichen weitergeführt und zu bestehenden oder anzulegenden Akten genommen. Das neue Aktenzeichen ist im Allgemeinen Register zu vermerken.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 Im Allgemeinen Register sind folgende Angaben zu vermerken: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Aktenzeichen,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 Datum des Eingangs,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 Vor- und Familienname oder Bezeichnung der Beteiligten oder der ersuchenden Stelle sowie deren Anschrift,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 Bezeichnung der Angelegenheit, </a:t>
            </a:r>
            <a:endPar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Verbleib oder späteres Aktenzeichen,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 Jahr der Anordnung des Weglegens und des Ablaufs der Aufbewahrungsfrist,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7. Bemerkungen. </a:t>
            </a:r>
          </a:p>
        </p:txBody>
      </p:sp>
    </p:spTree>
    <p:extLst>
      <p:ext uri="{BB962C8B-B14F-4D97-AF65-F5344CB8AC3E}">
        <p14:creationId xmlns:p14="http://schemas.microsoft.com/office/powerpoint/2010/main" val="1087899106"/>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a:extLst>
              <a:ext uri="{FF2B5EF4-FFF2-40B4-BE49-F238E27FC236}">
                <a16:creationId xmlns:a16="http://schemas.microsoft.com/office/drawing/2014/main" id="{42F6257D-1EBA-4CFC-8B32-7AEAF874B6A8}"/>
              </a:ext>
            </a:extLst>
          </p:cNvPr>
          <p:cNvSpPr/>
          <p:nvPr/>
        </p:nvSpPr>
        <p:spPr>
          <a:xfrm>
            <a:off x="584548" y="766732"/>
            <a:ext cx="11022903" cy="5324535"/>
          </a:xfrm>
          <a:prstGeom prst="rect">
            <a:avLst/>
          </a:prstGeom>
          <a:solidFill>
            <a:schemeClr val="accent2">
              <a:lumMod val="40000"/>
              <a:lumOff val="6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11 Allgemeines Register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endPar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a:t>
            </a:r>
            <a:r>
              <a:rPr kumimoji="0" lang="de-DE"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 </a:t>
            </a:r>
            <a:r>
              <a:rPr kumimoji="0" lang="de-DE" sz="2000" b="0" i="0" u="none" strike="noStrike" kern="1200" cap="none" spc="0" normalizeH="0" baseline="30000" noProof="0" dirty="0">
                <a:ln>
                  <a:noFill/>
                </a:ln>
                <a:solidFill>
                  <a:srgbClr val="000000"/>
                </a:solidFill>
                <a:effectLst/>
                <a:uLnTx/>
                <a:uFillTx/>
                <a:latin typeface="Verdana" panose="020B0604030504040204" pitchFamily="34" charset="0"/>
                <a:ea typeface="Verdana" panose="020B0604030504040204" pitchFamily="34" charset="0"/>
                <a:cs typeface="Arial" panose="020B0604020202020204" pitchFamily="34" charset="0"/>
              </a:rPr>
              <a:t>¹</a:t>
            </a:r>
            <a:r>
              <a:rPr kumimoji="0" lang="de-DE"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Unter </a:t>
            </a: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dem Registerzeichen „AR“ sind insbesondere zu registrieren: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1. Eingänge, bei denen zweifelhaft ist, ob sie zu bereits bestehenden oder noch anzulegenden Akten zu nehmen oder unter welchem Registerzeichen sie zu registrieren sind,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2. Dokumente, die ohne sachliche Verfügung an ein anderes Gericht oder eine andere Behörde abzugeben sind,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3. Mitteilungen von anderen Abteilungen, Gerichten und Behörden, bei denen zweifelhaft ist, ob sie zu Maßnahmen Anlass geben,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4. schriftliche Anträge auf Auskunft, zum Beispiel Gläubigeranfragen, soweit ein entsprechendes Verfahren nicht anhängig ist,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5. Schutzschriften.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²</a:t>
            </a: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Die Führung von thematisch geordneten Sammelakten nach § 3 Absatz 1 Satz 2 ist zulässig.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Verdana" panose="020B0604030504040204" pitchFamily="34" charset="0"/>
                <a:cs typeface="Arial" panose="020B0604020202020204" pitchFamily="34" charset="0"/>
              </a:rPr>
              <a:t>³</a:t>
            </a: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Für Mitteilungen nach Nummer 3 kann auf eine Registrierung verzichtet werden, soweit die Sammelakte alphabetisch geführt wird. </a:t>
            </a:r>
            <a:r>
              <a:rPr kumimoji="0" lang="de-DE" sz="2000" b="0" i="0" u="none" strike="noStrike" kern="1200" cap="none" spc="0" normalizeH="0" baseline="0" noProof="0" dirty="0">
                <a:ln>
                  <a:noFill/>
                </a:ln>
                <a:solidFill>
                  <a:srgbClr val="000000"/>
                </a:solidFill>
                <a:effectLst/>
                <a:uLnTx/>
                <a:uFillTx/>
                <a:latin typeface="Verdana" panose="020B0604030504040204" pitchFamily="34" charset="0"/>
                <a:ea typeface="Verdana" panose="020B0604030504040204" pitchFamily="34" charset="0"/>
                <a:cs typeface="Arial" panose="020B0604020202020204" pitchFamily="34" charset="0"/>
              </a:rPr>
              <a:t>⁴D</a:t>
            </a:r>
            <a:r>
              <a:rPr kumimoji="0" lang="de-DE"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ie Sammelakten nach den Sätzen 2 und 3 werden in Jahresheften geführt und drei Monate nach Ablauf des Kalenderjahres weggelegt. </a:t>
            </a:r>
          </a:p>
        </p:txBody>
      </p:sp>
    </p:spTree>
    <p:extLst>
      <p:ext uri="{BB962C8B-B14F-4D97-AF65-F5344CB8AC3E}">
        <p14:creationId xmlns:p14="http://schemas.microsoft.com/office/powerpoint/2010/main" val="2260900626"/>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Facette">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1091</Words>
  <Application>Microsoft Office PowerPoint</Application>
  <PresentationFormat>Breitbild</PresentationFormat>
  <Paragraphs>142</Paragraphs>
  <Slides>91</Slides>
  <Notes>5</Notes>
  <HiddenSlides>0</HiddenSlides>
  <MMClips>0</MMClips>
  <ScaleCrop>false</ScaleCrop>
  <HeadingPairs>
    <vt:vector size="6" baseType="variant">
      <vt:variant>
        <vt:lpstr>Verwendete Schriftarten</vt:lpstr>
      </vt:variant>
      <vt:variant>
        <vt:i4>9</vt:i4>
      </vt:variant>
      <vt:variant>
        <vt:lpstr>Design</vt:lpstr>
      </vt:variant>
      <vt:variant>
        <vt:i4>3</vt:i4>
      </vt:variant>
      <vt:variant>
        <vt:lpstr>Folientitel</vt:lpstr>
      </vt:variant>
      <vt:variant>
        <vt:i4>91</vt:i4>
      </vt:variant>
    </vt:vector>
  </HeadingPairs>
  <TitlesOfParts>
    <vt:vector size="103" baseType="lpstr">
      <vt:lpstr>Aptos</vt:lpstr>
      <vt:lpstr>Aptos Display</vt:lpstr>
      <vt:lpstr>Arial</vt:lpstr>
      <vt:lpstr>Calibri</vt:lpstr>
      <vt:lpstr>Calibri Light</vt:lpstr>
      <vt:lpstr>Trebuchet MS</vt:lpstr>
      <vt:lpstr>Verdana</vt:lpstr>
      <vt:lpstr>Wingdings</vt:lpstr>
      <vt:lpstr>Wingdings 3</vt:lpstr>
      <vt:lpstr>Office</vt:lpstr>
      <vt:lpstr>1_Office</vt:lpstr>
      <vt:lpstr>Facette</vt:lpstr>
      <vt:lpstr>PowerPoint-Präsentation</vt:lpstr>
      <vt:lpstr>PowerPoint-Präsentation</vt:lpstr>
      <vt:lpstr>PowerPoint-Präsentation</vt:lpstr>
      <vt:lpstr>Zweck und Ziel des Insolvenzverfahrens, § 1 InsO</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Der Eröffnungsbeschluss §§ 27-29 InsO</vt:lpstr>
      <vt:lpstr>Bekanntgabe der Eröffnung</vt:lpstr>
      <vt:lpstr>Die Wirkungen des eröffneten Verfahrens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Hinz, Sandy</dc:creator>
  <cp:lastModifiedBy>Hinz, Sandy</cp:lastModifiedBy>
  <cp:revision>2</cp:revision>
  <dcterms:created xsi:type="dcterms:W3CDTF">2026-06-23T08:48:32Z</dcterms:created>
  <dcterms:modified xsi:type="dcterms:W3CDTF">2026-06-23T08:57:02Z</dcterms:modified>
</cp:coreProperties>
</file>