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318" r:id="rId3"/>
    <p:sldId id="343" r:id="rId4"/>
    <p:sldId id="276" r:id="rId5"/>
    <p:sldId id="292" r:id="rId6"/>
    <p:sldId id="296" r:id="rId7"/>
    <p:sldId id="294" r:id="rId8"/>
    <p:sldId id="297" r:id="rId9"/>
    <p:sldId id="295" r:id="rId10"/>
    <p:sldId id="298" r:id="rId11"/>
    <p:sldId id="299" r:id="rId12"/>
    <p:sldId id="300" r:id="rId13"/>
    <p:sldId id="301" r:id="rId14"/>
    <p:sldId id="302" r:id="rId15"/>
    <p:sldId id="303" r:id="rId16"/>
    <p:sldId id="304" r:id="rId1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DE309A-BFEA-413A-BE33-F675AF0D96FB}" type="datetimeFigureOut">
              <a:rPr lang="de-DE" smtClean="0"/>
              <a:t>23.06.2026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5DA16-F6DF-464E-84D7-4381749407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5767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2D0A8-1162-4C75-9CB9-81C9F914DBD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1060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Expedition </a:t>
            </a:r>
            <a:r>
              <a:rPr lang="de-DE" dirty="0" err="1"/>
              <a:t>Bl</a:t>
            </a:r>
            <a:r>
              <a:rPr lang="de-DE" dirty="0"/>
              <a:t>. 28 Übungsaufgaben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2D0A8-1162-4C75-9CB9-81C9F914DBD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9358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2D0A8-1162-4C75-9CB9-81C9F914DBD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5935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65DA16-F6DF-464E-84D7-438174940705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1128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0314EB-F0D2-4230-95A2-12885BFF1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5E6E1A4-D3A9-4A50-AEB7-F72F86F8EA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7B84DEC-8340-4CBB-ABEC-52AB0D623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666E4-9CEF-492C-8FF4-976DC4457E65}" type="datetimeFigureOut">
              <a:rPr lang="de-DE" smtClean="0"/>
              <a:t>23.06.2026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193607-F88D-47C3-B400-C3A4C90DA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AB8BB80-5F75-40FD-A4E2-B50EF2DD0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F655-5A26-4F6F-A5CF-ED2DE4DE33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0300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9CC72E-E42D-42AA-B8F2-8C0B31304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FE7EEFF-D068-4AEE-854A-2F0F133C15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35E95D-F007-4E67-8763-562143B7E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666E4-9CEF-492C-8FF4-976DC4457E65}" type="datetimeFigureOut">
              <a:rPr lang="de-DE" smtClean="0"/>
              <a:t>23.06.2026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C4ECAA1-C3A5-4829-851E-1CABF6F9D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6845BC5-A2A0-4109-957C-C6F32ECB5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F655-5A26-4F6F-A5CF-ED2DE4DE33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7230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EEED989-F4E8-4D96-B17D-79FE40F7B3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CCE9E19-4F5C-4460-B313-B81917FA74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6CBD9AD-9B17-4861-AE8F-2C2745C36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666E4-9CEF-492C-8FF4-976DC4457E65}" type="datetimeFigureOut">
              <a:rPr lang="de-DE" smtClean="0"/>
              <a:t>23.06.2026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310C06B-8D63-414B-AA64-A15B8338D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9AE28E0-8B69-4897-A232-383FA7EA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F655-5A26-4F6F-A5CF-ED2DE4DE33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98825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466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14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177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6/23/2026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501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0822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7954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75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889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35B61E-98F0-4E78-AC9B-BDD3F522E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AC08569-F24C-44CA-8ED0-E38A0DF066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622FBFF-220D-4315-93DF-E6437894D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666E4-9CEF-492C-8FF4-976DC4457E65}" type="datetimeFigureOut">
              <a:rPr lang="de-DE" smtClean="0"/>
              <a:t>23.06.2026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67BE30F-457D-4242-829B-76E53E3D9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877F63D-D80D-4352-9734-6B065E3D5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F655-5A26-4F6F-A5CF-ED2DE4DE33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86089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5907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1411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40653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7985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346367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1942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9161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592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F0DC0E-5012-49B3-A64C-AE2256D2C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0A3467F-B6C3-4643-AC3F-AAE4D7B462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580C1A1-1CEB-4972-B03D-EF1AEF547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666E4-9CEF-492C-8FF4-976DC4457E65}" type="datetimeFigureOut">
              <a:rPr lang="de-DE" smtClean="0"/>
              <a:t>23.06.2026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4778B32-6DE1-41C3-AFD6-1A93E4BC9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1F77FF5-CA71-4565-9C07-275F78A74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F655-5A26-4F6F-A5CF-ED2DE4DE33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1186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841356-4DF5-4C06-AFDD-BF8959B1D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65F89EC-6894-41AE-92A4-81CE8220FF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18529FA-B7D3-43E4-9543-36C6C69F4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6CD6F8F-C141-480C-87AD-2ED0F099C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666E4-9CEF-492C-8FF4-976DC4457E65}" type="datetimeFigureOut">
              <a:rPr lang="de-DE" smtClean="0"/>
              <a:t>23.06.2026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7849EB6-F4C5-4F05-B2CB-D648CE56C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6A68A31-1278-48F0-B7B2-2F099EF0B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F655-5A26-4F6F-A5CF-ED2DE4DE33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590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6B89EC-7FAA-45C3-BFCC-857A9FAA0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17FE546-C24D-4D0B-A366-D396817900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5DEE77F-E9D9-4B5D-8501-B2936F1D8D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7B03556-E54B-49DC-B630-9FA45950B5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C282C65-BB96-4D93-AC6B-1DC0357125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C5FD1E3-5BD7-4F22-B65A-78898CB63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666E4-9CEF-492C-8FF4-976DC4457E65}" type="datetimeFigureOut">
              <a:rPr lang="de-DE" smtClean="0"/>
              <a:t>23.06.2026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B1781BF-748D-4347-A96E-D4976A80A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B9A8AD9-72A7-4587-BCE0-1EFF7D802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F655-5A26-4F6F-A5CF-ED2DE4DE33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8530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9EADD8-9AE8-4AE8-AF87-26BF4B15D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C5176EE-70FA-4269-A1BD-6E3AB3E11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666E4-9CEF-492C-8FF4-976DC4457E65}" type="datetimeFigureOut">
              <a:rPr lang="de-DE" smtClean="0"/>
              <a:t>23.06.2026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B390F70-45B3-4C9E-A6ED-CF836E6DB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60B4E66-F74C-45F2-986D-E92E1988A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F655-5A26-4F6F-A5CF-ED2DE4DE33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9497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397FAC2-71F4-4569-8F27-FDD62E3AA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666E4-9CEF-492C-8FF4-976DC4457E65}" type="datetimeFigureOut">
              <a:rPr lang="de-DE" smtClean="0"/>
              <a:t>23.06.2026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81BBB59-DEAC-42CA-83CB-E4C507576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2AFF491-97CC-4C4A-AAC8-98A3CE6D9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F655-5A26-4F6F-A5CF-ED2DE4DE33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5588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62A8A4-DA93-49F5-A093-03A658130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F01480C-5DBB-44B7-80BD-5A493D15A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D5EE4E8-CD88-4BC3-90E2-22169052FB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7042712-388B-4BE7-A4D9-7A9BA4494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666E4-9CEF-492C-8FF4-976DC4457E65}" type="datetimeFigureOut">
              <a:rPr lang="de-DE" smtClean="0"/>
              <a:t>23.06.2026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B6143ED-17CC-433C-8900-A969DDB9E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88CB377-20DE-4ACA-8C36-BBEA42F7C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F655-5A26-4F6F-A5CF-ED2DE4DE33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059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DC2E99-58AE-4049-B5EB-0EA70C14B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AC10DBC-C26C-49AC-BACA-E3CA5A1A19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1D5CC91-889A-4919-801F-7CF416192E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555BAC7-225F-44A1-9241-60639292D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666E4-9CEF-492C-8FF4-976DC4457E65}" type="datetimeFigureOut">
              <a:rPr lang="de-DE" smtClean="0"/>
              <a:t>23.06.2026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04C9E59-F9DB-4AE0-B5DE-A740BF058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21CEDCE-0D83-4AAA-B2D4-1CB3659F5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F655-5A26-4F6F-A5CF-ED2DE4DE33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8277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6A27C2D-FAAE-4437-B834-7DE7CEF44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59AF129-B49E-430D-A9B8-38067AE8B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250E8CF-5AE6-40E5-98FA-8579AB7F82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666E4-9CEF-492C-8FF4-976DC4457E65}" type="datetimeFigureOut">
              <a:rPr lang="de-DE" smtClean="0"/>
              <a:t>23.06.2026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A923894-8AA6-4B63-BD3B-B4E430585B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B9CBB20-100C-4F39-B8E3-A5ED0F6C2F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AF655-5A26-4F6F-A5CF-ED2DE4DE33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86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753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Der Eröffnungsbeschluss §§ 27-29 InsO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Genaue Schuldnerbezeichnung</a:t>
            </a:r>
          </a:p>
          <a:p>
            <a:r>
              <a:rPr lang="de-DE" dirty="0"/>
              <a:t>Angabe des Eröffnungsgrundes (fakultativ)</a:t>
            </a:r>
          </a:p>
          <a:p>
            <a:r>
              <a:rPr lang="de-DE" dirty="0"/>
              <a:t>Stunde der Eröffnung  (genauer Zeitpunkt)</a:t>
            </a:r>
          </a:p>
          <a:p>
            <a:r>
              <a:rPr lang="de-DE" dirty="0"/>
              <a:t>Ernennung eines Insolvenzverwalters</a:t>
            </a:r>
          </a:p>
          <a:p>
            <a:r>
              <a:rPr lang="de-DE" dirty="0"/>
              <a:t>Frist zur Forderungsanmeldung beim IV (mind. 2 Wochen, max. 3 Monate)</a:t>
            </a:r>
          </a:p>
          <a:p>
            <a:r>
              <a:rPr lang="de-DE" dirty="0"/>
              <a:t>Aufforderung zur Mitteilung von Sicherungsrechten</a:t>
            </a:r>
          </a:p>
          <a:p>
            <a:r>
              <a:rPr lang="de-DE" dirty="0"/>
              <a:t>Aufforderung, nicht mehr an den Schuldner zu leisten</a:t>
            </a:r>
          </a:p>
          <a:p>
            <a:r>
              <a:rPr lang="de-DE" dirty="0"/>
              <a:t>Bestimmung eines Berichtstermins (mind. 6 Wochen, max. 3 Monate)</a:t>
            </a:r>
          </a:p>
          <a:p>
            <a:r>
              <a:rPr lang="de-DE" dirty="0"/>
              <a:t>Bestimmung eines allgemeinen Prüfungstermins (spät. 2 Monate nach Ablauf der Anmeldefrist)</a:t>
            </a:r>
          </a:p>
        </p:txBody>
      </p:sp>
    </p:spTree>
    <p:extLst>
      <p:ext uri="{BB962C8B-B14F-4D97-AF65-F5344CB8AC3E}">
        <p14:creationId xmlns:p14="http://schemas.microsoft.com/office/powerpoint/2010/main" val="356768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A293895A-3B25-4289-B7E4-E025D66079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90" t="12355" r="9564" b="4221"/>
          <a:stretch/>
        </p:blipFill>
        <p:spPr>
          <a:xfrm>
            <a:off x="978715" y="568354"/>
            <a:ext cx="10234569" cy="572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798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24055B74-ED6C-492F-8585-89F4A86228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56" t="12966" r="9724" b="3976"/>
          <a:stretch/>
        </p:blipFill>
        <p:spPr>
          <a:xfrm>
            <a:off x="961938" y="580937"/>
            <a:ext cx="10268124" cy="569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672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6F33E0B7-A162-4CC5-BCB5-B0157C7C3E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8" t="17816" r="13362" b="10689"/>
          <a:stretch/>
        </p:blipFill>
        <p:spPr>
          <a:xfrm>
            <a:off x="1354520" y="977462"/>
            <a:ext cx="9482959" cy="490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257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6B6EC3DC-F2C1-49BD-A7B1-64026249B6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94" t="12299" r="9806" b="4827"/>
          <a:stretch/>
        </p:blipFill>
        <p:spPr>
          <a:xfrm>
            <a:off x="999796" y="587265"/>
            <a:ext cx="10192407" cy="5683470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DC172C22-27D2-956A-853E-748836D614A2}"/>
              </a:ext>
            </a:extLst>
          </p:cNvPr>
          <p:cNvSpPr/>
          <p:nvPr/>
        </p:nvSpPr>
        <p:spPr>
          <a:xfrm>
            <a:off x="5050766" y="1552755"/>
            <a:ext cx="1676400" cy="37093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400" dirty="0"/>
              <a:t>§ 97 InsO</a:t>
            </a:r>
          </a:p>
        </p:txBody>
      </p:sp>
    </p:spTree>
    <p:extLst>
      <p:ext uri="{BB962C8B-B14F-4D97-AF65-F5344CB8AC3E}">
        <p14:creationId xmlns:p14="http://schemas.microsoft.com/office/powerpoint/2010/main" val="3801543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96745AD9-863F-4890-B0F0-A3D2820121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42" t="12530" r="9936" b="4367"/>
          <a:stretch/>
        </p:blipFill>
        <p:spPr>
          <a:xfrm>
            <a:off x="980089" y="579382"/>
            <a:ext cx="10231821" cy="569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55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6D069579-9259-4B70-BC78-F91EB4752F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81" t="18046" r="12781" b="10805"/>
          <a:stretch/>
        </p:blipFill>
        <p:spPr>
          <a:xfrm>
            <a:off x="1338755" y="989286"/>
            <a:ext cx="9514489" cy="487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412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Bekanntgabe </a:t>
            </a:r>
            <a:r>
              <a:rPr lang="de-DE"/>
              <a:t>der Eröffnung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4" y="2160589"/>
            <a:ext cx="9676034" cy="3880773"/>
          </a:xfrm>
        </p:spPr>
        <p:txBody>
          <a:bodyPr>
            <a:normAutofit/>
          </a:bodyPr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sofortige öffentliche Bekanntmachung §§ 30, 9 InsO</a:t>
            </a:r>
          </a:p>
          <a:p>
            <a:pPr marL="0" indent="0">
              <a:buNone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Zustellung an Schuldner und Gläubiger §§ 30, 8 InsO</a:t>
            </a:r>
          </a:p>
          <a:p>
            <a:pPr marL="0" indent="0">
              <a:buNone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Übersendung Beschlussausfertigung an Handelsregister § 31 InsO</a:t>
            </a:r>
          </a:p>
          <a:p>
            <a:pPr marL="0" indent="0">
              <a:buNone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Ersuchen an das Grundbuchamt § 32 Abs. 2 InsO</a:t>
            </a:r>
          </a:p>
        </p:txBody>
      </p:sp>
    </p:spTree>
    <p:extLst>
      <p:ext uri="{BB962C8B-B14F-4D97-AF65-F5344CB8AC3E}">
        <p14:creationId xmlns:p14="http://schemas.microsoft.com/office/powerpoint/2010/main" val="139601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Wirkungen des eröffneten Verfahrens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DE" sz="2400" dirty="0"/>
              <a:t>Übergang des Verwaltungs- und Verfügungsrechts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dirty="0"/>
              <a:t>Beschlagnahme und Pfändungspfandrecht an Insolvenzmasse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dirty="0"/>
              <a:t>Verfügungen des Schuldners werden unwirksam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dirty="0"/>
              <a:t>Leistungen an den Schuldner untersagt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dirty="0"/>
              <a:t>Vollstreckungsverbot für Insolvenzgläubiger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dirty="0"/>
              <a:t>Aufnahme von Aktiv- und Passivprozessen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517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8A9A5F6-A26E-4619-92F4-66A62AAC2A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98" t="11973" r="9542" b="4354"/>
          <a:stretch/>
        </p:blipFill>
        <p:spPr>
          <a:xfrm>
            <a:off x="959498" y="559837"/>
            <a:ext cx="10273004" cy="573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962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1C7044D9-255D-4DA9-86BA-B6ACB4A847CE}"/>
              </a:ext>
            </a:extLst>
          </p:cNvPr>
          <p:cNvSpPr txBox="1"/>
          <p:nvPr/>
        </p:nvSpPr>
        <p:spPr>
          <a:xfrm>
            <a:off x="1463879" y="920621"/>
            <a:ext cx="9264242" cy="50167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Eröffnungsbeschluss – vom Ri erlassen:</a:t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inkl. Datum und Uhrzeit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Ankündigung der RSB – erscheint im Beschluss nur, wenn auch der Antrag auf RSB im System eingetragen wurde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Benennung Insolvenzverwalter (IV)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Aufforderung an Gl. zur Anmeldung ihrer Forderungen beim IV; Zeitraum mind. 2 Wo., max. 3 Mo.</a:t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(keine Forderungsanmeldung – keine Quote, fallen aber unter die RSB)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Widerspruch d.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Sch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. oder d. IV gegen eine Forderung – bi. 4 Mo. (Forderung gilt trotzdem als angemeldet)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mit Beschluss auch Bestellungsurkunde für IV: nicht foliieren! Ri-Unterschrift?!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UdG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siegelt noch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bekommt IV mit allen Unterlagen übersandt</a:t>
            </a:r>
          </a:p>
          <a:p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(eAkte: elektronische Bestellungsurkunde; in Papierform nur noch, wenn in der InsO-Masse Immobilien vorhanden sind)</a:t>
            </a:r>
          </a:p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Akte mit EÖ-Beschluss </a:t>
            </a:r>
            <a:r>
              <a:rPr lang="de-DE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 eilt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zum</a:t>
            </a:r>
            <a:r>
              <a:rPr lang="de-DE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Rpfl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Verfügung zur Expedition inkl. VÖ und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MiZi‘s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801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C53D6C77-6566-4E2C-BB0F-949EE6CC14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52" t="11837" r="9693" b="3674"/>
          <a:stretch/>
        </p:blipFill>
        <p:spPr>
          <a:xfrm>
            <a:off x="978159" y="531844"/>
            <a:ext cx="10235681" cy="579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407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59696CC6-2527-4430-B34D-1C5B65AF70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76" t="12653" r="9770" b="4218"/>
          <a:stretch/>
        </p:blipFill>
        <p:spPr>
          <a:xfrm>
            <a:off x="978159" y="578497"/>
            <a:ext cx="10235682" cy="570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996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9B0ECAFB-FCD7-4E0E-AE4F-749A586493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24" t="11987" r="9588" b="4099"/>
          <a:stretch/>
        </p:blipFill>
        <p:spPr>
          <a:xfrm>
            <a:off x="957743" y="551575"/>
            <a:ext cx="10276514" cy="575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377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38BBCE03-9C6C-4BAB-84AC-3F6F173F53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99" t="11865" r="9586" b="4220"/>
          <a:stretch/>
        </p:blipFill>
        <p:spPr>
          <a:xfrm>
            <a:off x="974521" y="551576"/>
            <a:ext cx="10242958" cy="575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406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321</Words>
  <Application>Microsoft Office PowerPoint</Application>
  <PresentationFormat>Breitbild</PresentationFormat>
  <Paragraphs>45</Paragraphs>
  <Slides>15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15</vt:i4>
      </vt:variant>
    </vt:vector>
  </HeadingPairs>
  <TitlesOfParts>
    <vt:vector size="24" baseType="lpstr">
      <vt:lpstr>Aptos</vt:lpstr>
      <vt:lpstr>Arial</vt:lpstr>
      <vt:lpstr>Calibri</vt:lpstr>
      <vt:lpstr>Calibri Light</vt:lpstr>
      <vt:lpstr>Trebuchet MS</vt:lpstr>
      <vt:lpstr>Wingdings</vt:lpstr>
      <vt:lpstr>Wingdings 3</vt:lpstr>
      <vt:lpstr>Office</vt:lpstr>
      <vt:lpstr>Facette</vt:lpstr>
      <vt:lpstr>Der Eröffnungsbeschluss §§ 27-29 InsO</vt:lpstr>
      <vt:lpstr>Bekanntgabe der Eröffnung</vt:lpstr>
      <vt:lpstr>Die Wirkungen des eröffneten Verfahrens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Hinz, Sandy</dc:creator>
  <cp:lastModifiedBy>Hinz, Sandy</cp:lastModifiedBy>
  <cp:revision>9</cp:revision>
  <dcterms:created xsi:type="dcterms:W3CDTF">2025-05-19T11:33:22Z</dcterms:created>
  <dcterms:modified xsi:type="dcterms:W3CDTF">2026-06-23T08:31:39Z</dcterms:modified>
</cp:coreProperties>
</file>