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8" d="100"/>
          <a:sy n="68" d="100"/>
        </p:scale>
        <p:origin x="5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85D2-57FF-463A-B73D-3E420553D22C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5AFCB-49FD-4AB3-B844-3DB987F0BD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920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85D2-57FF-463A-B73D-3E420553D22C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5AFCB-49FD-4AB3-B844-3DB987F0BD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3094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85D2-57FF-463A-B73D-3E420553D22C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5AFCB-49FD-4AB3-B844-3DB987F0BD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6629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85D2-57FF-463A-B73D-3E420553D22C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5AFCB-49FD-4AB3-B844-3DB987F0BD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7486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85D2-57FF-463A-B73D-3E420553D22C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5AFCB-49FD-4AB3-B844-3DB987F0BD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5315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85D2-57FF-463A-B73D-3E420553D22C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5AFCB-49FD-4AB3-B844-3DB987F0BD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1496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85D2-57FF-463A-B73D-3E420553D22C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5AFCB-49FD-4AB3-B844-3DB987F0BD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520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85D2-57FF-463A-B73D-3E420553D22C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5AFCB-49FD-4AB3-B844-3DB987F0BD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5189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85D2-57FF-463A-B73D-3E420553D22C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5AFCB-49FD-4AB3-B844-3DB987F0BD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981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85D2-57FF-463A-B73D-3E420553D22C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5AFCB-49FD-4AB3-B844-3DB987F0BD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7842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85D2-57FF-463A-B73D-3E420553D22C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5AFCB-49FD-4AB3-B844-3DB987F0BD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1051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A85D2-57FF-463A-B73D-3E420553D22C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5AFCB-49FD-4AB3-B844-3DB987F0BD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915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241406" y="110144"/>
            <a:ext cx="37279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elterliche Sorge</a:t>
            </a:r>
            <a:endParaRPr lang="de-DE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351691" y="935898"/>
            <a:ext cx="11507373" cy="78319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</a:rPr>
              <a:t>Recht und die Pflicht der Eltern für das Kind zu </a:t>
            </a: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sorgen -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Personen- und Vermögenssorge, </a:t>
            </a:r>
            <a:endParaRPr 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Vertretung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des Kindes </a:t>
            </a:r>
            <a:endParaRPr lang="de-DE" dirty="0"/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8189125"/>
              </p:ext>
            </p:extLst>
          </p:nvPr>
        </p:nvGraphicFramePr>
        <p:xfrm>
          <a:off x="351690" y="1960070"/>
          <a:ext cx="11507374" cy="1371600"/>
        </p:xfrm>
        <a:graphic>
          <a:graphicData uri="http://schemas.openxmlformats.org/drawingml/2006/table">
            <a:tbl>
              <a:tblPr firstRow="1" firstCol="1" bandRow="1"/>
              <a:tblGrid>
                <a:gridCol w="5500469">
                  <a:extLst>
                    <a:ext uri="{9D8B030D-6E8A-4147-A177-3AD203B41FA5}">
                      <a16:colId xmlns:a16="http://schemas.microsoft.com/office/drawing/2014/main" val="4058539046"/>
                    </a:ext>
                  </a:extLst>
                </a:gridCol>
                <a:gridCol w="6006905">
                  <a:extLst>
                    <a:ext uri="{9D8B030D-6E8A-4147-A177-3AD203B41FA5}">
                      <a16:colId xmlns:a16="http://schemas.microsoft.com/office/drawing/2014/main" val="219463171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gemeinsame Sorgerecht</a:t>
                      </a:r>
                      <a:endParaRPr lang="de-DE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verheirate Eltern – automatisch </a:t>
                      </a:r>
                      <a:endParaRPr lang="de-DE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unverheiratete Eltern – Sorgerechtserklärung </a:t>
                      </a:r>
                      <a:endParaRPr lang="de-DE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gerichtliche Übertragung </a:t>
                      </a:r>
                      <a:endParaRPr lang="de-DE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Alleinsorge</a:t>
                      </a:r>
                      <a:endParaRPr lang="de-DE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Mutter, wenn diese mit dem Vater nicht verheiratet und keine Sorgerechtsklärung abgegeben wurde</a:t>
                      </a:r>
                      <a:endParaRPr lang="de-DE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durch gerichtliche Übertragung </a:t>
                      </a:r>
                      <a:endParaRPr lang="de-DE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677042"/>
                  </a:ext>
                </a:extLst>
              </a:tr>
            </a:tbl>
          </a:graphicData>
        </a:graphic>
      </p:graphicFrame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300230"/>
              </p:ext>
            </p:extLst>
          </p:nvPr>
        </p:nvGraphicFramePr>
        <p:xfrm>
          <a:off x="351690" y="3572649"/>
          <a:ext cx="11507376" cy="2590800"/>
        </p:xfrm>
        <a:graphic>
          <a:graphicData uri="http://schemas.openxmlformats.org/drawingml/2006/table">
            <a:tbl>
              <a:tblPr firstRow="1" firstCol="1" bandRow="1"/>
              <a:tblGrid>
                <a:gridCol w="4403192">
                  <a:extLst>
                    <a:ext uri="{9D8B030D-6E8A-4147-A177-3AD203B41FA5}">
                      <a16:colId xmlns:a16="http://schemas.microsoft.com/office/drawing/2014/main" val="1225261553"/>
                    </a:ext>
                  </a:extLst>
                </a:gridCol>
                <a:gridCol w="7104184">
                  <a:extLst>
                    <a:ext uri="{9D8B030D-6E8A-4147-A177-3AD203B41FA5}">
                      <a16:colId xmlns:a16="http://schemas.microsoft.com/office/drawing/2014/main" val="22872096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gemeinsame eSo – im Allgemeinen </a:t>
                      </a:r>
                      <a:endParaRPr lang="de-DE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im gegenseitigem Einvernehmen </a:t>
                      </a:r>
                      <a:endParaRPr lang="de-DE" sz="20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zum </a:t>
                      </a:r>
                      <a:r>
                        <a:rPr lang="de-DE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Wohl des Kindes </a:t>
                      </a: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(§ 1627 BGB)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keine </a:t>
                      </a:r>
                      <a:r>
                        <a:rPr lang="de-DE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Einigung: Gericht überträgt</a:t>
                      </a:r>
                      <a:r>
                        <a:rPr lang="de-DE" sz="20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Entscheidung </a:t>
                      </a:r>
                      <a:r>
                        <a:rPr lang="de-DE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auf einen Elternteil </a:t>
                      </a:r>
                      <a:r>
                        <a:rPr lang="de-DE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de-DE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6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(§ </a:t>
                      </a: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1628 BGB)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gemeinsame eSo – Trennung/Scheidung </a:t>
                      </a:r>
                      <a:endParaRPr lang="de-DE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Angelegenheiten des täglichen Lebens – Elternteil, bei dem sich das Kind </a:t>
                      </a:r>
                      <a:r>
                        <a:rPr lang="de-DE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aufhält </a:t>
                      </a: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(§ 1687 I S. 2 + 3 BGB) 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Angelegenheiten von erheblicher Bedeutung – gegenseitiges Einvernehmen </a:t>
                      </a:r>
                      <a:r>
                        <a:rPr lang="de-DE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 keine Einigung: Gericht überträgt</a:t>
                      </a:r>
                      <a:r>
                        <a:rPr lang="de-DE" sz="20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Entscheidung auf einen Elternteil </a:t>
                      </a:r>
                      <a:r>
                        <a:rPr lang="de-DE" sz="16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(§ 1628 BGB)</a:t>
                      </a:r>
                      <a:endParaRPr lang="de-DE" sz="16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Gefahr </a:t>
                      </a:r>
                      <a:r>
                        <a:rPr lang="de-DE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 Verzug – der Elternteil, bei dem sich das gerade aufhält – Notvertretungsrecht </a:t>
                      </a:r>
                      <a:endParaRPr lang="de-DE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2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254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Breitbild</PresentationFormat>
  <Paragraphs>18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Dittrich, Katja</dc:creator>
  <cp:lastModifiedBy>Dittrich, Katja</cp:lastModifiedBy>
  <cp:revision>8</cp:revision>
  <dcterms:created xsi:type="dcterms:W3CDTF">2023-03-17T04:38:28Z</dcterms:created>
  <dcterms:modified xsi:type="dcterms:W3CDTF">2023-03-21T13:45:24Z</dcterms:modified>
</cp:coreProperties>
</file>