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271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56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4484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4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1100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39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617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040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56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80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404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1B3BD-D336-47C5-A072-BC9A73C3048F}" type="datetimeFigureOut">
              <a:rPr lang="de-DE" smtClean="0"/>
              <a:t>08.11.2024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48877-302E-457B-B3E2-2BA3BCA0D3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30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5233182" y="253218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Unterhalt</a:t>
            </a:r>
            <a:endParaRPr lang="de-DE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67286" y="970672"/>
            <a:ext cx="6020972" cy="557080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Verwandtenunterhalt: </a:t>
            </a:r>
          </a:p>
          <a:p>
            <a:pPr algn="ctr"/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alle Verwandten in gerader Linie</a:t>
            </a:r>
          </a:p>
          <a:p>
            <a:pPr algn="ctr"/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>unterhaltsberechtigt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= wer sich nicht selbst unterhalten kann </a:t>
            </a: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u="sng" dirty="0">
                <a:latin typeface="Arial" panose="020B0604020202020204" pitchFamily="34" charset="0"/>
                <a:cs typeface="Arial" panose="020B0604020202020204" pitchFamily="34" charset="0"/>
              </a:rPr>
              <a:t>unterhaltspflichtig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= wer in der Lage ist, Unterhalt zu gewähren</a:t>
            </a: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Rangfolge gemäß § 1609 BGB </a:t>
            </a: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Geldrente monatlich im Voraus</a:t>
            </a: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Anspruch kann beschränkt werden bzw. wegfallen</a:t>
            </a: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Ende: Tod des Berechtigten oder des Verpflichteten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7061982" y="1674055"/>
            <a:ext cx="4389120" cy="415498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latin typeface="Arial" panose="020B0604020202020204" pitchFamily="34" charset="0"/>
                <a:cs typeface="Arial" panose="020B0604020202020204" pitchFamily="34" charset="0"/>
              </a:rPr>
              <a:t>Kindesunterhalt: </a:t>
            </a:r>
          </a:p>
          <a:p>
            <a:pPr algn="ctr"/>
            <a:endParaRPr lang="de-DE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Bedarf richtet sich nach dem Lebensalter und dem bereinigten Nettoeinkommen des barunterhaltspflichtigen Elternteils</a:t>
            </a: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Unterhalt als Prozentsatz des jeweiligen Mindestunterhalts</a:t>
            </a:r>
          </a:p>
          <a:p>
            <a:pPr algn="ctr"/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Düsseldorfer Tabelle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77186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422031" y="728261"/>
            <a:ext cx="1140889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>
              <a:lnSpc>
                <a:spcPct val="150000"/>
              </a:lnSpc>
              <a:spcAft>
                <a:spcPts val="0"/>
              </a:spcAft>
            </a:pPr>
            <a:r>
              <a:rPr lang="de-DE" sz="2400" u="dotted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Beispiel A):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8-jährige, bei seiner Mutter wohnhafte Kind möchte von seinem voll erwerbstätigen Vater ab 01.01.2023 Unterhalt haben, der Vater verfügt über ein bereinigtes Nettoeinkommen von 2.000,00 € - die Eltern sind noch verheiratet und der Vater schuldet der Mutter noch Trennungsunterhalt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Düsseldorfer Tabelle: Altersstufe 2, Einkommensklasse 2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Bedarf = </a:t>
            </a:r>
            <a:r>
              <a:rPr lang="de-DE" sz="240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brutto 551,00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Betrag vermindert sich um das vom Vater hälftig zustehende Kindergeld = 125,00 €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bereinigte Bedarf = 551,00 € - 125,00 € = 426,00 €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93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95422" y="942535"/>
            <a:ext cx="1146517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>
              <a:lnSpc>
                <a:spcPct val="150000"/>
              </a:lnSpc>
              <a:spcAft>
                <a:spcPts val="0"/>
              </a:spcAft>
            </a:pPr>
            <a:r>
              <a:rPr lang="de-DE" sz="2000" u="dotted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Beispiel B):</a:t>
            </a: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8-jähriges Kind (geb. 05.03.2015) beansprucht ab 01.04.2023 einen Unterhaltsbetrag von 528,00 € in Form einer dynamischen Festsetzung, es wohnt bei der Mutter, der Vater verfügt über ein bereinigtes Nettoeinkommen von 2.000,00 €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Beschluss des Familiengerichts: „Der Antragsgegner hat an das Kind, zu Händen der Kindesmutter einen monatlich im Voraus fälligen Unterhalt zu zahlen und zwar</a:t>
            </a: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 01.04.2023: 403,00 € (528,00 – 125,00 €)</a:t>
            </a: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de-DE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 01.04.2027: 105% des jeweiligen Mindestunterhalts der Altersstufe 3 abzüglich hälftiges Kindergeld für ein erstes Kind</a:t>
            </a:r>
          </a:p>
          <a:p>
            <a:pPr marL="1657350" lvl="3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de-DE" sz="1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0"/>
              </a:spcAft>
            </a:pPr>
            <a:r>
              <a:rPr lang="de-DE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Vorteil: wird der Mindestunterhalt angepasst oder die nächste Altersstufe erreicht, so erhöht sich der Unterhaltsanspruch automatisch </a:t>
            </a:r>
          </a:p>
        </p:txBody>
      </p:sp>
    </p:spTree>
    <p:extLst>
      <p:ext uri="{BB962C8B-B14F-4D97-AF65-F5344CB8AC3E}">
        <p14:creationId xmlns:p14="http://schemas.microsoft.com/office/powerpoint/2010/main" val="41635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641021" y="277586"/>
            <a:ext cx="86623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Verfahrensablauf – isoliertes Unterhaltsverfahren 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400051" y="1450832"/>
            <a:ext cx="11519807" cy="43926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Eingang eines Antrags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Registrierung in forum</a:t>
            </a:r>
            <a:r>
              <a:rPr lang="de-DE" sz="2400" baseline="30000" dirty="0">
                <a:latin typeface="Arial" panose="020B0604020202020204" pitchFamily="34" charset="0"/>
                <a:ea typeface="Calibri" panose="020F0502020204030204" pitchFamily="34" charset="0"/>
              </a:rPr>
              <a:t>STAR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+ Aktenanlegung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Kostenvorschuss prüfen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Vorlage an Richter (Festsetzung des vorläufigen Verfahrenswertes)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Vorschuss anfordern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Eingang Vorschuss (in forum</a:t>
            </a:r>
            <a:r>
              <a:rPr lang="de-DE" sz="2400" baseline="30000" dirty="0">
                <a:latin typeface="Arial" panose="020B0604020202020204" pitchFamily="34" charset="0"/>
                <a:ea typeface="Calibri" panose="020F0502020204030204" pitchFamily="34" charset="0"/>
              </a:rPr>
              <a:t>STAR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erfassen)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Vorlage an Richter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schriftliches Vorverfahren oder früher erster Termin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Richter trifft Entscheidung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Entscheidung expedieren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VE ausfüllen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ggf. Rechtsmittel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ggf. Rechtskraft feststellen und vollstreckbare Ausfertigung erteilen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Kosten und weglegen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60984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345</Words>
  <Application>Microsoft Office PowerPoint</Application>
  <PresentationFormat>Breitbild</PresentationFormat>
  <Paragraphs>36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7</cp:revision>
  <dcterms:created xsi:type="dcterms:W3CDTF">2023-03-08T09:26:29Z</dcterms:created>
  <dcterms:modified xsi:type="dcterms:W3CDTF">2024-11-08T07:43:44Z</dcterms:modified>
</cp:coreProperties>
</file>