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BBFE9-5808-449A-8CEF-34228459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61716E-AD8E-400E-A430-9684C834F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D1F484-FA89-4A01-9032-6601AC80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631472-3979-4CB2-A785-3AEC5969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A32594-8EF8-4E3B-90D3-A05DEA21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4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1F3C7-B1D9-4D9D-A9D1-5767A294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719CCD-EF3C-40CE-B595-E27FCE3A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FFE517-1348-4443-8644-69D7162B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90FC0-DB16-46A5-B95F-919E4F06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FA2D-7E71-4E5B-9518-31F32A85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68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22D8DD-4855-461F-959B-BABC25352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0E89C8-D317-4AD6-9149-E783FB69E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2EDF6C-B7FE-4BB1-A1DB-EA2EBD6C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A38E0-255F-4C4B-AF97-7C0D912A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C58DBB-4A89-44F2-B26D-12F5043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52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C1EED-92FE-4AD1-9689-A468F4D5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3147D-F270-4A53-BD9D-94DAAE0ED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322D6-DC07-4E30-9895-BCB63CE7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209109-3787-4F6C-A2FE-47717698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57B310-BC5E-4296-A632-F14244E2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3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33DD6-1997-401A-B3AD-DD25EE72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728A42-3CC2-4B40-A029-36A5E241E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610AC-1AFB-4838-8F3D-14388636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B9BF9-FB12-4653-BF9F-B8C3C93D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EBD39-8BBE-4CA8-95DB-89EE80DB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63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58EE5-A4DC-49FD-BB70-220616A1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4EAF7D-23A1-4F78-9EFE-E7693BB14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852379-FC61-4E06-8AB5-934E16899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0F602F-C53B-482D-8311-47A5AEA1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655826-3A1E-42AD-819A-EF1C6A05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FA18BB-3466-4E92-A1EF-FE63F211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77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B5DB7-C852-407E-942B-FB5EBAB8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D64CE-DF7A-44B1-A96A-D444816B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8F65936-5497-4488-8BF0-09222E3A0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C0EDE-382D-419A-823D-A7ADC0F8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035409-39B3-425D-BA4A-65E8146A3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CDC946-DC25-43BB-B140-2DC0A166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9F7CB7-96C3-4964-8B92-FC40D03A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F58E67C-F070-494F-8262-C33B9FE9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9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CA61B-5988-470E-A02A-DC556EF0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8010A3-165D-42CD-843D-4722A372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C8C42E-4AFA-403C-89FA-D044F4B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A9EF4E-7F85-41F5-8BA4-06BD2891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46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A8B54C-1419-45B6-B053-70673A5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AC26AB-E2B6-42CE-B69D-24A45FDC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05D1AC-4A44-4604-BD2D-5DD5A71F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49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22FDC-1CCD-4F6D-98B3-EDAED4FB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44AE7-895A-4139-A9B9-79A055A1B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7E8840-F20C-41E6-9599-16C4E735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6B209C-A21E-459C-93C4-A950AA35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6F3974-EB32-4829-BCD2-0D31ED2D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DB0934-4FC4-4244-9F60-8F0AE80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95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ED46-47F9-4BBE-987A-DED48329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59CB0C-DC6E-4BB8-9486-D7C04D85C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46E891-A41D-48BF-853A-80336B8F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96CAFA-B81B-4FFB-8224-E3171790F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CE97E3-C772-4A81-990A-4D807D9C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6E0A14-9350-49BC-B606-234613B2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19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8300A9-13F8-4979-B0A4-028D1BA6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23A0CC-F74A-4B49-B14A-A03811FF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613F3A-D1D4-472B-AF24-CF6C44854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5373-42E1-4197-ACA6-1BC9637388C7}" type="datetimeFigureOut">
              <a:rPr lang="de-DE" smtClean="0"/>
              <a:t>30.06.2025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D5377-DF6E-480C-B56F-E549F78DF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70F26-50AD-40E6-B413-A0961ED3C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5FF65-7C33-4768-BD1F-70A6859C8C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2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CBAEEEF-BBEB-43CA-90CE-6048475519AD}"/>
              </a:ext>
            </a:extLst>
          </p:cNvPr>
          <p:cNvSpPr/>
          <p:nvPr/>
        </p:nvSpPr>
        <p:spPr>
          <a:xfrm>
            <a:off x="1452979" y="1366897"/>
            <a:ext cx="928604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Erteilung von Negativbescheinigung</a:t>
            </a:r>
          </a:p>
          <a:p>
            <a:pP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Negativauskunft bescheinigt dem Antragsteller oder einem Dritten, dass der Antragsteller bzw. der Dritte kein laufendes Insolvenzverfahren hatte/hat und dass in den letzten 5 Jahren die Eröffnung des Insolvenzverfahrens nicht mangels Masse abgewiesen worden ist. </a:t>
            </a:r>
          </a:p>
          <a:p>
            <a:pP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Bescheinigung wird nur auf Antrag erstellt.</a:t>
            </a:r>
          </a:p>
          <a:p>
            <a:pP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Bei Drittauskunft ist ein berechtigtes Interesse nachzuweisen.</a:t>
            </a:r>
          </a:p>
          <a:p>
            <a:pP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Ausstellung erfolgt durch den Urkundsbeamten der Geschäftsstelle. Es werden für die Bescheinigung Kosten vom Antragsteller gem. § 4 Abs. 1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JVKostG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Höhe von 15,00 € pro Bescheinigung erhoben, KV-Nr. 1501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JVKostG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66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AB9D7CE-1F9F-7B9F-42FD-7A564C18D40D}"/>
              </a:ext>
            </a:extLst>
          </p:cNvPr>
          <p:cNvSpPr txBox="1"/>
          <p:nvPr/>
        </p:nvSpPr>
        <p:spPr>
          <a:xfrm>
            <a:off x="872537" y="766732"/>
            <a:ext cx="10446926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Antragstellung: kein Formularzwang, jedoch hat jedes Gericht ein eigenes Formular für die Bescheinigung, die die Geschäftsstelle ausstellt.</a:t>
            </a:r>
          </a:p>
          <a:p>
            <a:pPr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Antragseingang: UdG prüft, ob ein Verfahren vorhanden ist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Verfahren vorhanden: 		Antrag wird zur jeweiligen Sachakte genommen</a:t>
            </a:r>
          </a:p>
          <a:p>
            <a:pPr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 Verfahren zu finden:	Eintragung erfolgt als AR-Sache - AZ z.B.: 39 AR 45/25</a:t>
            </a: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Begleichung der Kosten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keine Vorschusspflicht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Kostenrechnung erstellt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UdG</a:t>
            </a: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Zahlung entweder vor Ort in der Gerichtszahlstelle oder per Sollstellung</a:t>
            </a:r>
          </a:p>
          <a:p>
            <a:pPr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Weglegung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Aufbewahrung der Schriftstücke in Sammelordnern für 2 Jahre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entsprechende Eintragungen auch in der eAkte und in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forumStar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Verfahrenserhebung,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keine Dokumente von der Vernichtung auszuschließen</a:t>
            </a: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4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E4F47E-2352-4D03-A9EE-8A829FCED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>
          <a:xfrm rot="5400000">
            <a:off x="3137122" y="1197184"/>
            <a:ext cx="6514915" cy="446363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5B2507D-9FC8-4E32-AA0F-66001C78A1ED}"/>
              </a:ext>
            </a:extLst>
          </p:cNvPr>
          <p:cNvSpPr/>
          <p:nvPr/>
        </p:nvSpPr>
        <p:spPr>
          <a:xfrm>
            <a:off x="384136" y="249663"/>
            <a:ext cx="3432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 eines Antrages, welcher auf der Geschäftsstelle bzw. in der Rechtsantragstelle gestellt wird:</a:t>
            </a:r>
          </a:p>
        </p:txBody>
      </p:sp>
    </p:spTree>
    <p:extLst>
      <p:ext uri="{BB962C8B-B14F-4D97-AF65-F5344CB8AC3E}">
        <p14:creationId xmlns:p14="http://schemas.microsoft.com/office/powerpoint/2010/main" val="46517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9DBC3E-59FB-492C-A8A5-5276CB939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r="8299"/>
          <a:stretch/>
        </p:blipFill>
        <p:spPr>
          <a:xfrm rot="5400000">
            <a:off x="2840561" y="1012371"/>
            <a:ext cx="6510877" cy="483325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17C2371-CC10-445E-9734-037AA8FBC34A}"/>
              </a:ext>
            </a:extLst>
          </p:cNvPr>
          <p:cNvSpPr/>
          <p:nvPr/>
        </p:nvSpPr>
        <p:spPr>
          <a:xfrm>
            <a:off x="384136" y="249663"/>
            <a:ext cx="2974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 einer Verfügung zur Negativbescheinigung:</a:t>
            </a:r>
          </a:p>
        </p:txBody>
      </p:sp>
    </p:spTree>
    <p:extLst>
      <p:ext uri="{BB962C8B-B14F-4D97-AF65-F5344CB8AC3E}">
        <p14:creationId xmlns:p14="http://schemas.microsoft.com/office/powerpoint/2010/main" val="182446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86D259E-5908-45AB-91DF-E705B1B4B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4234" r="13197" b="577"/>
          <a:stretch/>
        </p:blipFill>
        <p:spPr>
          <a:xfrm rot="5400000">
            <a:off x="2776764" y="1040460"/>
            <a:ext cx="6595119" cy="477708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84AAE5E-7E9D-4405-AFD8-132A7C147496}"/>
              </a:ext>
            </a:extLst>
          </p:cNvPr>
          <p:cNvSpPr/>
          <p:nvPr/>
        </p:nvSpPr>
        <p:spPr>
          <a:xfrm>
            <a:off x="85304" y="215156"/>
            <a:ext cx="3460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 Negativbescheinigung:</a:t>
            </a:r>
          </a:p>
        </p:txBody>
      </p:sp>
    </p:spTree>
    <p:extLst>
      <p:ext uri="{BB962C8B-B14F-4D97-AF65-F5344CB8AC3E}">
        <p14:creationId xmlns:p14="http://schemas.microsoft.com/office/powerpoint/2010/main" val="274314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C249660-272E-47F7-9D48-2C0C44FD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3" y="735767"/>
            <a:ext cx="9657186" cy="597239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A288D5F-8045-4644-AAB4-76CBBD371751}"/>
              </a:ext>
            </a:extLst>
          </p:cNvPr>
          <p:cNvSpPr/>
          <p:nvPr/>
        </p:nvSpPr>
        <p:spPr>
          <a:xfrm>
            <a:off x="766438" y="327124"/>
            <a:ext cx="9567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Besonderheit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forumStar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beim Weglegen:</a:t>
            </a:r>
          </a:p>
        </p:txBody>
      </p:sp>
    </p:spTree>
    <p:extLst>
      <p:ext uri="{BB962C8B-B14F-4D97-AF65-F5344CB8AC3E}">
        <p14:creationId xmlns:p14="http://schemas.microsoft.com/office/powerpoint/2010/main" val="310152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Breitbild</PresentationFormat>
  <Paragraphs>28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Hinz, Sandy</dc:creator>
  <cp:lastModifiedBy>Hinz, Sandy</cp:lastModifiedBy>
  <cp:revision>4</cp:revision>
  <dcterms:created xsi:type="dcterms:W3CDTF">2025-06-30T08:09:38Z</dcterms:created>
  <dcterms:modified xsi:type="dcterms:W3CDTF">2025-06-30T08:45:46Z</dcterms:modified>
</cp:coreProperties>
</file>