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123" d="100"/>
          <a:sy n="123" d="100"/>
        </p:scale>
        <p:origin x="114" y="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6102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5363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2507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47844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1856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22262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4690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4094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57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16775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049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5A7CB-5AB2-4777-9A73-865F7E581264}" type="datetimeFigureOut">
              <a:rPr lang="de-DE" smtClean="0"/>
              <a:t>08.08.2023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D4BEB-7943-40A6-B293-003EF1C3CDC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3149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feld 18"/>
          <p:cNvSpPr>
            <a:spLocks noChangeArrowheads="1"/>
          </p:cNvSpPr>
          <p:nvPr/>
        </p:nvSpPr>
        <p:spPr bwMode="auto">
          <a:xfrm>
            <a:off x="4423933" y="5007940"/>
            <a:ext cx="2518117" cy="756812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bg1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 112 FamFG</a:t>
            </a:r>
            <a:endParaRPr kumimoji="0" lang="de-DE" altLang="de-DE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" name="Textfeld 18"/>
          <p:cNvSpPr>
            <a:spLocks noChangeArrowheads="1"/>
          </p:cNvSpPr>
          <p:nvPr/>
        </p:nvSpPr>
        <p:spPr bwMode="auto">
          <a:xfrm>
            <a:off x="9484182" y="5122534"/>
            <a:ext cx="2518117" cy="620590"/>
          </a:xfrm>
          <a:prstGeom prst="flowChartConnector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 151 FamFG</a:t>
            </a:r>
            <a:endParaRPr kumimoji="0" lang="de-DE" altLang="de-DE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6" name="Textfeld 13"/>
          <p:cNvSpPr>
            <a:spLocks noChangeArrowheads="1"/>
          </p:cNvSpPr>
          <p:nvPr/>
        </p:nvSpPr>
        <p:spPr bwMode="auto">
          <a:xfrm>
            <a:off x="202650" y="3050133"/>
            <a:ext cx="2478905" cy="507235"/>
          </a:xfrm>
          <a:prstGeom prst="flowChartConnector">
            <a:avLst/>
          </a:prstGeom>
          <a:solidFill>
            <a:schemeClr val="accent4">
              <a:lumMod val="20000"/>
              <a:lumOff val="80000"/>
            </a:schemeClr>
          </a:solidFill>
          <a:ln w="6350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§ 121 FamFG</a:t>
            </a:r>
            <a:endParaRPr kumimoji="0" lang="de-DE" altLang="de-DE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Textfeld 1"/>
          <p:cNvSpPr txBox="1">
            <a:spLocks noChangeArrowheads="1"/>
          </p:cNvSpPr>
          <p:nvPr/>
        </p:nvSpPr>
        <p:spPr bwMode="auto">
          <a:xfrm>
            <a:off x="2605514" y="2829364"/>
            <a:ext cx="7426789" cy="6584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Familiensachen </a:t>
            </a:r>
            <a:r>
              <a:rPr kumimoji="0" lang="de-DE" altLang="de-DE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–</a:t>
            </a:r>
            <a:r>
              <a:rPr kumimoji="0" lang="de-DE" altLang="de-DE" sz="3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§ 111 FamFG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Textfeld 2"/>
          <p:cNvSpPr>
            <a:spLocks noChangeArrowheads="1"/>
          </p:cNvSpPr>
          <p:nvPr/>
        </p:nvSpPr>
        <p:spPr bwMode="auto">
          <a:xfrm>
            <a:off x="202650" y="2149915"/>
            <a:ext cx="1268974" cy="965578"/>
          </a:xfrm>
          <a:prstGeom prst="roundRect">
            <a:avLst>
              <a:gd name="adj" fmla="val 16667"/>
            </a:avLst>
          </a:prstGeom>
          <a:solidFill>
            <a:srgbClr val="FFD966"/>
          </a:solidFill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Ehe-sachen 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Textfeld 3"/>
          <p:cNvSpPr>
            <a:spLocks noChangeArrowheads="1"/>
          </p:cNvSpPr>
          <p:nvPr/>
        </p:nvSpPr>
        <p:spPr bwMode="auto">
          <a:xfrm>
            <a:off x="481788" y="4062656"/>
            <a:ext cx="2871714" cy="92365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700">
            <a:solidFill>
              <a:srgbClr val="A5A5A5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11. Lebenspartner-</a:t>
            </a:r>
            <a:r>
              <a:rPr kumimoji="0" lang="de-DE" altLang="de-DE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schaftssachen</a:t>
            </a: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Textfeld 4"/>
          <p:cNvSpPr>
            <a:spLocks noChangeArrowheads="1"/>
          </p:cNvSpPr>
          <p:nvPr/>
        </p:nvSpPr>
        <p:spPr bwMode="auto">
          <a:xfrm>
            <a:off x="755974" y="5418253"/>
            <a:ext cx="4164745" cy="513825"/>
          </a:xfrm>
          <a:prstGeom prst="roundRect">
            <a:avLst>
              <a:gd name="adj" fmla="val 16667"/>
            </a:avLst>
          </a:prstGeom>
          <a:solidFill>
            <a:srgbClr val="F4B083"/>
          </a:solidFill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10. sonstige Familiensachen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Textfeld 5"/>
          <p:cNvSpPr>
            <a:spLocks noChangeArrowheads="1"/>
          </p:cNvSpPr>
          <p:nvPr/>
        </p:nvSpPr>
        <p:spPr bwMode="auto">
          <a:xfrm>
            <a:off x="4220308" y="4521333"/>
            <a:ext cx="3241089" cy="509685"/>
          </a:xfrm>
          <a:prstGeom prst="roundRect">
            <a:avLst>
              <a:gd name="adj" fmla="val 16667"/>
            </a:avLst>
          </a:prstGeom>
          <a:solidFill>
            <a:srgbClr val="F4B083"/>
          </a:solidFill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9. G</a:t>
            </a: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ü</a:t>
            </a: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terrechtssachen 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Textfeld 6"/>
          <p:cNvSpPr>
            <a:spLocks noChangeArrowheads="1"/>
          </p:cNvSpPr>
          <p:nvPr/>
        </p:nvSpPr>
        <p:spPr bwMode="auto">
          <a:xfrm>
            <a:off x="5698111" y="5529478"/>
            <a:ext cx="3189800" cy="556652"/>
          </a:xfrm>
          <a:prstGeom prst="roundRect">
            <a:avLst>
              <a:gd name="adj" fmla="val 16667"/>
            </a:avLst>
          </a:prstGeom>
          <a:solidFill>
            <a:srgbClr val="F4B083"/>
          </a:solidFill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8. Unterhaltssachen 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Textfeld 7"/>
          <p:cNvSpPr>
            <a:spLocks noChangeArrowheads="1"/>
          </p:cNvSpPr>
          <p:nvPr/>
        </p:nvSpPr>
        <p:spPr bwMode="auto">
          <a:xfrm>
            <a:off x="8806375" y="4184930"/>
            <a:ext cx="3021188" cy="983970"/>
          </a:xfrm>
          <a:prstGeom prst="roundRect">
            <a:avLst>
              <a:gd name="adj" fmla="val 16667"/>
            </a:avLst>
          </a:prstGeom>
          <a:solidFill>
            <a:srgbClr val="A8D08D"/>
          </a:solidFill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7. Versorgungsaus-</a:t>
            </a:r>
            <a:r>
              <a:rPr kumimoji="0" lang="de-DE" altLang="de-DE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gleichssachen</a:t>
            </a: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Textfeld 8"/>
          <p:cNvSpPr>
            <a:spLocks noChangeArrowheads="1"/>
          </p:cNvSpPr>
          <p:nvPr/>
        </p:nvSpPr>
        <p:spPr bwMode="auto">
          <a:xfrm>
            <a:off x="8323078" y="1654810"/>
            <a:ext cx="3418449" cy="495105"/>
          </a:xfrm>
          <a:prstGeom prst="roundRect">
            <a:avLst>
              <a:gd name="adj" fmla="val 16667"/>
            </a:avLst>
          </a:prstGeom>
          <a:solidFill>
            <a:srgbClr val="A8D08D"/>
          </a:solidFill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6. Gewaltschutzsachen 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Textfeld 9"/>
          <p:cNvSpPr>
            <a:spLocks noChangeArrowheads="1"/>
          </p:cNvSpPr>
          <p:nvPr/>
        </p:nvSpPr>
        <p:spPr bwMode="auto">
          <a:xfrm>
            <a:off x="7749381" y="327368"/>
            <a:ext cx="3334042" cy="801370"/>
          </a:xfrm>
          <a:prstGeom prst="roundRect">
            <a:avLst>
              <a:gd name="adj" fmla="val 16667"/>
            </a:avLst>
          </a:prstGeom>
          <a:solidFill>
            <a:srgbClr val="A8D08D"/>
          </a:solidFill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Ehewohnungs- und Haushaltssachen 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Textfeld 10"/>
          <p:cNvSpPr>
            <a:spLocks noChangeArrowheads="1"/>
          </p:cNvSpPr>
          <p:nvPr/>
        </p:nvSpPr>
        <p:spPr bwMode="auto">
          <a:xfrm>
            <a:off x="2550821" y="334963"/>
            <a:ext cx="3545179" cy="561120"/>
          </a:xfrm>
          <a:prstGeom prst="roundRect">
            <a:avLst>
              <a:gd name="adj" fmla="val 16667"/>
            </a:avLst>
          </a:prstGeom>
          <a:solidFill>
            <a:srgbClr val="A8D08D"/>
          </a:solidFill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Abstammungssachen 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Textfeld 11"/>
          <p:cNvSpPr>
            <a:spLocks noChangeArrowheads="1"/>
          </p:cNvSpPr>
          <p:nvPr/>
        </p:nvSpPr>
        <p:spPr bwMode="auto">
          <a:xfrm>
            <a:off x="386153" y="1146822"/>
            <a:ext cx="3178992" cy="554037"/>
          </a:xfrm>
          <a:prstGeom prst="roundRect">
            <a:avLst>
              <a:gd name="adj" fmla="val 16667"/>
            </a:avLst>
          </a:prstGeom>
          <a:solidFill>
            <a:srgbClr val="A8D08D"/>
          </a:solidFill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Kindschaftssachen 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8" name="Textfeld 15"/>
          <p:cNvSpPr>
            <a:spLocks noChangeArrowheads="1"/>
          </p:cNvSpPr>
          <p:nvPr/>
        </p:nvSpPr>
        <p:spPr bwMode="auto">
          <a:xfrm>
            <a:off x="4560179" y="1392238"/>
            <a:ext cx="3071642" cy="488950"/>
          </a:xfrm>
          <a:prstGeom prst="roundRect">
            <a:avLst>
              <a:gd name="adj" fmla="val 16667"/>
            </a:avLst>
          </a:prstGeom>
          <a:solidFill>
            <a:srgbClr val="A8D08D"/>
          </a:solidFill>
          <a:ln w="12700">
            <a:solidFill>
              <a:schemeClr val="bg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Adoptionssachen</a:t>
            </a:r>
            <a:endParaRPr kumimoji="0" lang="de-DE" altLang="de-DE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Rectangle 75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DE"/>
          </a:p>
        </p:txBody>
      </p:sp>
      <p:sp>
        <p:nvSpPr>
          <p:cNvPr id="64" name="Rectangle 90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kumimoji="0" lang="de-DE" altLang="de-DE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kumimoji="0" lang="de-DE" altLang="de-DE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81" name="Gerade Verbindung mit Pfeil 80"/>
          <p:cNvCxnSpPr/>
          <p:nvPr/>
        </p:nvCxnSpPr>
        <p:spPr>
          <a:xfrm flipV="1">
            <a:off x="7643971" y="1266092"/>
            <a:ext cx="501552" cy="1351696"/>
          </a:xfrm>
          <a:prstGeom prst="straightConnector1">
            <a:avLst/>
          </a:prstGeom>
          <a:ln w="38100">
            <a:tailEnd type="triangle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Gerade Verbindung mit Pfeil 84"/>
          <p:cNvCxnSpPr/>
          <p:nvPr/>
        </p:nvCxnSpPr>
        <p:spPr>
          <a:xfrm flipV="1">
            <a:off x="9237663" y="2307102"/>
            <a:ext cx="178739" cy="310686"/>
          </a:xfrm>
          <a:prstGeom prst="straightConnector1">
            <a:avLst/>
          </a:prstGeom>
          <a:ln w="38100">
            <a:tailEnd type="triangle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Gerade Verbindung mit Pfeil 86"/>
          <p:cNvCxnSpPr/>
          <p:nvPr/>
        </p:nvCxnSpPr>
        <p:spPr>
          <a:xfrm flipV="1">
            <a:off x="5866228" y="2008187"/>
            <a:ext cx="126609" cy="609601"/>
          </a:xfrm>
          <a:prstGeom prst="straightConnector1">
            <a:avLst/>
          </a:prstGeom>
          <a:ln w="38100">
            <a:tailEnd type="triangle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Gerade Verbindung mit Pfeil 88"/>
          <p:cNvCxnSpPr/>
          <p:nvPr/>
        </p:nvCxnSpPr>
        <p:spPr>
          <a:xfrm flipV="1">
            <a:off x="4051495" y="1058801"/>
            <a:ext cx="168813" cy="1558987"/>
          </a:xfrm>
          <a:prstGeom prst="straightConnector1">
            <a:avLst/>
          </a:prstGeom>
          <a:ln w="38100">
            <a:tailEnd type="triangle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Gerade Verbindung mit Pfeil 90"/>
          <p:cNvCxnSpPr/>
          <p:nvPr/>
        </p:nvCxnSpPr>
        <p:spPr>
          <a:xfrm flipH="1" flipV="1">
            <a:off x="2550821" y="1838294"/>
            <a:ext cx="501868" cy="843262"/>
          </a:xfrm>
          <a:prstGeom prst="straightConnector1">
            <a:avLst/>
          </a:prstGeom>
          <a:ln w="38100">
            <a:tailEnd type="triangle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Gerade Verbindung mit Pfeil 97"/>
          <p:cNvCxnSpPr/>
          <p:nvPr/>
        </p:nvCxnSpPr>
        <p:spPr>
          <a:xfrm>
            <a:off x="9416402" y="3613150"/>
            <a:ext cx="135561" cy="463550"/>
          </a:xfrm>
          <a:prstGeom prst="straightConnector1">
            <a:avLst/>
          </a:prstGeom>
          <a:ln w="38100">
            <a:tailEnd type="triangle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Gerade Verbindung mit Pfeil 100"/>
          <p:cNvCxnSpPr/>
          <p:nvPr/>
        </p:nvCxnSpPr>
        <p:spPr>
          <a:xfrm>
            <a:off x="7643971" y="3613150"/>
            <a:ext cx="183236" cy="1630064"/>
          </a:xfrm>
          <a:prstGeom prst="straightConnector1">
            <a:avLst/>
          </a:prstGeom>
          <a:ln w="38100">
            <a:tailEnd type="triangle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Gerade Verbindung mit Pfeil 105"/>
          <p:cNvCxnSpPr/>
          <p:nvPr/>
        </p:nvCxnSpPr>
        <p:spPr>
          <a:xfrm>
            <a:off x="5866228" y="3635667"/>
            <a:ext cx="0" cy="682747"/>
          </a:xfrm>
          <a:prstGeom prst="straightConnector1">
            <a:avLst/>
          </a:prstGeom>
          <a:ln w="38100">
            <a:tailEnd type="triangle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Gerade Verbindung mit Pfeil 107"/>
          <p:cNvCxnSpPr/>
          <p:nvPr/>
        </p:nvCxnSpPr>
        <p:spPr>
          <a:xfrm flipH="1">
            <a:off x="3727938" y="3612558"/>
            <a:ext cx="177312" cy="1487811"/>
          </a:xfrm>
          <a:prstGeom prst="straightConnector1">
            <a:avLst/>
          </a:prstGeom>
          <a:ln w="38100">
            <a:tailEnd type="triangle"/>
          </a:ln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Gerade Verbindung mit Pfeil 109"/>
          <p:cNvCxnSpPr/>
          <p:nvPr/>
        </p:nvCxnSpPr>
        <p:spPr>
          <a:xfrm flipH="1">
            <a:off x="2745013" y="3589520"/>
            <a:ext cx="93334" cy="38752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Gerade Verbindung mit Pfeil 111"/>
          <p:cNvCxnSpPr/>
          <p:nvPr/>
        </p:nvCxnSpPr>
        <p:spPr>
          <a:xfrm flipH="1" flipV="1">
            <a:off x="1917645" y="2829364"/>
            <a:ext cx="459795" cy="67527"/>
          </a:xfrm>
          <a:prstGeom prst="straightConnector1">
            <a:avLst/>
          </a:prstGeom>
          <a:ln w="38100">
            <a:tailEnd type="triangle"/>
          </a:ln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Rechteck 2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1" name="Rechteck 3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702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Familiensachen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594981" y="1357534"/>
            <a:ext cx="5260849" cy="64271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Allgemeine Definition einer Familie:</a:t>
            </a:r>
          </a:p>
        </p:txBody>
      </p:sp>
      <p:sp>
        <p:nvSpPr>
          <p:cNvPr id="5" name="Gefaltete Ecke 4"/>
          <p:cNvSpPr/>
          <p:nvPr/>
        </p:nvSpPr>
        <p:spPr>
          <a:xfrm>
            <a:off x="3342188" y="2712846"/>
            <a:ext cx="1741540" cy="164887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Übersicht über Familien-sachen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3a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1" name="Gefaltete Ecke 10"/>
          <p:cNvSpPr/>
          <p:nvPr/>
        </p:nvSpPr>
        <p:spPr>
          <a:xfrm rot="21195030">
            <a:off x="5548513" y="2888495"/>
            <a:ext cx="1741540" cy="1648871"/>
          </a:xfrm>
          <a:prstGeom prst="foldedCorner">
            <a:avLst/>
          </a:prstGeom>
          <a:solidFill>
            <a:srgbClr val="E9DA69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Übung 002…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410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Breitbild</PresentationFormat>
  <Paragraphs>27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5</cp:revision>
  <dcterms:created xsi:type="dcterms:W3CDTF">2023-06-26T07:29:21Z</dcterms:created>
  <dcterms:modified xsi:type="dcterms:W3CDTF">2023-08-08T08:28:37Z</dcterms:modified>
</cp:coreProperties>
</file>