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43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56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2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88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27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47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5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60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10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2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51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738F-0BC5-4C1B-B3C4-D6C2B34A63C3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5E2A-6B2E-4C5C-AF7F-714081FC8E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0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871538" y="1697237"/>
            <a:ext cx="10052114" cy="1688188"/>
            <a:chOff x="871538" y="1697237"/>
            <a:chExt cx="10052114" cy="1688188"/>
          </a:xfrm>
        </p:grpSpPr>
        <p:sp>
          <p:nvSpPr>
            <p:cNvPr id="6" name="Abgerundetes Rechteck 5"/>
            <p:cNvSpPr/>
            <p:nvPr/>
          </p:nvSpPr>
          <p:spPr>
            <a:xfrm>
              <a:off x="871538" y="1887062"/>
              <a:ext cx="10052114" cy="149836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/>
            </a:p>
            <a:p>
              <a:r>
                <a:rPr lang="de-DE" dirty="0" smtClean="0"/>
                <a:t>nun </a:t>
              </a:r>
              <a:r>
                <a:rPr lang="de-DE" dirty="0"/>
                <a:t>besteht die Frage, wer die bisherige Ehewohnung benutzen bzw. wem der bislang gemeinsame Hausrat zustehen</a:t>
              </a:r>
            </a:p>
            <a:p>
              <a:r>
                <a:rPr lang="de-DE" dirty="0"/>
                <a:t> </a:t>
              </a:r>
            </a:p>
            <a:p>
              <a:pPr algn="ctr"/>
              <a:r>
                <a:rPr lang="de-DE" i="1" dirty="0"/>
                <a:t>ausführliche Erklärung siehe isoliertes Verfahren Wohnung und Hausrat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871538" y="1697237"/>
              <a:ext cx="3829050" cy="45551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Wohnung und Hausrat </a:t>
              </a:r>
              <a:endParaRPr lang="de-DE" sz="2400" dirty="0"/>
            </a:p>
          </p:txBody>
        </p:sp>
      </p:grpSp>
      <p:sp>
        <p:nvSpPr>
          <p:cNvPr id="4" name="Ellipse 3"/>
          <p:cNvSpPr/>
          <p:nvPr/>
        </p:nvSpPr>
        <p:spPr>
          <a:xfrm>
            <a:off x="180305" y="500260"/>
            <a:ext cx="2828925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</a:t>
            </a:r>
            <a:r>
              <a:rPr lang="de-DE" sz="2400" b="1" dirty="0" smtClean="0"/>
              <a:t>eitere Folgesachen:</a:t>
            </a:r>
            <a:endParaRPr lang="de-DE" sz="2400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871538" y="3575250"/>
            <a:ext cx="10052114" cy="2354404"/>
            <a:chOff x="871538" y="1697237"/>
            <a:chExt cx="10052114" cy="2354404"/>
          </a:xfrm>
        </p:grpSpPr>
        <p:sp>
          <p:nvSpPr>
            <p:cNvPr id="14" name="Abgerundetes Rechteck 13"/>
            <p:cNvSpPr/>
            <p:nvPr/>
          </p:nvSpPr>
          <p:spPr>
            <a:xfrm>
              <a:off x="871538" y="1910320"/>
              <a:ext cx="10052114" cy="214132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/>
            </a:p>
            <a:p>
              <a:r>
                <a:rPr lang="de-DE" dirty="0"/>
                <a:t>regelt die Auswirkungen der Eheschließung auf das Vermögen der Ehegatten</a:t>
              </a:r>
            </a:p>
            <a:p>
              <a:r>
                <a:rPr lang="de-DE" dirty="0"/>
                <a:t> </a:t>
              </a:r>
            </a:p>
            <a:p>
              <a:r>
                <a:rPr lang="de-DE" dirty="0"/>
                <a:t>das BGB kennt den gesetzlichen (Zugewinngemeinschaft) und den vertraglichen Güterstand (Gütertrennung oder Gütergemeinschaft)</a:t>
              </a:r>
            </a:p>
            <a:p>
              <a:r>
                <a:rPr lang="de-DE" dirty="0"/>
                <a:t> </a:t>
              </a:r>
            </a:p>
            <a:p>
              <a:pPr algn="ctr"/>
              <a:r>
                <a:rPr lang="de-DE" i="1" dirty="0"/>
                <a:t>ausführliche Erklärung siehe Familienstreitsachen Güterrecht</a:t>
              </a: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871538" y="1697237"/>
              <a:ext cx="3829050" cy="45551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Güterrecht </a:t>
              </a:r>
              <a:endParaRPr lang="de-DE" sz="2400" dirty="0"/>
            </a:p>
          </p:txBody>
        </p:sp>
      </p:grpSp>
      <p:sp>
        <p:nvSpPr>
          <p:cNvPr id="16" name="Gefaltete Ecke 15"/>
          <p:cNvSpPr/>
          <p:nvPr/>
        </p:nvSpPr>
        <p:spPr>
          <a:xfrm rot="171909">
            <a:off x="10237720" y="4744889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…wird gesondert erklärt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871538" y="1697237"/>
            <a:ext cx="10052114" cy="2544725"/>
            <a:chOff x="871538" y="1697237"/>
            <a:chExt cx="10052114" cy="2544725"/>
          </a:xfrm>
        </p:grpSpPr>
        <p:sp>
          <p:nvSpPr>
            <p:cNvPr id="6" name="Abgerundetes Rechteck 5"/>
            <p:cNvSpPr/>
            <p:nvPr/>
          </p:nvSpPr>
          <p:spPr>
            <a:xfrm>
              <a:off x="871538" y="1887062"/>
              <a:ext cx="10052114" cy="23549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/>
            </a:p>
            <a:p>
              <a:r>
                <a:rPr lang="de-DE" dirty="0"/>
                <a:t>Scheidung hat grundsätzlich keinen Einfluss auf die gemeinsame elterliche Sorge</a:t>
              </a:r>
            </a:p>
            <a:p>
              <a:r>
                <a:rPr lang="de-DE" dirty="0"/>
                <a:t> </a:t>
              </a:r>
            </a:p>
            <a:p>
              <a:r>
                <a:rPr lang="de-DE" dirty="0"/>
                <a:t>im Scheidungsantrag ist anzugeben, ob gemeinsame minderjährige Kinder vorhanden sind + ob von den Eltern eine Regelung über das Sorgerecht getroffen wurde (§ 133 I Nr. 1, 2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r>
                <a:rPr lang="de-DE" dirty="0"/>
                <a:t>kein Antrag zur </a:t>
              </a:r>
              <a:r>
                <a:rPr lang="de-DE" dirty="0" err="1"/>
                <a:t>eSo</a:t>
              </a:r>
              <a:r>
                <a:rPr lang="de-DE" dirty="0"/>
                <a:t> gestellt: Mitteilungspflicht an JA hin (§§ 17 III SGB VIII, X/2 I </a:t>
              </a:r>
              <a:r>
                <a:rPr lang="de-DE" dirty="0" err="1"/>
                <a:t>MiZi</a:t>
              </a:r>
              <a:r>
                <a:rPr lang="de-DE" dirty="0"/>
                <a:t>)</a:t>
              </a:r>
            </a:p>
            <a:p>
              <a:r>
                <a:rPr lang="de-DE" dirty="0"/>
                <a:t> </a:t>
              </a:r>
            </a:p>
            <a:p>
              <a:r>
                <a:rPr lang="de-DE" dirty="0"/>
                <a:t>Gericht gibt Hinweis auf die Beratungsmöglichkeit durch das Jugendamt 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871538" y="1697237"/>
              <a:ext cx="3829050" cy="45551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elterliche Sorge </a:t>
              </a:r>
              <a:endParaRPr lang="de-DE" sz="2400" dirty="0"/>
            </a:p>
          </p:txBody>
        </p:sp>
      </p:grpSp>
      <p:sp>
        <p:nvSpPr>
          <p:cNvPr id="4" name="Ellipse 3"/>
          <p:cNvSpPr/>
          <p:nvPr/>
        </p:nvSpPr>
        <p:spPr>
          <a:xfrm>
            <a:off x="180305" y="500260"/>
            <a:ext cx="2828925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</a:t>
            </a:r>
            <a:r>
              <a:rPr lang="de-DE" sz="2400" b="1" dirty="0" smtClean="0"/>
              <a:t>eitere Folgesachen:</a:t>
            </a:r>
            <a:endParaRPr lang="de-DE" sz="2400" b="1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71538" y="4431787"/>
            <a:ext cx="10052114" cy="214132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das Gericht kann auch die Teilnahme der Ehegatten an einer außergerichtlichen Streitbeilegung (Mediation) anordnen (§ 135 I S.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Zwang darf nicht ausgeübt werden (§ 135 I S.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 Verweigerung können aber kostenrechtliche Nachteile entstehen (§ 150 IV S.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</p:txBody>
      </p:sp>
      <p:sp>
        <p:nvSpPr>
          <p:cNvPr id="16" name="Gefaltete Ecke 15"/>
          <p:cNvSpPr/>
          <p:nvPr/>
        </p:nvSpPr>
        <p:spPr>
          <a:xfrm rot="171909">
            <a:off x="10237047" y="3131433"/>
            <a:ext cx="1574094" cy="159253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Mitteilungs-pflicht an JA</a:t>
            </a:r>
          </a:p>
        </p:txBody>
      </p:sp>
      <p:sp>
        <p:nvSpPr>
          <p:cNvPr id="13" name="Gefaltete Ecke 12"/>
          <p:cNvSpPr/>
          <p:nvPr/>
        </p:nvSpPr>
        <p:spPr>
          <a:xfrm rot="21200589">
            <a:off x="9882180" y="677542"/>
            <a:ext cx="1829589" cy="175681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JA=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Jugendamt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6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871538" y="1697237"/>
            <a:ext cx="10052114" cy="1506850"/>
            <a:chOff x="871538" y="1697237"/>
            <a:chExt cx="10052114" cy="1506850"/>
          </a:xfrm>
        </p:grpSpPr>
        <p:sp>
          <p:nvSpPr>
            <p:cNvPr id="6" name="Abgerundetes Rechteck 5"/>
            <p:cNvSpPr/>
            <p:nvPr/>
          </p:nvSpPr>
          <p:spPr>
            <a:xfrm>
              <a:off x="871538" y="1887062"/>
              <a:ext cx="10052114" cy="131702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/>
            </a:p>
            <a:p>
              <a:r>
                <a:rPr lang="de-DE" dirty="0"/>
                <a:t>auf Antrag kann die </a:t>
              </a:r>
              <a:r>
                <a:rPr lang="de-DE" dirty="0" err="1"/>
                <a:t>eSo</a:t>
              </a:r>
              <a:r>
                <a:rPr lang="de-DE" dirty="0"/>
                <a:t> oder einzelne Teile jedoch einem Elternteil übertragen werden (§ 137 III </a:t>
              </a:r>
              <a:r>
                <a:rPr lang="de-DE" dirty="0" err="1"/>
                <a:t>FamFG</a:t>
              </a:r>
              <a:r>
                <a:rPr lang="de-DE" dirty="0"/>
                <a:t>, § 1671 I BGB)</a:t>
              </a:r>
            </a:p>
            <a:p>
              <a:endParaRPr lang="de-DE" dirty="0"/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871538" y="1697237"/>
              <a:ext cx="3829050" cy="45551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elterliche Sorge </a:t>
              </a:r>
              <a:endParaRPr lang="de-DE" sz="2400" dirty="0"/>
            </a:p>
          </p:txBody>
        </p:sp>
      </p:grpSp>
      <p:sp>
        <p:nvSpPr>
          <p:cNvPr id="4" name="Ellipse 3"/>
          <p:cNvSpPr/>
          <p:nvPr/>
        </p:nvSpPr>
        <p:spPr>
          <a:xfrm>
            <a:off x="180305" y="500260"/>
            <a:ext cx="2828925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</a:t>
            </a:r>
            <a:r>
              <a:rPr lang="de-DE" sz="2400" b="1" dirty="0" smtClean="0"/>
              <a:t>eitere Folgesachen:</a:t>
            </a:r>
            <a:endParaRPr lang="de-DE" sz="2400" b="1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71538" y="3281584"/>
            <a:ext cx="10052114" cy="214132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Voraussetzungen für Übertragung der alleinigen Sorge sind: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Antrag eines Elternteils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bislang gemeinsames Sorgerecht beider Eltern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Zustimmung des anderen Elternteils und Vorliegen des Kinderwohls </a:t>
            </a:r>
            <a:endParaRPr lang="de-DE" dirty="0" smtClean="0"/>
          </a:p>
          <a:p>
            <a:pPr lvl="0"/>
            <a:endParaRPr lang="de-DE" dirty="0"/>
          </a:p>
          <a:p>
            <a:pPr algn="ctr"/>
            <a:r>
              <a:rPr lang="de-DE" i="1" dirty="0"/>
              <a:t>ausführliche Erklärung siehe </a:t>
            </a:r>
            <a:r>
              <a:rPr lang="de-DE" i="1" dirty="0" err="1"/>
              <a:t>Kindschaftssachen</a:t>
            </a:r>
            <a:r>
              <a:rPr lang="de-DE" i="1" dirty="0"/>
              <a:t> </a:t>
            </a:r>
            <a:r>
              <a:rPr lang="de-DE" i="1" dirty="0" err="1"/>
              <a:t>eSo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18325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smtClean="0">
                <a:solidFill>
                  <a:prstClr val="black"/>
                </a:solidFill>
                <a:latin typeface="Calibri" panose="020F0502020204030204"/>
              </a:rPr>
              <a:t>190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871538" y="1697237"/>
            <a:ext cx="10052114" cy="1688188"/>
            <a:chOff x="871538" y="1697237"/>
            <a:chExt cx="10052114" cy="1688188"/>
          </a:xfrm>
        </p:grpSpPr>
        <p:sp>
          <p:nvSpPr>
            <p:cNvPr id="6" name="Abgerundetes Rechteck 5"/>
            <p:cNvSpPr/>
            <p:nvPr/>
          </p:nvSpPr>
          <p:spPr>
            <a:xfrm>
              <a:off x="871538" y="1887062"/>
              <a:ext cx="10052114" cy="149836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/>
            </a:p>
            <a:p>
              <a:r>
                <a:rPr lang="de-DE" dirty="0"/>
                <a:t>Kinder mit beiden Elternteilen bzw. Bezugspersonen </a:t>
              </a:r>
            </a:p>
            <a:p>
              <a:r>
                <a:rPr lang="de-DE" dirty="0"/>
                <a:t> </a:t>
              </a:r>
            </a:p>
            <a:p>
              <a:pPr algn="ctr"/>
              <a:r>
                <a:rPr lang="de-DE" i="1" dirty="0"/>
                <a:t>ausführliche Erklärung siehe </a:t>
              </a:r>
              <a:r>
                <a:rPr lang="de-DE" i="1" dirty="0" err="1"/>
                <a:t>Kindschaftssachen</a:t>
              </a:r>
              <a:r>
                <a:rPr lang="de-DE" i="1" dirty="0"/>
                <a:t> Umgang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871538" y="1697237"/>
              <a:ext cx="3829050" cy="45551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Umgang</a:t>
              </a:r>
              <a:endParaRPr lang="de-DE" sz="2400" dirty="0"/>
            </a:p>
          </p:txBody>
        </p:sp>
      </p:grpSp>
      <p:sp>
        <p:nvSpPr>
          <p:cNvPr id="4" name="Ellipse 3"/>
          <p:cNvSpPr/>
          <p:nvPr/>
        </p:nvSpPr>
        <p:spPr>
          <a:xfrm>
            <a:off x="180305" y="500260"/>
            <a:ext cx="2828925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</a:t>
            </a:r>
            <a:r>
              <a:rPr lang="de-DE" sz="2400" b="1" dirty="0" smtClean="0"/>
              <a:t>eitere Folgesachen:</a:t>
            </a:r>
            <a:endParaRPr lang="de-DE" sz="2400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871537" y="3575250"/>
            <a:ext cx="10587037" cy="3282750"/>
            <a:chOff x="871537" y="1697237"/>
            <a:chExt cx="10587037" cy="3282750"/>
          </a:xfrm>
        </p:grpSpPr>
        <p:sp>
          <p:nvSpPr>
            <p:cNvPr id="14" name="Abgerundetes Rechteck 13"/>
            <p:cNvSpPr/>
            <p:nvPr/>
          </p:nvSpPr>
          <p:spPr>
            <a:xfrm>
              <a:off x="871537" y="1910320"/>
              <a:ext cx="10587037" cy="306966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/>
            </a:p>
            <a:p>
              <a:r>
                <a:rPr lang="de-DE" dirty="0"/>
                <a:t>grundsätzlich behält der geschiedene Ehegatte einen durch die Eheschließung erworbenen Ehenamen (§ 1355 V S. 1 BGB) </a:t>
              </a:r>
            </a:p>
            <a:p>
              <a:r>
                <a:rPr lang="de-DE" dirty="0"/>
                <a:t> </a:t>
              </a:r>
            </a:p>
            <a:p>
              <a:r>
                <a:rPr lang="de-DE" dirty="0"/>
                <a:t>möchte er das nicht, kann er durch Erklärung gegenüber dem Standesbeamten unbefristet wählen, ob er: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den Geburtsnamen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den bis zur Bestimmung des Ehenamens geführten Namen oder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den Geburtsnamen oder den bei Bestimmung des Ehenamens geführten Namen (Begleitnamen) mit dem Ehenamen kombiniert</a:t>
              </a:r>
            </a:p>
            <a:p>
              <a:r>
                <a:rPr lang="de-DE" dirty="0"/>
                <a:t>führen möchte </a:t>
              </a: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871538" y="1697237"/>
              <a:ext cx="6215062" cy="45551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Namensrecht – Achtung keine Folgesache!!</a:t>
              </a:r>
              <a:endParaRPr lang="de-DE" sz="2400" dirty="0"/>
            </a:p>
          </p:txBody>
        </p:sp>
      </p:grpSp>
      <p:sp>
        <p:nvSpPr>
          <p:cNvPr id="16" name="Gefaltete Ecke 15"/>
          <p:cNvSpPr/>
          <p:nvPr/>
        </p:nvSpPr>
        <p:spPr>
          <a:xfrm rot="20978791">
            <a:off x="10139427" y="1596963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…wird gesondert erklärt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Breitbild</PresentationFormat>
  <Paragraphs>79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2023-08-14T13:57:37Z</dcterms:created>
  <dcterms:modified xsi:type="dcterms:W3CDTF">2023-08-17T14:05:34Z</dcterms:modified>
</cp:coreProperties>
</file>