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7B4"/>
    <a:srgbClr val="DC9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66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2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6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3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3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98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1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CE7-B631-4F35-AEF8-13F48FDB6FD8}" type="datetimeFigureOut">
              <a:rPr lang="de-DE" smtClean="0"/>
              <a:t>13.12.2024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6728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Mahnverfahren</a:t>
            </a:r>
          </a:p>
        </p:txBody>
      </p:sp>
      <p:sp>
        <p:nvSpPr>
          <p:cNvPr id="9" name="Gefaltete Ecke 8"/>
          <p:cNvSpPr/>
          <p:nvPr/>
        </p:nvSpPr>
        <p:spPr>
          <a:xfrm rot="269352">
            <a:off x="284783" y="29404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hteck 14"/>
          <p:cNvSpPr/>
          <p:nvPr/>
        </p:nvSpPr>
        <p:spPr>
          <a:xfrm>
            <a:off x="1469036" y="1913500"/>
            <a:ext cx="10148340" cy="63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vor Abgabe an das Streitgericht</a:t>
            </a:r>
          </a:p>
        </p:txBody>
      </p:sp>
      <p:sp>
        <p:nvSpPr>
          <p:cNvPr id="16" name="Rechteck 15"/>
          <p:cNvSpPr/>
          <p:nvPr/>
        </p:nvSpPr>
        <p:spPr>
          <a:xfrm>
            <a:off x="1469036" y="2791910"/>
            <a:ext cx="10148340" cy="59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Klageerweiterung</a:t>
            </a:r>
          </a:p>
        </p:txBody>
      </p:sp>
      <p:sp>
        <p:nvSpPr>
          <p:cNvPr id="17" name="Rechteck 16"/>
          <p:cNvSpPr/>
          <p:nvPr/>
        </p:nvSpPr>
        <p:spPr>
          <a:xfrm>
            <a:off x="1469036" y="3555977"/>
            <a:ext cx="10148340" cy="6350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Widerklage</a:t>
            </a:r>
          </a:p>
        </p:txBody>
      </p:sp>
      <p:sp>
        <p:nvSpPr>
          <p:cNvPr id="18" name="Rechteck 17"/>
          <p:cNvSpPr/>
          <p:nvPr/>
        </p:nvSpPr>
        <p:spPr>
          <a:xfrm>
            <a:off x="1469036" y="4359565"/>
            <a:ext cx="10148340" cy="66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19" name="Rechteck 18"/>
          <p:cNvSpPr/>
          <p:nvPr/>
        </p:nvSpPr>
        <p:spPr>
          <a:xfrm>
            <a:off x="1469036" y="5217903"/>
            <a:ext cx="10148340" cy="647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20" name="Gefaltete Ecke 19"/>
          <p:cNvSpPr/>
          <p:nvPr/>
        </p:nvSpPr>
        <p:spPr>
          <a:xfrm rot="345086">
            <a:off x="9499186" y="290504"/>
            <a:ext cx="1977744" cy="1935640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wieviele</a:t>
            </a:r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KRs müssen erstellt werden ?</a:t>
            </a:r>
          </a:p>
        </p:txBody>
      </p:sp>
      <p:sp>
        <p:nvSpPr>
          <p:cNvPr id="21" name="Gefaltete Ecke 20"/>
          <p:cNvSpPr/>
          <p:nvPr/>
        </p:nvSpPr>
        <p:spPr>
          <a:xfrm rot="21054758">
            <a:off x="9871817" y="5113374"/>
            <a:ext cx="1236183" cy="1201351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6 Stück !</a:t>
            </a:r>
          </a:p>
        </p:txBody>
      </p:sp>
    </p:spTree>
    <p:extLst>
      <p:ext uri="{BB962C8B-B14F-4D97-AF65-F5344CB8AC3E}">
        <p14:creationId xmlns:p14="http://schemas.microsoft.com/office/powerpoint/2010/main" val="15948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883750"/>
              </p:ext>
            </p:extLst>
          </p:nvPr>
        </p:nvGraphicFramePr>
        <p:xfrm>
          <a:off x="1469036" y="2051065"/>
          <a:ext cx="8785329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</a:rPr>
                        <a:t>Kostentatbestand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</a:rPr>
                        <a:t>(Gegenstand</a:t>
                      </a:r>
                      <a:r>
                        <a:rPr lang="de-DE" sz="2000" baseline="0" dirty="0">
                          <a:solidFill>
                            <a:srgbClr val="C00000"/>
                          </a:solidFill>
                          <a:effectLst/>
                        </a:rPr>
                        <a:t> des Kostenansatzes)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</a:t>
                      </a: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</a:rPr>
                        <a:t>Auslagen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</a:t>
                      </a:r>
                      <a:r>
                        <a:rPr lang="de-DE" sz="20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Widerbeklagter/Widerkläger</a:t>
                      </a:r>
                      <a:endParaRPr lang="de-DE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9005</a:t>
            </a:r>
          </a:p>
        </p:txBody>
      </p:sp>
      <p:sp>
        <p:nvSpPr>
          <p:cNvPr id="3" name="Rechteck 2"/>
          <p:cNvSpPr/>
          <p:nvPr/>
        </p:nvSpPr>
        <p:spPr>
          <a:xfrm>
            <a:off x="2502088" y="3558813"/>
            <a:ext cx="2251062" cy="93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Sachverständige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Gründlich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786201" y="3501996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300,00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7311217" y="3547198"/>
            <a:ext cx="2222528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/voll</a:t>
            </a:r>
          </a:p>
        </p:txBody>
      </p:sp>
    </p:spTree>
    <p:extLst>
      <p:ext uri="{BB962C8B-B14F-4D97-AF65-F5344CB8AC3E}">
        <p14:creationId xmlns:p14="http://schemas.microsoft.com/office/powerpoint/2010/main" val="65628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Fälligkeit der Sachverständigenauslagen tritt gem. § 9 Abs. </a:t>
            </a:r>
            <a:r>
              <a:rPr lang="de-DE"/>
              <a:t>3 </a:t>
            </a:r>
            <a:r>
              <a:rPr lang="de-DE" dirty="0"/>
              <a:t>GKG mit Erlass einer Kostenentscheidung oder bei anderweitiger Verfahrensbeendigung ein.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Beweisbeschluss Sachverständige</a:t>
            </a:r>
          </a:p>
        </p:txBody>
      </p:sp>
      <p:sp>
        <p:nvSpPr>
          <p:cNvPr id="9" name="Gefaltete Ecke 8"/>
          <p:cNvSpPr/>
          <p:nvPr/>
        </p:nvSpPr>
        <p:spPr>
          <a:xfrm rot="950263">
            <a:off x="10142742" y="60300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der Kläger gem. § 17 Abs. 1 S.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1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Die Einforderung erfolgt im Wege des Kostenvorschusses mittels Kostennachricht </a:t>
            </a:r>
          </a:p>
          <a:p>
            <a:r>
              <a:rPr lang="de-DE" dirty="0"/>
              <a:t>    gem. §§ 4 Abs. 2,15 Abs. 1 und 26 Abs. 1 + 6 </a:t>
            </a:r>
            <a:r>
              <a:rPr lang="de-DE" dirty="0" err="1"/>
              <a:t>KostVfg</a:t>
            </a:r>
            <a:r>
              <a:rPr lang="de-DE" dirty="0"/>
              <a:t> über den Prozessbevollmächtigten des Klägers, </a:t>
            </a:r>
          </a:p>
          <a:p>
            <a:r>
              <a:rPr lang="de-DE" dirty="0"/>
              <a:t>    RA Schwarz. Der Beweisbeschluss enthält </a:t>
            </a:r>
            <a:r>
              <a:rPr lang="de-DE" u="sng" dirty="0"/>
              <a:t>keine</a:t>
            </a:r>
            <a:r>
              <a:rPr lang="de-DE" dirty="0"/>
              <a:t> Zahlungsfrist, so dass die Kostenrechnung gem. </a:t>
            </a:r>
          </a:p>
          <a:p>
            <a:r>
              <a:rPr lang="de-DE" dirty="0"/>
              <a:t>    § 26 Abs. 3 </a:t>
            </a:r>
            <a:r>
              <a:rPr lang="de-DE" dirty="0" err="1"/>
              <a:t>KostVfg</a:t>
            </a:r>
            <a:r>
              <a:rPr lang="de-DE" dirty="0"/>
              <a:t> </a:t>
            </a:r>
            <a:r>
              <a:rPr lang="de-DE" u="sng" dirty="0"/>
              <a:t>nicht</a:t>
            </a:r>
            <a:r>
              <a:rPr lang="de-DE" dirty="0"/>
              <a:t> unterbleiben kann.</a:t>
            </a:r>
          </a:p>
        </p:txBody>
      </p:sp>
    </p:spTree>
    <p:extLst>
      <p:ext uri="{BB962C8B-B14F-4D97-AF65-F5344CB8AC3E}">
        <p14:creationId xmlns:p14="http://schemas.microsoft.com/office/powerpoint/2010/main" val="107185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436848"/>
              </p:ext>
            </p:extLst>
          </p:nvPr>
        </p:nvGraphicFramePr>
        <p:xfrm>
          <a:off x="1467765" y="1380484"/>
          <a:ext cx="10150879" cy="4395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Widerbeklagter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Widerkläger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1100</a:t>
            </a:r>
          </a:p>
        </p:txBody>
      </p:sp>
      <p:sp>
        <p:nvSpPr>
          <p:cNvPr id="3" name="Rechteck 2"/>
          <p:cNvSpPr/>
          <p:nvPr/>
        </p:nvSpPr>
        <p:spPr>
          <a:xfrm>
            <a:off x="2542288" y="3104906"/>
            <a:ext cx="1780009" cy="396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(0,5-fache Gebühr)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91,00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91,00 €</a:t>
            </a:r>
          </a:p>
        </p:txBody>
      </p:sp>
      <p:sp>
        <p:nvSpPr>
          <p:cNvPr id="14" name="Rechteck 13"/>
          <p:cNvSpPr/>
          <p:nvPr/>
        </p:nvSpPr>
        <p:spPr>
          <a:xfrm>
            <a:off x="1486293" y="3857962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1211/3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41013" y="38586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(1-fache 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05286" y="3812716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8.550,00</a:t>
            </a:r>
          </a:p>
        </p:txBody>
      </p:sp>
      <p:sp>
        <p:nvSpPr>
          <p:cNvPr id="17" name="Rechteck 16"/>
          <p:cNvSpPr/>
          <p:nvPr/>
        </p:nvSpPr>
        <p:spPr>
          <a:xfrm>
            <a:off x="6987826" y="381271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154,00</a:t>
            </a: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</a:p>
        </p:txBody>
      </p:sp>
      <p:sp>
        <p:nvSpPr>
          <p:cNvPr id="23" name="Rechteck 22"/>
          <p:cNvSpPr/>
          <p:nvPr/>
        </p:nvSpPr>
        <p:spPr>
          <a:xfrm>
            <a:off x="8804578" y="38025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112,00 €</a:t>
            </a: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98,00 €</a:t>
            </a:r>
          </a:p>
        </p:txBody>
      </p:sp>
      <p:sp>
        <p:nvSpPr>
          <p:cNvPr id="25" name="Rechteck 24"/>
          <p:cNvSpPr/>
          <p:nvPr/>
        </p:nvSpPr>
        <p:spPr>
          <a:xfrm>
            <a:off x="1496899" y="4460501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1900</a:t>
            </a:r>
          </a:p>
        </p:txBody>
      </p:sp>
      <p:sp>
        <p:nvSpPr>
          <p:cNvPr id="26" name="Rechteck 25"/>
          <p:cNvSpPr/>
          <p:nvPr/>
        </p:nvSpPr>
        <p:spPr>
          <a:xfrm>
            <a:off x="1496899" y="5100654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9005</a:t>
            </a:r>
          </a:p>
        </p:txBody>
      </p:sp>
      <p:sp>
        <p:nvSpPr>
          <p:cNvPr id="27" name="Rechteck 26"/>
          <p:cNvSpPr/>
          <p:nvPr/>
        </p:nvSpPr>
        <p:spPr>
          <a:xfrm>
            <a:off x="2602093" y="4417287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05286" y="439941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1000,00</a:t>
            </a:r>
          </a:p>
        </p:txBody>
      </p:sp>
      <p:sp>
        <p:nvSpPr>
          <p:cNvPr id="29" name="Rechteck 28"/>
          <p:cNvSpPr/>
          <p:nvPr/>
        </p:nvSpPr>
        <p:spPr>
          <a:xfrm>
            <a:off x="7089897" y="441309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15,00</a:t>
            </a:r>
          </a:p>
        </p:txBody>
      </p:sp>
      <p:sp>
        <p:nvSpPr>
          <p:cNvPr id="30" name="Rechteck 29"/>
          <p:cNvSpPr/>
          <p:nvPr/>
        </p:nvSpPr>
        <p:spPr>
          <a:xfrm>
            <a:off x="8885996" y="444276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15,00 €</a:t>
            </a:r>
          </a:p>
        </p:txBody>
      </p:sp>
      <p:sp>
        <p:nvSpPr>
          <p:cNvPr id="31" name="Rechteck 30"/>
          <p:cNvSpPr/>
          <p:nvPr/>
        </p:nvSpPr>
        <p:spPr>
          <a:xfrm>
            <a:off x="10302892" y="4413096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15,00 €</a:t>
            </a:r>
          </a:p>
        </p:txBody>
      </p:sp>
      <p:sp>
        <p:nvSpPr>
          <p:cNvPr id="32" name="Rechteck 31"/>
          <p:cNvSpPr/>
          <p:nvPr/>
        </p:nvSpPr>
        <p:spPr>
          <a:xfrm>
            <a:off x="2559942" y="5030871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Sachverständigen-auslagen nach JVEG in voller Höhe</a:t>
            </a:r>
          </a:p>
        </p:txBody>
      </p:sp>
      <p:sp>
        <p:nvSpPr>
          <p:cNvPr id="33" name="Rechteck 32"/>
          <p:cNvSpPr/>
          <p:nvPr/>
        </p:nvSpPr>
        <p:spPr>
          <a:xfrm>
            <a:off x="7089897" y="507515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350,00</a:t>
            </a:r>
          </a:p>
        </p:txBody>
      </p:sp>
      <p:sp>
        <p:nvSpPr>
          <p:cNvPr id="34" name="Rechteck 33"/>
          <p:cNvSpPr/>
          <p:nvPr/>
        </p:nvSpPr>
        <p:spPr>
          <a:xfrm>
            <a:off x="8894531" y="5075154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350,00 €</a:t>
            </a: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>
                <a:solidFill>
                  <a:schemeClr val="tx1"/>
                </a:solidFill>
              </a:rPr>
              <a:t>Gesamtkosten des Verfahrens</a:t>
            </a: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     610,00</a:t>
            </a:r>
          </a:p>
        </p:txBody>
      </p:sp>
      <p:sp>
        <p:nvSpPr>
          <p:cNvPr id="39" name="Gefaltete Ecke 38"/>
          <p:cNvSpPr/>
          <p:nvPr/>
        </p:nvSpPr>
        <p:spPr>
          <a:xfrm rot="21054758">
            <a:off x="8577733" y="3369286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112€=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203€-91€ (Geb. n. 6550€)</a:t>
            </a:r>
          </a:p>
        </p:txBody>
      </p:sp>
      <p:sp>
        <p:nvSpPr>
          <p:cNvPr id="40" name="Gefaltete Ecke 39"/>
          <p:cNvSpPr/>
          <p:nvPr/>
        </p:nvSpPr>
        <p:spPr>
          <a:xfrm>
            <a:off x="6719794" y="4791717"/>
            <a:ext cx="1417283" cy="1362041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15€=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Mindest-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Gebühr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34 II GKG</a:t>
            </a:r>
          </a:p>
        </p:txBody>
      </p:sp>
      <p:sp>
        <p:nvSpPr>
          <p:cNvPr id="41" name="Gefaltete Ecke 40"/>
          <p:cNvSpPr/>
          <p:nvPr/>
        </p:nvSpPr>
        <p:spPr>
          <a:xfrm rot="21054758">
            <a:off x="5647032" y="3345534"/>
            <a:ext cx="1417283" cy="136204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154€=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245€-91€ (Geb. n. 8550€)</a:t>
            </a:r>
          </a:p>
        </p:txBody>
      </p:sp>
      <p:sp>
        <p:nvSpPr>
          <p:cNvPr id="42" name="Gefaltete Ecke 41"/>
          <p:cNvSpPr/>
          <p:nvPr/>
        </p:nvSpPr>
        <p:spPr>
          <a:xfrm>
            <a:off x="8507180" y="5440738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568 €…</a:t>
            </a:r>
          </a:p>
        </p:txBody>
      </p:sp>
      <p:sp>
        <p:nvSpPr>
          <p:cNvPr id="43" name="Gefaltete Ecke 42"/>
          <p:cNvSpPr/>
          <p:nvPr/>
        </p:nvSpPr>
        <p:spPr>
          <a:xfrm rot="21116468">
            <a:off x="9996130" y="37685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beim Vergleichs-wert § </a:t>
            </a:r>
            <a:r>
              <a:rPr lang="de-DE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36 II 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GKG beachten!!</a:t>
            </a:r>
          </a:p>
        </p:txBody>
      </p:sp>
      <p:sp>
        <p:nvSpPr>
          <p:cNvPr id="44" name="Rechteck 43"/>
          <p:cNvSpPr/>
          <p:nvPr/>
        </p:nvSpPr>
        <p:spPr>
          <a:xfrm>
            <a:off x="10204906" y="5068858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350,00 €</a:t>
            </a:r>
          </a:p>
        </p:txBody>
      </p:sp>
      <p:sp>
        <p:nvSpPr>
          <p:cNvPr id="38" name="Gefaltete Ecke 37"/>
          <p:cNvSpPr/>
          <p:nvPr/>
        </p:nvSpPr>
        <p:spPr>
          <a:xfrm>
            <a:off x="10438745" y="4107744"/>
            <a:ext cx="1417283" cy="136204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98€=1-fache Geb. nach 2000€</a:t>
            </a:r>
          </a:p>
        </p:txBody>
      </p:sp>
    </p:spTree>
    <p:extLst>
      <p:ext uri="{BB962C8B-B14F-4D97-AF65-F5344CB8AC3E}">
        <p14:creationId xmlns:p14="http://schemas.microsoft.com/office/powerpoint/2010/main" val="17331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06401" y="1983750"/>
            <a:ext cx="4188816" cy="33479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schemeClr val="tx1"/>
              </a:solidFill>
            </a:endParaRPr>
          </a:p>
          <a:p>
            <a:r>
              <a:rPr lang="de-DE" sz="1600" u="sng" dirty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>
                <a:solidFill>
                  <a:schemeClr val="tx1"/>
                </a:solidFill>
              </a:rPr>
              <a:t>Aktenausdruck </a:t>
            </a:r>
          </a:p>
          <a:p>
            <a:r>
              <a:rPr lang="de-DE" sz="1600" dirty="0">
                <a:solidFill>
                  <a:schemeClr val="tx1"/>
                </a:solidFill>
              </a:rPr>
              <a:t>gem. § 696 … BL. 3 </a:t>
            </a:r>
            <a:r>
              <a:rPr lang="de-DE" sz="1600" dirty="0" err="1">
                <a:solidFill>
                  <a:schemeClr val="tx1"/>
                </a:solidFill>
              </a:rPr>
              <a:t>d.A</a:t>
            </a:r>
            <a:r>
              <a:rPr lang="de-DE" sz="1600" dirty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>
                <a:solidFill>
                  <a:schemeClr val="tx1"/>
                </a:solidFill>
              </a:rPr>
              <a:t>Aktenausdruck </a:t>
            </a:r>
          </a:p>
          <a:p>
            <a:r>
              <a:rPr lang="de-DE" sz="1600" dirty="0">
                <a:solidFill>
                  <a:schemeClr val="tx1"/>
                </a:solidFill>
              </a:rPr>
              <a:t>gem. § 696 … BL. 6 </a:t>
            </a:r>
            <a:r>
              <a:rPr lang="de-DE" sz="1600" dirty="0" err="1">
                <a:solidFill>
                  <a:schemeClr val="tx1"/>
                </a:solidFill>
              </a:rPr>
              <a:t>d.A</a:t>
            </a:r>
            <a:r>
              <a:rPr lang="de-DE" sz="1600" dirty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 err="1">
                <a:solidFill>
                  <a:schemeClr val="tx1"/>
                </a:solidFill>
              </a:rPr>
              <a:t>Gerichtskostenstempler</a:t>
            </a:r>
            <a:r>
              <a:rPr lang="de-DE" sz="1600" dirty="0">
                <a:solidFill>
                  <a:schemeClr val="tx1"/>
                </a:solidFill>
              </a:rPr>
              <a:t> </a:t>
            </a:r>
          </a:p>
          <a:p>
            <a:r>
              <a:rPr lang="de-DE" sz="1600" dirty="0" err="1">
                <a:solidFill>
                  <a:schemeClr val="tx1"/>
                </a:solidFill>
              </a:rPr>
              <a:t>Bl</a:t>
            </a:r>
            <a:r>
              <a:rPr lang="de-DE" sz="1600" dirty="0">
                <a:solidFill>
                  <a:schemeClr val="tx1"/>
                </a:solidFill>
              </a:rPr>
              <a:t>. 12 </a:t>
            </a:r>
            <a:r>
              <a:rPr lang="de-DE" sz="1600" dirty="0" err="1">
                <a:solidFill>
                  <a:schemeClr val="tx1"/>
                </a:solidFill>
              </a:rPr>
              <a:t>d.A</a:t>
            </a:r>
            <a:r>
              <a:rPr lang="de-DE" sz="1600" dirty="0">
                <a:solidFill>
                  <a:schemeClr val="tx1"/>
                </a:solidFill>
              </a:rPr>
              <a:t>.</a:t>
            </a:r>
          </a:p>
          <a:p>
            <a:endParaRPr lang="de-DE" sz="1600" dirty="0">
              <a:solidFill>
                <a:schemeClr val="tx1"/>
              </a:solidFill>
            </a:endParaRPr>
          </a:p>
          <a:p>
            <a:r>
              <a:rPr lang="de-DE" sz="1600" dirty="0">
                <a:solidFill>
                  <a:schemeClr val="tx1"/>
                </a:solidFill>
              </a:rPr>
              <a:t>ZA II, EGST… 220577799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Davon tragen: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Beklagte – Widerkläger 60 %           =  366,00 EUR</a:t>
            </a: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273393" y="259637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91,00 EUR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3273392" y="3558075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455,00 EUR</a:t>
            </a: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3273391" y="4210089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63,00 EUR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273390" y="4862103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300,00 EUR</a:t>
            </a:r>
          </a:p>
        </p:txBody>
      </p:sp>
      <p:sp>
        <p:nvSpPr>
          <p:cNvPr id="3" name="Rechteck 2"/>
          <p:cNvSpPr/>
          <p:nvPr/>
        </p:nvSpPr>
        <p:spPr>
          <a:xfrm>
            <a:off x="6543196" y="2067558"/>
            <a:ext cx="4137999" cy="11258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u="sng" dirty="0">
                <a:solidFill>
                  <a:schemeClr val="tx1"/>
                </a:solidFill>
              </a:rPr>
              <a:t>Bereits gezahlt:</a:t>
            </a:r>
          </a:p>
          <a:p>
            <a:r>
              <a:rPr lang="de-DE" sz="1600" dirty="0">
                <a:solidFill>
                  <a:schemeClr val="tx1"/>
                </a:solidFill>
              </a:rPr>
              <a:t>Sollstellungsbest.</a:t>
            </a:r>
          </a:p>
          <a:p>
            <a:r>
              <a:rPr lang="de-DE" sz="1600" dirty="0">
                <a:solidFill>
                  <a:schemeClr val="tx1"/>
                </a:solidFill>
              </a:rPr>
              <a:t>KSB-Nr. 1234567…</a:t>
            </a:r>
          </a:p>
          <a:p>
            <a:r>
              <a:rPr lang="de-DE" sz="1600" dirty="0">
                <a:solidFill>
                  <a:schemeClr val="tx1"/>
                </a:solidFill>
              </a:rPr>
              <a:t>BL. I a </a:t>
            </a:r>
            <a:r>
              <a:rPr lang="de-DE" sz="1600" dirty="0" err="1">
                <a:solidFill>
                  <a:schemeClr val="tx1"/>
                </a:solidFill>
              </a:rPr>
              <a:t>d.A</a:t>
            </a:r>
            <a:r>
              <a:rPr lang="de-DE" sz="16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9132981" y="2717292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=  126,00 EUR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4795209" y="4852222"/>
            <a:ext cx="1162679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600" dirty="0"/>
              <a:t>Summe =  </a:t>
            </a:r>
            <a:r>
              <a:rPr lang="de-DE" sz="1600" u="sng" dirty="0"/>
              <a:t>909,00 EUR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der Kläger  - Widerbeklagter 40 %           =  244,00 EUR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1190005" y="5503902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665,00 EUR</a:t>
              </a: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188655" y="5940140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240,00 EUR</a:t>
              </a: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1190005" y="6361812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>
                  <a:solidFill>
                    <a:schemeClr val="tx1"/>
                  </a:solidFill>
                </a:rPr>
                <a:t>zuviel</a:t>
              </a: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425,00 EUR</a:t>
              </a:r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921010" y="3218164"/>
            <a:ext cx="4696361" cy="421672"/>
            <a:chOff x="1169906" y="6833232"/>
            <a:chExt cx="4696361" cy="421672"/>
          </a:xfrm>
        </p:grpSpPr>
        <p:sp>
          <p:nvSpPr>
            <p:cNvPr id="29" name="Rechteck 28"/>
            <p:cNvSpPr/>
            <p:nvPr/>
          </p:nvSpPr>
          <p:spPr>
            <a:xfrm>
              <a:off x="1169906" y="683323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344448" y="685543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240,00 EUR</a:t>
              </a:r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240,00 EUR</a:t>
              </a: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/>
                <a:t>=  0,00 EUR</a:t>
              </a:r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5957888" y="5678190"/>
            <a:ext cx="4431106" cy="1128668"/>
            <a:chOff x="7213555" y="5259475"/>
            <a:chExt cx="4431106" cy="1128668"/>
          </a:xfrm>
        </p:grpSpPr>
        <p:sp>
          <p:nvSpPr>
            <p:cNvPr id="37" name="Rechteck 3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>
                  <a:solidFill>
                    <a:srgbClr val="C00000"/>
                  </a:solidFill>
                </a:rPr>
                <a:t>Bl</a:t>
              </a:r>
              <a:r>
                <a:rPr lang="de-DE" sz="2000" b="1" i="1" dirty="0">
                  <a:solidFill>
                    <a:srgbClr val="C00000"/>
                  </a:solidFill>
                </a:rPr>
                <a:t>. … an den Kl. z. Hd. PV zu erstatten sind.</a:t>
              </a:r>
            </a:p>
          </p:txBody>
        </p:sp>
        <p:sp>
          <p:nvSpPr>
            <p:cNvPr id="38" name="Gleichschenkliges Dreieck 37"/>
            <p:cNvSpPr/>
            <p:nvPr/>
          </p:nvSpPr>
          <p:spPr>
            <a:xfrm rot="14985617">
              <a:off x="7138311" y="5535349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244 €</a:t>
            </a:r>
          </a:p>
        </p:txBody>
      </p:sp>
      <p:sp>
        <p:nvSpPr>
          <p:cNvPr id="42" name="Gefaltete Ecke 41"/>
          <p:cNvSpPr/>
          <p:nvPr/>
        </p:nvSpPr>
        <p:spPr>
          <a:xfrm>
            <a:off x="10439219" y="477286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2062720">
            <a:off x="6101632" y="4981941"/>
            <a:ext cx="269031" cy="1301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5718523" y="4061508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324 €</a:t>
            </a: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568 €…</a:t>
            </a:r>
          </a:p>
        </p:txBody>
      </p: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14" grpId="0" animBg="1"/>
      <p:bldP spid="20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Alle Kosten sind nun gem. § 9 Abs. 3 Nr. 2 GKG fällig. Gem. § 28 Abs. 1 </a:t>
            </a:r>
            <a:r>
              <a:rPr lang="de-DE" dirty="0" err="1"/>
              <a:t>KostVfg</a:t>
            </a:r>
            <a:r>
              <a:rPr lang="de-DE" dirty="0"/>
              <a:t>. ist nunmehr eine neue Kostenrechnung die Schlusskostenrechnung, zu erstellen.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Schlusskostenrechnung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526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sind beide Parteien gem. § 29 Nr. 2  GKG als Übernahmeschuldner (Auch Erstschuldner</a:t>
            </a:r>
          </a:p>
          <a:p>
            <a:r>
              <a:rPr lang="de-DE" dirty="0"/>
              <a:t>     im Sinne von § 31 Abs. 2 S.1 GKG, es gibt allerdings keine offenen Restbeträge.)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0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Der von dem Kläger, als Antragsschuldner gem. § 22 I S.1 GKG, geleisteter Vorschuss ist auf die zu 	Kosten der Beklagten,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r>
              <a:rPr lang="de-DE" dirty="0"/>
              <a:t>	Die 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über den </a:t>
            </a:r>
            <a:r>
              <a:rPr lang="de-DE"/>
              <a:t>	Prozessbevollmächtigten RA </a:t>
            </a:r>
            <a:r>
              <a:rPr lang="de-DE" dirty="0"/>
              <a:t>Schwarz mit Kost 18 an den Kläger erstattet.    </a:t>
            </a:r>
          </a:p>
        </p:txBody>
      </p:sp>
    </p:spTree>
    <p:extLst>
      <p:ext uri="{BB962C8B-B14F-4D97-AF65-F5344CB8AC3E}">
        <p14:creationId xmlns:p14="http://schemas.microsoft.com/office/powerpoint/2010/main" val="1644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331627"/>
              </p:ext>
            </p:extLst>
          </p:nvPr>
        </p:nvGraphicFramePr>
        <p:xfrm>
          <a:off x="1469036" y="2051065"/>
          <a:ext cx="10148341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012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Antragsteller/Antragsgegner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Mahnverfahren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1100</a:t>
            </a:r>
          </a:p>
        </p:txBody>
      </p:sp>
      <p:sp>
        <p:nvSpPr>
          <p:cNvPr id="3" name="Rechteck 2"/>
          <p:cNvSpPr/>
          <p:nvPr/>
        </p:nvSpPr>
        <p:spPr>
          <a:xfrm>
            <a:off x="2583264" y="3547610"/>
            <a:ext cx="2251062" cy="1196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Mahnverfahren/ Verfahren über Antrag auf Erlass des Mahnbescheides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0,5-fach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081664" y="3510879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6730583" y="3432940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91,00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566877" y="350199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(91,00 €)/keine (0,00 €)</a:t>
            </a:r>
          </a:p>
        </p:txBody>
      </p:sp>
      <p:sp>
        <p:nvSpPr>
          <p:cNvPr id="14" name="Gefaltete Ecke 13"/>
          <p:cNvSpPr/>
          <p:nvPr/>
        </p:nvSpPr>
        <p:spPr>
          <a:xfrm rot="412204">
            <a:off x="9499560" y="2704946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</a:p>
        </p:txBody>
      </p:sp>
      <p:sp>
        <p:nvSpPr>
          <p:cNvPr id="15" name="Ellipse 14"/>
          <p:cNvSpPr/>
          <p:nvPr/>
        </p:nvSpPr>
        <p:spPr>
          <a:xfrm>
            <a:off x="537106" y="4872845"/>
            <a:ext cx="3597640" cy="1768839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Das von mir in </a:t>
            </a:r>
            <a:r>
              <a:rPr lang="de-D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rot</a:t>
            </a:r>
            <a:r>
              <a:rPr lang="de-DE" dirty="0"/>
              <a:t> geschriebene soll auf Begrifflichkeiten hinweisen, die sich im Verfahrensablauf verändern können!</a:t>
            </a:r>
          </a:p>
        </p:txBody>
      </p:sp>
    </p:spTree>
    <p:extLst>
      <p:ext uri="{BB962C8B-B14F-4D97-AF65-F5344CB8AC3E}">
        <p14:creationId xmlns:p14="http://schemas.microsoft.com/office/powerpoint/2010/main" val="14004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Fälligkeit der (Verfahrens-) Gebühr tritt gem. § 6 Abs. 1 S. 1 Nr. 1 GKG mit </a:t>
            </a:r>
            <a:r>
              <a:rPr lang="de-DE" u="sng" dirty="0"/>
              <a:t>Antragseingang</a:t>
            </a:r>
          </a:p>
          <a:p>
            <a:r>
              <a:rPr lang="de-DE" dirty="0"/>
              <a:t>      (Antragseinreichung/Antragstellung) ein.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Mahnverfahren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6" y="8275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der Antragsteller gem. § 22 Abs. 1 Satz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4046284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Die Anforderung der „1. Gerichtskostenhälfte“ erfolgt durch maschinelle Kostennachricht gem. </a:t>
            </a:r>
          </a:p>
          <a:p>
            <a:r>
              <a:rPr lang="de-DE" dirty="0"/>
              <a:t>    § 26 </a:t>
            </a:r>
            <a:r>
              <a:rPr lang="de-DE" dirty="0" err="1"/>
              <a:t>KostVfg</a:t>
            </a:r>
            <a:r>
              <a:rPr lang="de-DE" dirty="0"/>
              <a:t> erst nach Erlass des Mahnbescheids, da gem. § 12 Abs. 3 S. 2 GKG im maschinellen </a:t>
            </a:r>
          </a:p>
          <a:p>
            <a:r>
              <a:rPr lang="de-DE" dirty="0"/>
              <a:t>    Mahnverfahren für den Erlass des MB keine Vorauszahlungspflicht besteht, sondern erst </a:t>
            </a:r>
            <a:r>
              <a:rPr lang="de-DE"/>
              <a:t>für den </a:t>
            </a:r>
            <a:r>
              <a:rPr lang="de-DE" dirty="0"/>
              <a:t>Erlass </a:t>
            </a:r>
          </a:p>
          <a:p>
            <a:r>
              <a:rPr lang="de-DE" dirty="0"/>
              <a:t>    des Vollstreckungsbescheids. Sie wird gem. §§ 4 Abs. 2, 15 Abs. 1 und 26 Abs. 1 + 6 </a:t>
            </a:r>
            <a:r>
              <a:rPr lang="de-DE" dirty="0" err="1"/>
              <a:t>KostVfg</a:t>
            </a:r>
            <a:r>
              <a:rPr lang="de-DE" dirty="0"/>
              <a:t> über den</a:t>
            </a:r>
          </a:p>
          <a:p>
            <a:r>
              <a:rPr lang="de-DE" dirty="0"/>
              <a:t>    Prozessbevollmächtigten des Antragstellers, RA Schwarz, erfordert.</a:t>
            </a: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466393" y="5896544"/>
            <a:ext cx="1015097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Für den Fall der Nichtzahlung würde die Sollstellung gem. §§ 26 Abs. 8 S. 1 </a:t>
            </a:r>
            <a:r>
              <a:rPr lang="de-DE" dirty="0" err="1"/>
              <a:t>KostVfg</a:t>
            </a:r>
            <a:r>
              <a:rPr lang="de-DE" dirty="0"/>
              <a:t> erfolgen.</a:t>
            </a:r>
          </a:p>
        </p:txBody>
      </p:sp>
    </p:spTree>
    <p:extLst>
      <p:ext uri="{BB962C8B-B14F-4D97-AF65-F5344CB8AC3E}">
        <p14:creationId xmlns:p14="http://schemas.microsoft.com/office/powerpoint/2010/main" val="56119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vor Abgabe an das Streitgericht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02783"/>
              </p:ext>
            </p:extLst>
          </p:nvPr>
        </p:nvGraphicFramePr>
        <p:xfrm>
          <a:off x="1466496" y="1358998"/>
          <a:ext cx="10150879" cy="5275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720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1283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Antragsteller/Antragsgegner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1422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2" name="Rechteck 1"/>
          <p:cNvSpPr/>
          <p:nvPr/>
        </p:nvSpPr>
        <p:spPr>
          <a:xfrm>
            <a:off x="1466496" y="2862090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1100</a:t>
            </a:r>
          </a:p>
        </p:txBody>
      </p:sp>
      <p:sp>
        <p:nvSpPr>
          <p:cNvPr id="3" name="Rechteck 2"/>
          <p:cNvSpPr/>
          <p:nvPr/>
        </p:nvSpPr>
        <p:spPr>
          <a:xfrm>
            <a:off x="2419676" y="2662920"/>
            <a:ext cx="2251062" cy="746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Mahnverfahren/ Verfahren über Antrag auf Erlass des Mahnbescheides (0,5-fach)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91,00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(91,00 €)/keine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466496" y="3679896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22629" y="3496266"/>
            <a:ext cx="2364218" cy="13637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Allgemeinen/Verfahrensgebühr betr. streitiges Verfahren/Prozessverfahren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(2,5-fach unter Anrechnung des Mahnverfahrens)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5137549" y="3785623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5.650,00</a:t>
            </a:r>
          </a:p>
        </p:txBody>
      </p:sp>
      <p:sp>
        <p:nvSpPr>
          <p:cNvPr id="17" name="Rechteck 16"/>
          <p:cNvSpPr/>
          <p:nvPr/>
        </p:nvSpPr>
        <p:spPr>
          <a:xfrm>
            <a:off x="7229656" y="382570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455,00</a:t>
            </a:r>
          </a:p>
        </p:txBody>
      </p:sp>
      <p:sp>
        <p:nvSpPr>
          <p:cNvPr id="18" name="Rechteck 17"/>
          <p:cNvSpPr/>
          <p:nvPr/>
        </p:nvSpPr>
        <p:spPr>
          <a:xfrm>
            <a:off x="8613193" y="3733126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(455,00 €)/keine (0,00 €)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861738"/>
            <a:ext cx="914400" cy="353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546,00</a:t>
            </a:r>
          </a:p>
        </p:txBody>
      </p:sp>
      <p:sp>
        <p:nvSpPr>
          <p:cNvPr id="20" name="Rechteck 19"/>
          <p:cNvSpPr/>
          <p:nvPr/>
        </p:nvSpPr>
        <p:spPr>
          <a:xfrm>
            <a:off x="7229656" y="5646379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455,00</a:t>
            </a:r>
          </a:p>
        </p:txBody>
      </p:sp>
      <p:sp>
        <p:nvSpPr>
          <p:cNvPr id="21" name="Rechteck 20"/>
          <p:cNvSpPr/>
          <p:nvPr/>
        </p:nvSpPr>
        <p:spPr>
          <a:xfrm>
            <a:off x="7363969" y="5268419"/>
            <a:ext cx="914400" cy="3779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91,00</a:t>
            </a:r>
          </a:p>
        </p:txBody>
      </p:sp>
    </p:spTree>
    <p:extLst>
      <p:ext uri="{BB962C8B-B14F-4D97-AF65-F5344CB8AC3E}">
        <p14:creationId xmlns:p14="http://schemas.microsoft.com/office/powerpoint/2010/main" val="138842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Fälligkeit tritt gem. § 6 Abs. 1 S. 1 Nr. 1 GKG </a:t>
            </a:r>
            <a:r>
              <a:rPr lang="de-DE" u="sng" dirty="0"/>
              <a:t>mit Eingang des Widerspruchs </a:t>
            </a:r>
            <a:r>
              <a:rPr lang="de-DE" dirty="0"/>
              <a:t>ein.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vor Abgabe an das Streitgericht</a:t>
            </a:r>
          </a:p>
        </p:txBody>
      </p:sp>
      <p:sp>
        <p:nvSpPr>
          <p:cNvPr id="9" name="Gefaltete Ecke 8"/>
          <p:cNvSpPr/>
          <p:nvPr/>
        </p:nvSpPr>
        <p:spPr>
          <a:xfrm rot="21054758">
            <a:off x="10285342" y="6735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der Antragsteller gem. § 22 Abs. 1 Satz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Gem. § 12 Abs. 3 S. 3 GKG  ist eine weitere Vorauszahlung, die „2. Gerichtskostenhälfte“, mit</a:t>
            </a:r>
          </a:p>
          <a:p>
            <a:r>
              <a:rPr lang="de-DE" dirty="0"/>
              <a:t>    Kostennachricht gem. § 26 </a:t>
            </a:r>
            <a:r>
              <a:rPr lang="de-DE" dirty="0" err="1"/>
              <a:t>KostVfg</a:t>
            </a:r>
            <a:r>
              <a:rPr lang="de-DE" dirty="0"/>
              <a:t> zu erfordern. Sie wird ebenfalls gem. §§ 4 Abs. 2, 15 Abs. 1 und 26 </a:t>
            </a:r>
          </a:p>
          <a:p>
            <a:r>
              <a:rPr lang="de-DE" dirty="0"/>
              <a:t>    Abs. 1 + 6 </a:t>
            </a:r>
            <a:r>
              <a:rPr lang="de-DE" dirty="0" err="1"/>
              <a:t>KostVfg</a:t>
            </a:r>
            <a:r>
              <a:rPr lang="de-DE" dirty="0"/>
              <a:t> über den Prozessbevollmächtigten des Antragstellers, RA Schwarz, erfordert.</a:t>
            </a:r>
          </a:p>
        </p:txBody>
      </p:sp>
    </p:spTree>
    <p:extLst>
      <p:ext uri="{BB962C8B-B14F-4D97-AF65-F5344CB8AC3E}">
        <p14:creationId xmlns:p14="http://schemas.microsoft.com/office/powerpoint/2010/main" val="230322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Klageerweiterung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17239"/>
              </p:ext>
            </p:extLst>
          </p:nvPr>
        </p:nvGraphicFramePr>
        <p:xfrm>
          <a:off x="1466496" y="1411283"/>
          <a:ext cx="10150879" cy="4435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6.550,00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609,00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(609,00 €)/keine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streitiges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546,00</a:t>
            </a: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63,00</a:t>
            </a: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609,00</a:t>
            </a:r>
          </a:p>
        </p:txBody>
      </p:sp>
      <p:sp>
        <p:nvSpPr>
          <p:cNvPr id="22" name="Gefaltete Ecke 21"/>
          <p:cNvSpPr/>
          <p:nvPr/>
        </p:nvSpPr>
        <p:spPr>
          <a:xfrm rot="20901661">
            <a:off x="9873310" y="1402724"/>
            <a:ext cx="1599712" cy="1594098"/>
          </a:xfrm>
          <a:prstGeom prst="foldedCorner">
            <a:avLst/>
          </a:prstGeom>
          <a:solidFill>
            <a:schemeClr val="accent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 die richtige Parteien-bezeichnung denken !</a:t>
            </a:r>
          </a:p>
        </p:txBody>
      </p:sp>
    </p:spTree>
    <p:extLst>
      <p:ext uri="{BB962C8B-B14F-4D97-AF65-F5344CB8AC3E}">
        <p14:creationId xmlns:p14="http://schemas.microsoft.com/office/powerpoint/2010/main" val="198630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Fälligkeit tritt gem. § 6 Abs. 1 S. 1 Nr. 1 GKG </a:t>
            </a:r>
            <a:r>
              <a:rPr lang="de-DE" u="sng" dirty="0"/>
              <a:t>mit Eingang der Klageerweiterung </a:t>
            </a:r>
            <a:r>
              <a:rPr lang="de-DE" dirty="0"/>
              <a:t>ein.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Klageerweiterung</a:t>
            </a: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der (jetzt!) </a:t>
            </a:r>
            <a:r>
              <a:rPr lang="de-DE" dirty="0">
                <a:solidFill>
                  <a:srgbClr val="C00000"/>
                </a:solidFill>
              </a:rPr>
              <a:t>Kläger</a:t>
            </a:r>
            <a:r>
              <a:rPr lang="de-DE" dirty="0"/>
              <a:t> gem. § 22 Abs. 1 Satz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Gem. § 12 Abs. 1 S. 2 GKG  ist mit Kostennachricht gem. § 26 </a:t>
            </a:r>
            <a:r>
              <a:rPr lang="de-DE" dirty="0" err="1"/>
              <a:t>KostVfg</a:t>
            </a:r>
            <a:r>
              <a:rPr lang="de-DE" dirty="0"/>
              <a:t> eine weitere </a:t>
            </a:r>
          </a:p>
          <a:p>
            <a:r>
              <a:rPr lang="de-DE" dirty="0"/>
              <a:t>    Vorauszahlung nachzufordern. Sie wird ebenfalls gem. §§ 4 Abs. 2, 15 Abs. 1 und 26 </a:t>
            </a:r>
          </a:p>
          <a:p>
            <a:r>
              <a:rPr lang="de-DE" dirty="0"/>
              <a:t>    Abs. 1 + 6 </a:t>
            </a:r>
            <a:r>
              <a:rPr lang="de-DE" dirty="0" err="1"/>
              <a:t>KostVfg</a:t>
            </a:r>
            <a:r>
              <a:rPr lang="de-DE" dirty="0"/>
              <a:t> über den Prozessbevollmächtigten des </a:t>
            </a:r>
            <a:r>
              <a:rPr lang="de-DE" dirty="0">
                <a:solidFill>
                  <a:srgbClr val="C00000"/>
                </a:solidFill>
              </a:rPr>
              <a:t>Klägers</a:t>
            </a:r>
            <a:r>
              <a:rPr lang="de-DE" dirty="0"/>
              <a:t>, RA Schwarz, erfordert.</a:t>
            </a:r>
          </a:p>
        </p:txBody>
      </p:sp>
    </p:spTree>
    <p:extLst>
      <p:ext uri="{BB962C8B-B14F-4D97-AF65-F5344CB8AC3E}">
        <p14:creationId xmlns:p14="http://schemas.microsoft.com/office/powerpoint/2010/main" val="23913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Widerklage 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75312"/>
              </p:ext>
            </p:extLst>
          </p:nvPr>
        </p:nvGraphicFramePr>
        <p:xfrm>
          <a:off x="1466496" y="1411283"/>
          <a:ext cx="10150879" cy="4435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            /</a:t>
                      </a:r>
                      <a:r>
                        <a:rPr lang="de-DE" sz="20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Beklagter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aseline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Widerbeklagter/Widerkläger</a:t>
                      </a:r>
                      <a:endParaRPr lang="de-DE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8.550,00</a:t>
            </a: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735,00</a:t>
            </a: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609,00 € / 294,00 €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1210</a:t>
            </a: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streitiges Verfahren/Prozessverfahren</a:t>
            </a:r>
          </a:p>
          <a:p>
            <a:pPr algn="ctr"/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609,00</a:t>
            </a:r>
          </a:p>
        </p:txBody>
      </p:sp>
      <p:sp>
        <p:nvSpPr>
          <p:cNvPr id="20" name="Rechteck 19"/>
          <p:cNvSpPr/>
          <p:nvPr/>
        </p:nvSpPr>
        <p:spPr>
          <a:xfrm>
            <a:off x="7229656" y="5099325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126,00</a:t>
            </a: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735,00</a:t>
            </a:r>
          </a:p>
        </p:txBody>
      </p:sp>
      <p:sp>
        <p:nvSpPr>
          <p:cNvPr id="17" name="Gefaltete Ecke 16"/>
          <p:cNvSpPr/>
          <p:nvPr/>
        </p:nvSpPr>
        <p:spPr>
          <a:xfrm rot="21271376">
            <a:off x="9945238" y="3137260"/>
            <a:ext cx="1599712" cy="159409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294 € = 3-fache Gebühr aus Streitwert</a:t>
            </a:r>
          </a:p>
          <a:p>
            <a:pPr algn="ctr"/>
            <a:r>
              <a:rPr lang="de-DE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Widerklage =&gt; 2000 €</a:t>
            </a:r>
          </a:p>
        </p:txBody>
      </p:sp>
      <p:sp>
        <p:nvSpPr>
          <p:cNvPr id="18" name="Gefaltete Ecke 17"/>
          <p:cNvSpPr/>
          <p:nvPr/>
        </p:nvSpPr>
        <p:spPr>
          <a:xfrm rot="21072622">
            <a:off x="1085126" y="4804064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36 II GKG</a:t>
            </a: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Widerklage</a:t>
            </a:r>
          </a:p>
        </p:txBody>
      </p:sp>
    </p:spTree>
    <p:extLst>
      <p:ext uri="{BB962C8B-B14F-4D97-AF65-F5344CB8AC3E}">
        <p14:creationId xmlns:p14="http://schemas.microsoft.com/office/powerpoint/2010/main" val="11909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/>
              <a:t>Fälligkeit tritt gem. § 6 Abs. 1 S. 1 Nr. 1 GKG mit Eingang der Widerklage ein.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Kostenworkshop – </a:t>
            </a:r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001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>
                <a:solidFill>
                  <a:schemeClr val="tx1"/>
                </a:solidFill>
              </a:rPr>
              <a:t>KR Widerklage</a:t>
            </a:r>
          </a:p>
        </p:txBody>
      </p:sp>
      <p:sp>
        <p:nvSpPr>
          <p:cNvPr id="9" name="Gefaltete Ecke 8"/>
          <p:cNvSpPr/>
          <p:nvPr/>
        </p:nvSpPr>
        <p:spPr>
          <a:xfrm>
            <a:off x="10014154" y="429447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KG-Ref.AF Carus</a:t>
            </a: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b) Kostenschuldner ist der </a:t>
            </a:r>
            <a:r>
              <a:rPr lang="de-DE" dirty="0">
                <a:solidFill>
                  <a:srgbClr val="C00000"/>
                </a:solidFill>
              </a:rPr>
              <a:t>Beklagte als Widerkläger </a:t>
            </a:r>
            <a:r>
              <a:rPr lang="de-DE" dirty="0"/>
              <a:t>gem. § 22 Abs. 1 Satz 1 GKG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c) Da die Widerklage gem. § 12 Abs. 2 Nr. 1 GKG  </a:t>
            </a:r>
            <a:r>
              <a:rPr lang="de-DE" b="1" dirty="0"/>
              <a:t>nicht</a:t>
            </a:r>
            <a:r>
              <a:rPr lang="de-DE" dirty="0"/>
              <a:t> vorauszahlungspflichtig ist erfolgt die Einforderung</a:t>
            </a:r>
          </a:p>
          <a:p>
            <a:r>
              <a:rPr lang="de-DE" dirty="0"/>
              <a:t>    der Differenz im Wege </a:t>
            </a:r>
            <a:r>
              <a:rPr lang="de-DE" u="sng" dirty="0"/>
              <a:t>der Sollstellung</a:t>
            </a:r>
            <a:r>
              <a:rPr lang="de-DE" dirty="0"/>
              <a:t> gem. §§ 4 Abs. 2, 15 Abs. 1 und 25 </a:t>
            </a:r>
            <a:r>
              <a:rPr lang="de-DE" dirty="0" err="1"/>
              <a:t>KostVfg</a:t>
            </a:r>
            <a:r>
              <a:rPr lang="de-DE" dirty="0"/>
              <a:t>  zu Lasten</a:t>
            </a:r>
          </a:p>
          <a:p>
            <a:r>
              <a:rPr lang="de-DE" dirty="0"/>
              <a:t>    der Beklagten.</a:t>
            </a:r>
          </a:p>
        </p:txBody>
      </p:sp>
    </p:spTree>
    <p:extLst>
      <p:ext uri="{BB962C8B-B14F-4D97-AF65-F5344CB8AC3E}">
        <p14:creationId xmlns:p14="http://schemas.microsoft.com/office/powerpoint/2010/main" val="334973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1570</Words>
  <Application>Microsoft Office PowerPoint</Application>
  <PresentationFormat>Breitbild</PresentationFormat>
  <Paragraphs>373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51</cp:revision>
  <dcterms:created xsi:type="dcterms:W3CDTF">2023-07-21T13:04:44Z</dcterms:created>
  <dcterms:modified xsi:type="dcterms:W3CDTF">2024-12-13T11:31:22Z</dcterms:modified>
</cp:coreProperties>
</file>