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73" r:id="rId3"/>
    <p:sldId id="272" r:id="rId4"/>
    <p:sldId id="259" r:id="rId5"/>
    <p:sldId id="260" r:id="rId6"/>
    <p:sldId id="274" r:id="rId7"/>
    <p:sldId id="275" r:id="rId8"/>
    <p:sldId id="276" r:id="rId9"/>
    <p:sldId id="261" r:id="rId10"/>
    <p:sldId id="262" r:id="rId11"/>
    <p:sldId id="277" r:id="rId12"/>
    <p:sldId id="263" r:id="rId13"/>
    <p:sldId id="264" r:id="rId14"/>
    <p:sldId id="265" r:id="rId15"/>
    <p:sldId id="266" r:id="rId16"/>
    <p:sldId id="267" r:id="rId17"/>
    <p:sldId id="268" r:id="rId18"/>
    <p:sldId id="269" r:id="rId19"/>
    <p:sldId id="270" r:id="rId20"/>
    <p:sldId id="271" r:id="rId2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AC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Helle Formatvorlage 1 - Akz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showGuides="1">
      <p:cViewPr varScale="1">
        <p:scale>
          <a:sx n="47" d="100"/>
          <a:sy n="47" d="100"/>
        </p:scale>
        <p:origin x="234" y="6"/>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97D3900B-5BE2-4511-BAA4-76098247DA4A}" type="datetimeFigureOut">
              <a:rPr lang="de-DE" smtClean="0"/>
              <a:t>13.10.2023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DE546D2-E1D2-4C79-90A8-86439AEBE093}" type="slidenum">
              <a:rPr lang="de-DE" smtClean="0"/>
              <a:t>‹Nr.›</a:t>
            </a:fld>
            <a:endParaRPr lang="de-DE"/>
          </a:p>
        </p:txBody>
      </p:sp>
    </p:spTree>
    <p:extLst>
      <p:ext uri="{BB962C8B-B14F-4D97-AF65-F5344CB8AC3E}">
        <p14:creationId xmlns:p14="http://schemas.microsoft.com/office/powerpoint/2010/main" val="1732789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7D3900B-5BE2-4511-BAA4-76098247DA4A}" type="datetimeFigureOut">
              <a:rPr lang="de-DE" smtClean="0"/>
              <a:t>13.10.2023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DE546D2-E1D2-4C79-90A8-86439AEBE093}" type="slidenum">
              <a:rPr lang="de-DE" smtClean="0"/>
              <a:t>‹Nr.›</a:t>
            </a:fld>
            <a:endParaRPr lang="de-DE"/>
          </a:p>
        </p:txBody>
      </p:sp>
    </p:spTree>
    <p:extLst>
      <p:ext uri="{BB962C8B-B14F-4D97-AF65-F5344CB8AC3E}">
        <p14:creationId xmlns:p14="http://schemas.microsoft.com/office/powerpoint/2010/main" val="96571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7D3900B-5BE2-4511-BAA4-76098247DA4A}" type="datetimeFigureOut">
              <a:rPr lang="de-DE" smtClean="0"/>
              <a:t>13.10.2023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DE546D2-E1D2-4C79-90A8-86439AEBE093}" type="slidenum">
              <a:rPr lang="de-DE" smtClean="0"/>
              <a:t>‹Nr.›</a:t>
            </a:fld>
            <a:endParaRPr lang="de-DE"/>
          </a:p>
        </p:txBody>
      </p:sp>
    </p:spTree>
    <p:extLst>
      <p:ext uri="{BB962C8B-B14F-4D97-AF65-F5344CB8AC3E}">
        <p14:creationId xmlns:p14="http://schemas.microsoft.com/office/powerpoint/2010/main" val="4124072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7D3900B-5BE2-4511-BAA4-76098247DA4A}" type="datetimeFigureOut">
              <a:rPr lang="de-DE" smtClean="0"/>
              <a:t>13.10.2023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DE546D2-E1D2-4C79-90A8-86439AEBE093}" type="slidenum">
              <a:rPr lang="de-DE" smtClean="0"/>
              <a:t>‹Nr.›</a:t>
            </a:fld>
            <a:endParaRPr lang="de-DE"/>
          </a:p>
        </p:txBody>
      </p:sp>
    </p:spTree>
    <p:extLst>
      <p:ext uri="{BB962C8B-B14F-4D97-AF65-F5344CB8AC3E}">
        <p14:creationId xmlns:p14="http://schemas.microsoft.com/office/powerpoint/2010/main" val="698077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97D3900B-5BE2-4511-BAA4-76098247DA4A}" type="datetimeFigureOut">
              <a:rPr lang="de-DE" smtClean="0"/>
              <a:t>13.10.2023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DE546D2-E1D2-4C79-90A8-86439AEBE093}" type="slidenum">
              <a:rPr lang="de-DE" smtClean="0"/>
              <a:t>‹Nr.›</a:t>
            </a:fld>
            <a:endParaRPr lang="de-DE"/>
          </a:p>
        </p:txBody>
      </p:sp>
    </p:spTree>
    <p:extLst>
      <p:ext uri="{BB962C8B-B14F-4D97-AF65-F5344CB8AC3E}">
        <p14:creationId xmlns:p14="http://schemas.microsoft.com/office/powerpoint/2010/main" val="2799020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97D3900B-5BE2-4511-BAA4-76098247DA4A}" type="datetimeFigureOut">
              <a:rPr lang="de-DE" smtClean="0"/>
              <a:t>13.10.2023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DE546D2-E1D2-4C79-90A8-86439AEBE093}" type="slidenum">
              <a:rPr lang="de-DE" smtClean="0"/>
              <a:t>‹Nr.›</a:t>
            </a:fld>
            <a:endParaRPr lang="de-DE"/>
          </a:p>
        </p:txBody>
      </p:sp>
    </p:spTree>
    <p:extLst>
      <p:ext uri="{BB962C8B-B14F-4D97-AF65-F5344CB8AC3E}">
        <p14:creationId xmlns:p14="http://schemas.microsoft.com/office/powerpoint/2010/main" val="363425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97D3900B-5BE2-4511-BAA4-76098247DA4A}" type="datetimeFigureOut">
              <a:rPr lang="de-DE" smtClean="0"/>
              <a:t>13.10.2023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BDE546D2-E1D2-4C79-90A8-86439AEBE093}" type="slidenum">
              <a:rPr lang="de-DE" smtClean="0"/>
              <a:t>‹Nr.›</a:t>
            </a:fld>
            <a:endParaRPr lang="de-DE"/>
          </a:p>
        </p:txBody>
      </p:sp>
    </p:spTree>
    <p:extLst>
      <p:ext uri="{BB962C8B-B14F-4D97-AF65-F5344CB8AC3E}">
        <p14:creationId xmlns:p14="http://schemas.microsoft.com/office/powerpoint/2010/main" val="417290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97D3900B-5BE2-4511-BAA4-76098247DA4A}" type="datetimeFigureOut">
              <a:rPr lang="de-DE" smtClean="0"/>
              <a:t>13.10.2023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BDE546D2-E1D2-4C79-90A8-86439AEBE093}" type="slidenum">
              <a:rPr lang="de-DE" smtClean="0"/>
              <a:t>‹Nr.›</a:t>
            </a:fld>
            <a:endParaRPr lang="de-DE"/>
          </a:p>
        </p:txBody>
      </p:sp>
    </p:spTree>
    <p:extLst>
      <p:ext uri="{BB962C8B-B14F-4D97-AF65-F5344CB8AC3E}">
        <p14:creationId xmlns:p14="http://schemas.microsoft.com/office/powerpoint/2010/main" val="1947176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7D3900B-5BE2-4511-BAA4-76098247DA4A}" type="datetimeFigureOut">
              <a:rPr lang="de-DE" smtClean="0"/>
              <a:t>13.10.2023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BDE546D2-E1D2-4C79-90A8-86439AEBE093}" type="slidenum">
              <a:rPr lang="de-DE" smtClean="0"/>
              <a:t>‹Nr.›</a:t>
            </a:fld>
            <a:endParaRPr lang="de-DE"/>
          </a:p>
        </p:txBody>
      </p:sp>
    </p:spTree>
    <p:extLst>
      <p:ext uri="{BB962C8B-B14F-4D97-AF65-F5344CB8AC3E}">
        <p14:creationId xmlns:p14="http://schemas.microsoft.com/office/powerpoint/2010/main" val="3760766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97D3900B-5BE2-4511-BAA4-76098247DA4A}" type="datetimeFigureOut">
              <a:rPr lang="de-DE" smtClean="0"/>
              <a:t>13.10.2023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DE546D2-E1D2-4C79-90A8-86439AEBE093}" type="slidenum">
              <a:rPr lang="de-DE" smtClean="0"/>
              <a:t>‹Nr.›</a:t>
            </a:fld>
            <a:endParaRPr lang="de-DE"/>
          </a:p>
        </p:txBody>
      </p:sp>
    </p:spTree>
    <p:extLst>
      <p:ext uri="{BB962C8B-B14F-4D97-AF65-F5344CB8AC3E}">
        <p14:creationId xmlns:p14="http://schemas.microsoft.com/office/powerpoint/2010/main" val="3845914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97D3900B-5BE2-4511-BAA4-76098247DA4A}" type="datetimeFigureOut">
              <a:rPr lang="de-DE" smtClean="0"/>
              <a:t>13.10.2023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DE546D2-E1D2-4C79-90A8-86439AEBE093}" type="slidenum">
              <a:rPr lang="de-DE" smtClean="0"/>
              <a:t>‹Nr.›</a:t>
            </a:fld>
            <a:endParaRPr lang="de-DE"/>
          </a:p>
        </p:txBody>
      </p:sp>
    </p:spTree>
    <p:extLst>
      <p:ext uri="{BB962C8B-B14F-4D97-AF65-F5344CB8AC3E}">
        <p14:creationId xmlns:p14="http://schemas.microsoft.com/office/powerpoint/2010/main" val="1298667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D3900B-5BE2-4511-BAA4-76098247DA4A}" type="datetimeFigureOut">
              <a:rPr lang="de-DE" smtClean="0"/>
              <a:t>13.10.2023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546D2-E1D2-4C79-90A8-86439AEBE093}" type="slidenum">
              <a:rPr lang="de-DE" smtClean="0"/>
              <a:t>‹Nr.›</a:t>
            </a:fld>
            <a:endParaRPr lang="de-DE"/>
          </a:p>
        </p:txBody>
      </p:sp>
    </p:spTree>
    <p:extLst>
      <p:ext uri="{BB962C8B-B14F-4D97-AF65-F5344CB8AC3E}">
        <p14:creationId xmlns:p14="http://schemas.microsoft.com/office/powerpoint/2010/main" val="443326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76</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914400" y="1413511"/>
            <a:ext cx="9767887" cy="107341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smtClean="0"/>
              <a:t>Wird durch die </a:t>
            </a:r>
            <a:r>
              <a:rPr lang="de-DE" sz="2800" b="1" dirty="0" smtClean="0">
                <a:solidFill>
                  <a:schemeClr val="accent4">
                    <a:lumMod val="60000"/>
                    <a:lumOff val="40000"/>
                  </a:schemeClr>
                </a:solidFill>
                <a:effectLst>
                  <a:outerShdw blurRad="38100" dist="38100" dir="2700000" algn="tl">
                    <a:srgbClr val="000000">
                      <a:alpha val="43137"/>
                    </a:srgbClr>
                  </a:outerShdw>
                </a:effectLst>
              </a:rPr>
              <a:t>Geschäftsordnungsvorschrift für die Gerichte der ordentlichen Gerichtsbarkeit</a:t>
            </a:r>
            <a:r>
              <a:rPr lang="de-DE" sz="2800" b="1" dirty="0" smtClean="0">
                <a:effectLst>
                  <a:outerShdw blurRad="38100" dist="38100" dir="2700000" algn="tl">
                    <a:srgbClr val="000000">
                      <a:alpha val="43137"/>
                    </a:srgbClr>
                  </a:outerShdw>
                </a:effectLst>
              </a:rPr>
              <a:t> </a:t>
            </a:r>
            <a:r>
              <a:rPr lang="de-DE" sz="2800" dirty="0" smtClean="0"/>
              <a:t>geregelt.</a:t>
            </a:r>
            <a:endParaRPr lang="de-DE" sz="2800" dirty="0"/>
          </a:p>
        </p:txBody>
      </p:sp>
      <p:sp>
        <p:nvSpPr>
          <p:cNvPr id="12" name="Gefaltete Ecke 11"/>
          <p:cNvSpPr/>
          <p:nvPr/>
        </p:nvSpPr>
        <p:spPr>
          <a:xfrm rot="157458">
            <a:off x="9664393" y="2050872"/>
            <a:ext cx="1499291" cy="1407244"/>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GOV</a:t>
            </a:r>
          </a:p>
        </p:txBody>
      </p:sp>
      <p:sp>
        <p:nvSpPr>
          <p:cNvPr id="4" name="Abgerundetes Rechteck 3"/>
          <p:cNvSpPr/>
          <p:nvPr/>
        </p:nvSpPr>
        <p:spPr>
          <a:xfrm>
            <a:off x="2257425" y="2486926"/>
            <a:ext cx="5372100" cy="407429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smtClean="0"/>
              <a:t>§ 1 Grundsätze</a:t>
            </a:r>
          </a:p>
          <a:p>
            <a:r>
              <a:rPr lang="de-DE" sz="2000" dirty="0" smtClean="0"/>
              <a:t>§ 2 Leitung und </a:t>
            </a:r>
            <a:r>
              <a:rPr lang="de-DE" sz="2000" dirty="0"/>
              <a:t>O</a:t>
            </a:r>
            <a:r>
              <a:rPr lang="de-DE" sz="2000" dirty="0" smtClean="0"/>
              <a:t>rganisation</a:t>
            </a:r>
          </a:p>
          <a:p>
            <a:r>
              <a:rPr lang="de-DE" sz="2000" dirty="0" smtClean="0"/>
              <a:t>§ 3 Zusammenarbeit</a:t>
            </a:r>
          </a:p>
          <a:p>
            <a:r>
              <a:rPr lang="de-DE" sz="2000" dirty="0" smtClean="0"/>
              <a:t>§ 4 Briefannahme, Gerichtstafel</a:t>
            </a:r>
          </a:p>
          <a:p>
            <a:r>
              <a:rPr lang="de-DE" sz="2000" dirty="0" smtClean="0"/>
              <a:t>§ 5 Einsicht in öffentliche Register und Akten, 	Auskunft SchuV etc.</a:t>
            </a:r>
          </a:p>
          <a:p>
            <a:r>
              <a:rPr lang="de-DE" sz="2000" dirty="0" smtClean="0"/>
              <a:t>§ 6 Eingänge</a:t>
            </a:r>
          </a:p>
          <a:p>
            <a:r>
              <a:rPr lang="de-DE" sz="2000" dirty="0" smtClean="0"/>
              <a:t>§ 7 Behandlung der in amtliche Gewahrsam 	gelangte Gegenstände</a:t>
            </a:r>
          </a:p>
          <a:p>
            <a:r>
              <a:rPr lang="de-DE" sz="2000" dirty="0" smtClean="0"/>
              <a:t>§ 8 Vorlage von Schriften </a:t>
            </a:r>
          </a:p>
          <a:p>
            <a:r>
              <a:rPr lang="de-DE" sz="2000" dirty="0" smtClean="0"/>
              <a:t>§ 9 </a:t>
            </a:r>
            <a:r>
              <a:rPr lang="de-DE" sz="2000" dirty="0" err="1" smtClean="0"/>
              <a:t>Terminsnachrichten</a:t>
            </a:r>
            <a:r>
              <a:rPr lang="de-DE" sz="2000" dirty="0" smtClean="0"/>
              <a:t> und Ladungen</a:t>
            </a:r>
          </a:p>
          <a:p>
            <a:r>
              <a:rPr lang="de-DE" sz="2000" dirty="0" smtClean="0"/>
              <a:t>§ 10 Ausführung von Verfügungen</a:t>
            </a:r>
            <a:endParaRPr lang="de-DE" sz="2000" dirty="0"/>
          </a:p>
        </p:txBody>
      </p:sp>
    </p:spTree>
    <p:extLst>
      <p:ext uri="{BB962C8B-B14F-4D97-AF65-F5344CB8AC3E}">
        <p14:creationId xmlns:p14="http://schemas.microsoft.com/office/powerpoint/2010/main" val="438572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fltVal val="0"/>
                                          </p:val>
                                        </p:tav>
                                        <p:tav tm="100000">
                                          <p:val>
                                            <p:strVal val="#ppt_w"/>
                                          </p:val>
                                        </p:tav>
                                      </p:tavLst>
                                    </p:anim>
                                    <p:anim calcmode="lin" valueType="num">
                                      <p:cBhvr>
                                        <p:cTn id="8" dur="1000" fill="hold"/>
                                        <p:tgtEl>
                                          <p:spTgt spid="12"/>
                                        </p:tgtEl>
                                        <p:attrNameLst>
                                          <p:attrName>ppt_h</p:attrName>
                                        </p:attrNameLst>
                                      </p:cBhvr>
                                      <p:tavLst>
                                        <p:tav tm="0">
                                          <p:val>
                                            <p:fltVal val="0"/>
                                          </p:val>
                                        </p:tav>
                                        <p:tav tm="100000">
                                          <p:val>
                                            <p:strVal val="#ppt_h"/>
                                          </p:val>
                                        </p:tav>
                                      </p:tavLst>
                                    </p:anim>
                                    <p:anim calcmode="lin" valueType="num">
                                      <p:cBhvr>
                                        <p:cTn id="9" dur="1000" fill="hold"/>
                                        <p:tgtEl>
                                          <p:spTgt spid="12"/>
                                        </p:tgtEl>
                                        <p:attrNameLst>
                                          <p:attrName>style.rotation</p:attrName>
                                        </p:attrNameLst>
                                      </p:cBhvr>
                                      <p:tavLst>
                                        <p:tav tm="0">
                                          <p:val>
                                            <p:fltVal val="90"/>
                                          </p:val>
                                        </p:tav>
                                        <p:tav tm="100000">
                                          <p:val>
                                            <p:fltVal val="0"/>
                                          </p:val>
                                        </p:tav>
                                      </p:tavLst>
                                    </p:anim>
                                    <p:animEffect transition="in" filter="fade">
                                      <p:cBhvr>
                                        <p:cTn id="10"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85</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212056" y="2311632"/>
            <a:ext cx="9767887" cy="244610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endParaRPr lang="de-DE" sz="2000" dirty="0" smtClean="0"/>
          </a:p>
          <a:p>
            <a:pPr marL="285750" indent="-285750">
              <a:buFont typeface="Arial" panose="020B0604020202020204" pitchFamily="34" charset="0"/>
              <a:buChar char="•"/>
            </a:pPr>
            <a:r>
              <a:rPr lang="de-DE" sz="2000" dirty="0" smtClean="0"/>
              <a:t>Zusammenfassung einzelner Tätigkeiten</a:t>
            </a:r>
          </a:p>
          <a:p>
            <a:pPr marL="285750" indent="-285750">
              <a:buFont typeface="Arial" panose="020B0604020202020204" pitchFamily="34" charset="0"/>
              <a:buChar char="•"/>
            </a:pPr>
            <a:endParaRPr lang="de-DE" sz="2000" dirty="0"/>
          </a:p>
          <a:p>
            <a:r>
              <a:rPr lang="de-DE" sz="2000" b="1" u="sng" dirty="0" smtClean="0"/>
              <a:t>Vorteile:</a:t>
            </a:r>
          </a:p>
          <a:p>
            <a:pPr marL="342900" indent="-342900">
              <a:buFont typeface="Arial" panose="020B0604020202020204" pitchFamily="34" charset="0"/>
              <a:buChar char="•"/>
            </a:pPr>
            <a:r>
              <a:rPr lang="de-DE" sz="2000" dirty="0"/>
              <a:t>a</a:t>
            </a:r>
            <a:r>
              <a:rPr lang="de-DE" sz="2000" dirty="0" smtClean="0"/>
              <a:t>lle kennen den kompletten Verfahrensgang</a:t>
            </a:r>
          </a:p>
          <a:p>
            <a:pPr marL="342900" indent="-342900">
              <a:buFont typeface="Arial" panose="020B0604020202020204" pitchFamily="34" charset="0"/>
              <a:buChar char="•"/>
            </a:pPr>
            <a:r>
              <a:rPr lang="de-DE" sz="2000" dirty="0"/>
              <a:t>b</a:t>
            </a:r>
            <a:r>
              <a:rPr lang="de-DE" sz="2000" dirty="0" smtClean="0"/>
              <a:t>esseres Verständnis für den Ablauf eines Verfahren</a:t>
            </a:r>
          </a:p>
          <a:p>
            <a:pPr marL="342900" indent="-342900">
              <a:buFont typeface="Arial" panose="020B0604020202020204" pitchFamily="34" charset="0"/>
              <a:buChar char="•"/>
            </a:pPr>
            <a:r>
              <a:rPr lang="de-DE" sz="2000" dirty="0" smtClean="0"/>
              <a:t>jeder kann jeden/jede vertreten</a:t>
            </a:r>
            <a:endParaRPr lang="de-DE" sz="2000" dirty="0"/>
          </a:p>
        </p:txBody>
      </p:sp>
      <p:sp>
        <p:nvSpPr>
          <p:cNvPr id="2" name="Abgerundetes Rechteck 1"/>
          <p:cNvSpPr/>
          <p:nvPr/>
        </p:nvSpPr>
        <p:spPr>
          <a:xfrm>
            <a:off x="700087" y="1885950"/>
            <a:ext cx="7615237"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Der Begriff „Serviceeinheit/Servicegruppe/Serviceteam“ </a:t>
            </a:r>
            <a:endParaRPr lang="de-DE" sz="2400" dirty="0"/>
          </a:p>
        </p:txBody>
      </p:sp>
      <p:sp>
        <p:nvSpPr>
          <p:cNvPr id="8" name="Gefaltete Ecke 7"/>
          <p:cNvSpPr/>
          <p:nvPr/>
        </p:nvSpPr>
        <p:spPr>
          <a:xfrm rot="21318141">
            <a:off x="8507105" y="4054115"/>
            <a:ext cx="1499291" cy="1407244"/>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3 GOV</a:t>
            </a:r>
          </a:p>
        </p:txBody>
      </p:sp>
    </p:spTree>
    <p:extLst>
      <p:ext uri="{BB962C8B-B14F-4D97-AF65-F5344CB8AC3E}">
        <p14:creationId xmlns:p14="http://schemas.microsoft.com/office/powerpoint/2010/main" val="3099971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86</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212056" y="2311632"/>
            <a:ext cx="9767887" cy="188549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endParaRPr lang="de-DE" sz="2000" dirty="0" smtClean="0"/>
          </a:p>
          <a:p>
            <a:r>
              <a:rPr lang="de-DE" sz="2000" b="1" u="sng" dirty="0" smtClean="0"/>
              <a:t>Mit Aufgaben des </a:t>
            </a:r>
            <a:r>
              <a:rPr lang="de-DE" sz="2000" b="1" u="sng" dirty="0" err="1" smtClean="0"/>
              <a:t>UdG</a:t>
            </a:r>
            <a:r>
              <a:rPr lang="de-DE" sz="2000" b="1" u="sng" dirty="0" smtClean="0"/>
              <a:t> kann betraut werden, wer:</a:t>
            </a:r>
          </a:p>
          <a:p>
            <a:pPr marL="342900" indent="-342900">
              <a:buFont typeface="Arial" panose="020B0604020202020204" pitchFamily="34" charset="0"/>
              <a:buChar char="•"/>
            </a:pPr>
            <a:r>
              <a:rPr lang="de-DE" sz="2000" dirty="0" smtClean="0"/>
              <a:t>Einen Vorbereitungsdienst von 2 Jahren absolviert hat</a:t>
            </a:r>
          </a:p>
          <a:p>
            <a:pPr marL="342900" indent="-342900">
              <a:buFont typeface="Arial" panose="020B0604020202020204" pitchFamily="34" charset="0"/>
              <a:buChar char="•"/>
            </a:pPr>
            <a:r>
              <a:rPr lang="de-DE" sz="2000" dirty="0" smtClean="0"/>
              <a:t>Bestandene Prüfung mittlerer Dienst</a:t>
            </a:r>
          </a:p>
          <a:p>
            <a:pPr marL="342900" indent="-342900">
              <a:buFont typeface="Arial" panose="020B0604020202020204" pitchFamily="34" charset="0"/>
              <a:buChar char="•"/>
            </a:pPr>
            <a:r>
              <a:rPr lang="de-DE" sz="2000" dirty="0" err="1" smtClean="0"/>
              <a:t>Rechtspflegerprüfung</a:t>
            </a:r>
            <a:r>
              <a:rPr lang="de-DE" sz="2000" dirty="0" smtClean="0"/>
              <a:t> bestanden hat</a:t>
            </a:r>
            <a:endParaRPr lang="de-DE" sz="2000" dirty="0"/>
          </a:p>
        </p:txBody>
      </p:sp>
      <p:sp>
        <p:nvSpPr>
          <p:cNvPr id="2" name="Abgerundetes Rechteck 1"/>
          <p:cNvSpPr/>
          <p:nvPr/>
        </p:nvSpPr>
        <p:spPr>
          <a:xfrm>
            <a:off x="700087" y="1885950"/>
            <a:ext cx="7615237"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Der </a:t>
            </a:r>
            <a:r>
              <a:rPr lang="de-DE" sz="2400" b="1" dirty="0" smtClean="0"/>
              <a:t>Urkundsbeamte der </a:t>
            </a:r>
            <a:r>
              <a:rPr lang="de-DE" sz="2400" b="1" dirty="0" err="1" smtClean="0"/>
              <a:t>Geschäftstelle</a:t>
            </a:r>
            <a:endParaRPr lang="de-DE" sz="2400" dirty="0"/>
          </a:p>
        </p:txBody>
      </p:sp>
      <p:sp>
        <p:nvSpPr>
          <p:cNvPr id="8" name="Gefaltete Ecke 7"/>
          <p:cNvSpPr/>
          <p:nvPr/>
        </p:nvSpPr>
        <p:spPr>
          <a:xfrm rot="21318141">
            <a:off x="9034688" y="1084762"/>
            <a:ext cx="1499291" cy="1407244"/>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153 V GVG</a:t>
            </a:r>
          </a:p>
        </p:txBody>
      </p:sp>
      <p:sp>
        <p:nvSpPr>
          <p:cNvPr id="9" name="Gefaltete Ecke 8"/>
          <p:cNvSpPr/>
          <p:nvPr/>
        </p:nvSpPr>
        <p:spPr>
          <a:xfrm rot="20588630">
            <a:off x="7583093" y="2987803"/>
            <a:ext cx="1499291" cy="1407244"/>
          </a:xfrm>
          <a:prstGeom prst="foldedCorner">
            <a:avLst/>
          </a:prstGeom>
          <a:solidFill>
            <a:srgbClr val="ECACC4"/>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UdG</a:t>
            </a: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das ist Ihre Aufgabe</a:t>
            </a:r>
          </a:p>
        </p:txBody>
      </p:sp>
      <p:sp>
        <p:nvSpPr>
          <p:cNvPr id="10" name="Gefaltete Ecke 9"/>
          <p:cNvSpPr/>
          <p:nvPr/>
        </p:nvSpPr>
        <p:spPr>
          <a:xfrm>
            <a:off x="9089795" y="2874346"/>
            <a:ext cx="1499291" cy="1407244"/>
          </a:xfrm>
          <a:prstGeom prst="foldedCorner">
            <a:avLst/>
          </a:prstGeom>
          <a:solidFill>
            <a:srgbClr val="ECACC4"/>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uch </a:t>
            </a:r>
            <a:r>
              <a:rPr lang="de-DE"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JuFa</a:t>
            </a: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(Justizfachwirt) genannt</a:t>
            </a:r>
          </a:p>
        </p:txBody>
      </p:sp>
      <p:sp>
        <p:nvSpPr>
          <p:cNvPr id="12" name="Abgerundetes Rechteck 11"/>
          <p:cNvSpPr/>
          <p:nvPr/>
        </p:nvSpPr>
        <p:spPr>
          <a:xfrm>
            <a:off x="2547627" y="4582192"/>
            <a:ext cx="4916013" cy="188549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s</a:t>
            </a:r>
            <a:r>
              <a:rPr lang="de-DE" sz="2000" dirty="0" smtClean="0"/>
              <a:t>elbständige staatliche Tätigkeit</a:t>
            </a:r>
          </a:p>
          <a:p>
            <a:pPr marL="342900" indent="-342900">
              <a:buFont typeface="Arial" panose="020B0604020202020204" pitchFamily="34" charset="0"/>
              <a:buChar char="•"/>
            </a:pPr>
            <a:r>
              <a:rPr lang="de-DE" sz="2000" dirty="0" smtClean="0"/>
              <a:t>Beurkundungen</a:t>
            </a:r>
          </a:p>
          <a:p>
            <a:pPr marL="342900" indent="-342900">
              <a:buFont typeface="Arial" panose="020B0604020202020204" pitchFamily="34" charset="0"/>
              <a:buChar char="•"/>
            </a:pPr>
            <a:r>
              <a:rPr lang="de-DE" sz="2000" dirty="0" smtClean="0"/>
              <a:t>Ladungen </a:t>
            </a:r>
          </a:p>
          <a:p>
            <a:pPr marL="342900" indent="-342900">
              <a:buFont typeface="Arial" panose="020B0604020202020204" pitchFamily="34" charset="0"/>
              <a:buChar char="•"/>
            </a:pPr>
            <a:r>
              <a:rPr lang="de-DE" sz="2000" dirty="0" smtClean="0"/>
              <a:t>Rechtskraftatteste</a:t>
            </a:r>
          </a:p>
          <a:p>
            <a:pPr marL="342900" indent="-342900">
              <a:buFont typeface="Arial" panose="020B0604020202020204" pitchFamily="34" charset="0"/>
              <a:buChar char="•"/>
            </a:pPr>
            <a:r>
              <a:rPr lang="de-DE" sz="2000" dirty="0" smtClean="0"/>
              <a:t>Protokollführung</a:t>
            </a:r>
          </a:p>
        </p:txBody>
      </p:sp>
      <p:sp>
        <p:nvSpPr>
          <p:cNvPr id="4" name="Pfeil nach rechts 3"/>
          <p:cNvSpPr/>
          <p:nvPr/>
        </p:nvSpPr>
        <p:spPr>
          <a:xfrm>
            <a:off x="914400" y="4576967"/>
            <a:ext cx="1743719" cy="797462"/>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Aufgaben</a:t>
            </a:r>
            <a:endParaRPr lang="de-DE" sz="2400" b="1" dirty="0"/>
          </a:p>
        </p:txBody>
      </p:sp>
    </p:spTree>
    <p:extLst>
      <p:ext uri="{BB962C8B-B14F-4D97-AF65-F5344CB8AC3E}">
        <p14:creationId xmlns:p14="http://schemas.microsoft.com/office/powerpoint/2010/main" val="2152679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1000" fill="hold"/>
                                        <p:tgtEl>
                                          <p:spTgt spid="9"/>
                                        </p:tgtEl>
                                        <p:attrNameLst>
                                          <p:attrName>ppt_w</p:attrName>
                                        </p:attrNameLst>
                                      </p:cBhvr>
                                      <p:tavLst>
                                        <p:tav tm="0">
                                          <p:val>
                                            <p:fltVal val="0"/>
                                          </p:val>
                                        </p:tav>
                                        <p:tav tm="100000">
                                          <p:val>
                                            <p:strVal val="#ppt_w"/>
                                          </p:val>
                                        </p:tav>
                                      </p:tavLst>
                                    </p:anim>
                                    <p:anim calcmode="lin" valueType="num">
                                      <p:cBhvr>
                                        <p:cTn id="16" dur="1000" fill="hold"/>
                                        <p:tgtEl>
                                          <p:spTgt spid="9"/>
                                        </p:tgtEl>
                                        <p:attrNameLst>
                                          <p:attrName>ppt_h</p:attrName>
                                        </p:attrNameLst>
                                      </p:cBhvr>
                                      <p:tavLst>
                                        <p:tav tm="0">
                                          <p:val>
                                            <p:fltVal val="0"/>
                                          </p:val>
                                        </p:tav>
                                        <p:tav tm="100000">
                                          <p:val>
                                            <p:strVal val="#ppt_h"/>
                                          </p:val>
                                        </p:tav>
                                      </p:tavLst>
                                    </p:anim>
                                    <p:anim calcmode="lin" valueType="num">
                                      <p:cBhvr>
                                        <p:cTn id="17" dur="1000" fill="hold"/>
                                        <p:tgtEl>
                                          <p:spTgt spid="9"/>
                                        </p:tgtEl>
                                        <p:attrNameLst>
                                          <p:attrName>style.rotation</p:attrName>
                                        </p:attrNameLst>
                                      </p:cBhvr>
                                      <p:tavLst>
                                        <p:tav tm="0">
                                          <p:val>
                                            <p:fltVal val="90"/>
                                          </p:val>
                                        </p:tav>
                                        <p:tav tm="100000">
                                          <p:val>
                                            <p:fltVal val="0"/>
                                          </p:val>
                                        </p:tav>
                                      </p:tavLst>
                                    </p:anim>
                                    <p:animEffect transition="in" filter="fade">
                                      <p:cBhvr>
                                        <p:cTn id="18" dur="10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p:cTn id="23" dur="1000" fill="hold"/>
                                        <p:tgtEl>
                                          <p:spTgt spid="10"/>
                                        </p:tgtEl>
                                        <p:attrNameLst>
                                          <p:attrName>ppt_w</p:attrName>
                                        </p:attrNameLst>
                                      </p:cBhvr>
                                      <p:tavLst>
                                        <p:tav tm="0">
                                          <p:val>
                                            <p:fltVal val="0"/>
                                          </p:val>
                                        </p:tav>
                                        <p:tav tm="100000">
                                          <p:val>
                                            <p:strVal val="#ppt_w"/>
                                          </p:val>
                                        </p:tav>
                                      </p:tavLst>
                                    </p:anim>
                                    <p:anim calcmode="lin" valueType="num">
                                      <p:cBhvr>
                                        <p:cTn id="24" dur="1000" fill="hold"/>
                                        <p:tgtEl>
                                          <p:spTgt spid="10"/>
                                        </p:tgtEl>
                                        <p:attrNameLst>
                                          <p:attrName>ppt_h</p:attrName>
                                        </p:attrNameLst>
                                      </p:cBhvr>
                                      <p:tavLst>
                                        <p:tav tm="0">
                                          <p:val>
                                            <p:fltVal val="0"/>
                                          </p:val>
                                        </p:tav>
                                        <p:tav tm="100000">
                                          <p:val>
                                            <p:strVal val="#ppt_h"/>
                                          </p:val>
                                        </p:tav>
                                      </p:tavLst>
                                    </p:anim>
                                    <p:anim calcmode="lin" valueType="num">
                                      <p:cBhvr>
                                        <p:cTn id="25" dur="1000" fill="hold"/>
                                        <p:tgtEl>
                                          <p:spTgt spid="10"/>
                                        </p:tgtEl>
                                        <p:attrNameLst>
                                          <p:attrName>style.rotation</p:attrName>
                                        </p:attrNameLst>
                                      </p:cBhvr>
                                      <p:tavLst>
                                        <p:tav tm="0">
                                          <p:val>
                                            <p:fltVal val="90"/>
                                          </p:val>
                                        </p:tav>
                                        <p:tav tm="100000">
                                          <p:val>
                                            <p:fltVal val="0"/>
                                          </p:val>
                                        </p:tav>
                                      </p:tavLst>
                                    </p:anim>
                                    <p:animEffect transition="in" filter="fade">
                                      <p:cBhvr>
                                        <p:cTn id="26"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87</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212056" y="2238837"/>
            <a:ext cx="9767887" cy="351902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Ein gerichtlicher Spruchkörper kann aus einer oder mehreren Personen bestehen. In welcher Form Beschlüsse oder Urteil verschiedener Instanzen erlassen werden, wird durch das Gerichtsverfassungsgesetz geregelt. So ergibt sich, dass in der Zivilgerichtsbarkeit bei Amtsgerichten Beschlüsse und Urteil ausschließlich durch Einzelrichter ergehen. </a:t>
            </a:r>
          </a:p>
          <a:p>
            <a:r>
              <a:rPr lang="de-DE"/>
              <a:t>Bei Landgerichten werden die Spruchkörper neben den Einzelrichtern Zivil- und Strafkammern genannt, bei Oberlandesgerichten sowie dem Bundesgerichtshof neben Einzelrichtern Zivil- und Strafsenate. Die Besetzung der Kammern bzw. Senate werden in der folgenden Tabelle aufgelistet. Hierbei ist anzumerken, dass es sich nicht um die exakte Abbildung eines Instanzenzuges handelt, sondern viel mehr um die Beispielhafte Auflistung von verschiedener Besetzung von Spruchkörpern. In jeder Instanz gibt es für bestimmte Angelegenheiten Einzelrichter. </a:t>
            </a:r>
            <a:endParaRPr lang="de-DE" sz="2000" dirty="0"/>
          </a:p>
        </p:txBody>
      </p:sp>
      <p:sp>
        <p:nvSpPr>
          <p:cNvPr id="2" name="Abgerundetes Rechteck 1"/>
          <p:cNvSpPr/>
          <p:nvPr/>
        </p:nvSpPr>
        <p:spPr>
          <a:xfrm>
            <a:off x="700088" y="1885950"/>
            <a:ext cx="5057776"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gerichtliche Spruchkörper </a:t>
            </a:r>
            <a:endParaRPr lang="de-DE" sz="2400" dirty="0"/>
          </a:p>
        </p:txBody>
      </p:sp>
    </p:spTree>
    <p:extLst>
      <p:ext uri="{BB962C8B-B14F-4D97-AF65-F5344CB8AC3E}">
        <p14:creationId xmlns:p14="http://schemas.microsoft.com/office/powerpoint/2010/main" val="1614384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88</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graphicFrame>
        <p:nvGraphicFramePr>
          <p:cNvPr id="9" name="Tabelle 8"/>
          <p:cNvGraphicFramePr>
            <a:graphicFrameLocks noGrp="1"/>
          </p:cNvGraphicFramePr>
          <p:nvPr>
            <p:extLst>
              <p:ext uri="{D42A27DB-BD31-4B8C-83A1-F6EECF244321}">
                <p14:modId xmlns:p14="http://schemas.microsoft.com/office/powerpoint/2010/main" val="1953883562"/>
              </p:ext>
            </p:extLst>
          </p:nvPr>
        </p:nvGraphicFramePr>
        <p:xfrm>
          <a:off x="679515" y="1422655"/>
          <a:ext cx="10515599" cy="2895600"/>
        </p:xfrm>
        <a:graphic>
          <a:graphicData uri="http://schemas.openxmlformats.org/drawingml/2006/table">
            <a:tbl>
              <a:tblPr firstRow="1" bandRow="1">
                <a:tableStyleId>{C083E6E3-FA7D-4D7B-A595-EF9225AFEA82}</a:tableStyleId>
              </a:tblPr>
              <a:tblGrid>
                <a:gridCol w="675901">
                  <a:extLst>
                    <a:ext uri="{9D8B030D-6E8A-4147-A177-3AD203B41FA5}">
                      <a16:colId xmlns:a16="http://schemas.microsoft.com/office/drawing/2014/main" val="2037385454"/>
                    </a:ext>
                  </a:extLst>
                </a:gridCol>
                <a:gridCol w="2210744">
                  <a:extLst>
                    <a:ext uri="{9D8B030D-6E8A-4147-A177-3AD203B41FA5}">
                      <a16:colId xmlns:a16="http://schemas.microsoft.com/office/drawing/2014/main" val="4045391740"/>
                    </a:ext>
                  </a:extLst>
                </a:gridCol>
                <a:gridCol w="1920240">
                  <a:extLst>
                    <a:ext uri="{9D8B030D-6E8A-4147-A177-3AD203B41FA5}">
                      <a16:colId xmlns:a16="http://schemas.microsoft.com/office/drawing/2014/main" val="415447026"/>
                    </a:ext>
                  </a:extLst>
                </a:gridCol>
                <a:gridCol w="1950720">
                  <a:extLst>
                    <a:ext uri="{9D8B030D-6E8A-4147-A177-3AD203B41FA5}">
                      <a16:colId xmlns:a16="http://schemas.microsoft.com/office/drawing/2014/main" val="3564705238"/>
                    </a:ext>
                  </a:extLst>
                </a:gridCol>
                <a:gridCol w="2005394">
                  <a:extLst>
                    <a:ext uri="{9D8B030D-6E8A-4147-A177-3AD203B41FA5}">
                      <a16:colId xmlns:a16="http://schemas.microsoft.com/office/drawing/2014/main" val="2428396504"/>
                    </a:ext>
                  </a:extLst>
                </a:gridCol>
                <a:gridCol w="1752600">
                  <a:extLst>
                    <a:ext uri="{9D8B030D-6E8A-4147-A177-3AD203B41FA5}">
                      <a16:colId xmlns:a16="http://schemas.microsoft.com/office/drawing/2014/main" val="1334398058"/>
                    </a:ext>
                  </a:extLst>
                </a:gridCol>
              </a:tblGrid>
              <a:tr h="304151">
                <a:tc>
                  <a:txBody>
                    <a:bodyPr/>
                    <a:lstStyle/>
                    <a:p>
                      <a:endParaRPr lang="de-DE" dirty="0"/>
                    </a:p>
                  </a:txBody>
                  <a:tcPr>
                    <a:solidFill>
                      <a:schemeClr val="accent4">
                        <a:lumMod val="20000"/>
                        <a:lumOff val="80000"/>
                      </a:schemeClr>
                    </a:solidFill>
                  </a:tcPr>
                </a:tc>
                <a:tc>
                  <a:txBody>
                    <a:bodyPr/>
                    <a:lstStyle/>
                    <a:p>
                      <a:endParaRPr lang="de-DE" sz="1400" dirty="0"/>
                    </a:p>
                  </a:txBody>
                  <a:tcPr>
                    <a:solidFill>
                      <a:schemeClr val="accent4">
                        <a:lumMod val="20000"/>
                        <a:lumOff val="80000"/>
                      </a:schemeClr>
                    </a:solidFill>
                  </a:tcPr>
                </a:tc>
                <a:tc>
                  <a:txBody>
                    <a:bodyPr/>
                    <a:lstStyle/>
                    <a:p>
                      <a:r>
                        <a:rPr lang="de-DE" sz="1400" dirty="0" smtClean="0"/>
                        <a:t>Amtsgericht</a:t>
                      </a:r>
                      <a:endParaRPr lang="de-DE" sz="1400" dirty="0"/>
                    </a:p>
                  </a:txBody>
                  <a:tcPr>
                    <a:solidFill>
                      <a:schemeClr val="accent4">
                        <a:lumMod val="20000"/>
                        <a:lumOff val="80000"/>
                      </a:schemeClr>
                    </a:solidFill>
                  </a:tcPr>
                </a:tc>
                <a:tc>
                  <a:txBody>
                    <a:bodyPr/>
                    <a:lstStyle/>
                    <a:p>
                      <a:r>
                        <a:rPr lang="de-DE" sz="1400" dirty="0" smtClean="0"/>
                        <a:t>Landgericht</a:t>
                      </a:r>
                      <a:endParaRPr lang="de-DE" sz="1400" dirty="0"/>
                    </a:p>
                  </a:txBody>
                  <a:tcPr>
                    <a:solidFill>
                      <a:schemeClr val="accent4">
                        <a:lumMod val="20000"/>
                        <a:lumOff val="80000"/>
                      </a:schemeClr>
                    </a:solidFill>
                  </a:tcPr>
                </a:tc>
                <a:tc>
                  <a:txBody>
                    <a:bodyPr/>
                    <a:lstStyle/>
                    <a:p>
                      <a:r>
                        <a:rPr lang="de-DE" sz="1400" dirty="0" smtClean="0"/>
                        <a:t>OLG</a:t>
                      </a:r>
                      <a:endParaRPr lang="de-DE" sz="1400" dirty="0"/>
                    </a:p>
                  </a:txBody>
                  <a:tcPr>
                    <a:solidFill>
                      <a:schemeClr val="accent4">
                        <a:lumMod val="20000"/>
                        <a:lumOff val="80000"/>
                      </a:schemeClr>
                    </a:solidFill>
                  </a:tcPr>
                </a:tc>
                <a:tc>
                  <a:txBody>
                    <a:bodyPr/>
                    <a:lstStyle/>
                    <a:p>
                      <a:r>
                        <a:rPr lang="de-DE" sz="1400" dirty="0" smtClean="0"/>
                        <a:t>BGH</a:t>
                      </a:r>
                      <a:endParaRPr lang="de-DE" sz="1400" dirty="0"/>
                    </a:p>
                  </a:txBody>
                  <a:tcPr>
                    <a:solidFill>
                      <a:schemeClr val="accent4">
                        <a:lumMod val="20000"/>
                        <a:lumOff val="80000"/>
                      </a:schemeClr>
                    </a:solidFill>
                  </a:tcPr>
                </a:tc>
                <a:extLst>
                  <a:ext uri="{0D108BD9-81ED-4DB2-BD59-A6C34878D82A}">
                    <a16:rowId xmlns:a16="http://schemas.microsoft.com/office/drawing/2014/main" val="695008973"/>
                  </a:ext>
                </a:extLst>
              </a:tr>
              <a:tr h="465089">
                <a:tc rowSpan="2">
                  <a:txBody>
                    <a:bodyPr/>
                    <a:lstStyle/>
                    <a:p>
                      <a:r>
                        <a:rPr lang="de-DE" sz="1400" b="1" i="0" u="none" strike="noStrike" baseline="0" dirty="0" smtClean="0">
                          <a:solidFill>
                            <a:srgbClr val="000000"/>
                          </a:solidFill>
                          <a:latin typeface="Arial" panose="020B0604020202020204" pitchFamily="34" charset="0"/>
                        </a:rPr>
                        <a:t>Ordentliche </a:t>
                      </a:r>
                      <a:endParaRPr lang="de-DE" sz="1400" b="0" i="0" u="none" strike="noStrike" baseline="0" dirty="0" smtClean="0">
                        <a:solidFill>
                          <a:srgbClr val="000000"/>
                        </a:solidFill>
                        <a:latin typeface="Arial" panose="020B0604020202020204" pitchFamily="34" charset="0"/>
                      </a:endParaRPr>
                    </a:p>
                    <a:p>
                      <a:r>
                        <a:rPr lang="de-DE" sz="1400" b="1" i="0" u="none" strike="noStrike" baseline="0" dirty="0" smtClean="0">
                          <a:solidFill>
                            <a:srgbClr val="000000"/>
                          </a:solidFill>
                          <a:latin typeface="Arial" panose="020B0604020202020204" pitchFamily="34" charset="0"/>
                        </a:rPr>
                        <a:t>Gerichtsbarkeit </a:t>
                      </a:r>
                      <a:r>
                        <a:rPr lang="de-DE" sz="1400" b="0" i="0" u="none" strike="noStrike" baseline="0" dirty="0" smtClean="0">
                          <a:solidFill>
                            <a:srgbClr val="000000"/>
                          </a:solidFill>
                          <a:latin typeface="Arial" panose="020B0604020202020204" pitchFamily="34" charset="0"/>
                        </a:rPr>
                        <a:t>	</a:t>
                      </a:r>
                    </a:p>
                    <a:p>
                      <a:endParaRPr lang="de-DE" sz="1400" dirty="0"/>
                    </a:p>
                  </a:txBody>
                  <a:tcPr vert="vert"/>
                </a:tc>
                <a:tc>
                  <a:txBody>
                    <a:bodyPr/>
                    <a:lstStyle/>
                    <a:p>
                      <a:r>
                        <a:rPr lang="de-DE" sz="1400" b="1" i="0" u="none" strike="noStrike" kern="1200" baseline="0" dirty="0" smtClean="0">
                          <a:solidFill>
                            <a:schemeClr val="tx1"/>
                          </a:solidFill>
                          <a:latin typeface="+mn-lt"/>
                          <a:ea typeface="+mn-ea"/>
                          <a:cs typeface="+mn-cs"/>
                        </a:rPr>
                        <a:t>Zivilgerichte </a:t>
                      </a:r>
                      <a:endParaRPr lang="de-DE" sz="1400" b="0" i="0" u="none" strike="noStrike" kern="1200" baseline="0" dirty="0" smtClean="0">
                        <a:solidFill>
                          <a:schemeClr val="tx1"/>
                        </a:solidFill>
                        <a:latin typeface="+mn-lt"/>
                        <a:ea typeface="+mn-ea"/>
                        <a:cs typeface="+mn-cs"/>
                      </a:endParaRPr>
                    </a:p>
                    <a:p>
                      <a:r>
                        <a:rPr lang="de-DE" sz="1400" b="1" i="0" u="none" strike="noStrike" kern="1200" baseline="0" dirty="0" smtClean="0">
                          <a:solidFill>
                            <a:schemeClr val="tx1"/>
                          </a:solidFill>
                          <a:latin typeface="+mn-lt"/>
                          <a:ea typeface="+mn-ea"/>
                          <a:cs typeface="+mn-cs"/>
                        </a:rPr>
                        <a:t>(ohne Handelssachen) </a:t>
                      </a:r>
                      <a:r>
                        <a:rPr lang="de-DE" sz="1400" b="0" i="0" u="none" strike="noStrike" kern="1200" baseline="0" dirty="0" smtClean="0">
                          <a:solidFill>
                            <a:schemeClr val="tx1"/>
                          </a:solidFill>
                          <a:latin typeface="+mn-lt"/>
                          <a:ea typeface="+mn-ea"/>
                          <a:cs typeface="+mn-cs"/>
                        </a:rPr>
                        <a:t>	</a:t>
                      </a:r>
                      <a:endParaRPr lang="de-DE"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0" i="0" u="none" strike="noStrike" kern="1200" baseline="0" dirty="0" smtClean="0">
                          <a:solidFill>
                            <a:schemeClr val="tx1"/>
                          </a:solidFill>
                          <a:latin typeface="+mn-lt"/>
                          <a:ea typeface="+mn-ea"/>
                          <a:cs typeface="+mn-cs"/>
                        </a:rPr>
                        <a:t>Einzelrichter </a:t>
                      </a:r>
                      <a:endParaRPr lang="de-DE" sz="1400" dirty="0"/>
                    </a:p>
                  </a:txBody>
                  <a:tcPr/>
                </a:tc>
                <a:tc>
                  <a:txBody>
                    <a:bodyPr/>
                    <a:lstStyle/>
                    <a:p>
                      <a:r>
                        <a:rPr lang="de-DE" sz="1400" b="0" i="0" u="none" strike="noStrike" kern="1200" baseline="0" dirty="0" smtClean="0">
                          <a:solidFill>
                            <a:schemeClr val="tx1"/>
                          </a:solidFill>
                          <a:latin typeface="+mn-lt"/>
                          <a:ea typeface="+mn-ea"/>
                          <a:cs typeface="+mn-cs"/>
                        </a:rPr>
                        <a:t>Zivilkammer </a:t>
                      </a:r>
                    </a:p>
                    <a:p>
                      <a:r>
                        <a:rPr lang="de-DE" sz="1400" b="0" i="0" u="none" strike="noStrike" kern="1200" baseline="0" dirty="0" smtClean="0">
                          <a:solidFill>
                            <a:schemeClr val="tx1"/>
                          </a:solidFill>
                          <a:latin typeface="+mn-lt"/>
                          <a:ea typeface="+mn-ea"/>
                          <a:cs typeface="+mn-cs"/>
                        </a:rPr>
                        <a:t> -3 Berufsrichter</a:t>
                      </a:r>
                      <a:endParaRPr lang="de-DE" sz="1400" dirty="0"/>
                    </a:p>
                  </a:txBody>
                  <a:tcPr/>
                </a:tc>
                <a:tc>
                  <a:txBody>
                    <a:bodyPr/>
                    <a:lstStyle/>
                    <a:p>
                      <a:r>
                        <a:rPr lang="de-DE" sz="1400" b="0" i="0" u="none" strike="noStrike" kern="1200" baseline="0" dirty="0" smtClean="0">
                          <a:solidFill>
                            <a:schemeClr val="tx1"/>
                          </a:solidFill>
                          <a:latin typeface="+mn-lt"/>
                          <a:ea typeface="+mn-ea"/>
                          <a:cs typeface="+mn-cs"/>
                        </a:rPr>
                        <a:t>Zivilsenat </a:t>
                      </a:r>
                    </a:p>
                    <a:p>
                      <a:r>
                        <a:rPr lang="de-DE" sz="1400" b="0" i="0" u="none" strike="noStrike" kern="1200" baseline="0" dirty="0" smtClean="0">
                          <a:solidFill>
                            <a:schemeClr val="tx1"/>
                          </a:solidFill>
                          <a:latin typeface="+mn-lt"/>
                          <a:ea typeface="+mn-ea"/>
                          <a:cs typeface="+mn-cs"/>
                        </a:rPr>
                        <a:t> -3 Berufsrichter</a:t>
                      </a:r>
                      <a:endParaRPr lang="de-DE" sz="1400" dirty="0"/>
                    </a:p>
                  </a:txBody>
                  <a:tcPr/>
                </a:tc>
                <a:tc>
                  <a:txBody>
                    <a:bodyPr/>
                    <a:lstStyle/>
                    <a:p>
                      <a:r>
                        <a:rPr lang="de-DE" sz="1400" b="0" i="0" u="none" strike="noStrike" kern="1200" baseline="0" dirty="0" smtClean="0">
                          <a:solidFill>
                            <a:schemeClr val="tx1"/>
                          </a:solidFill>
                          <a:latin typeface="+mn-lt"/>
                          <a:ea typeface="+mn-ea"/>
                          <a:cs typeface="+mn-cs"/>
                        </a:rPr>
                        <a:t>Zivilsenat </a:t>
                      </a:r>
                    </a:p>
                    <a:p>
                      <a:r>
                        <a:rPr lang="de-DE" sz="1400" b="0" i="0" u="none" strike="noStrike" kern="1200" baseline="0" dirty="0" smtClean="0">
                          <a:solidFill>
                            <a:schemeClr val="tx1"/>
                          </a:solidFill>
                          <a:latin typeface="+mn-lt"/>
                          <a:ea typeface="+mn-ea"/>
                          <a:cs typeface="+mn-cs"/>
                        </a:rPr>
                        <a:t>  -5 Berufsrichter</a:t>
                      </a:r>
                      <a:endParaRPr lang="de-DE" sz="1400" dirty="0"/>
                    </a:p>
                  </a:txBody>
                  <a:tcPr/>
                </a:tc>
                <a:extLst>
                  <a:ext uri="{0D108BD9-81ED-4DB2-BD59-A6C34878D82A}">
                    <a16:rowId xmlns:a16="http://schemas.microsoft.com/office/drawing/2014/main" val="2847472283"/>
                  </a:ext>
                </a:extLst>
              </a:tr>
              <a:tr h="1672828">
                <a:tc vMerge="1">
                  <a:txBody>
                    <a:bodyPr/>
                    <a:lstStyle/>
                    <a:p>
                      <a:endParaRPr lang="de-D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0" u="none" strike="noStrike" kern="1200" baseline="0" dirty="0" smtClean="0">
                          <a:solidFill>
                            <a:schemeClr val="tx1"/>
                          </a:solidFill>
                          <a:latin typeface="+mn-lt"/>
                          <a:ea typeface="+mn-ea"/>
                          <a:cs typeface="+mn-cs"/>
                        </a:rPr>
                        <a:t>Strafgerichte </a:t>
                      </a:r>
                      <a:r>
                        <a:rPr lang="de-DE" sz="1400" b="0" i="0" u="none" strike="noStrike" kern="1200" baseline="0" dirty="0" smtClean="0">
                          <a:solidFill>
                            <a:schemeClr val="tx1"/>
                          </a:solidFill>
                          <a:latin typeface="+mn-lt"/>
                          <a:ea typeface="+mn-ea"/>
                          <a:cs typeface="+mn-cs"/>
                        </a:rPr>
                        <a:t>	</a:t>
                      </a:r>
                    </a:p>
                    <a:p>
                      <a:endParaRPr lang="de-DE" sz="1400" dirty="0"/>
                    </a:p>
                  </a:txBody>
                  <a:tcPr/>
                </a:tc>
                <a:tc>
                  <a:txBody>
                    <a:bodyPr/>
                    <a:lstStyle/>
                    <a:p>
                      <a:r>
                        <a:rPr lang="de-DE" sz="1400" b="0" i="0" u="sng" strike="noStrike" kern="1200" baseline="0" dirty="0" smtClean="0">
                          <a:solidFill>
                            <a:schemeClr val="tx1"/>
                          </a:solidFill>
                          <a:latin typeface="+mn-lt"/>
                          <a:ea typeface="+mn-ea"/>
                          <a:cs typeface="+mn-cs"/>
                        </a:rPr>
                        <a:t>Straf-/Jugendrichter </a:t>
                      </a:r>
                    </a:p>
                    <a:p>
                      <a:r>
                        <a:rPr lang="de-DE" sz="1400" b="0" i="0" u="none" strike="noStrike" kern="1200" baseline="0" dirty="0" smtClean="0">
                          <a:solidFill>
                            <a:schemeClr val="tx1"/>
                          </a:solidFill>
                          <a:latin typeface="+mn-lt"/>
                          <a:ea typeface="+mn-ea"/>
                          <a:cs typeface="+mn-cs"/>
                        </a:rPr>
                        <a:t> -1 Einzelrichter </a:t>
                      </a:r>
                    </a:p>
                    <a:p>
                      <a:r>
                        <a:rPr lang="de-DE" sz="1400" b="0" i="0" u="sng" strike="noStrike" kern="1200" baseline="0" dirty="0" smtClean="0">
                          <a:solidFill>
                            <a:schemeClr val="tx1"/>
                          </a:solidFill>
                          <a:latin typeface="+mn-lt"/>
                          <a:ea typeface="+mn-ea"/>
                          <a:cs typeface="+mn-cs"/>
                        </a:rPr>
                        <a:t>Schöffengericht </a:t>
                      </a:r>
                    </a:p>
                    <a:p>
                      <a:r>
                        <a:rPr lang="de-DE" sz="1400" b="0" i="0" u="none" strike="noStrike" kern="1200" baseline="0" dirty="0" smtClean="0">
                          <a:solidFill>
                            <a:schemeClr val="tx1"/>
                          </a:solidFill>
                          <a:latin typeface="+mn-lt"/>
                          <a:ea typeface="+mn-ea"/>
                          <a:cs typeface="+mn-cs"/>
                        </a:rPr>
                        <a:t> -1 Berufsrichter und</a:t>
                      </a:r>
                    </a:p>
                    <a:p>
                      <a:r>
                        <a:rPr lang="de-DE" sz="1400" b="0" i="0" u="none" strike="noStrike" kern="1200" baseline="0" dirty="0" smtClean="0">
                          <a:solidFill>
                            <a:schemeClr val="tx1"/>
                          </a:solidFill>
                          <a:latin typeface="+mn-lt"/>
                          <a:ea typeface="+mn-ea"/>
                          <a:cs typeface="+mn-cs"/>
                        </a:rPr>
                        <a:t>  2 Schöffen 	</a:t>
                      </a:r>
                    </a:p>
                    <a:p>
                      <a:endParaRPr lang="de-DE" sz="1400" dirty="0"/>
                    </a:p>
                  </a:txBody>
                  <a:tcPr/>
                </a:tc>
                <a:tc>
                  <a:txBody>
                    <a:bodyPr/>
                    <a:lstStyle/>
                    <a:p>
                      <a:r>
                        <a:rPr lang="de-DE" sz="1400" b="0" i="0" u="sng" strike="noStrike" kern="1200" baseline="0" dirty="0" smtClean="0">
                          <a:solidFill>
                            <a:schemeClr val="tx1"/>
                          </a:solidFill>
                          <a:latin typeface="+mn-lt"/>
                          <a:ea typeface="+mn-ea"/>
                          <a:cs typeface="+mn-cs"/>
                        </a:rPr>
                        <a:t>Kleine Strafkammer </a:t>
                      </a:r>
                    </a:p>
                    <a:p>
                      <a:r>
                        <a:rPr lang="de-DE" sz="1400" b="0" i="0" u="none" strike="noStrike" kern="1200" baseline="0" dirty="0" smtClean="0">
                          <a:solidFill>
                            <a:schemeClr val="tx1"/>
                          </a:solidFill>
                          <a:latin typeface="+mn-lt"/>
                          <a:ea typeface="+mn-ea"/>
                          <a:cs typeface="+mn-cs"/>
                        </a:rPr>
                        <a:t> -1 Berufsrichter und</a:t>
                      </a:r>
                    </a:p>
                    <a:p>
                      <a:r>
                        <a:rPr lang="de-DE" sz="1400" b="0" i="0" u="none" strike="noStrike" kern="1200" baseline="0" dirty="0" smtClean="0">
                          <a:solidFill>
                            <a:schemeClr val="tx1"/>
                          </a:solidFill>
                          <a:latin typeface="+mn-lt"/>
                          <a:ea typeface="+mn-ea"/>
                          <a:cs typeface="+mn-cs"/>
                        </a:rPr>
                        <a:t>   2 Schöffen </a:t>
                      </a:r>
                    </a:p>
                    <a:p>
                      <a:r>
                        <a:rPr lang="de-DE" sz="1400" b="0" i="0" u="sng" strike="noStrike" kern="1200" baseline="0" dirty="0" smtClean="0">
                          <a:solidFill>
                            <a:schemeClr val="tx1"/>
                          </a:solidFill>
                          <a:latin typeface="+mn-lt"/>
                          <a:ea typeface="+mn-ea"/>
                          <a:cs typeface="+mn-cs"/>
                        </a:rPr>
                        <a:t>Große Strafkammer </a:t>
                      </a:r>
                    </a:p>
                    <a:p>
                      <a:r>
                        <a:rPr lang="de-DE" sz="1400" b="0" i="0" u="none" strike="noStrike" kern="1200" baseline="0" dirty="0" smtClean="0">
                          <a:solidFill>
                            <a:schemeClr val="tx1"/>
                          </a:solidFill>
                          <a:latin typeface="+mn-lt"/>
                          <a:ea typeface="+mn-ea"/>
                          <a:cs typeface="+mn-cs"/>
                        </a:rPr>
                        <a:t>3 Berufsrichter und 2</a:t>
                      </a:r>
                    </a:p>
                    <a:p>
                      <a:r>
                        <a:rPr lang="de-DE" sz="1400" b="0" i="0" u="none" strike="noStrike" kern="1200" baseline="0" dirty="0" smtClean="0">
                          <a:solidFill>
                            <a:schemeClr val="tx1"/>
                          </a:solidFill>
                          <a:latin typeface="+mn-lt"/>
                          <a:ea typeface="+mn-ea"/>
                          <a:cs typeface="+mn-cs"/>
                        </a:rPr>
                        <a:t>  Schöffen </a:t>
                      </a:r>
                    </a:p>
                    <a:p>
                      <a:r>
                        <a:rPr lang="de-DE" sz="1400" b="0" i="0" u="sng" strike="noStrike" kern="1200" baseline="0" dirty="0" smtClean="0">
                          <a:solidFill>
                            <a:schemeClr val="tx1"/>
                          </a:solidFill>
                          <a:latin typeface="+mn-lt"/>
                          <a:ea typeface="+mn-ea"/>
                          <a:cs typeface="+mn-cs"/>
                        </a:rPr>
                        <a:t>Schwurgericht </a:t>
                      </a:r>
                    </a:p>
                    <a:p>
                      <a:r>
                        <a:rPr lang="de-DE" sz="1400" b="0" i="0" u="none" strike="noStrike" kern="1200" baseline="0" dirty="0" smtClean="0">
                          <a:solidFill>
                            <a:schemeClr val="tx1"/>
                          </a:solidFill>
                          <a:latin typeface="+mn-lt"/>
                          <a:ea typeface="+mn-ea"/>
                          <a:cs typeface="+mn-cs"/>
                        </a:rPr>
                        <a:t> -3 Berufsrichter und</a:t>
                      </a:r>
                    </a:p>
                    <a:p>
                      <a:r>
                        <a:rPr lang="de-DE" sz="1400" b="0" i="0" u="none" strike="noStrike" kern="1200" baseline="0" dirty="0" smtClean="0">
                          <a:solidFill>
                            <a:schemeClr val="tx1"/>
                          </a:solidFill>
                          <a:latin typeface="+mn-lt"/>
                          <a:ea typeface="+mn-ea"/>
                          <a:cs typeface="+mn-cs"/>
                        </a:rPr>
                        <a:t>   2 Schöffen </a:t>
                      </a:r>
                      <a:endParaRPr lang="de-DE" sz="1400" dirty="0"/>
                    </a:p>
                  </a:txBody>
                  <a:tcPr/>
                </a:tc>
                <a:tc>
                  <a:txBody>
                    <a:bodyPr/>
                    <a:lstStyle/>
                    <a:p>
                      <a:r>
                        <a:rPr lang="de-DE" sz="1400" b="0" i="0" u="sng" strike="noStrike" kern="1200" baseline="0" dirty="0" smtClean="0">
                          <a:solidFill>
                            <a:schemeClr val="tx1"/>
                          </a:solidFill>
                          <a:latin typeface="+mn-lt"/>
                          <a:ea typeface="+mn-ea"/>
                          <a:cs typeface="+mn-cs"/>
                        </a:rPr>
                        <a:t>Strafsenat </a:t>
                      </a:r>
                    </a:p>
                    <a:p>
                      <a:r>
                        <a:rPr lang="de-DE" sz="1400" b="0" i="0" u="none" strike="noStrike" kern="1200" baseline="0" dirty="0" smtClean="0">
                          <a:solidFill>
                            <a:schemeClr val="tx1"/>
                          </a:solidFill>
                          <a:latin typeface="+mn-lt"/>
                          <a:ea typeface="+mn-ea"/>
                          <a:cs typeface="+mn-cs"/>
                        </a:rPr>
                        <a:t> -3 oder 5 Berufsrichter 	</a:t>
                      </a:r>
                    </a:p>
                    <a:p>
                      <a:endParaRPr lang="de-DE" sz="1400" dirty="0"/>
                    </a:p>
                  </a:txBody>
                  <a:tcPr/>
                </a:tc>
                <a:tc>
                  <a:txBody>
                    <a:bodyPr/>
                    <a:lstStyle/>
                    <a:p>
                      <a:r>
                        <a:rPr lang="de-DE" sz="1400" b="0" i="0" u="sng" strike="noStrike" kern="1200" baseline="0" dirty="0" smtClean="0">
                          <a:solidFill>
                            <a:schemeClr val="tx1"/>
                          </a:solidFill>
                          <a:latin typeface="+mn-lt"/>
                          <a:ea typeface="+mn-ea"/>
                          <a:cs typeface="+mn-cs"/>
                        </a:rPr>
                        <a:t>Strafsenat </a:t>
                      </a:r>
                    </a:p>
                    <a:p>
                      <a:r>
                        <a:rPr lang="de-DE" sz="1400" b="0" i="0" u="none" strike="noStrike" kern="1200" baseline="0" dirty="0" smtClean="0">
                          <a:solidFill>
                            <a:schemeClr val="tx1"/>
                          </a:solidFill>
                          <a:latin typeface="+mn-lt"/>
                          <a:ea typeface="+mn-ea"/>
                          <a:cs typeface="+mn-cs"/>
                        </a:rPr>
                        <a:t> -5 Berufsrichter 	</a:t>
                      </a:r>
                    </a:p>
                    <a:p>
                      <a:endParaRPr lang="de-DE" sz="1400" dirty="0"/>
                    </a:p>
                  </a:txBody>
                  <a:tcPr/>
                </a:tc>
                <a:extLst>
                  <a:ext uri="{0D108BD9-81ED-4DB2-BD59-A6C34878D82A}">
                    <a16:rowId xmlns:a16="http://schemas.microsoft.com/office/drawing/2014/main" val="2425773003"/>
                  </a:ext>
                </a:extLst>
              </a:tr>
            </a:tbl>
          </a:graphicData>
        </a:graphic>
      </p:graphicFrame>
    </p:spTree>
    <p:extLst>
      <p:ext uri="{BB962C8B-B14F-4D97-AF65-F5344CB8AC3E}">
        <p14:creationId xmlns:p14="http://schemas.microsoft.com/office/powerpoint/2010/main" val="30138479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89</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graphicFrame>
        <p:nvGraphicFramePr>
          <p:cNvPr id="9" name="Tabelle 8"/>
          <p:cNvGraphicFramePr>
            <a:graphicFrameLocks noGrp="1"/>
          </p:cNvGraphicFramePr>
          <p:nvPr>
            <p:extLst>
              <p:ext uri="{D42A27DB-BD31-4B8C-83A1-F6EECF244321}">
                <p14:modId xmlns:p14="http://schemas.microsoft.com/office/powerpoint/2010/main" val="908709756"/>
              </p:ext>
            </p:extLst>
          </p:nvPr>
        </p:nvGraphicFramePr>
        <p:xfrm>
          <a:off x="1461231" y="864109"/>
          <a:ext cx="9269537" cy="5464708"/>
        </p:xfrm>
        <a:graphic>
          <a:graphicData uri="http://schemas.openxmlformats.org/drawingml/2006/table">
            <a:tbl>
              <a:tblPr firstRow="1" bandRow="1">
                <a:tableStyleId>{C083E6E3-FA7D-4D7B-A595-EF9225AFEA82}</a:tableStyleId>
              </a:tblPr>
              <a:tblGrid>
                <a:gridCol w="698674">
                  <a:extLst>
                    <a:ext uri="{9D8B030D-6E8A-4147-A177-3AD203B41FA5}">
                      <a16:colId xmlns:a16="http://schemas.microsoft.com/office/drawing/2014/main" val="2037385454"/>
                    </a:ext>
                  </a:extLst>
                </a:gridCol>
                <a:gridCol w="2285229">
                  <a:extLst>
                    <a:ext uri="{9D8B030D-6E8A-4147-A177-3AD203B41FA5}">
                      <a16:colId xmlns:a16="http://schemas.microsoft.com/office/drawing/2014/main" val="4045391740"/>
                    </a:ext>
                  </a:extLst>
                </a:gridCol>
                <a:gridCol w="1984937">
                  <a:extLst>
                    <a:ext uri="{9D8B030D-6E8A-4147-A177-3AD203B41FA5}">
                      <a16:colId xmlns:a16="http://schemas.microsoft.com/office/drawing/2014/main" val="415447026"/>
                    </a:ext>
                  </a:extLst>
                </a:gridCol>
                <a:gridCol w="2016444">
                  <a:extLst>
                    <a:ext uri="{9D8B030D-6E8A-4147-A177-3AD203B41FA5}">
                      <a16:colId xmlns:a16="http://schemas.microsoft.com/office/drawing/2014/main" val="3564705238"/>
                    </a:ext>
                  </a:extLst>
                </a:gridCol>
                <a:gridCol w="2284253">
                  <a:extLst>
                    <a:ext uri="{9D8B030D-6E8A-4147-A177-3AD203B41FA5}">
                      <a16:colId xmlns:a16="http://schemas.microsoft.com/office/drawing/2014/main" val="2428396504"/>
                    </a:ext>
                  </a:extLst>
                </a:gridCol>
              </a:tblGrid>
              <a:tr h="352296">
                <a:tc>
                  <a:txBody>
                    <a:bodyPr/>
                    <a:lstStyle/>
                    <a:p>
                      <a:endParaRPr lang="de-DE" dirty="0"/>
                    </a:p>
                  </a:txBody>
                  <a:tcPr>
                    <a:solidFill>
                      <a:schemeClr val="accent4">
                        <a:lumMod val="20000"/>
                        <a:lumOff val="80000"/>
                      </a:schemeClr>
                    </a:solidFill>
                  </a:tcPr>
                </a:tc>
                <a:tc>
                  <a:txBody>
                    <a:bodyPr/>
                    <a:lstStyle/>
                    <a:p>
                      <a:endParaRPr lang="de-DE" sz="1400" dirty="0"/>
                    </a:p>
                  </a:txBody>
                  <a:tcPr>
                    <a:solidFill>
                      <a:schemeClr val="accent4">
                        <a:lumMod val="20000"/>
                        <a:lumOff val="80000"/>
                      </a:schemeClr>
                    </a:solidFill>
                  </a:tcPr>
                </a:tc>
                <a:tc>
                  <a:txBody>
                    <a:bodyPr/>
                    <a:lstStyle/>
                    <a:p>
                      <a:r>
                        <a:rPr lang="de-DE" sz="1400" dirty="0" smtClean="0"/>
                        <a:t>Amtsgericht</a:t>
                      </a:r>
                      <a:endParaRPr lang="de-DE" sz="1400" dirty="0"/>
                    </a:p>
                  </a:txBody>
                  <a:tcPr>
                    <a:solidFill>
                      <a:schemeClr val="accent4">
                        <a:lumMod val="20000"/>
                        <a:lumOff val="80000"/>
                      </a:schemeClr>
                    </a:solidFill>
                  </a:tcPr>
                </a:tc>
                <a:tc>
                  <a:txBody>
                    <a:bodyPr/>
                    <a:lstStyle/>
                    <a:p>
                      <a:r>
                        <a:rPr lang="de-DE" sz="1400" dirty="0" smtClean="0"/>
                        <a:t>Landgericht</a:t>
                      </a:r>
                      <a:endParaRPr lang="de-DE" sz="1400" dirty="0"/>
                    </a:p>
                  </a:txBody>
                  <a:tcPr>
                    <a:solidFill>
                      <a:schemeClr val="accent4">
                        <a:lumMod val="20000"/>
                        <a:lumOff val="80000"/>
                      </a:schemeClr>
                    </a:solidFill>
                  </a:tcPr>
                </a:tc>
                <a:tc>
                  <a:txBody>
                    <a:bodyPr/>
                    <a:lstStyle/>
                    <a:p>
                      <a:r>
                        <a:rPr lang="de-DE" sz="1400" dirty="0" smtClean="0"/>
                        <a:t>OLG</a:t>
                      </a:r>
                      <a:endParaRPr lang="de-DE" sz="1400" dirty="0"/>
                    </a:p>
                  </a:txBody>
                  <a:tcPr>
                    <a:solidFill>
                      <a:schemeClr val="accent4">
                        <a:lumMod val="20000"/>
                        <a:lumOff val="80000"/>
                      </a:schemeClr>
                    </a:solidFill>
                  </a:tcPr>
                </a:tc>
                <a:extLst>
                  <a:ext uri="{0D108BD9-81ED-4DB2-BD59-A6C34878D82A}">
                    <a16:rowId xmlns:a16="http://schemas.microsoft.com/office/drawing/2014/main" val="695008973"/>
                  </a:ext>
                </a:extLst>
              </a:tr>
              <a:tr h="447968">
                <a:tc rowSpan="5">
                  <a:txBody>
                    <a:bodyPr/>
                    <a:lstStyle/>
                    <a:p>
                      <a:pPr algn="ctr"/>
                      <a:r>
                        <a:rPr lang="de-DE" sz="1400" b="1" i="0" u="none" strike="noStrike" kern="1200" baseline="0" dirty="0" smtClean="0">
                          <a:solidFill>
                            <a:schemeClr val="tx1"/>
                          </a:solidFill>
                          <a:latin typeface="+mn-lt"/>
                          <a:ea typeface="+mn-ea"/>
                          <a:cs typeface="+mn-cs"/>
                        </a:rPr>
                        <a:t>Fachgerichtsbarkeit </a:t>
                      </a:r>
                      <a:endParaRPr lang="de-DE" sz="14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0" i="0" u="none" strike="noStrike" kern="1200" baseline="0" dirty="0" smtClean="0">
                          <a:solidFill>
                            <a:schemeClr val="tx1"/>
                          </a:solidFill>
                          <a:latin typeface="+mn-lt"/>
                          <a:ea typeface="+mn-ea"/>
                          <a:cs typeface="+mn-cs"/>
                        </a:rPr>
                        <a:t>	</a:t>
                      </a:r>
                    </a:p>
                    <a:p>
                      <a:endParaRPr lang="de-DE" sz="1400" dirty="0"/>
                    </a:p>
                  </a:txBody>
                  <a:tcPr vert="vert"/>
                </a:tc>
                <a:tc>
                  <a:txBody>
                    <a:bodyPr/>
                    <a:lstStyle/>
                    <a:p>
                      <a:endParaRPr lang="de-DE" sz="1400" dirty="0"/>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de-DE" sz="1400" b="0" i="0" u="none" strike="noStrike" kern="1200" baseline="0" dirty="0" smtClean="0">
                          <a:solidFill>
                            <a:schemeClr val="tx1"/>
                          </a:solidFill>
                          <a:latin typeface="+mn-lt"/>
                          <a:ea typeface="+mn-ea"/>
                          <a:cs typeface="+mn-cs"/>
                        </a:rPr>
                        <a:t>Instanz</a:t>
                      </a:r>
                      <a:endParaRPr lang="de-DE" sz="1400" dirty="0"/>
                    </a:p>
                  </a:txBody>
                  <a:tcPr/>
                </a:tc>
                <a:tc>
                  <a:txBody>
                    <a:bodyPr/>
                    <a:lstStyle/>
                    <a:p>
                      <a:r>
                        <a:rPr lang="de-DE" sz="1400" b="0" i="0" u="none" strike="noStrike" kern="1200" baseline="0" dirty="0" smtClean="0">
                          <a:solidFill>
                            <a:schemeClr val="tx1"/>
                          </a:solidFill>
                          <a:latin typeface="+mn-lt"/>
                          <a:ea typeface="+mn-ea"/>
                          <a:cs typeface="+mn-cs"/>
                        </a:rPr>
                        <a:t>2. Instanz</a:t>
                      </a:r>
                      <a:endParaRPr lang="de-DE" sz="1400" dirty="0"/>
                    </a:p>
                  </a:txBody>
                  <a:tcPr/>
                </a:tc>
                <a:tc>
                  <a:txBody>
                    <a:bodyPr/>
                    <a:lstStyle/>
                    <a:p>
                      <a:r>
                        <a:rPr lang="de-DE" sz="1400" b="0" i="0" u="none" strike="noStrike" kern="1200" baseline="0" dirty="0" smtClean="0">
                          <a:solidFill>
                            <a:schemeClr val="tx1"/>
                          </a:solidFill>
                          <a:latin typeface="+mn-lt"/>
                          <a:ea typeface="+mn-ea"/>
                          <a:cs typeface="+mn-cs"/>
                        </a:rPr>
                        <a:t>3. Instanz</a:t>
                      </a:r>
                      <a:endParaRPr lang="de-DE" sz="1400" dirty="0"/>
                    </a:p>
                  </a:txBody>
                  <a:tcPr/>
                </a:tc>
                <a:extLst>
                  <a:ext uri="{0D108BD9-81ED-4DB2-BD59-A6C34878D82A}">
                    <a16:rowId xmlns:a16="http://schemas.microsoft.com/office/drawing/2014/main" val="2847472283"/>
                  </a:ext>
                </a:extLst>
              </a:tr>
              <a:tr h="1176260">
                <a:tc vMerge="1">
                  <a:txBody>
                    <a:bodyPr/>
                    <a:lstStyle/>
                    <a:p>
                      <a:endParaRPr lang="de-DE" dirty="0"/>
                    </a:p>
                  </a:txBody>
                  <a:tcPr/>
                </a:tc>
                <a:tc>
                  <a:txBody>
                    <a:bodyPr/>
                    <a:lstStyle/>
                    <a:p>
                      <a:endParaRPr lang="de-DE" sz="1400" dirty="0"/>
                    </a:p>
                  </a:txBody>
                  <a:tcPr/>
                </a:tc>
                <a:tc>
                  <a:txBody>
                    <a:bodyPr/>
                    <a:lstStyle/>
                    <a:p>
                      <a:r>
                        <a:rPr lang="de-DE" sz="1400" b="0" i="0" u="sng" strike="noStrike" kern="1200" baseline="0" dirty="0" smtClean="0">
                          <a:solidFill>
                            <a:schemeClr val="tx1"/>
                          </a:solidFill>
                          <a:latin typeface="+mn-lt"/>
                          <a:ea typeface="+mn-ea"/>
                          <a:cs typeface="+mn-cs"/>
                        </a:rPr>
                        <a:t>Verwaltungsgericht </a:t>
                      </a:r>
                    </a:p>
                    <a:p>
                      <a:r>
                        <a:rPr lang="de-DE" sz="1400" b="0" i="0" u="sng" strike="noStrike" kern="1200" baseline="0" dirty="0" smtClean="0">
                          <a:solidFill>
                            <a:schemeClr val="tx1"/>
                          </a:solidFill>
                          <a:latin typeface="+mn-lt"/>
                          <a:ea typeface="+mn-ea"/>
                          <a:cs typeface="+mn-cs"/>
                        </a:rPr>
                        <a:t>Kammern </a:t>
                      </a:r>
                    </a:p>
                    <a:p>
                      <a:r>
                        <a:rPr lang="de-DE" sz="1400" b="0" i="0" u="none" strike="noStrike" kern="1200" baseline="0" dirty="0" smtClean="0">
                          <a:solidFill>
                            <a:schemeClr val="tx1"/>
                          </a:solidFill>
                          <a:latin typeface="+mn-lt"/>
                          <a:ea typeface="+mn-ea"/>
                          <a:cs typeface="+mn-cs"/>
                        </a:rPr>
                        <a:t>3 Berufsrichter und 2 ehrenamtliche </a:t>
                      </a:r>
                      <a:endParaRPr lang="de-DE" sz="1400" dirty="0"/>
                    </a:p>
                  </a:txBody>
                  <a:tcPr/>
                </a:tc>
                <a:tc>
                  <a:txBody>
                    <a:bodyPr/>
                    <a:lstStyle/>
                    <a:p>
                      <a:r>
                        <a:rPr lang="de-DE" sz="1400" b="0" i="0" u="sng" strike="noStrike" kern="1200" baseline="0" dirty="0" smtClean="0">
                          <a:solidFill>
                            <a:schemeClr val="tx1"/>
                          </a:solidFill>
                          <a:latin typeface="+mn-lt"/>
                          <a:ea typeface="+mn-ea"/>
                          <a:cs typeface="+mn-cs"/>
                        </a:rPr>
                        <a:t>Oberverwaltungsgericht </a:t>
                      </a:r>
                    </a:p>
                    <a:p>
                      <a:r>
                        <a:rPr lang="de-DE" sz="1400" b="0" i="0" u="sng" strike="noStrike" kern="1200" baseline="0" dirty="0" smtClean="0">
                          <a:solidFill>
                            <a:schemeClr val="tx1"/>
                          </a:solidFill>
                          <a:latin typeface="+mn-lt"/>
                          <a:ea typeface="+mn-ea"/>
                          <a:cs typeface="+mn-cs"/>
                        </a:rPr>
                        <a:t>Senat </a:t>
                      </a:r>
                    </a:p>
                    <a:p>
                      <a:r>
                        <a:rPr lang="de-DE" sz="1400" b="0" i="0" u="none" strike="noStrike" kern="1200" baseline="0" dirty="0" smtClean="0">
                          <a:solidFill>
                            <a:schemeClr val="tx1"/>
                          </a:solidFill>
                          <a:latin typeface="+mn-lt"/>
                          <a:ea typeface="+mn-ea"/>
                          <a:cs typeface="+mn-cs"/>
                        </a:rPr>
                        <a:t>3 oder 5 Berufsrichter und 2 ehrenamtliche Richter </a:t>
                      </a:r>
                      <a:endParaRPr lang="de-DE" sz="1400" dirty="0"/>
                    </a:p>
                  </a:txBody>
                  <a:tcPr/>
                </a:tc>
                <a:tc>
                  <a:txBody>
                    <a:bodyPr/>
                    <a:lstStyle/>
                    <a:p>
                      <a:r>
                        <a:rPr lang="de-DE" sz="1400" b="0" i="0" u="sng" strike="noStrike" kern="1200" baseline="0" dirty="0" smtClean="0">
                          <a:solidFill>
                            <a:schemeClr val="tx1"/>
                          </a:solidFill>
                          <a:latin typeface="+mn-lt"/>
                          <a:ea typeface="+mn-ea"/>
                          <a:cs typeface="+mn-cs"/>
                        </a:rPr>
                        <a:t>Bundesverwaltungsgericht </a:t>
                      </a:r>
                    </a:p>
                    <a:p>
                      <a:r>
                        <a:rPr lang="de-DE" sz="1400" b="0" i="0" u="sng" strike="noStrike" kern="1200" baseline="0" dirty="0" smtClean="0">
                          <a:solidFill>
                            <a:schemeClr val="tx1"/>
                          </a:solidFill>
                          <a:latin typeface="+mn-lt"/>
                          <a:ea typeface="+mn-ea"/>
                          <a:cs typeface="+mn-cs"/>
                        </a:rPr>
                        <a:t>Senat </a:t>
                      </a:r>
                    </a:p>
                    <a:p>
                      <a:r>
                        <a:rPr lang="de-DE" sz="1400" b="0" i="0" u="none" strike="noStrike" kern="1200" baseline="0" dirty="0" smtClean="0">
                          <a:solidFill>
                            <a:schemeClr val="tx1"/>
                          </a:solidFill>
                          <a:latin typeface="+mn-lt"/>
                          <a:ea typeface="+mn-ea"/>
                          <a:cs typeface="+mn-cs"/>
                        </a:rPr>
                        <a:t>5 Berufsrichter </a:t>
                      </a:r>
                      <a:endParaRPr lang="de-DE" sz="1400" dirty="0"/>
                    </a:p>
                  </a:txBody>
                  <a:tcPr/>
                </a:tc>
                <a:extLst>
                  <a:ext uri="{0D108BD9-81ED-4DB2-BD59-A6C34878D82A}">
                    <a16:rowId xmlns:a16="http://schemas.microsoft.com/office/drawing/2014/main" val="2425773003"/>
                  </a:ext>
                </a:extLst>
              </a:tr>
              <a:tr h="910097">
                <a:tc vMerge="1">
                  <a:txBody>
                    <a:bodyPr/>
                    <a:lstStyle/>
                    <a:p>
                      <a:endParaRPr lang="de-DE" sz="1400" dirty="0"/>
                    </a:p>
                  </a:txBody>
                  <a:tcPr/>
                </a:tc>
                <a:tc>
                  <a:txBody>
                    <a:bodyPr/>
                    <a:lstStyle/>
                    <a:p>
                      <a:endParaRPr lang="de-DE" sz="1400" dirty="0"/>
                    </a:p>
                  </a:txBody>
                  <a:tcPr/>
                </a:tc>
                <a:tc>
                  <a:txBody>
                    <a:bodyPr/>
                    <a:lstStyle/>
                    <a:p>
                      <a:r>
                        <a:rPr lang="de-DE" sz="1400" b="0" i="0" u="sng" strike="noStrike" kern="1200" baseline="0" dirty="0" smtClean="0">
                          <a:solidFill>
                            <a:schemeClr val="tx1"/>
                          </a:solidFill>
                          <a:latin typeface="+mn-lt"/>
                          <a:ea typeface="+mn-ea"/>
                          <a:cs typeface="+mn-cs"/>
                        </a:rPr>
                        <a:t>Finanzgericht </a:t>
                      </a:r>
                    </a:p>
                    <a:p>
                      <a:r>
                        <a:rPr lang="de-DE" sz="1400" b="0" i="0" u="sng" strike="noStrike" kern="1200" baseline="0" dirty="0" smtClean="0">
                          <a:solidFill>
                            <a:schemeClr val="tx1"/>
                          </a:solidFill>
                          <a:latin typeface="+mn-lt"/>
                          <a:ea typeface="+mn-ea"/>
                          <a:cs typeface="+mn-cs"/>
                        </a:rPr>
                        <a:t>Senat </a:t>
                      </a:r>
                    </a:p>
                    <a:p>
                      <a:r>
                        <a:rPr lang="de-DE" sz="1400" b="0" i="0" u="none" strike="noStrike" kern="1200" baseline="0" dirty="0" smtClean="0">
                          <a:solidFill>
                            <a:schemeClr val="tx1"/>
                          </a:solidFill>
                          <a:latin typeface="+mn-lt"/>
                          <a:ea typeface="+mn-ea"/>
                          <a:cs typeface="+mn-cs"/>
                        </a:rPr>
                        <a:t>3 Berufsrichter und 2 ehrenamtliche Richter</a:t>
                      </a:r>
                      <a:endParaRPr lang="de-DE" sz="1400" dirty="0" smtClean="0"/>
                    </a:p>
                  </a:txBody>
                  <a:tcPr/>
                </a:tc>
                <a:tc>
                  <a:txBody>
                    <a:bodyPr/>
                    <a:lstStyle/>
                    <a:p>
                      <a:r>
                        <a:rPr lang="de-DE" sz="1400" b="0" i="0" u="sng" strike="noStrike" kern="1200" baseline="0" dirty="0" smtClean="0">
                          <a:solidFill>
                            <a:schemeClr val="tx1"/>
                          </a:solidFill>
                          <a:latin typeface="+mn-lt"/>
                          <a:ea typeface="+mn-ea"/>
                          <a:cs typeface="+mn-cs"/>
                        </a:rPr>
                        <a:t>Bundesfinanzhof </a:t>
                      </a:r>
                    </a:p>
                    <a:p>
                      <a:r>
                        <a:rPr lang="de-DE" sz="1400" b="0" i="0" u="sng" strike="noStrike" kern="1200" baseline="0" dirty="0" smtClean="0">
                          <a:solidFill>
                            <a:schemeClr val="tx1"/>
                          </a:solidFill>
                          <a:latin typeface="+mn-lt"/>
                          <a:ea typeface="+mn-ea"/>
                          <a:cs typeface="+mn-cs"/>
                        </a:rPr>
                        <a:t>Senat </a:t>
                      </a:r>
                    </a:p>
                    <a:p>
                      <a:r>
                        <a:rPr lang="de-DE" sz="1400" b="0" i="0" u="none" strike="noStrike" kern="1200" baseline="0" dirty="0" smtClean="0">
                          <a:solidFill>
                            <a:schemeClr val="tx1"/>
                          </a:solidFill>
                          <a:latin typeface="+mn-lt"/>
                          <a:ea typeface="+mn-ea"/>
                          <a:cs typeface="+mn-cs"/>
                        </a:rPr>
                        <a:t>5 Berufsrichter </a:t>
                      </a:r>
                      <a:endParaRPr lang="de-DE" sz="1400" dirty="0" smtClean="0"/>
                    </a:p>
                    <a:p>
                      <a:endParaRPr lang="de-DE" sz="1400" dirty="0"/>
                    </a:p>
                  </a:txBody>
                  <a:tcPr/>
                </a:tc>
                <a:tc>
                  <a:txBody>
                    <a:bodyPr/>
                    <a:lstStyle/>
                    <a:p>
                      <a:r>
                        <a:rPr lang="de-DE" sz="1800" b="0" i="0" u="none" strike="noStrike" kern="1200" baseline="0" dirty="0" smtClean="0">
                          <a:solidFill>
                            <a:schemeClr val="tx1"/>
                          </a:solidFill>
                          <a:latin typeface="+mn-lt"/>
                          <a:ea typeface="+mn-ea"/>
                          <a:cs typeface="+mn-cs"/>
                        </a:rPr>
                        <a:t>	</a:t>
                      </a:r>
                    </a:p>
                    <a:p>
                      <a:endParaRPr lang="de-DE" sz="1400" dirty="0"/>
                    </a:p>
                  </a:txBody>
                  <a:tcPr/>
                </a:tc>
                <a:extLst>
                  <a:ext uri="{0D108BD9-81ED-4DB2-BD59-A6C34878D82A}">
                    <a16:rowId xmlns:a16="http://schemas.microsoft.com/office/drawing/2014/main" val="427239302"/>
                  </a:ext>
                </a:extLst>
              </a:tr>
              <a:tr h="1115603">
                <a:tc vMerge="1">
                  <a:txBody>
                    <a:bodyPr/>
                    <a:lstStyle/>
                    <a:p>
                      <a:endParaRPr lang="de-DE" sz="1400" dirty="0"/>
                    </a:p>
                  </a:txBody>
                  <a:tcPr vert="vert"/>
                </a:tc>
                <a:tc>
                  <a:txBody>
                    <a:bodyPr/>
                    <a:lstStyle/>
                    <a:p>
                      <a:endParaRPr lang="de-DE" sz="1400" dirty="0"/>
                    </a:p>
                  </a:txBody>
                  <a:tcPr/>
                </a:tc>
                <a:tc>
                  <a:txBody>
                    <a:bodyPr/>
                    <a:lstStyle/>
                    <a:p>
                      <a:r>
                        <a:rPr lang="de-DE" sz="1400" b="0" i="0" u="sng" strike="noStrike" kern="1200" baseline="0" dirty="0" smtClean="0">
                          <a:solidFill>
                            <a:schemeClr val="tx1"/>
                          </a:solidFill>
                          <a:latin typeface="+mn-lt"/>
                          <a:ea typeface="+mn-ea"/>
                          <a:cs typeface="+mn-cs"/>
                        </a:rPr>
                        <a:t>Sozialgericht </a:t>
                      </a:r>
                    </a:p>
                    <a:p>
                      <a:r>
                        <a:rPr lang="de-DE" sz="1400" b="0" i="0" u="sng" strike="noStrike" kern="1200" baseline="0" dirty="0" smtClean="0">
                          <a:solidFill>
                            <a:schemeClr val="tx1"/>
                          </a:solidFill>
                          <a:latin typeface="+mn-lt"/>
                          <a:ea typeface="+mn-ea"/>
                          <a:cs typeface="+mn-cs"/>
                        </a:rPr>
                        <a:t>Kammer </a:t>
                      </a:r>
                    </a:p>
                    <a:p>
                      <a:r>
                        <a:rPr lang="de-DE" sz="1400" b="0" i="0" u="none" strike="noStrike" kern="1200" baseline="0" dirty="0" smtClean="0">
                          <a:solidFill>
                            <a:schemeClr val="tx1"/>
                          </a:solidFill>
                          <a:latin typeface="+mn-lt"/>
                          <a:ea typeface="+mn-ea"/>
                          <a:cs typeface="+mn-cs"/>
                        </a:rPr>
                        <a:t>1 Berufsrichter und 2 ehrenamtliche Richter</a:t>
                      </a:r>
                      <a:endParaRPr lang="de-DE" sz="1400" dirty="0"/>
                    </a:p>
                  </a:txBody>
                  <a:tcPr/>
                </a:tc>
                <a:tc>
                  <a:txBody>
                    <a:bodyPr/>
                    <a:lstStyle/>
                    <a:p>
                      <a:r>
                        <a:rPr lang="de-DE" sz="1400" b="0" i="0" u="sng" strike="noStrike" kern="1200" baseline="0" dirty="0" smtClean="0">
                          <a:solidFill>
                            <a:schemeClr val="tx1"/>
                          </a:solidFill>
                          <a:latin typeface="+mn-lt"/>
                          <a:ea typeface="+mn-ea"/>
                          <a:cs typeface="+mn-cs"/>
                        </a:rPr>
                        <a:t>Landessozialgericht </a:t>
                      </a:r>
                    </a:p>
                    <a:p>
                      <a:r>
                        <a:rPr lang="de-DE" sz="1400" b="0" i="0" u="sng" strike="noStrike" kern="1200" baseline="0" dirty="0" smtClean="0">
                          <a:solidFill>
                            <a:schemeClr val="tx1"/>
                          </a:solidFill>
                          <a:latin typeface="+mn-lt"/>
                          <a:ea typeface="+mn-ea"/>
                          <a:cs typeface="+mn-cs"/>
                        </a:rPr>
                        <a:t>Senat </a:t>
                      </a:r>
                    </a:p>
                    <a:p>
                      <a:r>
                        <a:rPr lang="de-DE" sz="1400" b="0" i="0" u="none" strike="noStrike" kern="1200" baseline="0" dirty="0" smtClean="0">
                          <a:solidFill>
                            <a:schemeClr val="tx1"/>
                          </a:solidFill>
                          <a:latin typeface="+mn-lt"/>
                          <a:ea typeface="+mn-ea"/>
                          <a:cs typeface="+mn-cs"/>
                        </a:rPr>
                        <a:t>3 Berufsrichter und 2 ehrenamtliche Richter </a:t>
                      </a:r>
                      <a:endParaRPr lang="de-DE" sz="1400" dirty="0" smtClean="0"/>
                    </a:p>
                    <a:p>
                      <a:endParaRPr lang="de-DE" sz="1400" dirty="0"/>
                    </a:p>
                  </a:txBody>
                  <a:tcPr/>
                </a:tc>
                <a:tc>
                  <a:txBody>
                    <a:bodyPr/>
                    <a:lstStyle/>
                    <a:p>
                      <a:r>
                        <a:rPr lang="de-DE" sz="1400" b="0" i="0" u="sng" strike="noStrike" kern="1200" baseline="0" dirty="0" smtClean="0">
                          <a:solidFill>
                            <a:schemeClr val="tx1"/>
                          </a:solidFill>
                          <a:latin typeface="+mn-lt"/>
                          <a:ea typeface="+mn-ea"/>
                          <a:cs typeface="+mn-cs"/>
                        </a:rPr>
                        <a:t>Bundessozialgericht </a:t>
                      </a:r>
                    </a:p>
                    <a:p>
                      <a:r>
                        <a:rPr lang="de-DE" sz="1400" b="0" i="0" u="sng" strike="noStrike" kern="1200" baseline="0" dirty="0" smtClean="0">
                          <a:solidFill>
                            <a:schemeClr val="tx1"/>
                          </a:solidFill>
                          <a:latin typeface="+mn-lt"/>
                          <a:ea typeface="+mn-ea"/>
                          <a:cs typeface="+mn-cs"/>
                        </a:rPr>
                        <a:t>Senat </a:t>
                      </a:r>
                    </a:p>
                    <a:p>
                      <a:r>
                        <a:rPr lang="de-DE" sz="1400" b="0" i="0" u="none" strike="noStrike" kern="1200" baseline="0" dirty="0" smtClean="0">
                          <a:solidFill>
                            <a:schemeClr val="tx1"/>
                          </a:solidFill>
                          <a:latin typeface="+mn-lt"/>
                          <a:ea typeface="+mn-ea"/>
                          <a:cs typeface="+mn-cs"/>
                        </a:rPr>
                        <a:t>3 Berufsrichter und 2 ehrenamtliche Richter </a:t>
                      </a:r>
                      <a:endParaRPr lang="de-DE" sz="1400" dirty="0"/>
                    </a:p>
                  </a:txBody>
                  <a:tcPr/>
                </a:tc>
                <a:extLst>
                  <a:ext uri="{0D108BD9-81ED-4DB2-BD59-A6C34878D82A}">
                    <a16:rowId xmlns:a16="http://schemas.microsoft.com/office/drawing/2014/main" val="488576383"/>
                  </a:ext>
                </a:extLst>
              </a:tr>
              <a:tr h="1321108">
                <a:tc vMerge="1">
                  <a:txBody>
                    <a:bodyPr/>
                    <a:lstStyle/>
                    <a:p>
                      <a:endParaRPr lang="de-DE" dirty="0"/>
                    </a:p>
                  </a:txBody>
                  <a:tcPr/>
                </a:tc>
                <a:tc>
                  <a:txBody>
                    <a:bodyPr/>
                    <a:lstStyle/>
                    <a:p>
                      <a:endParaRPr lang="de-DE" dirty="0"/>
                    </a:p>
                  </a:txBody>
                  <a:tcPr/>
                </a:tc>
                <a:tc>
                  <a:txBody>
                    <a:bodyPr/>
                    <a:lstStyle/>
                    <a:p>
                      <a:r>
                        <a:rPr lang="de-DE" sz="1400" b="0" i="0" u="sng" strike="noStrike" kern="1200" baseline="0" dirty="0" smtClean="0">
                          <a:solidFill>
                            <a:schemeClr val="tx1"/>
                          </a:solidFill>
                          <a:latin typeface="+mn-lt"/>
                          <a:ea typeface="+mn-ea"/>
                          <a:cs typeface="+mn-cs"/>
                        </a:rPr>
                        <a:t>Arbeitsgericht </a:t>
                      </a:r>
                    </a:p>
                    <a:p>
                      <a:r>
                        <a:rPr lang="de-DE" sz="1400" b="0" i="0" u="sng" strike="noStrike" kern="1200" baseline="0" dirty="0" smtClean="0">
                          <a:solidFill>
                            <a:schemeClr val="tx1"/>
                          </a:solidFill>
                          <a:latin typeface="+mn-lt"/>
                          <a:ea typeface="+mn-ea"/>
                          <a:cs typeface="+mn-cs"/>
                        </a:rPr>
                        <a:t>Kammer </a:t>
                      </a:r>
                    </a:p>
                    <a:p>
                      <a:r>
                        <a:rPr lang="de-DE" sz="1400" b="0" i="0" u="none" strike="noStrike" kern="1200" baseline="0" dirty="0" smtClean="0">
                          <a:solidFill>
                            <a:schemeClr val="tx1"/>
                          </a:solidFill>
                          <a:latin typeface="+mn-lt"/>
                          <a:ea typeface="+mn-ea"/>
                          <a:cs typeface="+mn-cs"/>
                        </a:rPr>
                        <a:t>1 Berufsrichter und 2 ehrenamtliche Richter 	</a:t>
                      </a:r>
                    </a:p>
                    <a:p>
                      <a:endParaRPr lang="de-DE" sz="1400" dirty="0"/>
                    </a:p>
                  </a:txBody>
                  <a:tcPr/>
                </a:tc>
                <a:tc>
                  <a:txBody>
                    <a:bodyPr/>
                    <a:lstStyle/>
                    <a:p>
                      <a:r>
                        <a:rPr lang="de-DE" sz="1400" b="0" i="0" u="sng" strike="noStrike" kern="1200" baseline="0" dirty="0" smtClean="0">
                          <a:solidFill>
                            <a:schemeClr val="tx1"/>
                          </a:solidFill>
                          <a:latin typeface="+mn-lt"/>
                          <a:ea typeface="+mn-ea"/>
                          <a:cs typeface="+mn-cs"/>
                        </a:rPr>
                        <a:t>Landesarbeitsgericht </a:t>
                      </a:r>
                    </a:p>
                    <a:p>
                      <a:r>
                        <a:rPr lang="de-DE" sz="1400" b="0" i="0" u="sng" strike="noStrike" kern="1200" baseline="0" dirty="0" smtClean="0">
                          <a:solidFill>
                            <a:schemeClr val="tx1"/>
                          </a:solidFill>
                          <a:latin typeface="+mn-lt"/>
                          <a:ea typeface="+mn-ea"/>
                          <a:cs typeface="+mn-cs"/>
                        </a:rPr>
                        <a:t>Kammer </a:t>
                      </a:r>
                    </a:p>
                    <a:p>
                      <a:r>
                        <a:rPr lang="de-DE" sz="1400" b="0" i="0" u="none" strike="noStrike" kern="1200" baseline="0" dirty="0" smtClean="0">
                          <a:solidFill>
                            <a:schemeClr val="tx1"/>
                          </a:solidFill>
                          <a:latin typeface="+mn-lt"/>
                          <a:ea typeface="+mn-ea"/>
                          <a:cs typeface="+mn-cs"/>
                        </a:rPr>
                        <a:t>1 Berufsrichter und 2 ehrenamtliche Richter 	</a:t>
                      </a:r>
                    </a:p>
                    <a:p>
                      <a:endParaRPr lang="de-DE" sz="1400" dirty="0"/>
                    </a:p>
                  </a:txBody>
                  <a:tcPr/>
                </a:tc>
                <a:tc>
                  <a:txBody>
                    <a:bodyPr/>
                    <a:lstStyle/>
                    <a:p>
                      <a:r>
                        <a:rPr lang="de-DE" sz="1400" b="0" i="0" u="sng" strike="noStrike" kern="1200" baseline="0" dirty="0" smtClean="0">
                          <a:solidFill>
                            <a:schemeClr val="tx1"/>
                          </a:solidFill>
                          <a:latin typeface="+mn-lt"/>
                          <a:ea typeface="+mn-ea"/>
                          <a:cs typeface="+mn-cs"/>
                        </a:rPr>
                        <a:t>Bundesarbeitsgericht </a:t>
                      </a:r>
                    </a:p>
                    <a:p>
                      <a:r>
                        <a:rPr lang="de-DE" sz="1400" b="0" i="0" u="sng" strike="noStrike" kern="1200" baseline="0" dirty="0" smtClean="0">
                          <a:solidFill>
                            <a:schemeClr val="tx1"/>
                          </a:solidFill>
                          <a:latin typeface="+mn-lt"/>
                          <a:ea typeface="+mn-ea"/>
                          <a:cs typeface="+mn-cs"/>
                        </a:rPr>
                        <a:t>Senat </a:t>
                      </a:r>
                    </a:p>
                    <a:p>
                      <a:r>
                        <a:rPr lang="de-DE" sz="1400" b="0" i="0" u="none" strike="noStrike" kern="1200" baseline="0" dirty="0" smtClean="0">
                          <a:solidFill>
                            <a:schemeClr val="tx1"/>
                          </a:solidFill>
                          <a:latin typeface="+mn-lt"/>
                          <a:ea typeface="+mn-ea"/>
                          <a:cs typeface="+mn-cs"/>
                        </a:rPr>
                        <a:t>3 Berufsrichter und 2 ehrenamtliche Richter 	</a:t>
                      </a:r>
                    </a:p>
                    <a:p>
                      <a:endParaRPr lang="de-DE" sz="1400" dirty="0"/>
                    </a:p>
                  </a:txBody>
                  <a:tcPr/>
                </a:tc>
                <a:extLst>
                  <a:ext uri="{0D108BD9-81ED-4DB2-BD59-A6C34878D82A}">
                    <a16:rowId xmlns:a16="http://schemas.microsoft.com/office/drawing/2014/main" val="3765621080"/>
                  </a:ext>
                </a:extLst>
              </a:tr>
            </a:tbl>
          </a:graphicData>
        </a:graphic>
      </p:graphicFrame>
    </p:spTree>
    <p:extLst>
      <p:ext uri="{BB962C8B-B14F-4D97-AF65-F5344CB8AC3E}">
        <p14:creationId xmlns:p14="http://schemas.microsoft.com/office/powerpoint/2010/main" val="122911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90</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grpSp>
        <p:nvGrpSpPr>
          <p:cNvPr id="4" name="Gruppieren 3"/>
          <p:cNvGrpSpPr/>
          <p:nvPr/>
        </p:nvGrpSpPr>
        <p:grpSpPr>
          <a:xfrm>
            <a:off x="1385886" y="1490404"/>
            <a:ext cx="9767887" cy="1955010"/>
            <a:chOff x="1212055" y="1778699"/>
            <a:chExt cx="9767887" cy="1955010"/>
          </a:xfrm>
        </p:grpSpPr>
        <p:sp>
          <p:nvSpPr>
            <p:cNvPr id="11" name="Abgerundetes Rechteck 10"/>
            <p:cNvSpPr/>
            <p:nvPr/>
          </p:nvSpPr>
          <p:spPr>
            <a:xfrm>
              <a:off x="1212055" y="2147306"/>
              <a:ext cx="9767887" cy="158640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Jede Geschäftsstelle hat mehrere Teilgeschäftsstellen innerhalb des Gerichts, welche für unterschiedliche gerichtliche Belange zuständig sind. Hierbei handelt es sich um Tätigkeiten oder Aufgaben eines Gerichts, welche unabhängig von einer bestimmten fachlichen Abteilung, Kammer oder Senat erledigt werden. </a:t>
              </a:r>
              <a:endParaRPr lang="de-DE" sz="2000" dirty="0"/>
            </a:p>
          </p:txBody>
        </p:sp>
        <p:sp>
          <p:nvSpPr>
            <p:cNvPr id="2" name="Abgerundetes Rechteck 1"/>
            <p:cNvSpPr/>
            <p:nvPr/>
          </p:nvSpPr>
          <p:spPr>
            <a:xfrm>
              <a:off x="3067696" y="1778699"/>
              <a:ext cx="5057776"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Teilgeschäftsstellen </a:t>
              </a:r>
              <a:endParaRPr lang="de-DE" sz="2400" dirty="0"/>
            </a:p>
          </p:txBody>
        </p:sp>
      </p:grpSp>
      <p:grpSp>
        <p:nvGrpSpPr>
          <p:cNvPr id="9" name="Gruppieren 8"/>
          <p:cNvGrpSpPr/>
          <p:nvPr/>
        </p:nvGrpSpPr>
        <p:grpSpPr>
          <a:xfrm>
            <a:off x="873919" y="3542558"/>
            <a:ext cx="10279855" cy="3009178"/>
            <a:chOff x="700088" y="1885950"/>
            <a:chExt cx="10279855" cy="3009178"/>
          </a:xfrm>
        </p:grpSpPr>
        <p:sp>
          <p:nvSpPr>
            <p:cNvPr id="10" name="Abgerundetes Rechteck 9"/>
            <p:cNvSpPr/>
            <p:nvPr/>
          </p:nvSpPr>
          <p:spPr>
            <a:xfrm>
              <a:off x="1212056" y="2238837"/>
              <a:ext cx="9767887" cy="265629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Die Aufgabe der Hinterlegungsstelle besteht im Wesentlichen in der Entscheidung über die Annahme und Herausgabe von Hinterlegungsmassen. </a:t>
              </a:r>
            </a:p>
            <a:p>
              <a:r>
                <a:rPr lang="de-DE" dirty="0"/>
                <a:t>Typische Hinterlegungsfälle sind beispielsweise die mehrfache Pfändung einer Geldforderung, die Annahme und Aufbewahrung von Nachlässen, die Sicherheitsleistung im Zivilprozess oder die Leistung einer Sicherheit, um einen Haftbefehl außer Vollzug zu setzen. Das Amtsgericht Tiergarten ist die zentrale Hinterlegungsstelle für das Land Berlin. </a:t>
              </a:r>
              <a:endParaRPr lang="de-DE" sz="2000" dirty="0"/>
            </a:p>
          </p:txBody>
        </p:sp>
        <p:sp>
          <p:nvSpPr>
            <p:cNvPr id="12" name="Abgerundetes Rechteck 11"/>
            <p:cNvSpPr/>
            <p:nvPr/>
          </p:nvSpPr>
          <p:spPr>
            <a:xfrm>
              <a:off x="700088" y="1885950"/>
              <a:ext cx="5057776"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Hinterlegungsstelle </a:t>
              </a:r>
              <a:endParaRPr lang="de-DE" sz="2400" dirty="0"/>
            </a:p>
          </p:txBody>
        </p:sp>
      </p:grpSp>
    </p:spTree>
    <p:extLst>
      <p:ext uri="{BB962C8B-B14F-4D97-AF65-F5344CB8AC3E}">
        <p14:creationId xmlns:p14="http://schemas.microsoft.com/office/powerpoint/2010/main" val="161824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91</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212056" y="2238837"/>
            <a:ext cx="9767887" cy="351902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Jeder, der einer steuerberechtigten Religionsgemeinschaft öffentlichen Rechts angehört, kann aus dieser austreten. In Berlin gehört die evangelische Kirche, die römisch-katholische Kirche, die altkatholische Kirche und die Jüdische Gemeinde dazu. </a:t>
            </a:r>
          </a:p>
          <a:p>
            <a:r>
              <a:rPr lang="de-DE" dirty="0"/>
              <a:t>In Berlin ist das Amtsgericht in dessen Bezirk der Wohnsitz liegt der richtige Ansprechpartner. In anderen Bundesländern ist der Kirchenaustritt beim Standesamt, Notar bzw. direkt bei der Kirche zu erklären. Nach mündlicher Erklärung des Austrittswunsches wird eine Niederschrift der Austrittserklärung angefertigt. Diese muss unterschrieben werden. </a:t>
            </a:r>
          </a:p>
          <a:p>
            <a:r>
              <a:rPr lang="de-DE" dirty="0"/>
              <a:t>Die gesetzliche Grundlage ist das Gesetz über den Austritt aus Religionsgemeinschaften öffentlichen Rechts (Kirchenaustrittsgesetz). </a:t>
            </a:r>
            <a:endParaRPr lang="de-DE" sz="2000" dirty="0"/>
          </a:p>
        </p:txBody>
      </p:sp>
      <p:sp>
        <p:nvSpPr>
          <p:cNvPr id="2" name="Abgerundetes Rechteck 1"/>
          <p:cNvSpPr/>
          <p:nvPr/>
        </p:nvSpPr>
        <p:spPr>
          <a:xfrm>
            <a:off x="700088" y="1885950"/>
            <a:ext cx="5057776"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Kirchenaustritte </a:t>
            </a:r>
            <a:endParaRPr lang="de-DE" sz="2400" dirty="0"/>
          </a:p>
        </p:txBody>
      </p:sp>
      <p:sp>
        <p:nvSpPr>
          <p:cNvPr id="4" name="Ellipse 3"/>
          <p:cNvSpPr/>
          <p:nvPr/>
        </p:nvSpPr>
        <p:spPr>
          <a:xfrm>
            <a:off x="9915525" y="5000625"/>
            <a:ext cx="1700213" cy="9144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30,00 €</a:t>
            </a:r>
            <a:endParaRPr lang="de-DE" sz="2000" b="1" dirty="0"/>
          </a:p>
        </p:txBody>
      </p:sp>
    </p:spTree>
    <p:extLst>
      <p:ext uri="{BB962C8B-B14F-4D97-AF65-F5344CB8AC3E}">
        <p14:creationId xmlns:p14="http://schemas.microsoft.com/office/powerpoint/2010/main" val="27951272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92</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212056" y="1579749"/>
            <a:ext cx="9767887" cy="407810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Die ZPO und die Gesetzestexte der Fachgerichtsbarkeit regeln, dass die Geschäftsstelle eines jeden Gerichts Anträge bzw. Erklärungen aufnehmen muss. </a:t>
            </a:r>
          </a:p>
          <a:p>
            <a:r>
              <a:rPr lang="de-DE" dirty="0"/>
              <a:t>Dies ist laut § 496 ZPO eigentlich Aufgabe der Geschäftsstelle</a:t>
            </a:r>
            <a:r>
              <a:rPr lang="de-DE" b="1" dirty="0">
                <a:effectLst>
                  <a:outerShdw blurRad="38100" dist="38100" dir="2700000" algn="tl">
                    <a:srgbClr val="000000">
                      <a:alpha val="43137"/>
                    </a:srgbClr>
                  </a:outerShdw>
                </a:effectLst>
              </a:rPr>
              <a:t>, jedoch wurde diese Aufgabe bei jedem Gericht in einer zentralen Rechtsantragsstelle angesiedelt. </a:t>
            </a:r>
          </a:p>
          <a:p>
            <a:r>
              <a:rPr lang="de-DE" dirty="0"/>
              <a:t>Die Rechtsantragsstelle ist mit einem Rechtspfleger/in zu besetzen, da ihm durch § 24 RPflG einige Aufgaben übertragen wurden. </a:t>
            </a:r>
          </a:p>
          <a:p>
            <a:r>
              <a:rPr lang="de-DE" dirty="0"/>
              <a:t>Diese sind folgende</a:t>
            </a:r>
            <a:r>
              <a:rPr lang="de-DE" dirty="0" smtClean="0"/>
              <a:t>:</a:t>
            </a:r>
            <a:endParaRPr lang="de-DE" dirty="0"/>
          </a:p>
          <a:p>
            <a:pPr marL="285750" indent="-285750">
              <a:buFont typeface="Arial" panose="020B0604020202020204" pitchFamily="34" charset="0"/>
              <a:buChar char="•"/>
            </a:pPr>
            <a:r>
              <a:rPr lang="de-DE" dirty="0" smtClean="0"/>
              <a:t>Aufnahme von Anträgen und Erklärungen</a:t>
            </a:r>
          </a:p>
          <a:p>
            <a:pPr marL="285750" indent="-285750">
              <a:buFont typeface="Arial" panose="020B0604020202020204" pitchFamily="34" charset="0"/>
              <a:buChar char="•"/>
            </a:pPr>
            <a:r>
              <a:rPr lang="de-DE" dirty="0" smtClean="0"/>
              <a:t>Aufnahme von Rechtsmitteln und Rechtsbehelfen</a:t>
            </a:r>
            <a:endParaRPr lang="de-DE" dirty="0"/>
          </a:p>
          <a:p>
            <a:endParaRPr lang="de-DE" dirty="0"/>
          </a:p>
        </p:txBody>
      </p:sp>
      <p:sp>
        <p:nvSpPr>
          <p:cNvPr id="2" name="Abgerundetes Rechteck 1"/>
          <p:cNvSpPr/>
          <p:nvPr/>
        </p:nvSpPr>
        <p:spPr>
          <a:xfrm>
            <a:off x="577384" y="1443251"/>
            <a:ext cx="5057776"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Rechtsantragstelle </a:t>
            </a:r>
            <a:endParaRPr lang="de-DE" sz="2400" dirty="0"/>
          </a:p>
        </p:txBody>
      </p:sp>
      <p:sp>
        <p:nvSpPr>
          <p:cNvPr id="8" name="Gefaltete Ecke 7"/>
          <p:cNvSpPr/>
          <p:nvPr/>
        </p:nvSpPr>
        <p:spPr>
          <a:xfrm rot="431522">
            <a:off x="8247407" y="3988805"/>
            <a:ext cx="1402873" cy="1295831"/>
          </a:xfrm>
          <a:prstGeom prst="foldedCorner">
            <a:avLst/>
          </a:prstGeom>
          <a:solidFill>
            <a:srgbClr val="ECACC4"/>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Keine Rechts-beratung!!</a:t>
            </a:r>
          </a:p>
        </p:txBody>
      </p:sp>
    </p:spTree>
    <p:extLst>
      <p:ext uri="{BB962C8B-B14F-4D97-AF65-F5344CB8AC3E}">
        <p14:creationId xmlns:p14="http://schemas.microsoft.com/office/powerpoint/2010/main" val="593208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80">
                                          <p:stCondLst>
                                            <p:cond delay="0"/>
                                          </p:stCondLst>
                                        </p:cTn>
                                        <p:tgtEl>
                                          <p:spTgt spid="8"/>
                                        </p:tgtEl>
                                      </p:cBhvr>
                                    </p:animEffect>
                                    <p:anim calcmode="lin" valueType="num">
                                      <p:cBhvr>
                                        <p:cTn id="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13" dur="26">
                                          <p:stCondLst>
                                            <p:cond delay="650"/>
                                          </p:stCondLst>
                                        </p:cTn>
                                        <p:tgtEl>
                                          <p:spTgt spid="8"/>
                                        </p:tgtEl>
                                      </p:cBhvr>
                                      <p:to x="100000" y="60000"/>
                                    </p:animScale>
                                    <p:animScale>
                                      <p:cBhvr>
                                        <p:cTn id="14" dur="166" decel="50000">
                                          <p:stCondLst>
                                            <p:cond delay="676"/>
                                          </p:stCondLst>
                                        </p:cTn>
                                        <p:tgtEl>
                                          <p:spTgt spid="8"/>
                                        </p:tgtEl>
                                      </p:cBhvr>
                                      <p:to x="100000" y="100000"/>
                                    </p:animScale>
                                    <p:animScale>
                                      <p:cBhvr>
                                        <p:cTn id="15" dur="26">
                                          <p:stCondLst>
                                            <p:cond delay="1312"/>
                                          </p:stCondLst>
                                        </p:cTn>
                                        <p:tgtEl>
                                          <p:spTgt spid="8"/>
                                        </p:tgtEl>
                                      </p:cBhvr>
                                      <p:to x="100000" y="80000"/>
                                    </p:animScale>
                                    <p:animScale>
                                      <p:cBhvr>
                                        <p:cTn id="16" dur="166" decel="50000">
                                          <p:stCondLst>
                                            <p:cond delay="1338"/>
                                          </p:stCondLst>
                                        </p:cTn>
                                        <p:tgtEl>
                                          <p:spTgt spid="8"/>
                                        </p:tgtEl>
                                      </p:cBhvr>
                                      <p:to x="100000" y="100000"/>
                                    </p:animScale>
                                    <p:animScale>
                                      <p:cBhvr>
                                        <p:cTn id="17" dur="26">
                                          <p:stCondLst>
                                            <p:cond delay="1642"/>
                                          </p:stCondLst>
                                        </p:cTn>
                                        <p:tgtEl>
                                          <p:spTgt spid="8"/>
                                        </p:tgtEl>
                                      </p:cBhvr>
                                      <p:to x="100000" y="90000"/>
                                    </p:animScale>
                                    <p:animScale>
                                      <p:cBhvr>
                                        <p:cTn id="18" dur="166" decel="50000">
                                          <p:stCondLst>
                                            <p:cond delay="1668"/>
                                          </p:stCondLst>
                                        </p:cTn>
                                        <p:tgtEl>
                                          <p:spTgt spid="8"/>
                                        </p:tgtEl>
                                      </p:cBhvr>
                                      <p:to x="100000" y="100000"/>
                                    </p:animScale>
                                    <p:animScale>
                                      <p:cBhvr>
                                        <p:cTn id="19" dur="26">
                                          <p:stCondLst>
                                            <p:cond delay="1808"/>
                                          </p:stCondLst>
                                        </p:cTn>
                                        <p:tgtEl>
                                          <p:spTgt spid="8"/>
                                        </p:tgtEl>
                                      </p:cBhvr>
                                      <p:to x="100000" y="95000"/>
                                    </p:animScale>
                                    <p:animScale>
                                      <p:cBhvr>
                                        <p:cTn id="20"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93</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grpSp>
        <p:nvGrpSpPr>
          <p:cNvPr id="9" name="Gruppieren 8"/>
          <p:cNvGrpSpPr/>
          <p:nvPr/>
        </p:nvGrpSpPr>
        <p:grpSpPr>
          <a:xfrm>
            <a:off x="821131" y="1957389"/>
            <a:ext cx="10373983" cy="3466773"/>
            <a:chOff x="628495" y="636237"/>
            <a:chExt cx="10373983" cy="3466773"/>
          </a:xfrm>
        </p:grpSpPr>
        <p:sp>
          <p:nvSpPr>
            <p:cNvPr id="10" name="Abgerundetes Rechteck 9"/>
            <p:cNvSpPr/>
            <p:nvPr/>
          </p:nvSpPr>
          <p:spPr>
            <a:xfrm>
              <a:off x="1234591" y="1348918"/>
              <a:ext cx="9767887" cy="275409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Bei jedem Gericht kann als Teil der Geschäftsstelle eine Zeugen- und Sachverständigenentschädigungsstelle eingerichtet. Dabei handelt es sich um Personen, welche nicht direkt an einem Verfahren beteiligt sind, sondern vielmehr zur Aufklärung des Sachverhalts dienen. Da geladene Zeugen oder Sachverständige in Deutschland dazu verpflichtet sind bei Gericht zu erscheinen, steht diesen eine Aufwandsentschädigung zu. Diese Aufwandsentschädigungen sind u. a. Reisekosten oder Verdienstausfälle. </a:t>
              </a:r>
            </a:p>
            <a:p>
              <a:r>
                <a:rPr lang="de-DE" dirty="0"/>
                <a:t>Genaue Regelungen, welche Kosten anzusetzen sind, findet man im Justizvergütungs- und -</a:t>
              </a:r>
              <a:r>
                <a:rPr lang="de-DE" dirty="0" err="1"/>
                <a:t>entschädigungsgesetz</a:t>
              </a:r>
              <a:r>
                <a:rPr lang="de-DE" dirty="0"/>
                <a:t> (JVEG). Zeugen- und Sachverständigenentschädigungsstelle sind in der Regel mit einem Beamten des mittleren Dienstes besetzt. </a:t>
              </a:r>
              <a:endParaRPr lang="de-DE" sz="1600" dirty="0"/>
            </a:p>
          </p:txBody>
        </p:sp>
        <p:sp>
          <p:nvSpPr>
            <p:cNvPr id="12" name="Abgerundetes Rechteck 11"/>
            <p:cNvSpPr/>
            <p:nvPr/>
          </p:nvSpPr>
          <p:spPr>
            <a:xfrm>
              <a:off x="628495" y="636237"/>
              <a:ext cx="6198377" cy="82581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Zeugen- und Sachverständigenentschädigungsstelle </a:t>
              </a:r>
              <a:endParaRPr lang="de-DE" sz="2400" dirty="0"/>
            </a:p>
          </p:txBody>
        </p:sp>
      </p:grpSp>
    </p:spTree>
    <p:extLst>
      <p:ext uri="{BB962C8B-B14F-4D97-AF65-F5344CB8AC3E}">
        <p14:creationId xmlns:p14="http://schemas.microsoft.com/office/powerpoint/2010/main" val="21641556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94</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grpSp>
        <p:nvGrpSpPr>
          <p:cNvPr id="4" name="Gruppieren 3"/>
          <p:cNvGrpSpPr/>
          <p:nvPr/>
        </p:nvGrpSpPr>
        <p:grpSpPr>
          <a:xfrm>
            <a:off x="583423" y="4210987"/>
            <a:ext cx="10267304" cy="1661318"/>
            <a:chOff x="712639" y="2138090"/>
            <a:chExt cx="10267304" cy="1661318"/>
          </a:xfrm>
        </p:grpSpPr>
        <p:sp>
          <p:nvSpPr>
            <p:cNvPr id="11" name="Abgerundetes Rechteck 10"/>
            <p:cNvSpPr/>
            <p:nvPr/>
          </p:nvSpPr>
          <p:spPr>
            <a:xfrm>
              <a:off x="1212056" y="2544517"/>
              <a:ext cx="9767887" cy="125489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In jedem Gericht muss mindestens eine Briefannahmestelle für die Entgegennahme und Weiterleitung von Postsendungen eingerichtet werden. </a:t>
              </a:r>
              <a:endParaRPr lang="de-DE" dirty="0" smtClean="0"/>
            </a:p>
            <a:p>
              <a:r>
                <a:rPr lang="de-DE" sz="1600" dirty="0" smtClean="0"/>
                <a:t>Besetzung mit Beamten des allg. Justizdienstes (Justizhauptwachtmeister)</a:t>
              </a:r>
              <a:endParaRPr lang="de-DE" sz="1600" dirty="0"/>
            </a:p>
          </p:txBody>
        </p:sp>
        <p:sp>
          <p:nvSpPr>
            <p:cNvPr id="2" name="Abgerundetes Rechteck 1"/>
            <p:cNvSpPr/>
            <p:nvPr/>
          </p:nvSpPr>
          <p:spPr>
            <a:xfrm>
              <a:off x="712639" y="2138090"/>
              <a:ext cx="5057776"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Briefannahmestelle </a:t>
              </a:r>
              <a:endParaRPr lang="de-DE" sz="2400" dirty="0"/>
            </a:p>
          </p:txBody>
        </p:sp>
      </p:grpSp>
      <p:grpSp>
        <p:nvGrpSpPr>
          <p:cNvPr id="9" name="Gruppieren 8"/>
          <p:cNvGrpSpPr/>
          <p:nvPr/>
        </p:nvGrpSpPr>
        <p:grpSpPr>
          <a:xfrm>
            <a:off x="583423" y="1501611"/>
            <a:ext cx="10373984" cy="2550423"/>
            <a:chOff x="605959" y="1137657"/>
            <a:chExt cx="10373984" cy="2550423"/>
          </a:xfrm>
        </p:grpSpPr>
        <p:sp>
          <p:nvSpPr>
            <p:cNvPr id="10" name="Abgerundetes Rechteck 9"/>
            <p:cNvSpPr/>
            <p:nvPr/>
          </p:nvSpPr>
          <p:spPr>
            <a:xfrm>
              <a:off x="1212056" y="1579749"/>
              <a:ext cx="9767887" cy="210833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Die Zahlstelle eines Gerichts ermöglicht es den Bürgern Einzahlungen in Bar vorzunehmen, um gerichtliche Kosten zu begleichen und dabei Zeit und Mühen zu sparen. </a:t>
              </a:r>
            </a:p>
            <a:p>
              <a:r>
                <a:rPr lang="de-DE" dirty="0"/>
                <a:t>Im Regelfall gilt, dass Überweisung an die Kosteneinziehungsstelle der Justiz zu tätigen sind und diese einen Nachweis an die entsprechenden Aktenzeichen in Form einer Zahlungsanzeige an die betreffenden Gerichte übersenden. Zahlstellen sind in der Regel mit einem Beamten des mittleren Dienstes besetzt. </a:t>
              </a:r>
              <a:endParaRPr lang="de-DE" sz="1600" dirty="0"/>
            </a:p>
          </p:txBody>
        </p:sp>
        <p:sp>
          <p:nvSpPr>
            <p:cNvPr id="12" name="Abgerundetes Rechteck 11"/>
            <p:cNvSpPr/>
            <p:nvPr/>
          </p:nvSpPr>
          <p:spPr>
            <a:xfrm>
              <a:off x="605959" y="1137657"/>
              <a:ext cx="5057776"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Zahlstelle </a:t>
              </a:r>
              <a:endParaRPr lang="de-DE" sz="2400" dirty="0"/>
            </a:p>
          </p:txBody>
        </p:sp>
      </p:grpSp>
      <p:sp>
        <p:nvSpPr>
          <p:cNvPr id="13" name="Gefaltete Ecke 12"/>
          <p:cNvSpPr/>
          <p:nvPr/>
        </p:nvSpPr>
        <p:spPr>
          <a:xfrm rot="20759626">
            <a:off x="10119070" y="4817480"/>
            <a:ext cx="1402873" cy="129583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4 GOV</a:t>
            </a:r>
          </a:p>
        </p:txBody>
      </p:sp>
      <p:sp>
        <p:nvSpPr>
          <p:cNvPr id="14" name="Gefaltete Ecke 13"/>
          <p:cNvSpPr/>
          <p:nvPr/>
        </p:nvSpPr>
        <p:spPr>
          <a:xfrm>
            <a:off x="10493677" y="1748161"/>
            <a:ext cx="1402873" cy="1295831"/>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auchVer</a:t>
            </a: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-rechnungs-schecks</a:t>
            </a:r>
          </a:p>
        </p:txBody>
      </p:sp>
    </p:spTree>
    <p:extLst>
      <p:ext uri="{BB962C8B-B14F-4D97-AF65-F5344CB8AC3E}">
        <p14:creationId xmlns:p14="http://schemas.microsoft.com/office/powerpoint/2010/main" val="25442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 calcmode="lin" valueType="num">
                                      <p:cBhvr>
                                        <p:cTn id="9" dur="1000" fill="hold"/>
                                        <p:tgtEl>
                                          <p:spTgt spid="13"/>
                                        </p:tgtEl>
                                        <p:attrNameLst>
                                          <p:attrName>style.rotation</p:attrName>
                                        </p:attrNameLst>
                                      </p:cBhvr>
                                      <p:tavLst>
                                        <p:tav tm="0">
                                          <p:val>
                                            <p:fltVal val="90"/>
                                          </p:val>
                                        </p:tav>
                                        <p:tav tm="100000">
                                          <p:val>
                                            <p:fltVal val="0"/>
                                          </p:val>
                                        </p:tav>
                                      </p:tavLst>
                                    </p:anim>
                                    <p:animEffect transition="in" filter="fade">
                                      <p:cBhvr>
                                        <p:cTn id="10" dur="10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p:cTn id="15" dur="1000" fill="hold"/>
                                        <p:tgtEl>
                                          <p:spTgt spid="14"/>
                                        </p:tgtEl>
                                        <p:attrNameLst>
                                          <p:attrName>ppt_w</p:attrName>
                                        </p:attrNameLst>
                                      </p:cBhvr>
                                      <p:tavLst>
                                        <p:tav tm="0">
                                          <p:val>
                                            <p:fltVal val="0"/>
                                          </p:val>
                                        </p:tav>
                                        <p:tav tm="100000">
                                          <p:val>
                                            <p:strVal val="#ppt_w"/>
                                          </p:val>
                                        </p:tav>
                                      </p:tavLst>
                                    </p:anim>
                                    <p:anim calcmode="lin" valueType="num">
                                      <p:cBhvr>
                                        <p:cTn id="16" dur="1000" fill="hold"/>
                                        <p:tgtEl>
                                          <p:spTgt spid="14"/>
                                        </p:tgtEl>
                                        <p:attrNameLst>
                                          <p:attrName>ppt_h</p:attrName>
                                        </p:attrNameLst>
                                      </p:cBhvr>
                                      <p:tavLst>
                                        <p:tav tm="0">
                                          <p:val>
                                            <p:fltVal val="0"/>
                                          </p:val>
                                        </p:tav>
                                        <p:tav tm="100000">
                                          <p:val>
                                            <p:strVal val="#ppt_h"/>
                                          </p:val>
                                        </p:tav>
                                      </p:tavLst>
                                    </p:anim>
                                    <p:anim calcmode="lin" valueType="num">
                                      <p:cBhvr>
                                        <p:cTn id="17" dur="1000" fill="hold"/>
                                        <p:tgtEl>
                                          <p:spTgt spid="14"/>
                                        </p:tgtEl>
                                        <p:attrNameLst>
                                          <p:attrName>style.rotation</p:attrName>
                                        </p:attrNameLst>
                                      </p:cBhvr>
                                      <p:tavLst>
                                        <p:tav tm="0">
                                          <p:val>
                                            <p:fltVal val="90"/>
                                          </p:val>
                                        </p:tav>
                                        <p:tav tm="100000">
                                          <p:val>
                                            <p:fltVal val="0"/>
                                          </p:val>
                                        </p:tav>
                                      </p:tavLst>
                                    </p:anim>
                                    <p:animEffect transition="in" filter="fade">
                                      <p:cBhvr>
                                        <p:cTn id="18"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77</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886471" y="1839182"/>
            <a:ext cx="9767887" cy="336186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endParaRPr lang="de-DE" sz="2000" dirty="0" smtClean="0"/>
          </a:p>
          <a:p>
            <a:pPr marL="342900" indent="-342900">
              <a:buFont typeface="Arial" panose="020B0604020202020204" pitchFamily="34" charset="0"/>
              <a:buChar char="•"/>
            </a:pPr>
            <a:r>
              <a:rPr lang="de-DE" sz="2000" dirty="0" smtClean="0"/>
              <a:t>eine Geschäftsstelle stellt das Gericht als „Ganzes“ dar.</a:t>
            </a:r>
          </a:p>
          <a:p>
            <a:pPr marL="342900" indent="-342900">
              <a:buFont typeface="Arial" panose="020B0604020202020204" pitchFamily="34" charset="0"/>
              <a:buChar char="•"/>
            </a:pPr>
            <a:r>
              <a:rPr lang="de-DE" sz="2000" dirty="0" smtClean="0"/>
              <a:t>Aufgeteilt in mehrere Abteilungen entsprechend  GVP</a:t>
            </a:r>
          </a:p>
          <a:p>
            <a:pPr marL="342900" indent="-342900">
              <a:buFont typeface="Arial" panose="020B0604020202020204" pitchFamily="34" charset="0"/>
              <a:buChar char="•"/>
            </a:pPr>
            <a:r>
              <a:rPr lang="de-DE" sz="2000" dirty="0" smtClean="0"/>
              <a:t>der </a:t>
            </a:r>
            <a:r>
              <a:rPr lang="de-DE" sz="2000" dirty="0" err="1" smtClean="0"/>
              <a:t>UdG</a:t>
            </a:r>
            <a:r>
              <a:rPr lang="de-DE" sz="2000" dirty="0" smtClean="0"/>
              <a:t> ist die Entlastung für den Richter:</a:t>
            </a:r>
          </a:p>
          <a:p>
            <a:pPr marL="800100" lvl="1" indent="-342900">
              <a:buFont typeface="Arial" panose="020B0604020202020204" pitchFamily="34" charset="0"/>
              <a:buChar char="•"/>
            </a:pPr>
            <a:r>
              <a:rPr lang="de-DE" sz="2000" dirty="0" smtClean="0"/>
              <a:t>Aufgabe: alles, was nicht </a:t>
            </a:r>
            <a:r>
              <a:rPr lang="de-DE" sz="2000" dirty="0" err="1" smtClean="0"/>
              <a:t>Ri</a:t>
            </a:r>
            <a:r>
              <a:rPr lang="de-DE" sz="2000" dirty="0" smtClean="0"/>
              <a:t>, </a:t>
            </a:r>
            <a:r>
              <a:rPr lang="de-DE" sz="2000" dirty="0" err="1" smtClean="0"/>
              <a:t>Rpfl,STA</a:t>
            </a:r>
            <a:r>
              <a:rPr lang="de-DE" sz="2000" dirty="0" smtClean="0"/>
              <a:t>, AA übertragen ist</a:t>
            </a:r>
          </a:p>
          <a:p>
            <a:pPr marL="800100" lvl="1" indent="-342900">
              <a:buFont typeface="Arial" panose="020B0604020202020204" pitchFamily="34" charset="0"/>
              <a:buChar char="•"/>
            </a:pPr>
            <a:r>
              <a:rPr lang="de-DE" sz="2000" dirty="0" smtClean="0"/>
              <a:t>Arbeit in Serviceeinheiten = ganzheitliche Aufgabenerledigung</a:t>
            </a:r>
          </a:p>
          <a:p>
            <a:pPr marL="800100" lvl="1" indent="-342900">
              <a:buFont typeface="Arial" panose="020B0604020202020204" pitchFamily="34" charset="0"/>
              <a:buChar char="•"/>
            </a:pPr>
            <a:r>
              <a:rPr lang="de-DE" sz="2000" dirty="0" smtClean="0"/>
              <a:t>Ausreichend Mitarbeiter – Teamorientiertes Arbeiten, Arbeitsfähigkeit im Vertretungsfall </a:t>
            </a:r>
          </a:p>
          <a:p>
            <a:pPr marL="800100" lvl="1" indent="-342900">
              <a:buFont typeface="Arial" panose="020B0604020202020204" pitchFamily="34" charset="0"/>
              <a:buChar char="•"/>
            </a:pPr>
            <a:endParaRPr lang="de-DE" sz="2000" dirty="0"/>
          </a:p>
          <a:p>
            <a:pPr lvl="1"/>
            <a:r>
              <a:rPr lang="de-DE" sz="2000" dirty="0"/>
              <a:t>Die Geschäftsstelle ist kein Teil der Justizverwaltung eines jeden Gerichts. </a:t>
            </a:r>
            <a:endParaRPr lang="de-DE" sz="2400" dirty="0"/>
          </a:p>
          <a:p>
            <a:pPr lvl="1"/>
            <a:endParaRPr lang="de-DE" sz="2000" dirty="0" smtClean="0"/>
          </a:p>
          <a:p>
            <a:pPr marL="342900" indent="-342900">
              <a:buFont typeface="Arial" panose="020B0604020202020204" pitchFamily="34" charset="0"/>
              <a:buChar char="•"/>
            </a:pPr>
            <a:endParaRPr lang="de-DE" sz="2000" dirty="0"/>
          </a:p>
        </p:txBody>
      </p:sp>
      <p:sp>
        <p:nvSpPr>
          <p:cNvPr id="2" name="Abgerundetes Rechteck 1"/>
          <p:cNvSpPr/>
          <p:nvPr/>
        </p:nvSpPr>
        <p:spPr>
          <a:xfrm>
            <a:off x="647479" y="1481746"/>
            <a:ext cx="4273697" cy="4572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Die Geschäftsstelle</a:t>
            </a:r>
            <a:endParaRPr lang="de-DE" sz="2400" b="1" dirty="0"/>
          </a:p>
        </p:txBody>
      </p:sp>
      <p:sp>
        <p:nvSpPr>
          <p:cNvPr id="8" name="Gefaltete Ecke 7"/>
          <p:cNvSpPr/>
          <p:nvPr/>
        </p:nvSpPr>
        <p:spPr>
          <a:xfrm rot="171999">
            <a:off x="8842476" y="756445"/>
            <a:ext cx="1499291" cy="140724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153 GVG</a:t>
            </a:r>
          </a:p>
        </p:txBody>
      </p:sp>
      <p:sp>
        <p:nvSpPr>
          <p:cNvPr id="9" name="Gefaltete Ecke 8"/>
          <p:cNvSpPr/>
          <p:nvPr/>
        </p:nvSpPr>
        <p:spPr>
          <a:xfrm rot="157458">
            <a:off x="10009880" y="1855267"/>
            <a:ext cx="1499291" cy="1407244"/>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Kammer (LG) oder Senat (KG)</a:t>
            </a:r>
          </a:p>
        </p:txBody>
      </p:sp>
      <p:sp>
        <p:nvSpPr>
          <p:cNvPr id="10" name="Gefaltete Ecke 9"/>
          <p:cNvSpPr/>
          <p:nvPr/>
        </p:nvSpPr>
        <p:spPr>
          <a:xfrm rot="163347">
            <a:off x="10008737" y="3145893"/>
            <a:ext cx="1499291" cy="140724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2 III GOV</a:t>
            </a:r>
          </a:p>
        </p:txBody>
      </p:sp>
    </p:spTree>
    <p:extLst>
      <p:ext uri="{BB962C8B-B14F-4D97-AF65-F5344CB8AC3E}">
        <p14:creationId xmlns:p14="http://schemas.microsoft.com/office/powerpoint/2010/main" val="419341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1000" fill="hold"/>
                                        <p:tgtEl>
                                          <p:spTgt spid="9"/>
                                        </p:tgtEl>
                                        <p:attrNameLst>
                                          <p:attrName>ppt_w</p:attrName>
                                        </p:attrNameLst>
                                      </p:cBhvr>
                                      <p:tavLst>
                                        <p:tav tm="0">
                                          <p:val>
                                            <p:fltVal val="0"/>
                                          </p:val>
                                        </p:tav>
                                        <p:tav tm="100000">
                                          <p:val>
                                            <p:strVal val="#ppt_w"/>
                                          </p:val>
                                        </p:tav>
                                      </p:tavLst>
                                    </p:anim>
                                    <p:anim calcmode="lin" valueType="num">
                                      <p:cBhvr>
                                        <p:cTn id="16" dur="1000" fill="hold"/>
                                        <p:tgtEl>
                                          <p:spTgt spid="9"/>
                                        </p:tgtEl>
                                        <p:attrNameLst>
                                          <p:attrName>ppt_h</p:attrName>
                                        </p:attrNameLst>
                                      </p:cBhvr>
                                      <p:tavLst>
                                        <p:tav tm="0">
                                          <p:val>
                                            <p:fltVal val="0"/>
                                          </p:val>
                                        </p:tav>
                                        <p:tav tm="100000">
                                          <p:val>
                                            <p:strVal val="#ppt_h"/>
                                          </p:val>
                                        </p:tav>
                                      </p:tavLst>
                                    </p:anim>
                                    <p:anim calcmode="lin" valueType="num">
                                      <p:cBhvr>
                                        <p:cTn id="17" dur="1000" fill="hold"/>
                                        <p:tgtEl>
                                          <p:spTgt spid="9"/>
                                        </p:tgtEl>
                                        <p:attrNameLst>
                                          <p:attrName>style.rotation</p:attrName>
                                        </p:attrNameLst>
                                      </p:cBhvr>
                                      <p:tavLst>
                                        <p:tav tm="0">
                                          <p:val>
                                            <p:fltVal val="90"/>
                                          </p:val>
                                        </p:tav>
                                        <p:tav tm="100000">
                                          <p:val>
                                            <p:fltVal val="0"/>
                                          </p:val>
                                        </p:tav>
                                      </p:tavLst>
                                    </p:anim>
                                    <p:animEffect transition="in" filter="fade">
                                      <p:cBhvr>
                                        <p:cTn id="18" dur="10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p:cTn id="23" dur="1000" fill="hold"/>
                                        <p:tgtEl>
                                          <p:spTgt spid="10"/>
                                        </p:tgtEl>
                                        <p:attrNameLst>
                                          <p:attrName>ppt_w</p:attrName>
                                        </p:attrNameLst>
                                      </p:cBhvr>
                                      <p:tavLst>
                                        <p:tav tm="0">
                                          <p:val>
                                            <p:fltVal val="0"/>
                                          </p:val>
                                        </p:tav>
                                        <p:tav tm="100000">
                                          <p:val>
                                            <p:strVal val="#ppt_w"/>
                                          </p:val>
                                        </p:tav>
                                      </p:tavLst>
                                    </p:anim>
                                    <p:anim calcmode="lin" valueType="num">
                                      <p:cBhvr>
                                        <p:cTn id="24" dur="1000" fill="hold"/>
                                        <p:tgtEl>
                                          <p:spTgt spid="10"/>
                                        </p:tgtEl>
                                        <p:attrNameLst>
                                          <p:attrName>ppt_h</p:attrName>
                                        </p:attrNameLst>
                                      </p:cBhvr>
                                      <p:tavLst>
                                        <p:tav tm="0">
                                          <p:val>
                                            <p:fltVal val="0"/>
                                          </p:val>
                                        </p:tav>
                                        <p:tav tm="100000">
                                          <p:val>
                                            <p:strVal val="#ppt_h"/>
                                          </p:val>
                                        </p:tav>
                                      </p:tavLst>
                                    </p:anim>
                                    <p:anim calcmode="lin" valueType="num">
                                      <p:cBhvr>
                                        <p:cTn id="25" dur="1000" fill="hold"/>
                                        <p:tgtEl>
                                          <p:spTgt spid="10"/>
                                        </p:tgtEl>
                                        <p:attrNameLst>
                                          <p:attrName>style.rotation</p:attrName>
                                        </p:attrNameLst>
                                      </p:cBhvr>
                                      <p:tavLst>
                                        <p:tav tm="0">
                                          <p:val>
                                            <p:fltVal val="90"/>
                                          </p:val>
                                        </p:tav>
                                        <p:tav tm="100000">
                                          <p:val>
                                            <p:fltVal val="0"/>
                                          </p:val>
                                        </p:tav>
                                      </p:tavLst>
                                    </p:anim>
                                    <p:animEffect transition="in" filter="fade">
                                      <p:cBhvr>
                                        <p:cTn id="26"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smtClean="0">
                <a:solidFill>
                  <a:schemeClr val="bg1">
                    <a:lumMod val="50000"/>
                  </a:schemeClr>
                </a:solidFill>
              </a:rPr>
              <a:t>95</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3241527" y="1200431"/>
            <a:ext cx="5057776"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Geschäftsstelle gem. § 153 GVG </a:t>
            </a:r>
            <a:endParaRPr lang="de-DE" sz="2400" b="1" dirty="0"/>
          </a:p>
        </p:txBody>
      </p:sp>
      <p:sp>
        <p:nvSpPr>
          <p:cNvPr id="4" name="Abgerundetes Rechteck 3"/>
          <p:cNvSpPr/>
          <p:nvPr/>
        </p:nvSpPr>
        <p:spPr>
          <a:xfrm>
            <a:off x="914400" y="4016592"/>
            <a:ext cx="3276600" cy="5334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t>Kirchenaustritte</a:t>
            </a:r>
            <a:endParaRPr lang="de-DE"/>
          </a:p>
        </p:txBody>
      </p:sp>
      <p:sp>
        <p:nvSpPr>
          <p:cNvPr id="9" name="Abgerundetes Rechteck 8"/>
          <p:cNvSpPr/>
          <p:nvPr/>
        </p:nvSpPr>
        <p:spPr>
          <a:xfrm>
            <a:off x="914400" y="4660644"/>
            <a:ext cx="3276600" cy="5334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Hinterlegungsstelle</a:t>
            </a:r>
            <a:endParaRPr lang="de-DE" dirty="0"/>
          </a:p>
        </p:txBody>
      </p:sp>
      <p:sp>
        <p:nvSpPr>
          <p:cNvPr id="10" name="Abgerundetes Rechteck 9"/>
          <p:cNvSpPr/>
          <p:nvPr/>
        </p:nvSpPr>
        <p:spPr>
          <a:xfrm>
            <a:off x="914401" y="2770734"/>
            <a:ext cx="3276600" cy="5334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Gerichtsvollzieherverteilerstelle</a:t>
            </a:r>
            <a:endParaRPr lang="de-DE" dirty="0"/>
          </a:p>
        </p:txBody>
      </p:sp>
      <p:sp>
        <p:nvSpPr>
          <p:cNvPr id="12" name="Abgerundetes Rechteck 11"/>
          <p:cNvSpPr/>
          <p:nvPr/>
        </p:nvSpPr>
        <p:spPr>
          <a:xfrm>
            <a:off x="894567" y="3393663"/>
            <a:ext cx="3296433" cy="5334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t>Zahlstelle</a:t>
            </a:r>
            <a:endParaRPr lang="de-DE"/>
          </a:p>
        </p:txBody>
      </p:sp>
      <p:sp>
        <p:nvSpPr>
          <p:cNvPr id="13" name="Abgerundetes Rechteck 12"/>
          <p:cNvSpPr/>
          <p:nvPr/>
        </p:nvSpPr>
        <p:spPr>
          <a:xfrm>
            <a:off x="914400" y="5304696"/>
            <a:ext cx="3276600" cy="5334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t>Briefannahmestelle</a:t>
            </a:r>
            <a:endParaRPr lang="de-DE"/>
          </a:p>
        </p:txBody>
      </p:sp>
      <p:sp>
        <p:nvSpPr>
          <p:cNvPr id="14" name="Abgerundetes Rechteck 13"/>
          <p:cNvSpPr/>
          <p:nvPr/>
        </p:nvSpPr>
        <p:spPr>
          <a:xfrm>
            <a:off x="914400" y="5942136"/>
            <a:ext cx="3276600" cy="5334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Info- und Rechtsantragsstelle</a:t>
            </a:r>
            <a:endParaRPr lang="de-DE" dirty="0"/>
          </a:p>
        </p:txBody>
      </p:sp>
      <p:sp>
        <p:nvSpPr>
          <p:cNvPr id="15" name="Abgerundetes Rechteck 14"/>
          <p:cNvSpPr/>
          <p:nvPr/>
        </p:nvSpPr>
        <p:spPr>
          <a:xfrm>
            <a:off x="8620889" y="2410626"/>
            <a:ext cx="3154680" cy="533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t>Zivilprozess</a:t>
            </a:r>
            <a:endParaRPr lang="de-DE"/>
          </a:p>
        </p:txBody>
      </p:sp>
      <p:sp>
        <p:nvSpPr>
          <p:cNvPr id="16" name="Abgerundetes Rechteck 15"/>
          <p:cNvSpPr/>
          <p:nvPr/>
        </p:nvSpPr>
        <p:spPr>
          <a:xfrm>
            <a:off x="5106909" y="3084529"/>
            <a:ext cx="3154680" cy="533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t>Strafsachen</a:t>
            </a:r>
            <a:endParaRPr lang="de-DE"/>
          </a:p>
        </p:txBody>
      </p:sp>
      <p:sp>
        <p:nvSpPr>
          <p:cNvPr id="17" name="Abgerundetes Rechteck 16"/>
          <p:cNvSpPr/>
          <p:nvPr/>
        </p:nvSpPr>
        <p:spPr>
          <a:xfrm>
            <a:off x="8620889" y="4817926"/>
            <a:ext cx="3154680" cy="533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Betreuung </a:t>
            </a:r>
            <a:endParaRPr lang="de-DE" dirty="0"/>
          </a:p>
        </p:txBody>
      </p:sp>
      <p:sp>
        <p:nvSpPr>
          <p:cNvPr id="18" name="Abgerundetes Rechteck 17"/>
          <p:cNvSpPr/>
          <p:nvPr/>
        </p:nvSpPr>
        <p:spPr>
          <a:xfrm>
            <a:off x="8620889" y="4127244"/>
            <a:ext cx="3154680" cy="533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t>Nachlass </a:t>
            </a:r>
            <a:endParaRPr lang="de-DE" dirty="0"/>
          </a:p>
        </p:txBody>
      </p:sp>
      <p:sp>
        <p:nvSpPr>
          <p:cNvPr id="19" name="Abgerundetes Rechteck 18"/>
          <p:cNvSpPr/>
          <p:nvPr/>
        </p:nvSpPr>
        <p:spPr>
          <a:xfrm>
            <a:off x="8620889" y="5465441"/>
            <a:ext cx="3154680" cy="533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t>Grundbuch</a:t>
            </a:r>
            <a:endParaRPr lang="de-DE" dirty="0"/>
          </a:p>
        </p:txBody>
      </p:sp>
      <p:sp>
        <p:nvSpPr>
          <p:cNvPr id="21" name="Abgerundetes Rechteck 20"/>
          <p:cNvSpPr/>
          <p:nvPr/>
        </p:nvSpPr>
        <p:spPr>
          <a:xfrm>
            <a:off x="5088052" y="3935632"/>
            <a:ext cx="3154680" cy="533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t>Zwangsvollstreckung</a:t>
            </a:r>
            <a:endParaRPr lang="de-DE" dirty="0"/>
          </a:p>
        </p:txBody>
      </p:sp>
      <p:sp>
        <p:nvSpPr>
          <p:cNvPr id="22" name="Abgerundetes Rechteck 21"/>
          <p:cNvSpPr/>
          <p:nvPr/>
        </p:nvSpPr>
        <p:spPr>
          <a:xfrm>
            <a:off x="5088052" y="5467942"/>
            <a:ext cx="3154680" cy="533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t>Familiensachen </a:t>
            </a:r>
            <a:endParaRPr lang="de-DE" dirty="0"/>
          </a:p>
        </p:txBody>
      </p:sp>
      <p:sp>
        <p:nvSpPr>
          <p:cNvPr id="23" name="Abgerundetes Rechteck 22"/>
          <p:cNvSpPr/>
          <p:nvPr/>
        </p:nvSpPr>
        <p:spPr>
          <a:xfrm>
            <a:off x="5106909" y="4838004"/>
            <a:ext cx="3154680" cy="533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t>Register </a:t>
            </a:r>
            <a:endParaRPr lang="de-DE" dirty="0"/>
          </a:p>
        </p:txBody>
      </p:sp>
      <p:sp>
        <p:nvSpPr>
          <p:cNvPr id="24" name="Abgerundetes Rechteck 23"/>
          <p:cNvSpPr/>
          <p:nvPr/>
        </p:nvSpPr>
        <p:spPr>
          <a:xfrm>
            <a:off x="5088052" y="6120449"/>
            <a:ext cx="3154680" cy="533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Insolvenzen</a:t>
            </a:r>
            <a:endParaRPr lang="de-DE" dirty="0"/>
          </a:p>
        </p:txBody>
      </p:sp>
      <p:sp>
        <p:nvSpPr>
          <p:cNvPr id="8" name="Pfeil nach unten 7"/>
          <p:cNvSpPr/>
          <p:nvPr/>
        </p:nvSpPr>
        <p:spPr>
          <a:xfrm>
            <a:off x="2234144" y="1965618"/>
            <a:ext cx="484632" cy="978408"/>
          </a:xfrm>
          <a:prstGeom prst="down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Abgerundetes Rechteck 6"/>
          <p:cNvSpPr/>
          <p:nvPr/>
        </p:nvSpPr>
        <p:spPr>
          <a:xfrm>
            <a:off x="807720" y="1766805"/>
            <a:ext cx="3383280" cy="440751"/>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t>Teile der Geschäftsstelle</a:t>
            </a:r>
          </a:p>
        </p:txBody>
      </p:sp>
      <p:sp>
        <p:nvSpPr>
          <p:cNvPr id="26" name="Pfeil nach unten 25"/>
          <p:cNvSpPr/>
          <p:nvPr/>
        </p:nvSpPr>
        <p:spPr>
          <a:xfrm>
            <a:off x="9115044" y="1926122"/>
            <a:ext cx="484632" cy="654444"/>
          </a:xfrm>
          <a:prstGeom prst="down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Pfeil nach unten 26"/>
          <p:cNvSpPr/>
          <p:nvPr/>
        </p:nvSpPr>
        <p:spPr>
          <a:xfrm rot="1150342">
            <a:off x="7830009" y="1923192"/>
            <a:ext cx="484632" cy="1242937"/>
          </a:xfrm>
          <a:prstGeom prst="down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Abgerundetes Rechteck 24"/>
          <p:cNvSpPr/>
          <p:nvPr/>
        </p:nvSpPr>
        <p:spPr>
          <a:xfrm>
            <a:off x="7665720" y="1766805"/>
            <a:ext cx="3383280" cy="393126"/>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a:t>Abteilungen </a:t>
            </a:r>
          </a:p>
        </p:txBody>
      </p:sp>
      <p:sp>
        <p:nvSpPr>
          <p:cNvPr id="28" name="Gefaltete Ecke 27"/>
          <p:cNvSpPr/>
          <p:nvPr/>
        </p:nvSpPr>
        <p:spPr>
          <a:xfrm rot="20759626">
            <a:off x="10052117" y="371186"/>
            <a:ext cx="1499291" cy="140724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153 GVG</a:t>
            </a:r>
          </a:p>
        </p:txBody>
      </p:sp>
    </p:spTree>
    <p:extLst>
      <p:ext uri="{BB962C8B-B14F-4D97-AF65-F5344CB8AC3E}">
        <p14:creationId xmlns:p14="http://schemas.microsoft.com/office/powerpoint/2010/main" val="3034963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1000" fill="hold"/>
                                        <p:tgtEl>
                                          <p:spTgt spid="28"/>
                                        </p:tgtEl>
                                        <p:attrNameLst>
                                          <p:attrName>ppt_w</p:attrName>
                                        </p:attrNameLst>
                                      </p:cBhvr>
                                      <p:tavLst>
                                        <p:tav tm="0">
                                          <p:val>
                                            <p:fltVal val="0"/>
                                          </p:val>
                                        </p:tav>
                                        <p:tav tm="100000">
                                          <p:val>
                                            <p:strVal val="#ppt_w"/>
                                          </p:val>
                                        </p:tav>
                                      </p:tavLst>
                                    </p:anim>
                                    <p:anim calcmode="lin" valueType="num">
                                      <p:cBhvr>
                                        <p:cTn id="8" dur="1000" fill="hold"/>
                                        <p:tgtEl>
                                          <p:spTgt spid="28"/>
                                        </p:tgtEl>
                                        <p:attrNameLst>
                                          <p:attrName>ppt_h</p:attrName>
                                        </p:attrNameLst>
                                      </p:cBhvr>
                                      <p:tavLst>
                                        <p:tav tm="0">
                                          <p:val>
                                            <p:fltVal val="0"/>
                                          </p:val>
                                        </p:tav>
                                        <p:tav tm="100000">
                                          <p:val>
                                            <p:strVal val="#ppt_h"/>
                                          </p:val>
                                        </p:tav>
                                      </p:tavLst>
                                    </p:anim>
                                    <p:anim calcmode="lin" valueType="num">
                                      <p:cBhvr>
                                        <p:cTn id="9" dur="1000" fill="hold"/>
                                        <p:tgtEl>
                                          <p:spTgt spid="28"/>
                                        </p:tgtEl>
                                        <p:attrNameLst>
                                          <p:attrName>style.rotation</p:attrName>
                                        </p:attrNameLst>
                                      </p:cBhvr>
                                      <p:tavLst>
                                        <p:tav tm="0">
                                          <p:val>
                                            <p:fltVal val="90"/>
                                          </p:val>
                                        </p:tav>
                                        <p:tav tm="100000">
                                          <p:val>
                                            <p:fltVal val="0"/>
                                          </p:val>
                                        </p:tav>
                                      </p:tavLst>
                                    </p:anim>
                                    <p:animEffect transition="in" filter="fade">
                                      <p:cBhvr>
                                        <p:cTn id="10"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78</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085185" y="1624474"/>
            <a:ext cx="9767887" cy="336186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smtClean="0"/>
              <a:t>Ein Gericht gliedert sich in mindestens eine Geschäftsstelle und mehrere Teilgeschäftsstellen. Um 1879 hatte man das Ziel den richterlichen Bereich durch die im Gerichtsverfassungsgesetz (von 1879) eingeführte Gerichtsschreiberei zu entlasten. Hierzu zählten Aufgaben, für die eine akademische Ausbildung nicht notwendig war, jedoch unterschied man bereits in den einfachen und gehobenen Dienst. 1923 wurde das erste Mal der Begriff Rechtspfleger (in der Preußischen Entlastungsverfügung) erwähnt und seit 1927 spricht man nunmehr seit der Geschäftsstelle - statt der Gerichtsschreiberei - und von dem Urkundsbeamten der Geschäftsstelle - statt dem Gerichtsschreiber -.</a:t>
            </a:r>
            <a:endParaRPr lang="de-DE" sz="2000" dirty="0"/>
          </a:p>
        </p:txBody>
      </p:sp>
    </p:spTree>
    <p:extLst>
      <p:ext uri="{BB962C8B-B14F-4D97-AF65-F5344CB8AC3E}">
        <p14:creationId xmlns:p14="http://schemas.microsoft.com/office/powerpoint/2010/main" val="38619726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79</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212056" y="2238837"/>
            <a:ext cx="9767887" cy="414767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Jedes deutsche Gericht hat eine Behördenleitung. Die Behördenleitung setzt sich aus einer Präsidentin/einem Präsidenten und einer Vizepräsidentin/ einem Vizepräsidenten zusammen. In Berlin gibt es ausschließlich Präsidenten und Präsidentinnen in den Amtsgerichten. </a:t>
            </a:r>
            <a:endParaRPr lang="de-DE" dirty="0" smtClean="0"/>
          </a:p>
          <a:p>
            <a:endParaRPr lang="de-DE" dirty="0" smtClean="0"/>
          </a:p>
          <a:p>
            <a:r>
              <a:rPr lang="de-DE" dirty="0" smtClean="0"/>
              <a:t>Die </a:t>
            </a:r>
            <a:r>
              <a:rPr lang="de-DE" dirty="0"/>
              <a:t>Präsidenten und Präsidentinnen der Amtsgerichte, des Landgerichts und des Kammergerichts bestimmen Anzahl der Abteilungen, Kammern oder Senate ihres Gerichts. Sie tragen Sorge, dass die Geschäftsstelle ordnungsgemäß termingerecht, vollständig und wirtschaftlich ihre Aufgaben erfüllt. Zu ihren weiteren Aufgaben gehört die Berücksichtigung moderner Geschäftsprozesse und ein modernes Personal- und Qualitätsmanagement. Ihnen unterliegt die Geschäftsleitung. </a:t>
            </a:r>
            <a:endParaRPr lang="de-DE" sz="2000" dirty="0"/>
          </a:p>
        </p:txBody>
      </p:sp>
      <p:sp>
        <p:nvSpPr>
          <p:cNvPr id="2" name="Abgerundetes Rechteck 1"/>
          <p:cNvSpPr/>
          <p:nvPr/>
        </p:nvSpPr>
        <p:spPr>
          <a:xfrm>
            <a:off x="700088" y="1885950"/>
            <a:ext cx="3114676"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Behördenleitung </a:t>
            </a:r>
            <a:endParaRPr lang="de-DE" sz="2400" dirty="0"/>
          </a:p>
        </p:txBody>
      </p:sp>
      <p:sp>
        <p:nvSpPr>
          <p:cNvPr id="8" name="Gefaltete Ecke 7"/>
          <p:cNvSpPr/>
          <p:nvPr/>
        </p:nvSpPr>
        <p:spPr>
          <a:xfrm>
            <a:off x="9764404" y="1203885"/>
            <a:ext cx="1499291" cy="1407244"/>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1 GOV</a:t>
            </a:r>
          </a:p>
        </p:txBody>
      </p:sp>
    </p:spTree>
    <p:extLst>
      <p:ext uri="{BB962C8B-B14F-4D97-AF65-F5344CB8AC3E}">
        <p14:creationId xmlns:p14="http://schemas.microsoft.com/office/powerpoint/2010/main" val="3243730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80</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212056" y="2238837"/>
            <a:ext cx="9767887" cy="337615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Die Geschäftsleitung eines Gerichts wird durch einen Beamten/eine Beamtin des gehobenen oder höheren Justizdienstes oder des allgemeinen Verwaltungsdienstes besetzt und von der Behördenleitung des Kammgerichts (OLG) bestellt. Die Geschäftsleitung setzt sich aus einer Geschäftsleiterin/einem Geschäftsleiter und einer stellv. Geschäftsleiterin/ stellv. Geschäftsleiter zusammen. Sie unterstützt die Behördenleitung in den Verwaltungsangelegenheiten und sorgt für die ordnungsgemäße Erledigung zentraler Aufgaben des Gerichts. Sie ist für die Leitung und Kontrolle des Dienstbetriebes der Geschäftsstelle und die Kontrolle über die Einhaltung einschlägiger Vorschriften zuständig. Ihnen obliegen insbesondere Personalführung (mit Ausnahme des richterlichen Dienstes) und das Haushaltswesen. Ihr unterliegt die Geschäftsstelle. </a:t>
            </a:r>
            <a:endParaRPr lang="de-DE" sz="2000" dirty="0"/>
          </a:p>
        </p:txBody>
      </p:sp>
      <p:sp>
        <p:nvSpPr>
          <p:cNvPr id="2" name="Abgerundetes Rechteck 1"/>
          <p:cNvSpPr/>
          <p:nvPr/>
        </p:nvSpPr>
        <p:spPr>
          <a:xfrm>
            <a:off x="700088" y="1885950"/>
            <a:ext cx="3114676"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Geschäftsleitung </a:t>
            </a:r>
            <a:endParaRPr lang="de-DE" sz="2400" dirty="0"/>
          </a:p>
        </p:txBody>
      </p:sp>
      <p:sp>
        <p:nvSpPr>
          <p:cNvPr id="8" name="Gefaltete Ecke 7"/>
          <p:cNvSpPr/>
          <p:nvPr/>
        </p:nvSpPr>
        <p:spPr>
          <a:xfrm rot="21318141">
            <a:off x="9764404" y="1203885"/>
            <a:ext cx="1499291" cy="1407244"/>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2 GOV</a:t>
            </a:r>
          </a:p>
        </p:txBody>
      </p:sp>
    </p:spTree>
    <p:extLst>
      <p:ext uri="{BB962C8B-B14F-4D97-AF65-F5344CB8AC3E}">
        <p14:creationId xmlns:p14="http://schemas.microsoft.com/office/powerpoint/2010/main" val="2421476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81</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212056" y="2238837"/>
            <a:ext cx="9767887" cy="337615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sz="2000" dirty="0" smtClean="0"/>
              <a:t> organisiert die einzelnen Abteilungen- auch personelle Besetzung</a:t>
            </a:r>
          </a:p>
          <a:p>
            <a:pPr marL="342900" indent="-342900">
              <a:buFont typeface="Arial" panose="020B0604020202020204" pitchFamily="34" charset="0"/>
              <a:buChar char="•"/>
            </a:pPr>
            <a:r>
              <a:rPr lang="de-DE" sz="2000" dirty="0" smtClean="0"/>
              <a:t>Ausführung der Dienstaufsicht</a:t>
            </a:r>
          </a:p>
          <a:p>
            <a:pPr marL="342900" indent="-342900">
              <a:buFont typeface="Arial" panose="020B0604020202020204" pitchFamily="34" charset="0"/>
              <a:buChar char="•"/>
            </a:pPr>
            <a:r>
              <a:rPr lang="de-DE" sz="2000" dirty="0"/>
              <a:t>r</a:t>
            </a:r>
            <a:r>
              <a:rPr lang="de-DE" sz="2000" dirty="0" smtClean="0"/>
              <a:t>egelt Einsatz der Vertretung der Servicemitarbeiter*innen und Rechtspfleger*innen</a:t>
            </a:r>
          </a:p>
          <a:p>
            <a:pPr marL="342900" indent="-342900">
              <a:buFont typeface="Arial" panose="020B0604020202020204" pitchFamily="34" charset="0"/>
              <a:buChar char="•"/>
            </a:pPr>
            <a:r>
              <a:rPr lang="de-DE" sz="2000" dirty="0"/>
              <a:t>z</a:t>
            </a:r>
            <a:r>
              <a:rPr lang="de-DE" sz="2000" dirty="0" smtClean="0"/>
              <a:t>uständig für Personalentwicklung (Aus- und Weiterbildung)</a:t>
            </a:r>
          </a:p>
          <a:p>
            <a:pPr marL="342900" indent="-342900">
              <a:buFont typeface="Arial" panose="020B0604020202020204" pitchFamily="34" charset="0"/>
              <a:buChar char="•"/>
            </a:pPr>
            <a:r>
              <a:rPr lang="de-DE" sz="2000" dirty="0"/>
              <a:t>g</a:t>
            </a:r>
            <a:r>
              <a:rPr lang="de-DE" sz="2000" dirty="0" smtClean="0"/>
              <a:t>ewährt Dienstbefreiung</a:t>
            </a:r>
          </a:p>
          <a:p>
            <a:pPr marL="342900" indent="-342900">
              <a:buFont typeface="Arial" panose="020B0604020202020204" pitchFamily="34" charset="0"/>
              <a:buChar char="•"/>
            </a:pPr>
            <a:r>
              <a:rPr lang="de-DE" sz="2000" dirty="0"/>
              <a:t>f</a:t>
            </a:r>
            <a:r>
              <a:rPr lang="de-DE" sz="2000" dirty="0" smtClean="0"/>
              <a:t>ührt Geschäftsprüfungen durch</a:t>
            </a:r>
          </a:p>
          <a:p>
            <a:pPr marL="342900" indent="-342900">
              <a:buFont typeface="Arial" panose="020B0604020202020204" pitchFamily="34" charset="0"/>
              <a:buChar char="•"/>
            </a:pPr>
            <a:r>
              <a:rPr lang="de-DE" sz="2000" dirty="0"/>
              <a:t>e</a:t>
            </a:r>
            <a:r>
              <a:rPr lang="de-DE" sz="2000" dirty="0" smtClean="0"/>
              <a:t>rstellt dienstliche Beurteilungen</a:t>
            </a:r>
            <a:endParaRPr lang="de-DE" sz="2000" dirty="0"/>
          </a:p>
        </p:txBody>
      </p:sp>
      <p:sp>
        <p:nvSpPr>
          <p:cNvPr id="2" name="Abgerundetes Rechteck 1"/>
          <p:cNvSpPr/>
          <p:nvPr/>
        </p:nvSpPr>
        <p:spPr>
          <a:xfrm>
            <a:off x="700088" y="1885950"/>
            <a:ext cx="3114676"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Gruppenleitung</a:t>
            </a:r>
            <a:endParaRPr lang="de-DE" sz="2400" dirty="0"/>
          </a:p>
        </p:txBody>
      </p:sp>
      <p:sp>
        <p:nvSpPr>
          <p:cNvPr id="8" name="Gefaltete Ecke 7"/>
          <p:cNvSpPr/>
          <p:nvPr/>
        </p:nvSpPr>
        <p:spPr>
          <a:xfrm rot="21318141">
            <a:off x="9764404" y="1203885"/>
            <a:ext cx="1499291" cy="1407244"/>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2 II S.4 GOV</a:t>
            </a:r>
          </a:p>
        </p:txBody>
      </p:sp>
    </p:spTree>
    <p:extLst>
      <p:ext uri="{BB962C8B-B14F-4D97-AF65-F5344CB8AC3E}">
        <p14:creationId xmlns:p14="http://schemas.microsoft.com/office/powerpoint/2010/main" val="4216427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82</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182935" y="1704412"/>
            <a:ext cx="3545682" cy="337615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u="sng" dirty="0" smtClean="0"/>
              <a:t>Äußere Ordnung</a:t>
            </a:r>
          </a:p>
          <a:p>
            <a:endParaRPr lang="de-DE" sz="2000" dirty="0"/>
          </a:p>
          <a:p>
            <a:pPr marL="342900" indent="-342900">
              <a:buFont typeface="Arial" panose="020B0604020202020204" pitchFamily="34" charset="0"/>
              <a:buChar char="•"/>
            </a:pPr>
            <a:r>
              <a:rPr lang="de-DE" sz="2000" dirty="0"/>
              <a:t>r</a:t>
            </a:r>
            <a:r>
              <a:rPr lang="de-DE" sz="2000" dirty="0" smtClean="0"/>
              <a:t>äumliche </a:t>
            </a:r>
            <a:r>
              <a:rPr lang="de-DE" sz="2000" dirty="0" err="1" smtClean="0"/>
              <a:t>Austattung</a:t>
            </a:r>
            <a:endParaRPr lang="de-DE" sz="2000" dirty="0" smtClean="0"/>
          </a:p>
          <a:p>
            <a:pPr marL="342900" indent="-342900">
              <a:buFont typeface="Arial" panose="020B0604020202020204" pitchFamily="34" charset="0"/>
              <a:buChar char="•"/>
            </a:pPr>
            <a:r>
              <a:rPr lang="de-DE" sz="2000" dirty="0" smtClean="0"/>
              <a:t>Übersichtlichkeit der Regale</a:t>
            </a:r>
          </a:p>
          <a:p>
            <a:pPr marL="342900" indent="-342900">
              <a:buFont typeface="Arial" panose="020B0604020202020204" pitchFamily="34" charset="0"/>
              <a:buChar char="•"/>
            </a:pPr>
            <a:r>
              <a:rPr lang="de-DE" sz="2000" dirty="0" smtClean="0"/>
              <a:t>Postmappe/Notabene</a:t>
            </a:r>
          </a:p>
          <a:p>
            <a:pPr marL="342900" indent="-342900">
              <a:buFont typeface="Arial" panose="020B0604020202020204" pitchFamily="34" charset="0"/>
              <a:buChar char="•"/>
            </a:pPr>
            <a:r>
              <a:rPr lang="de-DE" sz="2000" dirty="0" smtClean="0"/>
              <a:t>Kalender/Registerführung</a:t>
            </a:r>
          </a:p>
          <a:p>
            <a:pPr marL="342900" indent="-342900">
              <a:buFont typeface="Arial" panose="020B0604020202020204" pitchFamily="34" charset="0"/>
              <a:buChar char="•"/>
            </a:pPr>
            <a:r>
              <a:rPr lang="de-DE" sz="2000" dirty="0" smtClean="0"/>
              <a:t>Dienstsiegel</a:t>
            </a:r>
          </a:p>
          <a:p>
            <a:pPr marL="342900" indent="-342900">
              <a:buFont typeface="Arial" panose="020B0604020202020204" pitchFamily="34" charset="0"/>
              <a:buChar char="•"/>
            </a:pPr>
            <a:r>
              <a:rPr lang="de-DE" sz="2000" dirty="0" smtClean="0"/>
              <a:t>Arbeitsreste</a:t>
            </a:r>
            <a:endParaRPr lang="de-DE" sz="2000" dirty="0"/>
          </a:p>
        </p:txBody>
      </p:sp>
      <p:sp>
        <p:nvSpPr>
          <p:cNvPr id="2" name="Abgerundetes Rechteck 1"/>
          <p:cNvSpPr/>
          <p:nvPr/>
        </p:nvSpPr>
        <p:spPr>
          <a:xfrm>
            <a:off x="742951" y="1413511"/>
            <a:ext cx="3114676"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Geschäftsprüfung</a:t>
            </a:r>
            <a:endParaRPr lang="de-DE" sz="2400" dirty="0"/>
          </a:p>
        </p:txBody>
      </p:sp>
      <p:sp>
        <p:nvSpPr>
          <p:cNvPr id="9" name="Abgerundetes Rechteck 8"/>
          <p:cNvSpPr/>
          <p:nvPr/>
        </p:nvSpPr>
        <p:spPr>
          <a:xfrm>
            <a:off x="5039372" y="1666385"/>
            <a:ext cx="3545682" cy="3376151"/>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u="sng" dirty="0" err="1"/>
              <a:t>a</a:t>
            </a:r>
            <a:r>
              <a:rPr lang="de-DE" sz="2000" b="1" u="sng" dirty="0" err="1" smtClean="0"/>
              <a:t>llgem</a:t>
            </a:r>
            <a:r>
              <a:rPr lang="de-DE" sz="2000" b="1" u="sng" dirty="0" smtClean="0"/>
              <a:t>. Aktenführung</a:t>
            </a:r>
          </a:p>
          <a:p>
            <a:endParaRPr lang="de-DE" sz="2000" dirty="0"/>
          </a:p>
          <a:p>
            <a:pPr marL="342900" indent="-342900">
              <a:buFont typeface="Arial" panose="020B0604020202020204" pitchFamily="34" charset="0"/>
              <a:buChar char="•"/>
            </a:pPr>
            <a:r>
              <a:rPr lang="de-DE" sz="2000" dirty="0" smtClean="0"/>
              <a:t>Aktenführung gem. </a:t>
            </a:r>
            <a:r>
              <a:rPr lang="de-DE" sz="2000" dirty="0" err="1" smtClean="0"/>
              <a:t>AktO</a:t>
            </a:r>
            <a:endParaRPr lang="de-DE" sz="2000" dirty="0" smtClean="0"/>
          </a:p>
          <a:p>
            <a:pPr marL="342900" indent="-342900">
              <a:buFont typeface="Arial" panose="020B0604020202020204" pitchFamily="34" charset="0"/>
              <a:buChar char="•"/>
            </a:pPr>
            <a:r>
              <a:rPr lang="de-DE" sz="2000" dirty="0" smtClean="0"/>
              <a:t>Kosten</a:t>
            </a:r>
          </a:p>
          <a:p>
            <a:pPr marL="342900" indent="-342900">
              <a:buFont typeface="Arial" panose="020B0604020202020204" pitchFamily="34" charset="0"/>
              <a:buChar char="•"/>
            </a:pPr>
            <a:r>
              <a:rPr lang="de-DE" sz="2000" dirty="0" smtClean="0"/>
              <a:t>Stellvermerke</a:t>
            </a:r>
          </a:p>
          <a:p>
            <a:pPr marL="342900" indent="-342900">
              <a:buFont typeface="Arial" panose="020B0604020202020204" pitchFamily="34" charset="0"/>
              <a:buChar char="•"/>
            </a:pPr>
            <a:r>
              <a:rPr lang="de-DE" sz="2000" dirty="0" smtClean="0"/>
              <a:t>Fristen</a:t>
            </a:r>
          </a:p>
          <a:p>
            <a:pPr marL="342900" indent="-342900">
              <a:buFont typeface="Arial" panose="020B0604020202020204" pitchFamily="34" charset="0"/>
              <a:buChar char="•"/>
            </a:pPr>
            <a:r>
              <a:rPr lang="de-DE" sz="2000" dirty="0" smtClean="0"/>
              <a:t>Nachvollziehbarkeit des Geschäftsgangs</a:t>
            </a:r>
            <a:endParaRPr lang="de-DE" sz="2000" dirty="0"/>
          </a:p>
        </p:txBody>
      </p:sp>
      <p:sp>
        <p:nvSpPr>
          <p:cNvPr id="10" name="Gefaltete Ecke 9"/>
          <p:cNvSpPr/>
          <p:nvPr/>
        </p:nvSpPr>
        <p:spPr>
          <a:xfrm>
            <a:off x="9206009" y="3481551"/>
            <a:ext cx="1499291" cy="1407244"/>
          </a:xfrm>
          <a:prstGeom prst="foldedCorner">
            <a:avLst/>
          </a:prstGeom>
          <a:solidFill>
            <a:srgbClr val="ECACC4"/>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Das steht auch Ihnen bevor…</a:t>
            </a:r>
          </a:p>
        </p:txBody>
      </p:sp>
      <p:sp>
        <p:nvSpPr>
          <p:cNvPr id="8" name="Gefaltete Ecke 7"/>
          <p:cNvSpPr/>
          <p:nvPr/>
        </p:nvSpPr>
        <p:spPr>
          <a:xfrm rot="589382">
            <a:off x="8456364" y="1870346"/>
            <a:ext cx="1499291" cy="1407244"/>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AktO</a:t>
            </a: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a:t>
            </a: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Akten-ordnung</a:t>
            </a:r>
          </a:p>
        </p:txBody>
      </p:sp>
      <p:sp>
        <p:nvSpPr>
          <p:cNvPr id="4" name="Abgerundetes Rechteck 3"/>
          <p:cNvSpPr/>
          <p:nvPr/>
        </p:nvSpPr>
        <p:spPr>
          <a:xfrm>
            <a:off x="3197473" y="5333436"/>
            <a:ext cx="8175377" cy="127141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smtClean="0"/>
          </a:p>
          <a:p>
            <a:pPr marL="342900" indent="-342900">
              <a:buFont typeface="Arial" panose="020B0604020202020204" pitchFamily="34" charset="0"/>
              <a:buChar char="•"/>
            </a:pPr>
            <a:r>
              <a:rPr lang="de-DE" sz="2000" dirty="0" smtClean="0"/>
              <a:t>Ordnungsgemäße und einheitliche Behandlung der Geschäfte</a:t>
            </a:r>
          </a:p>
          <a:p>
            <a:pPr marL="342900" indent="-342900">
              <a:buFont typeface="Arial" panose="020B0604020202020204" pitchFamily="34" charset="0"/>
              <a:buChar char="•"/>
            </a:pPr>
            <a:r>
              <a:rPr lang="de-DE" sz="2000" dirty="0" smtClean="0"/>
              <a:t>Überprüfung der Leistungsfähigkeit und Arbeitsqualität</a:t>
            </a:r>
          </a:p>
          <a:p>
            <a:pPr marL="342900" indent="-342900">
              <a:buFont typeface="Arial" panose="020B0604020202020204" pitchFamily="34" charset="0"/>
              <a:buChar char="•"/>
            </a:pPr>
            <a:r>
              <a:rPr lang="de-DE" sz="2000" dirty="0" smtClean="0"/>
              <a:t>Bewertung von Bürgernähe / Bürgerfreundlichkeit</a:t>
            </a:r>
          </a:p>
          <a:p>
            <a:endParaRPr lang="de-DE" sz="2000" dirty="0" smtClean="0"/>
          </a:p>
        </p:txBody>
      </p:sp>
      <p:sp>
        <p:nvSpPr>
          <p:cNvPr id="12" name="Pfeil nach rechts 11"/>
          <p:cNvSpPr/>
          <p:nvPr/>
        </p:nvSpPr>
        <p:spPr>
          <a:xfrm>
            <a:off x="1837238" y="5183308"/>
            <a:ext cx="1514475" cy="841819"/>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Zweck:</a:t>
            </a:r>
            <a:endParaRPr lang="de-DE" sz="2400" b="1" dirty="0"/>
          </a:p>
        </p:txBody>
      </p:sp>
    </p:spTree>
    <p:extLst>
      <p:ext uri="{BB962C8B-B14F-4D97-AF65-F5344CB8AC3E}">
        <p14:creationId xmlns:p14="http://schemas.microsoft.com/office/powerpoint/2010/main" val="2103322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1000" fill="hold"/>
                                        <p:tgtEl>
                                          <p:spTgt spid="10"/>
                                        </p:tgtEl>
                                        <p:attrNameLst>
                                          <p:attrName>ppt_w</p:attrName>
                                        </p:attrNameLst>
                                      </p:cBhvr>
                                      <p:tavLst>
                                        <p:tav tm="0">
                                          <p:val>
                                            <p:fltVal val="0"/>
                                          </p:val>
                                        </p:tav>
                                        <p:tav tm="100000">
                                          <p:val>
                                            <p:strVal val="#ppt_w"/>
                                          </p:val>
                                        </p:tav>
                                      </p:tavLst>
                                    </p:anim>
                                    <p:anim calcmode="lin" valueType="num">
                                      <p:cBhvr>
                                        <p:cTn id="16" dur="1000" fill="hold"/>
                                        <p:tgtEl>
                                          <p:spTgt spid="10"/>
                                        </p:tgtEl>
                                        <p:attrNameLst>
                                          <p:attrName>ppt_h</p:attrName>
                                        </p:attrNameLst>
                                      </p:cBhvr>
                                      <p:tavLst>
                                        <p:tav tm="0">
                                          <p:val>
                                            <p:fltVal val="0"/>
                                          </p:val>
                                        </p:tav>
                                        <p:tav tm="100000">
                                          <p:val>
                                            <p:strVal val="#ppt_h"/>
                                          </p:val>
                                        </p:tav>
                                      </p:tavLst>
                                    </p:anim>
                                    <p:anim calcmode="lin" valueType="num">
                                      <p:cBhvr>
                                        <p:cTn id="17" dur="1000" fill="hold"/>
                                        <p:tgtEl>
                                          <p:spTgt spid="10"/>
                                        </p:tgtEl>
                                        <p:attrNameLst>
                                          <p:attrName>style.rotation</p:attrName>
                                        </p:attrNameLst>
                                      </p:cBhvr>
                                      <p:tavLst>
                                        <p:tav tm="0">
                                          <p:val>
                                            <p:fltVal val="90"/>
                                          </p:val>
                                        </p:tav>
                                        <p:tav tm="100000">
                                          <p:val>
                                            <p:fltVal val="0"/>
                                          </p:val>
                                        </p:tav>
                                      </p:tavLst>
                                    </p:anim>
                                    <p:animEffect transition="in" filter="fade">
                                      <p:cBhvr>
                                        <p:cTn id="18" dur="10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additive="base">
                                        <p:cTn id="29" dur="500" fill="hold"/>
                                        <p:tgtEl>
                                          <p:spTgt spid="4"/>
                                        </p:tgtEl>
                                        <p:attrNameLst>
                                          <p:attrName>ppt_x</p:attrName>
                                        </p:attrNameLst>
                                      </p:cBhvr>
                                      <p:tavLst>
                                        <p:tav tm="0">
                                          <p:val>
                                            <p:strVal val="#ppt_x"/>
                                          </p:val>
                                        </p:tav>
                                        <p:tav tm="100000">
                                          <p:val>
                                            <p:strVal val="#ppt_x"/>
                                          </p:val>
                                        </p:tav>
                                      </p:tavLst>
                                    </p:anim>
                                    <p:anim calcmode="lin" valueType="num">
                                      <p:cBhvr additive="base">
                                        <p:cTn id="3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8" grpId="0" animBg="1"/>
      <p:bldP spid="4"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83</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182934" y="1704413"/>
            <a:ext cx="7846765" cy="240944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de-DE" sz="2000" dirty="0" smtClean="0"/>
              <a:t>Mitarbeiter der Serviceeinheit</a:t>
            </a:r>
          </a:p>
          <a:p>
            <a:pPr marL="342900" indent="-342900">
              <a:buFont typeface="Arial" panose="020B0604020202020204" pitchFamily="34" charset="0"/>
              <a:buChar char="•"/>
            </a:pPr>
            <a:r>
              <a:rPr lang="de-DE" sz="2000" dirty="0" smtClean="0"/>
              <a:t>Können Aufgaben der Gruppenleitung übertragen bekommen</a:t>
            </a:r>
          </a:p>
          <a:p>
            <a:r>
              <a:rPr lang="de-DE" sz="2000" dirty="0"/>
              <a:t>	</a:t>
            </a:r>
            <a:r>
              <a:rPr lang="de-DE" sz="2000" dirty="0" smtClean="0"/>
              <a:t>(Vertretungsregelung/Urlaubsgenehmigung)</a:t>
            </a:r>
          </a:p>
          <a:p>
            <a:pPr marL="342900" indent="-342900">
              <a:buFont typeface="Arial" panose="020B0604020202020204" pitchFamily="34" charset="0"/>
              <a:buChar char="•"/>
            </a:pPr>
            <a:r>
              <a:rPr lang="de-DE" sz="2000" dirty="0" smtClean="0"/>
              <a:t>Schnittstelle zwischen Team und Gruppenleitung</a:t>
            </a:r>
          </a:p>
          <a:p>
            <a:endParaRPr lang="de-DE" sz="2000" dirty="0"/>
          </a:p>
        </p:txBody>
      </p:sp>
      <p:sp>
        <p:nvSpPr>
          <p:cNvPr id="2" name="Abgerundetes Rechteck 1"/>
          <p:cNvSpPr/>
          <p:nvPr/>
        </p:nvSpPr>
        <p:spPr>
          <a:xfrm>
            <a:off x="742951" y="1413511"/>
            <a:ext cx="3114676"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Die Teamleitung</a:t>
            </a:r>
            <a:endParaRPr lang="de-DE" sz="2400" dirty="0"/>
          </a:p>
        </p:txBody>
      </p:sp>
    </p:spTree>
    <p:extLst>
      <p:ext uri="{BB962C8B-B14F-4D97-AF65-F5344CB8AC3E}">
        <p14:creationId xmlns:p14="http://schemas.microsoft.com/office/powerpoint/2010/main" val="7178840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84</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212056" y="2238837"/>
            <a:ext cx="9767887" cy="397622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Ursprünglich gab es innerhalb der Gerichts verschiedene Bereiche, welche für bestimmte Tätigkeiten zuständig waren. Hierzu zählten zum einen der klassische Bereich des </a:t>
            </a:r>
            <a:r>
              <a:rPr lang="de-DE" b="1" dirty="0"/>
              <a:t>Registrators </a:t>
            </a:r>
            <a:r>
              <a:rPr lang="de-DE" dirty="0"/>
              <a:t>(Urkundsbeamte der Geschäftsstelle), welcher für die Erteilung von Abschriften, die Pflege von Akten, Kontrolle von Fristen u. a. zuständig war. </a:t>
            </a:r>
          </a:p>
          <a:p>
            <a:r>
              <a:rPr lang="de-DE" dirty="0"/>
              <a:t>Der Bereich der sogenannten </a:t>
            </a:r>
            <a:r>
              <a:rPr lang="de-DE" b="1" dirty="0"/>
              <a:t>Schreibkanzlei </a:t>
            </a:r>
            <a:r>
              <a:rPr lang="de-DE" dirty="0"/>
              <a:t>war u. a. zuständig für die Erstellung von Abschriften, Ausfertigungen und allgemeinen Schreibarbeiten/-aufträgen. </a:t>
            </a:r>
          </a:p>
          <a:p>
            <a:r>
              <a:rPr lang="de-DE" dirty="0"/>
              <a:t>Die </a:t>
            </a:r>
            <a:r>
              <a:rPr lang="de-DE" b="1" dirty="0"/>
              <a:t>Mitarbeiter des Protokolldienstes </a:t>
            </a:r>
            <a:r>
              <a:rPr lang="de-DE" dirty="0"/>
              <a:t>waren zuständig für die Protokollführung während einer Verhandlung, die Vor- und Nachbereitung von Protokollen u. a. </a:t>
            </a:r>
          </a:p>
          <a:p>
            <a:r>
              <a:rPr lang="de-DE" dirty="0"/>
              <a:t>Für die Erhebung von vollständigen, richtigen und rechtzeitigen Erhebungen von Kostenansätzen waren sogenannte </a:t>
            </a:r>
            <a:r>
              <a:rPr lang="de-DE" b="1" dirty="0"/>
              <a:t>Kostenbeamte </a:t>
            </a:r>
            <a:r>
              <a:rPr lang="de-DE" dirty="0"/>
              <a:t>zuständig. Die einzelnen Tätigkeitsbereiche wurden zusammengefasst und werden nun in </a:t>
            </a:r>
            <a:r>
              <a:rPr lang="de-DE" b="1" dirty="0">
                <a:solidFill>
                  <a:schemeClr val="accent4">
                    <a:lumMod val="60000"/>
                    <a:lumOff val="40000"/>
                  </a:schemeClr>
                </a:solidFill>
                <a:effectLst>
                  <a:outerShdw blurRad="38100" dist="38100" dir="2700000" algn="tl">
                    <a:srgbClr val="000000">
                      <a:alpha val="43137"/>
                    </a:srgbClr>
                  </a:outerShdw>
                </a:effectLst>
              </a:rPr>
              <a:t>Serviceeinheiten</a:t>
            </a:r>
            <a:r>
              <a:rPr lang="de-DE" dirty="0"/>
              <a:t> ganzeinheitlich zusammengefasst und vom mittleren Dienst ausgeübt. </a:t>
            </a:r>
            <a:endParaRPr lang="de-DE" sz="2000" dirty="0"/>
          </a:p>
        </p:txBody>
      </p:sp>
      <p:sp>
        <p:nvSpPr>
          <p:cNvPr id="2" name="Abgerundetes Rechteck 1"/>
          <p:cNvSpPr/>
          <p:nvPr/>
        </p:nvSpPr>
        <p:spPr>
          <a:xfrm>
            <a:off x="700087" y="1885950"/>
            <a:ext cx="7615237"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Der Begriff „Serviceeinheit/Servicegruppe/Serviceteam“ </a:t>
            </a:r>
            <a:endParaRPr lang="de-DE" sz="2400" dirty="0"/>
          </a:p>
        </p:txBody>
      </p:sp>
    </p:spTree>
    <p:extLst>
      <p:ext uri="{BB962C8B-B14F-4D97-AF65-F5344CB8AC3E}">
        <p14:creationId xmlns:p14="http://schemas.microsoft.com/office/powerpoint/2010/main" val="30227696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1806</Words>
  <Application>Microsoft Office PowerPoint</Application>
  <PresentationFormat>Breitbild</PresentationFormat>
  <Paragraphs>308</Paragraphs>
  <Slides>20</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20</vt:i4>
      </vt:variant>
    </vt:vector>
  </HeadingPairs>
  <TitlesOfParts>
    <vt:vector size="25"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28</cp:revision>
  <dcterms:created xsi:type="dcterms:W3CDTF">2023-07-31T08:08:33Z</dcterms:created>
  <dcterms:modified xsi:type="dcterms:W3CDTF">2023-10-13T12:36:13Z</dcterms:modified>
</cp:coreProperties>
</file>