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9" r:id="rId9"/>
    <p:sldId id="271" r:id="rId10"/>
    <p:sldId id="272" r:id="rId11"/>
    <p:sldId id="264" r:id="rId12"/>
    <p:sldId id="273" r:id="rId13"/>
    <p:sldId id="274" r:id="rId14"/>
    <p:sldId id="275" r:id="rId15"/>
    <p:sldId id="277" r:id="rId16"/>
    <p:sldId id="276" r:id="rId17"/>
    <p:sldId id="265" r:id="rId18"/>
    <p:sldId id="266" r:id="rId19"/>
    <p:sldId id="267" r:id="rId20"/>
    <p:sldId id="268"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544A"/>
    <a:srgbClr val="ED8BC5"/>
    <a:srgbClr val="EDDA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59" d="100"/>
          <a:sy n="159" d="100"/>
        </p:scale>
        <p:origin x="384" y="36"/>
      </p:cViewPr>
      <p:guideLst>
        <p:guide orient="horz" pos="2183"/>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F0A8A51-606E-467A-A304-A17795E7551D}" type="datetimeFigureOut">
              <a:rPr lang="de-DE" smtClean="0"/>
              <a:t>24.11.2025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662556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0A8A51-606E-467A-A304-A17795E7551D}" type="datetimeFigureOut">
              <a:rPr lang="de-DE" smtClean="0"/>
              <a:t>24.11.2025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8983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0A8A51-606E-467A-A304-A17795E7551D}" type="datetimeFigureOut">
              <a:rPr lang="de-DE" smtClean="0"/>
              <a:t>24.11.2025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119007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0A8A51-606E-467A-A304-A17795E7551D}" type="datetimeFigureOut">
              <a:rPr lang="de-DE" smtClean="0"/>
              <a:t>24.11.2025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69661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DF0A8A51-606E-467A-A304-A17795E7551D}" type="datetimeFigureOut">
              <a:rPr lang="de-DE" smtClean="0"/>
              <a:t>24.11.2025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1421221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DF0A8A51-606E-467A-A304-A17795E7551D}" type="datetimeFigureOut">
              <a:rPr lang="de-DE" smtClean="0"/>
              <a:t>24.11.2025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89961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DF0A8A51-606E-467A-A304-A17795E7551D}" type="datetimeFigureOut">
              <a:rPr lang="de-DE" smtClean="0"/>
              <a:t>24.11.2025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28588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DF0A8A51-606E-467A-A304-A17795E7551D}" type="datetimeFigureOut">
              <a:rPr lang="de-DE" smtClean="0"/>
              <a:t>24.11.2025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290826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F0A8A51-606E-467A-A304-A17795E7551D}" type="datetimeFigureOut">
              <a:rPr lang="de-DE" smtClean="0"/>
              <a:t>24.11.2025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44836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DF0A8A51-606E-467A-A304-A17795E7551D}" type="datetimeFigureOut">
              <a:rPr lang="de-DE" smtClean="0"/>
              <a:t>24.11.2025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23962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DF0A8A51-606E-467A-A304-A17795E7551D}" type="datetimeFigureOut">
              <a:rPr lang="de-DE" smtClean="0"/>
              <a:t>24.11.2025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4318CA8-6D2D-492D-B347-2E89A1808882}" type="slidenum">
              <a:rPr lang="de-DE" smtClean="0"/>
              <a:t>‹Nr.›</a:t>
            </a:fld>
            <a:endParaRPr lang="de-DE"/>
          </a:p>
        </p:txBody>
      </p:sp>
    </p:spTree>
    <p:extLst>
      <p:ext uri="{BB962C8B-B14F-4D97-AF65-F5344CB8AC3E}">
        <p14:creationId xmlns:p14="http://schemas.microsoft.com/office/powerpoint/2010/main" val="309317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0A8A51-606E-467A-A304-A17795E7551D}" type="datetimeFigureOut">
              <a:rPr lang="de-DE" smtClean="0"/>
              <a:t>24.11.2025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18CA8-6D2D-492D-B347-2E89A1808882}" type="slidenum">
              <a:rPr lang="de-DE" smtClean="0"/>
              <a:t>‹Nr.›</a:t>
            </a:fld>
            <a:endParaRPr lang="de-DE"/>
          </a:p>
        </p:txBody>
      </p:sp>
    </p:spTree>
    <p:extLst>
      <p:ext uri="{BB962C8B-B14F-4D97-AF65-F5344CB8AC3E}">
        <p14:creationId xmlns:p14="http://schemas.microsoft.com/office/powerpoint/2010/main" val="4180450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bgerundetes Rechteck 14"/>
          <p:cNvSpPr/>
          <p:nvPr/>
        </p:nvSpPr>
        <p:spPr>
          <a:xfrm>
            <a:off x="6832012" y="4011331"/>
            <a:ext cx="4466354" cy="1711478"/>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Sicherung eines Individualanspruchs oder einstweilige Regelung eines streitigen Rechtsverhältnisses</a:t>
            </a:r>
          </a:p>
        </p:txBody>
      </p:sp>
      <p:sp>
        <p:nvSpPr>
          <p:cNvPr id="14" name="Abgerundetes Rechteck 13"/>
          <p:cNvSpPr/>
          <p:nvPr/>
        </p:nvSpPr>
        <p:spPr>
          <a:xfrm>
            <a:off x="933862" y="4092046"/>
            <a:ext cx="4466354" cy="1445757"/>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sng" dirty="0"/>
              <a:t>einstweilige Verfügung </a:t>
            </a:r>
          </a:p>
          <a:p>
            <a:pPr algn="ctr"/>
            <a:r>
              <a:rPr lang="de-DE" sz="2400" b="1" dirty="0"/>
              <a:t>(§ 935 ZPO)</a:t>
            </a:r>
          </a:p>
        </p:txBody>
      </p:sp>
      <p:sp>
        <p:nvSpPr>
          <p:cNvPr id="13" name="Abgerundetes Rechteck 12"/>
          <p:cNvSpPr/>
          <p:nvPr/>
        </p:nvSpPr>
        <p:spPr>
          <a:xfrm>
            <a:off x="6832012" y="2756577"/>
            <a:ext cx="4466354" cy="155950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dient der Sicherung der Zwangsvollstreckung wegen einer  Geldforderung</a:t>
            </a:r>
          </a:p>
        </p:txBody>
      </p:sp>
      <p:sp>
        <p:nvSpPr>
          <p:cNvPr id="4" name="Abgerundetes Rechteck 3"/>
          <p:cNvSpPr/>
          <p:nvPr/>
        </p:nvSpPr>
        <p:spPr>
          <a:xfrm>
            <a:off x="934436" y="2836635"/>
            <a:ext cx="4466354" cy="13219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p>
          <a:p>
            <a:pPr algn="ctr"/>
            <a:r>
              <a:rPr lang="de-DE" sz="2400" b="1" u="sng" dirty="0"/>
              <a:t>Arrest</a:t>
            </a:r>
            <a:r>
              <a:rPr lang="de-DE" sz="2400" b="1" dirty="0"/>
              <a:t> </a:t>
            </a:r>
          </a:p>
          <a:p>
            <a:pPr algn="ctr"/>
            <a:r>
              <a:rPr lang="de-DE" sz="2400" b="1" dirty="0"/>
              <a:t>(§ 916 ZPO)  </a:t>
            </a:r>
            <a:r>
              <a:rPr lang="de-DE" b="1" dirty="0"/>
              <a:t>	</a:t>
            </a:r>
            <a:br>
              <a:rPr lang="de-DE" b="1" dirty="0"/>
            </a:br>
            <a:endParaRPr lang="de-DE" b="1"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177</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21" name="Abgerundetes Rechteck 20"/>
          <p:cNvSpPr/>
          <p:nvPr/>
        </p:nvSpPr>
        <p:spPr>
          <a:xfrm>
            <a:off x="934436" y="1864174"/>
            <a:ext cx="4466354" cy="10197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lgn="ctr">
              <a:tabLst>
                <a:tab pos="2116138" algn="l"/>
              </a:tabLst>
            </a:pPr>
            <a:r>
              <a:rPr lang="de-DE" sz="2800" b="1" dirty="0"/>
              <a:t>Einstweiliger Rechtsschutz</a:t>
            </a:r>
          </a:p>
        </p:txBody>
      </p:sp>
      <p:sp>
        <p:nvSpPr>
          <p:cNvPr id="2" name="Abgerundetes Rechteck 1"/>
          <p:cNvSpPr/>
          <p:nvPr/>
        </p:nvSpPr>
        <p:spPr>
          <a:xfrm>
            <a:off x="435769" y="5413983"/>
            <a:ext cx="11450210" cy="1366051"/>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Der </a:t>
            </a:r>
            <a:r>
              <a:rPr lang="de-DE" sz="2000" b="1" dirty="0"/>
              <a:t>Antragsteller/ Gläubiger </a:t>
            </a:r>
            <a:r>
              <a:rPr lang="de-DE" sz="2000" dirty="0"/>
              <a:t>muss </a:t>
            </a:r>
            <a:r>
              <a:rPr lang="de-DE" sz="2000" b="1" dirty="0"/>
              <a:t>seinen Anspruch </a:t>
            </a:r>
            <a:r>
              <a:rPr lang="de-DE" sz="2000" dirty="0"/>
              <a:t>sowie die besondere </a:t>
            </a:r>
            <a:r>
              <a:rPr lang="de-DE" sz="2000" b="1" dirty="0"/>
              <a:t>Eilbedürftigkeit glaubhaft </a:t>
            </a:r>
            <a:r>
              <a:rPr lang="de-DE" sz="2000" dirty="0"/>
              <a:t>machen, dann ergeht – in der Regel durch Beschluss und ohne vorherige Anhörung des Antragsgegners/ Schuldners – </a:t>
            </a:r>
            <a:r>
              <a:rPr lang="de-DE" sz="2000" b="1" dirty="0"/>
              <a:t>die einstweilige Verfügung/ der Arrest (§§ 922, 936 ZPO).</a:t>
            </a:r>
          </a:p>
        </p:txBody>
      </p:sp>
      <p:sp>
        <p:nvSpPr>
          <p:cNvPr id="12" name="Abgerundetes Rechteck 11"/>
          <p:cNvSpPr/>
          <p:nvPr/>
        </p:nvSpPr>
        <p:spPr>
          <a:xfrm>
            <a:off x="6832012" y="1842177"/>
            <a:ext cx="4466354" cy="101976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lgn="ctr">
              <a:tabLst>
                <a:tab pos="2116138" algn="l"/>
              </a:tabLst>
            </a:pPr>
            <a:r>
              <a:rPr lang="de-DE" sz="2800" b="1" dirty="0"/>
              <a:t>Gewährung durch</a:t>
            </a:r>
          </a:p>
        </p:txBody>
      </p:sp>
      <p:sp>
        <p:nvSpPr>
          <p:cNvPr id="3" name="Pfeil nach rechts 2"/>
          <p:cNvSpPr/>
          <p:nvPr/>
        </p:nvSpPr>
        <p:spPr>
          <a:xfrm>
            <a:off x="5643309" y="2113330"/>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Pfeil nach rechts 15"/>
          <p:cNvSpPr/>
          <p:nvPr/>
        </p:nvSpPr>
        <p:spPr>
          <a:xfrm>
            <a:off x="5626910" y="3255287"/>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Pfeil nach rechts 16"/>
          <p:cNvSpPr/>
          <p:nvPr/>
        </p:nvSpPr>
        <p:spPr>
          <a:xfrm>
            <a:off x="5643309" y="4518163"/>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Gefaltete Ecke 23"/>
          <p:cNvSpPr/>
          <p:nvPr/>
        </p:nvSpPr>
        <p:spPr>
          <a:xfrm rot="20545346">
            <a:off x="372503" y="348055"/>
            <a:ext cx="1773131" cy="1824133"/>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Vorläufige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Verfahren!</a:t>
            </a:r>
          </a:p>
        </p:txBody>
      </p:sp>
    </p:spTree>
    <p:extLst>
      <p:ext uri="{BB962C8B-B14F-4D97-AF65-F5344CB8AC3E}">
        <p14:creationId xmlns:p14="http://schemas.microsoft.com/office/powerpoint/2010/main" val="129315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p:cTn id="61" dur="1000" fill="hold"/>
                                        <p:tgtEl>
                                          <p:spTgt spid="24"/>
                                        </p:tgtEl>
                                        <p:attrNameLst>
                                          <p:attrName>ppt_w</p:attrName>
                                        </p:attrNameLst>
                                      </p:cBhvr>
                                      <p:tavLst>
                                        <p:tav tm="0">
                                          <p:val>
                                            <p:fltVal val="0"/>
                                          </p:val>
                                        </p:tav>
                                        <p:tav tm="100000">
                                          <p:val>
                                            <p:strVal val="#ppt_w"/>
                                          </p:val>
                                        </p:tav>
                                      </p:tavLst>
                                    </p:anim>
                                    <p:anim calcmode="lin" valueType="num">
                                      <p:cBhvr>
                                        <p:cTn id="62" dur="1000" fill="hold"/>
                                        <p:tgtEl>
                                          <p:spTgt spid="24"/>
                                        </p:tgtEl>
                                        <p:attrNameLst>
                                          <p:attrName>ppt_h</p:attrName>
                                        </p:attrNameLst>
                                      </p:cBhvr>
                                      <p:tavLst>
                                        <p:tav tm="0">
                                          <p:val>
                                            <p:fltVal val="0"/>
                                          </p:val>
                                        </p:tav>
                                        <p:tav tm="100000">
                                          <p:val>
                                            <p:strVal val="#ppt_h"/>
                                          </p:val>
                                        </p:tav>
                                      </p:tavLst>
                                    </p:anim>
                                    <p:anim calcmode="lin" valueType="num">
                                      <p:cBhvr>
                                        <p:cTn id="63" dur="1000" fill="hold"/>
                                        <p:tgtEl>
                                          <p:spTgt spid="24"/>
                                        </p:tgtEl>
                                        <p:attrNameLst>
                                          <p:attrName>style.rotation</p:attrName>
                                        </p:attrNameLst>
                                      </p:cBhvr>
                                      <p:tavLst>
                                        <p:tav tm="0">
                                          <p:val>
                                            <p:fltVal val="90"/>
                                          </p:val>
                                        </p:tav>
                                        <p:tav tm="100000">
                                          <p:val>
                                            <p:fltVal val="0"/>
                                          </p:val>
                                        </p:tav>
                                      </p:tavLst>
                                    </p:anim>
                                    <p:animEffect transition="in" filter="fade">
                                      <p:cBhvr>
                                        <p:cTn id="64" dur="1000"/>
                                        <p:tgtEl>
                                          <p:spTgt spid="24"/>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16" fill="hold" grpId="0" nodeType="clickEffect">
                                  <p:stCondLst>
                                    <p:cond delay="0"/>
                                  </p:stCondLst>
                                  <p:childTnLst>
                                    <p:set>
                                      <p:cBhvr>
                                        <p:cTn id="68" dur="1" fill="hold">
                                          <p:stCondLst>
                                            <p:cond delay="0"/>
                                          </p:stCondLst>
                                        </p:cTn>
                                        <p:tgtEl>
                                          <p:spTgt spid="2"/>
                                        </p:tgtEl>
                                        <p:attrNameLst>
                                          <p:attrName>style.visibility</p:attrName>
                                        </p:attrNameLst>
                                      </p:cBhvr>
                                      <p:to>
                                        <p:strVal val="visible"/>
                                      </p:to>
                                    </p:set>
                                    <p:anim calcmode="lin" valueType="num">
                                      <p:cBhvr>
                                        <p:cTn id="69" dur="500" fill="hold"/>
                                        <p:tgtEl>
                                          <p:spTgt spid="2"/>
                                        </p:tgtEl>
                                        <p:attrNameLst>
                                          <p:attrName>ppt_w</p:attrName>
                                        </p:attrNameLst>
                                      </p:cBhvr>
                                      <p:tavLst>
                                        <p:tav tm="0">
                                          <p:val>
                                            <p:fltVal val="0"/>
                                          </p:val>
                                        </p:tav>
                                        <p:tav tm="100000">
                                          <p:val>
                                            <p:strVal val="#ppt_w"/>
                                          </p:val>
                                        </p:tav>
                                      </p:tavLst>
                                    </p:anim>
                                    <p:anim calcmode="lin" valueType="num">
                                      <p:cBhvr>
                                        <p:cTn id="70" dur="500" fill="hold"/>
                                        <p:tgtEl>
                                          <p:spTgt spid="2"/>
                                        </p:tgtEl>
                                        <p:attrNameLst>
                                          <p:attrName>ppt_h</p:attrName>
                                        </p:attrNameLst>
                                      </p:cBhvr>
                                      <p:tavLst>
                                        <p:tav tm="0">
                                          <p:val>
                                            <p:fltVal val="0"/>
                                          </p:val>
                                        </p:tav>
                                        <p:tav tm="100000">
                                          <p:val>
                                            <p:strVal val="#ppt_h"/>
                                          </p:val>
                                        </p:tav>
                                      </p:tavLst>
                                    </p:anim>
                                    <p:animEffect transition="in" filter="fade">
                                      <p:cBhvr>
                                        <p:cTn id="7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13" grpId="0" animBg="1"/>
      <p:bldP spid="4" grpId="0" animBg="1"/>
      <p:bldP spid="21" grpId="0" animBg="1"/>
      <p:bldP spid="2" grpId="0" animBg="1"/>
      <p:bldP spid="12" grpId="0" animBg="1"/>
      <p:bldP spid="3" grpId="0" animBg="1"/>
      <p:bldP spid="16" grpId="0" animBg="1"/>
      <p:bldP spid="17" grpId="0" animBg="1"/>
      <p:bldP spid="2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ext uri="{D42A27DB-BD31-4B8C-83A1-F6EECF244321}">
                <p14:modId xmlns:p14="http://schemas.microsoft.com/office/powerpoint/2010/main" val="2287411600"/>
              </p:ext>
            </p:extLst>
          </p:nvPr>
        </p:nvGraphicFramePr>
        <p:xfrm>
          <a:off x="2158397" y="2336760"/>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a:solidFill>
                            <a:schemeClr val="tx1">
                              <a:lumMod val="85000"/>
                              <a:lumOff val="15000"/>
                            </a:schemeClr>
                          </a:solidFill>
                          <a:effectLst/>
                        </a:rPr>
                        <a:t>1,5 Verfahrensgebühr KV</a:t>
                      </a:r>
                      <a:r>
                        <a:rPr lang="de-DE" sz="1600" baseline="0" dirty="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3.000,00 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188,25</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a:solidFill>
                            <a:schemeClr val="tx1">
                              <a:lumMod val="85000"/>
                              <a:lumOff val="15000"/>
                            </a:schemeClr>
                          </a:solidFill>
                          <a:effectLst/>
                        </a:rPr>
                        <a:t>A´st</a:t>
                      </a:r>
                      <a:r>
                        <a:rPr lang="de-DE" sz="1600" dirty="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Rest </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188,25 </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446166" y="4401005"/>
            <a:ext cx="5966849" cy="1596325"/>
          </a:xfrm>
          <a:prstGeom prst="wedgeRoundRectCallout">
            <a:avLst>
              <a:gd name="adj1" fmla="val 59653"/>
              <a:gd name="adj2" fmla="val -54975"/>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In diesem Fall würde es bei der berechneten Gebühr bleiben, Kostenschuldner wäre aber der Antragsteller des Verfahrens, da die einstweilige Verfügung (inkl. Kostenentscheidung) nicht vollzogen wurde. „Sie konnte Ihre Wirkung nicht entfalten.“</a:t>
            </a:r>
          </a:p>
        </p:txBody>
      </p:sp>
      <p:sp>
        <p:nvSpPr>
          <p:cNvPr id="3" name="Abgerundete rechteckige Legende 2"/>
          <p:cNvSpPr/>
          <p:nvPr/>
        </p:nvSpPr>
        <p:spPr>
          <a:xfrm>
            <a:off x="7358825" y="4758045"/>
            <a:ext cx="2696705" cy="1449092"/>
          </a:xfrm>
          <a:prstGeom prst="wedgeRoundRectCallout">
            <a:avLst>
              <a:gd name="adj1" fmla="val -52400"/>
              <a:gd name="adj2" fmla="val -103310"/>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Die offenen Kosten werden bei der KEJ zum Soll gestellt.</a:t>
            </a:r>
          </a:p>
        </p:txBody>
      </p:sp>
      <p:sp>
        <p:nvSpPr>
          <p:cNvPr id="12" name="Abgerundete rechteckige Legende 11"/>
          <p:cNvSpPr/>
          <p:nvPr/>
        </p:nvSpPr>
        <p:spPr>
          <a:xfrm>
            <a:off x="9104923" y="3336740"/>
            <a:ext cx="2378990" cy="1596325"/>
          </a:xfrm>
          <a:prstGeom prst="wedgeRoundRectCallout">
            <a:avLst>
              <a:gd name="adj1" fmla="val -114971"/>
              <a:gd name="adj2" fmla="val -22936"/>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Kostenschuldner ist der </a:t>
            </a:r>
            <a:r>
              <a:rPr lang="de-DE" dirty="0" err="1"/>
              <a:t>A´st</a:t>
            </a:r>
            <a:r>
              <a:rPr lang="de-DE" dirty="0"/>
              <a:t>.</a:t>
            </a:r>
          </a:p>
        </p:txBody>
      </p:sp>
      <p:sp>
        <p:nvSpPr>
          <p:cNvPr id="13" name="Abgerundetes Rechteck 12"/>
          <p:cNvSpPr/>
          <p:nvPr/>
        </p:nvSpPr>
        <p:spPr>
          <a:xfrm>
            <a:off x="1317355" y="1086192"/>
            <a:ext cx="9957661" cy="11466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Die einstweilige Verfügung konnte nicht innerhalb der Vollziehungsfrist an den Antragsgegner zugestellt werden.</a:t>
            </a:r>
          </a:p>
        </p:txBody>
      </p:sp>
      <p:sp>
        <p:nvSpPr>
          <p:cNvPr id="24" name="Gefaltete Ecke 23"/>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p>
        </p:txBody>
      </p:sp>
    </p:spTree>
    <p:extLst>
      <p:ext uri="{BB962C8B-B14F-4D97-AF65-F5344CB8AC3E}">
        <p14:creationId xmlns:p14="http://schemas.microsoft.com/office/powerpoint/2010/main" val="300584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1)">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heel(1)">
                                      <p:cBhvr>
                                        <p:cTn id="20" dur="20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heel(1)">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184</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608600" y="1478823"/>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KV-Nummern :</a:t>
              </a:r>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Gebühren</a:t>
              </a:r>
            </a:p>
          </p:txBody>
        </p:sp>
      </p:grpSp>
      <p:grpSp>
        <p:nvGrpSpPr>
          <p:cNvPr id="9" name="Gruppieren 8"/>
          <p:cNvGrpSpPr/>
          <p:nvPr/>
        </p:nvGrpSpPr>
        <p:grpSpPr>
          <a:xfrm>
            <a:off x="608600" y="3542867"/>
            <a:ext cx="10843829" cy="1955734"/>
            <a:chOff x="829296" y="4307431"/>
            <a:chExt cx="10843829" cy="1955734"/>
          </a:xfrm>
          <a:solidFill>
            <a:schemeClr val="accent2">
              <a:lumMod val="75000"/>
            </a:schemeClr>
          </a:solidFill>
        </p:grpSpPr>
        <p:sp>
          <p:nvSpPr>
            <p:cNvPr id="8" name="Abgerundetes Rechteck 7"/>
            <p:cNvSpPr/>
            <p:nvPr/>
          </p:nvSpPr>
          <p:spPr>
            <a:xfrm>
              <a:off x="1961234" y="4464401"/>
              <a:ext cx="9711891" cy="17987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Ermäßigung auf 1,0 bei Verfahrensbeendigung durch Antragsrücknahme, Anerkenntnis- oder Verzichtsurteil oder ein Urteil nach § 313 a II ZPO, gerichtlichen Vergleich oder Erledigungserklärung nach § 91 a ZPO mit Anerkenntnis bzw. Parteieneinig. bzgl. der Kosten</a:t>
              </a:r>
            </a:p>
          </p:txBody>
        </p:sp>
        <p:sp>
          <p:nvSpPr>
            <p:cNvPr id="13" name="Abgerundetes Rechteck 12"/>
            <p:cNvSpPr/>
            <p:nvPr/>
          </p:nvSpPr>
          <p:spPr>
            <a:xfrm>
              <a:off x="829296" y="4307431"/>
              <a:ext cx="2302746"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1411</a:t>
              </a:r>
            </a:p>
          </p:txBody>
        </p:sp>
      </p:grpSp>
      <p:grpSp>
        <p:nvGrpSpPr>
          <p:cNvPr id="17" name="Gruppieren 16"/>
          <p:cNvGrpSpPr/>
          <p:nvPr/>
        </p:nvGrpSpPr>
        <p:grpSpPr>
          <a:xfrm>
            <a:off x="608600" y="5553474"/>
            <a:ext cx="9735551" cy="1151394"/>
            <a:chOff x="961186" y="4309049"/>
            <a:chExt cx="9735551" cy="1151394"/>
          </a:xfrm>
        </p:grpSpPr>
        <p:sp>
          <p:nvSpPr>
            <p:cNvPr id="19" name="Abgerundetes Rechteck 18"/>
            <p:cNvSpPr/>
            <p:nvPr/>
          </p:nvSpPr>
          <p:spPr>
            <a:xfrm>
              <a:off x="2177549" y="4599435"/>
              <a:ext cx="8519188" cy="86100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Erhöhung auf 3,0 bei Verfahrensbeendigung durch Urteil oder Beschluss nach § 91 a ZPO (mit streitiger Kostenentscheidung) oder § 269 III 3 ZPO</a:t>
              </a:r>
            </a:p>
          </p:txBody>
        </p:sp>
        <p:sp>
          <p:nvSpPr>
            <p:cNvPr id="20" name="Abgerundetes Rechteck 19"/>
            <p:cNvSpPr/>
            <p:nvPr/>
          </p:nvSpPr>
          <p:spPr>
            <a:xfrm>
              <a:off x="961186" y="4309049"/>
              <a:ext cx="226387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1412</a:t>
              </a:r>
            </a:p>
          </p:txBody>
        </p:sp>
      </p:grpSp>
      <p:grpSp>
        <p:nvGrpSpPr>
          <p:cNvPr id="22" name="Gruppieren 21"/>
          <p:cNvGrpSpPr/>
          <p:nvPr/>
        </p:nvGrpSpPr>
        <p:grpSpPr>
          <a:xfrm>
            <a:off x="608600" y="2699610"/>
            <a:ext cx="8319285" cy="739319"/>
            <a:chOff x="871538" y="3029898"/>
            <a:chExt cx="8319285" cy="739319"/>
          </a:xfrm>
        </p:grpSpPr>
        <p:grpSp>
          <p:nvGrpSpPr>
            <p:cNvPr id="4" name="Gruppieren 3"/>
            <p:cNvGrpSpPr/>
            <p:nvPr/>
          </p:nvGrpSpPr>
          <p:grpSpPr>
            <a:xfrm>
              <a:off x="871538" y="3029898"/>
              <a:ext cx="8319285" cy="739319"/>
              <a:chOff x="340444" y="3651604"/>
              <a:chExt cx="8430764" cy="1436391"/>
            </a:xfrm>
          </p:grpSpPr>
          <p:sp>
            <p:nvSpPr>
              <p:cNvPr id="3" name="Abgerundetes Rechteck 2"/>
              <p:cNvSpPr/>
              <p:nvPr/>
            </p:nvSpPr>
            <p:spPr>
              <a:xfrm>
                <a:off x="1467855" y="3907886"/>
                <a:ext cx="7303353" cy="11801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4212" cy="67775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1410</a:t>
                </a:r>
              </a:p>
            </p:txBody>
          </p:sp>
        </p:grpSp>
        <p:sp>
          <p:nvSpPr>
            <p:cNvPr id="16" name="Rechteck 15"/>
            <p:cNvSpPr/>
            <p:nvPr/>
          </p:nvSpPr>
          <p:spPr>
            <a:xfrm>
              <a:off x="3599144" y="3257331"/>
              <a:ext cx="4804392" cy="400110"/>
            </a:xfrm>
            <a:prstGeom prst="rect">
              <a:avLst/>
            </a:prstGeom>
          </p:spPr>
          <p:txBody>
            <a:bodyPr wrap="none">
              <a:spAutoFit/>
            </a:bodyPr>
            <a:lstStyle/>
            <a:p>
              <a:r>
                <a:rPr lang="de-DE" sz="2000" dirty="0">
                  <a:solidFill>
                    <a:schemeClr val="bg1"/>
                  </a:solidFill>
                </a:rPr>
                <a:t>grundsätzlich entsteht eine 1,5fache Gebühr</a:t>
              </a:r>
            </a:p>
          </p:txBody>
        </p:sp>
      </p:grpSp>
    </p:spTree>
    <p:extLst>
      <p:ext uri="{BB962C8B-B14F-4D97-AF65-F5344CB8AC3E}">
        <p14:creationId xmlns:p14="http://schemas.microsoft.com/office/powerpoint/2010/main" val="3263789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Im bereits genannten Beispielfall legt B Widerspruch gegen die </a:t>
            </a:r>
            <a:r>
              <a:rPr lang="de-DE" sz="2000" b="1" dirty="0" err="1"/>
              <a:t>eintw</a:t>
            </a:r>
            <a:r>
              <a:rPr lang="de-DE" sz="2000" b="1" dirty="0"/>
              <a:t>. </a:t>
            </a:r>
            <a:r>
              <a:rPr lang="de-DE" sz="2000" b="1" dirty="0" err="1"/>
              <a:t>Vfg</a:t>
            </a:r>
            <a:r>
              <a:rPr lang="de-DE" sz="2000" b="1" dirty="0"/>
              <a:t>. Ein und beantragt den Verfügungsantrag zurückzuweisen.</a:t>
            </a:r>
          </a:p>
          <a:p>
            <a:pPr algn="ctr"/>
            <a:r>
              <a:rPr lang="de-DE" sz="2000" b="1" dirty="0"/>
              <a:t>Nach mündlicher Verhandlung ergeht ein Urteil mit dem der Widerspruch zurückgewiesen wird und B die weiteren Kosten des Verfahrens auferlegt werden.</a:t>
            </a: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584820" y="1797508"/>
            <a:ext cx="10244378" cy="2563676"/>
            <a:chOff x="584820" y="1866771"/>
            <a:chExt cx="10244378" cy="2563676"/>
          </a:xfrm>
        </p:grpSpPr>
        <p:sp>
          <p:nvSpPr>
            <p:cNvPr id="5" name="Abgerundetes Rechteck 4"/>
            <p:cNvSpPr/>
            <p:nvPr/>
          </p:nvSpPr>
          <p:spPr>
            <a:xfrm>
              <a:off x="871537" y="1866771"/>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Bei einem Widerspruchverfahrens ist mit den o.g. Gebühren des Anordnungsverfahrens abgegolten (es ist also keine besondere Angelegenheit), jedoch kommt es in der Regel nach Widerspruch zur Gebührenerhöhung gem. KN-Nr. 1412, da in der Praxis dann regelmäßig mündlich verhandelt und durch Endurteil entschieden wird. </a:t>
              </a:r>
            </a:p>
          </p:txBody>
        </p:sp>
        <p:sp>
          <p:nvSpPr>
            <p:cNvPr id="6" name="Abgerundetes Rechteck 5"/>
            <p:cNvSpPr/>
            <p:nvPr/>
          </p:nvSpPr>
          <p:spPr>
            <a:xfrm>
              <a:off x="584820" y="3906683"/>
              <a:ext cx="229508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Beispiel:</a:t>
              </a:r>
            </a:p>
          </p:txBody>
        </p:sp>
      </p:grpSp>
    </p:spTree>
    <p:extLst>
      <p:ext uri="{BB962C8B-B14F-4D97-AF65-F5344CB8AC3E}">
        <p14:creationId xmlns:p14="http://schemas.microsoft.com/office/powerpoint/2010/main" val="315540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ext uri="{D42A27DB-BD31-4B8C-83A1-F6EECF244321}">
                <p14:modId xmlns:p14="http://schemas.microsoft.com/office/powerpoint/2010/main" val="3201079454"/>
              </p:ext>
            </p:extLst>
          </p:nvPr>
        </p:nvGraphicFramePr>
        <p:xfrm>
          <a:off x="2166146" y="1330970"/>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a:solidFill>
                            <a:schemeClr val="tx1">
                              <a:lumMod val="85000"/>
                              <a:lumOff val="15000"/>
                            </a:schemeClr>
                          </a:solidFill>
                          <a:effectLst/>
                        </a:rPr>
                        <a:t>3,0 Verfahrensgebühr KV</a:t>
                      </a:r>
                      <a:r>
                        <a:rPr lang="de-DE" sz="1600" baseline="0" dirty="0">
                          <a:solidFill>
                            <a:schemeClr val="tx1">
                              <a:lumMod val="85000"/>
                              <a:lumOff val="15000"/>
                            </a:schemeClr>
                          </a:solidFill>
                          <a:effectLst/>
                        </a:rPr>
                        <a:t> 1412</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3.000,00 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376,50 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a:solidFill>
                            <a:schemeClr val="tx1">
                              <a:lumMod val="85000"/>
                              <a:lumOff val="15000"/>
                            </a:schemeClr>
                          </a:solidFill>
                          <a:effectLst/>
                        </a:rPr>
                        <a:t>A´st</a:t>
                      </a:r>
                      <a:r>
                        <a:rPr lang="de-DE" sz="1600" dirty="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r>
                        <a:rPr lang="de-DE" sz="1600" dirty="0">
                          <a:solidFill>
                            <a:schemeClr val="tx1">
                              <a:lumMod val="85000"/>
                              <a:lumOff val="15000"/>
                            </a:schemeClr>
                          </a:solidFill>
                          <a:effectLst/>
                          <a:latin typeface="Calibri" panose="020F0502020204030204" pitchFamily="34" charset="0"/>
                          <a:cs typeface="Calibri" panose="020F0502020204030204" pitchFamily="34" charset="0"/>
                        </a:rPr>
                        <a:t>Abzüglich</a:t>
                      </a:r>
                      <a:r>
                        <a:rPr lang="de-DE" sz="1600" baseline="0" dirty="0">
                          <a:solidFill>
                            <a:schemeClr val="tx1">
                              <a:lumMod val="85000"/>
                              <a:lumOff val="15000"/>
                            </a:schemeClr>
                          </a:solidFill>
                          <a:effectLst/>
                          <a:latin typeface="Calibri" panose="020F0502020204030204" pitchFamily="34" charset="0"/>
                          <a:cs typeface="Calibri" panose="020F0502020204030204" pitchFamily="34" charset="0"/>
                        </a:rPr>
                        <a:t> bereits erfordert/gezahlt</a:t>
                      </a:r>
                      <a:endParaRPr lang="de-DE" sz="1600" dirty="0">
                        <a:solidFill>
                          <a:schemeClr val="tx1">
                            <a:lumMod val="85000"/>
                            <a:lumOff val="15000"/>
                          </a:schemeClr>
                        </a:solidFill>
                        <a:effectLst/>
                        <a:latin typeface="Calibri" panose="020F0502020204030204" pitchFamily="34" charset="0"/>
                        <a:cs typeface="Calibri" panose="020F0502020204030204" pitchFamily="34"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188,25 </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r>
                        <a:rPr lang="de-DE" sz="1600" b="1" dirty="0">
                          <a:solidFill>
                            <a:schemeClr val="tx1">
                              <a:lumMod val="85000"/>
                              <a:lumOff val="15000"/>
                            </a:schemeClr>
                          </a:solidFill>
                          <a:effectLst/>
                          <a:latin typeface="+mn-lt"/>
                        </a:rPr>
                        <a:t>Rest</a:t>
                      </a: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b="1" dirty="0">
                          <a:solidFill>
                            <a:schemeClr val="tx1">
                              <a:lumMod val="85000"/>
                              <a:lumOff val="15000"/>
                            </a:schemeClr>
                          </a:solidFill>
                        </a:rPr>
                        <a:t>188,25</a:t>
                      </a: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7819239" y="4208990"/>
            <a:ext cx="2378990" cy="1596325"/>
          </a:xfrm>
          <a:prstGeom prst="wedgeRoundRectCallout">
            <a:avLst>
              <a:gd name="adj1" fmla="val -57966"/>
              <a:gd name="adj2" fmla="val -87014"/>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Kostenschuldner ist der </a:t>
            </a:r>
            <a:r>
              <a:rPr lang="de-DE" dirty="0" err="1"/>
              <a:t>A´geg</a:t>
            </a:r>
            <a:r>
              <a:rPr lang="de-DE" dirty="0"/>
              <a:t>. gem. </a:t>
            </a:r>
          </a:p>
          <a:p>
            <a:pPr algn="ctr"/>
            <a:r>
              <a:rPr lang="de-DE" dirty="0"/>
              <a:t>§ 29 Nr.1 GKG</a:t>
            </a:r>
          </a:p>
        </p:txBody>
      </p:sp>
      <p:sp>
        <p:nvSpPr>
          <p:cNvPr id="3" name="Abgerundete rechteckige Legende 2"/>
          <p:cNvSpPr/>
          <p:nvPr/>
        </p:nvSpPr>
        <p:spPr>
          <a:xfrm>
            <a:off x="1613640" y="4488746"/>
            <a:ext cx="2696705" cy="1449092"/>
          </a:xfrm>
          <a:prstGeom prst="wedgeRoundRectCallout">
            <a:avLst>
              <a:gd name="adj1" fmla="val 139841"/>
              <a:gd name="adj2" fmla="val -98497"/>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Die offenen Kosten werden bei der KEJ zum Soll gestellt.</a:t>
            </a:r>
          </a:p>
        </p:txBody>
      </p:sp>
      <p:sp>
        <p:nvSpPr>
          <p:cNvPr id="12" name="Abgerundete rechteckige Legende 11"/>
          <p:cNvSpPr/>
          <p:nvPr/>
        </p:nvSpPr>
        <p:spPr>
          <a:xfrm>
            <a:off x="9407139" y="2809003"/>
            <a:ext cx="2378990" cy="1596325"/>
          </a:xfrm>
          <a:prstGeom prst="wedgeRoundRectCallout">
            <a:avLst>
              <a:gd name="adj1" fmla="val -67088"/>
              <a:gd name="adj2" fmla="val -74878"/>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Antragsteller haftet in voller Höhe gem.</a:t>
            </a:r>
          </a:p>
          <a:p>
            <a:pPr algn="ctr"/>
            <a:r>
              <a:rPr lang="de-DE" dirty="0"/>
              <a:t>§ 22 I GKG</a:t>
            </a:r>
          </a:p>
        </p:txBody>
      </p:sp>
      <p:sp>
        <p:nvSpPr>
          <p:cNvPr id="15" name="Gefaltete Ecke 14"/>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p>
        </p:txBody>
      </p:sp>
    </p:spTree>
    <p:extLst>
      <p:ext uri="{BB962C8B-B14F-4D97-AF65-F5344CB8AC3E}">
        <p14:creationId xmlns:p14="http://schemas.microsoft.com/office/powerpoint/2010/main" val="210014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fltVal val="0"/>
                                          </p:val>
                                        </p:tav>
                                        <p:tav tm="100000">
                                          <p:val>
                                            <p:strVal val="#ppt_w"/>
                                          </p:val>
                                        </p:tav>
                                      </p:tavLst>
                                    </p:anim>
                                    <p:anim calcmode="lin" valueType="num">
                                      <p:cBhvr>
                                        <p:cTn id="23" dur="1000" fill="hold"/>
                                        <p:tgtEl>
                                          <p:spTgt spid="15"/>
                                        </p:tgtEl>
                                        <p:attrNameLst>
                                          <p:attrName>ppt_h</p:attrName>
                                        </p:attrNameLst>
                                      </p:cBhvr>
                                      <p:tavLst>
                                        <p:tav tm="0">
                                          <p:val>
                                            <p:fltVal val="0"/>
                                          </p:val>
                                        </p:tav>
                                        <p:tav tm="100000">
                                          <p:val>
                                            <p:strVal val="#ppt_h"/>
                                          </p:val>
                                        </p:tav>
                                      </p:tavLst>
                                    </p:anim>
                                    <p:anim calcmode="lin" valueType="num">
                                      <p:cBhvr>
                                        <p:cTn id="24" dur="1000" fill="hold"/>
                                        <p:tgtEl>
                                          <p:spTgt spid="15"/>
                                        </p:tgtEl>
                                        <p:attrNameLst>
                                          <p:attrName>style.rotation</p:attrName>
                                        </p:attrNameLst>
                                      </p:cBhvr>
                                      <p:tavLst>
                                        <p:tav tm="0">
                                          <p:val>
                                            <p:fltVal val="90"/>
                                          </p:val>
                                        </p:tav>
                                        <p:tav tm="100000">
                                          <p:val>
                                            <p:fltVal val="0"/>
                                          </p:val>
                                        </p:tav>
                                      </p:tavLst>
                                    </p:anim>
                                    <p:animEffect transition="in" filter="fade">
                                      <p:cBhvr>
                                        <p:cTn id="2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Im bereits genannten Beispielfall legt B Widerspruch gegen die </a:t>
            </a:r>
            <a:r>
              <a:rPr lang="de-DE" sz="2000" b="1" dirty="0" err="1"/>
              <a:t>eintw</a:t>
            </a:r>
            <a:r>
              <a:rPr lang="de-DE" sz="2000" b="1" dirty="0"/>
              <a:t>. </a:t>
            </a:r>
            <a:r>
              <a:rPr lang="de-DE" sz="2000" b="1" dirty="0" err="1"/>
              <a:t>Vfg</a:t>
            </a:r>
            <a:r>
              <a:rPr lang="de-DE" sz="2000" b="1" dirty="0"/>
              <a:t>. Ein und beantragt den Verfügungsantrag zurückzuweisen.</a:t>
            </a:r>
          </a:p>
          <a:p>
            <a:pPr algn="ctr"/>
            <a:r>
              <a:rPr lang="de-DE" sz="2000" b="1" dirty="0"/>
              <a:t>Nach mündlicher Verhandlung ergeht ein Urteil mit dem der Widerspruch zurückgewiesen wird und B die weiteren Kosten des Verfahrens auferlegt werden.</a:t>
            </a: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584820" y="1797508"/>
            <a:ext cx="10244378" cy="2563676"/>
            <a:chOff x="584820" y="1866771"/>
            <a:chExt cx="10244378" cy="2563676"/>
          </a:xfrm>
        </p:grpSpPr>
        <p:sp>
          <p:nvSpPr>
            <p:cNvPr id="5" name="Abgerundetes Rechteck 4"/>
            <p:cNvSpPr/>
            <p:nvPr/>
          </p:nvSpPr>
          <p:spPr>
            <a:xfrm>
              <a:off x="871537" y="1866771"/>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Bei einem Widerspruchverfahrens ist mit den o.g. Gebühren des Anordnungsverfahrens abgegolten (es ist also keine besondere Angelegenheit), jedoch kommt es in der Regel nach Widerspruch zur Gebührenerhöhung gem. KN-Nr. 1412, da in der Praxis dann regelmäßig mündlich verhandelt und durch Endurteil entschieden wird. </a:t>
              </a:r>
            </a:p>
          </p:txBody>
        </p:sp>
        <p:sp>
          <p:nvSpPr>
            <p:cNvPr id="6" name="Abgerundetes Rechteck 5"/>
            <p:cNvSpPr/>
            <p:nvPr/>
          </p:nvSpPr>
          <p:spPr>
            <a:xfrm>
              <a:off x="584820" y="3906683"/>
              <a:ext cx="229508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Beispiel:</a:t>
              </a:r>
            </a:p>
          </p:txBody>
        </p:sp>
      </p:grpSp>
    </p:spTree>
    <p:extLst>
      <p:ext uri="{BB962C8B-B14F-4D97-AF65-F5344CB8AC3E}">
        <p14:creationId xmlns:p14="http://schemas.microsoft.com/office/powerpoint/2010/main" val="3037235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Nach mündlicher Verhandlung ergeht ein Urteil, mit welchem dem „Kostenwiderspruch“ stattgegeben und die einst. </a:t>
            </a:r>
            <a:r>
              <a:rPr lang="de-DE" sz="2000" b="1" dirty="0" err="1"/>
              <a:t>Vfg</a:t>
            </a:r>
            <a:r>
              <a:rPr lang="de-DE" sz="2000" b="1" dirty="0"/>
              <a:t>. Im Kostenpunkt aufgehoben wird.</a:t>
            </a:r>
          </a:p>
          <a:p>
            <a:pPr algn="ctr"/>
            <a:r>
              <a:rPr lang="de-DE" sz="2000" b="1" dirty="0"/>
              <a:t>Die Kosten des </a:t>
            </a:r>
            <a:r>
              <a:rPr lang="de-DE" sz="2000" b="1" dirty="0" err="1"/>
              <a:t>Anordungs</a:t>
            </a:r>
            <a:r>
              <a:rPr lang="de-DE" sz="2000" b="1" dirty="0"/>
              <a:t>- und des Widerspruchsverfahrens werden dem A auferlegt.</a:t>
            </a:r>
          </a:p>
          <a:p>
            <a:pPr algn="ctr"/>
            <a:r>
              <a:rPr lang="de-DE" sz="2000" b="1" dirty="0"/>
              <a:t>Der Streitwert für das Widerspruchsverfahren wird auf bis zu 1000,00 EUR festgesetzt.</a:t>
            </a: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744063" y="1782967"/>
            <a:ext cx="10086619" cy="2044744"/>
            <a:chOff x="742579" y="1919582"/>
            <a:chExt cx="10086619" cy="2044744"/>
          </a:xfrm>
        </p:grpSpPr>
        <p:sp>
          <p:nvSpPr>
            <p:cNvPr id="5" name="Abgerundetes Rechteck 4"/>
            <p:cNvSpPr/>
            <p:nvPr/>
          </p:nvSpPr>
          <p:spPr>
            <a:xfrm>
              <a:off x="871537" y="2079375"/>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B widerspricht der einst. </a:t>
              </a:r>
              <a:r>
                <a:rPr lang="de-DE" sz="2000" b="1" dirty="0" err="1"/>
                <a:t>Vfg</a:t>
              </a:r>
              <a:r>
                <a:rPr lang="de-DE" sz="2000" b="1" dirty="0"/>
                <a:t>. lediglich wegen der Kostenentscheidung und beantragt insoweit deren Aufhebung, sowie die Kosten des Verfahrens dem A aufzuerlegen.</a:t>
              </a:r>
            </a:p>
            <a:p>
              <a:pPr algn="ctr"/>
              <a:endParaRPr lang="de-DE" sz="2000" b="1" dirty="0"/>
            </a:p>
          </p:txBody>
        </p:sp>
        <p:sp>
          <p:nvSpPr>
            <p:cNvPr id="6" name="Abgerundetes Rechteck 5"/>
            <p:cNvSpPr/>
            <p:nvPr/>
          </p:nvSpPr>
          <p:spPr>
            <a:xfrm>
              <a:off x="742579" y="1919582"/>
              <a:ext cx="229508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Beispiel:</a:t>
              </a:r>
            </a:p>
          </p:txBody>
        </p:sp>
      </p:grpSp>
      <p:sp>
        <p:nvSpPr>
          <p:cNvPr id="13" name="Gefaltete Ecke 12"/>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p>
        </p:txBody>
      </p:sp>
      <p:sp>
        <p:nvSpPr>
          <p:cNvPr id="2" name="Abgerundetes Rechteck 1"/>
          <p:cNvSpPr/>
          <p:nvPr/>
        </p:nvSpPr>
        <p:spPr>
          <a:xfrm>
            <a:off x="1278610" y="3324386"/>
            <a:ext cx="9128502" cy="426770"/>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Gegenstand des Widerspruchs sind</a:t>
            </a:r>
            <a:r>
              <a:rPr lang="de-DE" dirty="0"/>
              <a:t> hier also nur </a:t>
            </a:r>
            <a:r>
              <a:rPr lang="de-DE" b="1" dirty="0"/>
              <a:t>die Verfahrenskosten </a:t>
            </a:r>
            <a:r>
              <a:rPr lang="de-DE" dirty="0"/>
              <a:t>!!</a:t>
            </a:r>
          </a:p>
        </p:txBody>
      </p:sp>
    </p:spTree>
    <p:extLst>
      <p:ext uri="{BB962C8B-B14F-4D97-AF65-F5344CB8AC3E}">
        <p14:creationId xmlns:p14="http://schemas.microsoft.com/office/powerpoint/2010/main" val="70248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ext uri="{D42A27DB-BD31-4B8C-83A1-F6EECF244321}">
                <p14:modId xmlns:p14="http://schemas.microsoft.com/office/powerpoint/2010/main" val="2054699172"/>
              </p:ext>
            </p:extLst>
          </p:nvPr>
        </p:nvGraphicFramePr>
        <p:xfrm>
          <a:off x="2172749" y="1223128"/>
          <a:ext cx="7613285" cy="5236756"/>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470771">
                <a:tc>
                  <a:txBody>
                    <a:bodyPr/>
                    <a:lstStyle/>
                    <a:p>
                      <a:r>
                        <a:rPr lang="de-DE" sz="1600" dirty="0">
                          <a:solidFill>
                            <a:schemeClr val="tx1">
                              <a:lumMod val="85000"/>
                              <a:lumOff val="15000"/>
                            </a:schemeClr>
                          </a:solidFill>
                          <a:effectLst/>
                        </a:rPr>
                        <a:t>1,5 Verfahrensgebühr KV</a:t>
                      </a:r>
                      <a:r>
                        <a:rPr lang="de-DE" sz="1600" baseline="0" dirty="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3.000,00 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188,25</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a:solidFill>
                            <a:schemeClr val="tx1">
                              <a:lumMod val="85000"/>
                              <a:lumOff val="15000"/>
                            </a:schemeClr>
                          </a:solidFill>
                          <a:effectLst/>
                        </a:rPr>
                        <a:t>A´st</a:t>
                      </a:r>
                      <a:r>
                        <a:rPr lang="de-DE" sz="1600" dirty="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474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a:solidFill>
                            <a:schemeClr val="tx1">
                              <a:lumMod val="85000"/>
                              <a:lumOff val="15000"/>
                            </a:schemeClr>
                          </a:solidFill>
                          <a:effectLst/>
                        </a:rPr>
                        <a:t>1,5 </a:t>
                      </a:r>
                      <a:r>
                        <a:rPr lang="de-DE" sz="1600" dirty="0">
                          <a:solidFill>
                            <a:schemeClr val="tx1">
                              <a:lumMod val="85000"/>
                              <a:lumOff val="15000"/>
                            </a:schemeClr>
                          </a:solidFill>
                          <a:effectLst/>
                        </a:rPr>
                        <a:t>Verfahrensgebühr KV</a:t>
                      </a:r>
                      <a:r>
                        <a:rPr lang="de-DE" sz="1600" baseline="0" dirty="0">
                          <a:solidFill>
                            <a:schemeClr val="tx1">
                              <a:lumMod val="85000"/>
                              <a:lumOff val="15000"/>
                            </a:schemeClr>
                          </a:solidFill>
                          <a:effectLst/>
                        </a:rPr>
                        <a:t> 1412</a:t>
                      </a:r>
                      <a:endParaRPr lang="de-DE" sz="1600" dirty="0">
                        <a:solidFill>
                          <a:schemeClr val="tx1">
                            <a:lumMod val="85000"/>
                            <a:lumOff val="15000"/>
                          </a:schemeClr>
                        </a:solidFill>
                        <a:effectLst/>
                        <a:latin typeface="Calibri" panose="020F0502020204030204" pitchFamily="34" charset="0"/>
                        <a:cs typeface="Calibri" panose="020F0502020204030204" pitchFamily="34"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r>
                        <a:rPr lang="de-DE" sz="1600" dirty="0">
                          <a:solidFill>
                            <a:schemeClr val="tx1">
                              <a:lumMod val="85000"/>
                              <a:lumOff val="15000"/>
                            </a:schemeClr>
                          </a:solidFill>
                          <a:effectLst/>
                          <a:latin typeface="Helvetica" pitchFamily="2" charset="0"/>
                        </a:rPr>
                        <a:t>1.000,00</a:t>
                      </a: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91,50</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r>
                        <a:rPr lang="de-DE" sz="1600" dirty="0" err="1">
                          <a:solidFill>
                            <a:schemeClr val="tx1">
                              <a:lumMod val="85000"/>
                              <a:lumOff val="15000"/>
                            </a:schemeClr>
                          </a:solidFill>
                          <a:effectLst/>
                        </a:rPr>
                        <a:t>A´st</a:t>
                      </a:r>
                      <a:r>
                        <a:rPr lang="de-DE" sz="1600" dirty="0">
                          <a:solidFill>
                            <a:schemeClr val="tx1">
                              <a:lumMod val="85000"/>
                              <a:lumOff val="15000"/>
                            </a:schemeClr>
                          </a:solidFill>
                          <a:effectLst/>
                        </a:rPr>
                        <a:t>. voll</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420785">
                <a:tc>
                  <a:txBody>
                    <a:bodyPr/>
                    <a:lstStyle/>
                    <a:p>
                      <a:r>
                        <a:rPr lang="de-DE" sz="1600" b="1" dirty="0">
                          <a:solidFill>
                            <a:schemeClr val="tx1">
                              <a:lumMod val="85000"/>
                              <a:lumOff val="15000"/>
                            </a:schemeClr>
                          </a:solidFill>
                          <a:effectLst/>
                          <a:latin typeface="+mn-lt"/>
                        </a:rPr>
                        <a:t>Summe</a:t>
                      </a: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1" dirty="0">
                          <a:solidFill>
                            <a:schemeClr val="tx1">
                              <a:lumMod val="85000"/>
                              <a:lumOff val="15000"/>
                            </a:schemeClr>
                          </a:solidFill>
                        </a:rPr>
                        <a:t>279,75</a:t>
                      </a: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522532254"/>
                  </a:ext>
                </a:extLst>
              </a:tr>
              <a:tr h="502213">
                <a:tc>
                  <a:txBody>
                    <a:bodyPr/>
                    <a:lstStyle/>
                    <a:p>
                      <a:r>
                        <a:rPr lang="de-DE" sz="1600" b="0" dirty="0">
                          <a:solidFill>
                            <a:schemeClr val="tx1">
                              <a:lumMod val="85000"/>
                              <a:lumOff val="15000"/>
                            </a:schemeClr>
                          </a:solidFill>
                          <a:effectLst/>
                          <a:latin typeface="+mn-lt"/>
                        </a:rPr>
                        <a:t>Davon trägt</a:t>
                      </a:r>
                      <a:r>
                        <a:rPr lang="de-DE" sz="1600" b="0" baseline="0" dirty="0">
                          <a:solidFill>
                            <a:schemeClr val="tx1">
                              <a:lumMod val="85000"/>
                              <a:lumOff val="15000"/>
                            </a:schemeClr>
                          </a:solidFill>
                          <a:effectLst/>
                          <a:latin typeface="+mn-lt"/>
                        </a:rPr>
                        <a:t> A 100% mit </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dirty="0">
                          <a:solidFill>
                            <a:schemeClr val="tx1">
                              <a:lumMod val="85000"/>
                              <a:lumOff val="15000"/>
                            </a:schemeClr>
                          </a:solidFill>
                        </a:rPr>
                        <a:t>279,75</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2731329370"/>
                  </a:ext>
                </a:extLst>
              </a:tr>
              <a:tr h="471021">
                <a:tc>
                  <a:txBody>
                    <a:bodyPr/>
                    <a:lstStyle/>
                    <a:p>
                      <a:r>
                        <a:rPr lang="de-DE" sz="1600" b="0" dirty="0">
                          <a:solidFill>
                            <a:schemeClr val="tx1">
                              <a:lumMod val="85000"/>
                              <a:lumOff val="15000"/>
                            </a:schemeClr>
                          </a:solidFill>
                          <a:effectLst/>
                          <a:latin typeface="+mn-lt"/>
                        </a:rPr>
                        <a:t>gezahlt</a:t>
                      </a: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a:solidFill>
                            <a:schemeClr val="tx1">
                              <a:lumMod val="85000"/>
                              <a:lumOff val="15000"/>
                            </a:schemeClr>
                          </a:solidFill>
                        </a:rPr>
                        <a:t>   0,00</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1325197963"/>
                  </a:ext>
                </a:extLst>
              </a:tr>
              <a:tr h="536305">
                <a:tc>
                  <a:txBody>
                    <a:bodyPr/>
                    <a:lstStyle/>
                    <a:p>
                      <a:r>
                        <a:rPr lang="de-DE" sz="1600" b="1" dirty="0">
                          <a:solidFill>
                            <a:schemeClr val="tx1">
                              <a:lumMod val="85000"/>
                              <a:lumOff val="15000"/>
                            </a:schemeClr>
                          </a:solidFill>
                          <a:effectLst/>
                          <a:latin typeface="+mn-lt"/>
                        </a:rPr>
                        <a:t>Rest:</a:t>
                      </a: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1" dirty="0">
                          <a:solidFill>
                            <a:schemeClr val="tx1">
                              <a:lumMod val="85000"/>
                              <a:lumOff val="15000"/>
                            </a:schemeClr>
                          </a:solidFill>
                        </a:rPr>
                        <a:t>279,75</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1042536732"/>
                  </a:ext>
                </a:extLst>
              </a:tr>
              <a:tr h="536305">
                <a:tc>
                  <a:txBody>
                    <a:bodyPr/>
                    <a:lstStyle/>
                    <a:p>
                      <a:r>
                        <a:rPr lang="de-DE" sz="1600" b="0" dirty="0">
                          <a:solidFill>
                            <a:schemeClr val="tx1">
                              <a:lumMod val="85000"/>
                              <a:lumOff val="15000"/>
                            </a:schemeClr>
                          </a:solidFill>
                          <a:effectLst/>
                          <a:latin typeface="+mn-lt"/>
                        </a:rPr>
                        <a:t>Davon</a:t>
                      </a:r>
                      <a:r>
                        <a:rPr lang="de-DE" sz="1600" b="0" baseline="0" dirty="0">
                          <a:solidFill>
                            <a:schemeClr val="tx1">
                              <a:lumMod val="85000"/>
                              <a:lumOff val="15000"/>
                            </a:schemeClr>
                          </a:solidFill>
                          <a:effectLst/>
                          <a:latin typeface="+mn-lt"/>
                        </a:rPr>
                        <a:t> trägt B 0%</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a:solidFill>
                            <a:schemeClr val="tx1">
                              <a:lumMod val="85000"/>
                              <a:lumOff val="15000"/>
                            </a:schemeClr>
                          </a:solidFill>
                        </a:rPr>
                        <a:t>   0,00</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2498775028"/>
                  </a:ext>
                </a:extLst>
              </a:tr>
              <a:tr h="536305">
                <a:tc>
                  <a:txBody>
                    <a:bodyPr/>
                    <a:lstStyle/>
                    <a:p>
                      <a:r>
                        <a:rPr lang="de-DE" sz="1600" b="0" dirty="0">
                          <a:solidFill>
                            <a:schemeClr val="tx1">
                              <a:lumMod val="85000"/>
                              <a:lumOff val="15000"/>
                            </a:schemeClr>
                          </a:solidFill>
                          <a:effectLst/>
                          <a:latin typeface="+mn-lt"/>
                        </a:rPr>
                        <a:t>Gezahlt/erfordert</a:t>
                      </a: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a:solidFill>
                            <a:schemeClr val="tx1">
                              <a:lumMod val="85000"/>
                              <a:lumOff val="15000"/>
                            </a:schemeClr>
                          </a:solidFill>
                        </a:rPr>
                        <a:t>188,25</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3632298611"/>
                  </a:ext>
                </a:extLst>
              </a:tr>
              <a:tr h="536305">
                <a:tc>
                  <a:txBody>
                    <a:bodyPr/>
                    <a:lstStyle/>
                    <a:p>
                      <a:r>
                        <a:rPr lang="de-DE" sz="1600" b="1" dirty="0" err="1">
                          <a:solidFill>
                            <a:schemeClr val="tx1">
                              <a:lumMod val="85000"/>
                              <a:lumOff val="15000"/>
                            </a:schemeClr>
                          </a:solidFill>
                          <a:effectLst/>
                          <a:latin typeface="+mn-lt"/>
                        </a:rPr>
                        <a:t>zuviel</a:t>
                      </a:r>
                      <a:r>
                        <a:rPr lang="de-DE" sz="1600" b="1" dirty="0">
                          <a:solidFill>
                            <a:schemeClr val="tx1">
                              <a:lumMod val="85000"/>
                              <a:lumOff val="15000"/>
                            </a:schemeClr>
                          </a:solidFill>
                          <a:effectLst/>
                          <a:latin typeface="+mn-lt"/>
                        </a:rPr>
                        <a:t>:</a:t>
                      </a: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b="1" dirty="0">
                          <a:solidFill>
                            <a:schemeClr val="tx1">
                              <a:lumMod val="85000"/>
                              <a:lumOff val="15000"/>
                            </a:schemeClr>
                          </a:solidFill>
                        </a:rPr>
                        <a:t>188,25</a:t>
                      </a: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648826059"/>
                  </a:ext>
                </a:extLst>
              </a:tr>
            </a:tbl>
          </a:graphicData>
        </a:graphic>
      </p:graphicFrame>
      <p:sp>
        <p:nvSpPr>
          <p:cNvPr id="2" name="Abgerundete rechteckige Legende 1"/>
          <p:cNvSpPr/>
          <p:nvPr/>
        </p:nvSpPr>
        <p:spPr>
          <a:xfrm>
            <a:off x="9008734" y="2933096"/>
            <a:ext cx="2378990" cy="1596325"/>
          </a:xfrm>
          <a:prstGeom prst="wedgeRoundRectCallout">
            <a:avLst>
              <a:gd name="adj1" fmla="val -102266"/>
              <a:gd name="adj2" fmla="val -14198"/>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Kostenschuldner ist der </a:t>
            </a:r>
            <a:r>
              <a:rPr lang="de-DE" dirty="0" err="1"/>
              <a:t>A´st</a:t>
            </a:r>
            <a:r>
              <a:rPr lang="de-DE" dirty="0"/>
              <a:t>. gem. </a:t>
            </a:r>
          </a:p>
          <a:p>
            <a:pPr algn="ctr"/>
            <a:r>
              <a:rPr lang="de-DE" dirty="0"/>
              <a:t>§ 29 Nr.1 GKG</a:t>
            </a:r>
          </a:p>
        </p:txBody>
      </p:sp>
      <p:sp>
        <p:nvSpPr>
          <p:cNvPr id="3" name="Abgerundete rechteckige Legende 2"/>
          <p:cNvSpPr/>
          <p:nvPr/>
        </p:nvSpPr>
        <p:spPr>
          <a:xfrm>
            <a:off x="153685" y="2882619"/>
            <a:ext cx="2171061" cy="1131442"/>
          </a:xfrm>
          <a:prstGeom prst="wedgeRoundRectCallout">
            <a:avLst>
              <a:gd name="adj1" fmla="val 191853"/>
              <a:gd name="adj2" fmla="val -3310"/>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Die offenen Kosten werden bei der KEJ zum Soll gestellt.</a:t>
            </a:r>
          </a:p>
        </p:txBody>
      </p:sp>
      <p:sp>
        <p:nvSpPr>
          <p:cNvPr id="12" name="Abgerundete rechteckige Legende 11"/>
          <p:cNvSpPr/>
          <p:nvPr/>
        </p:nvSpPr>
        <p:spPr>
          <a:xfrm>
            <a:off x="9352895" y="1223128"/>
            <a:ext cx="2378990" cy="1596325"/>
          </a:xfrm>
          <a:prstGeom prst="wedgeRoundRectCallout">
            <a:avLst>
              <a:gd name="adj1" fmla="val -68717"/>
              <a:gd name="adj2" fmla="val 4734"/>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Antragsteller haftet in voller Höhe gem.</a:t>
            </a:r>
          </a:p>
          <a:p>
            <a:pPr algn="ctr"/>
            <a:r>
              <a:rPr lang="de-DE" dirty="0"/>
              <a:t>§ 22 I GKG</a:t>
            </a:r>
          </a:p>
        </p:txBody>
      </p:sp>
      <p:sp>
        <p:nvSpPr>
          <p:cNvPr id="15" name="Gefaltete Ecke 14"/>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p>
        </p:txBody>
      </p:sp>
      <p:sp>
        <p:nvSpPr>
          <p:cNvPr id="13" name="Abgerundete rechteckige Legende 12"/>
          <p:cNvSpPr/>
          <p:nvPr/>
        </p:nvSpPr>
        <p:spPr>
          <a:xfrm>
            <a:off x="9211400" y="4650300"/>
            <a:ext cx="2296092" cy="935705"/>
          </a:xfrm>
          <a:prstGeom prst="wedgeRoundRectCallout">
            <a:avLst>
              <a:gd name="adj1" fmla="val -127012"/>
              <a:gd name="adj2" fmla="val 55909"/>
              <a:gd name="adj3" fmla="val 16667"/>
            </a:avLst>
          </a:prstGeom>
          <a:solidFill>
            <a:srgbClr val="D2544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Keine</a:t>
            </a:r>
            <a:r>
              <a:rPr lang="de-DE" dirty="0"/>
              <a:t> </a:t>
            </a:r>
            <a:r>
              <a:rPr lang="de-DE" dirty="0" err="1"/>
              <a:t>Mithaft</a:t>
            </a:r>
            <a:r>
              <a:rPr lang="de-DE" dirty="0"/>
              <a:t> auf Seitens des </a:t>
            </a:r>
            <a:r>
              <a:rPr lang="de-DE" dirty="0" err="1"/>
              <a:t>A´geg</a:t>
            </a:r>
            <a:r>
              <a:rPr lang="de-DE" dirty="0"/>
              <a:t>.</a:t>
            </a:r>
          </a:p>
        </p:txBody>
      </p:sp>
      <p:sp>
        <p:nvSpPr>
          <p:cNvPr id="16" name="Abgerundete rechteckige Legende 15"/>
          <p:cNvSpPr/>
          <p:nvPr/>
        </p:nvSpPr>
        <p:spPr>
          <a:xfrm>
            <a:off x="153684" y="4951848"/>
            <a:ext cx="2171061" cy="1131442"/>
          </a:xfrm>
          <a:prstGeom prst="wedgeRoundRectCallout">
            <a:avLst>
              <a:gd name="adj1" fmla="val 252174"/>
              <a:gd name="adj2" fmla="val 59015"/>
              <a:gd name="adj3" fmla="val 16667"/>
            </a:avLst>
          </a:prstGeom>
          <a:solidFill>
            <a:srgbClr val="D2544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Die mit </a:t>
            </a:r>
            <a:r>
              <a:rPr lang="de-DE" b="1" dirty="0"/>
              <a:t>Kost18</a:t>
            </a:r>
            <a:r>
              <a:rPr lang="de-DE" dirty="0"/>
              <a:t> zurückerstattet werden.</a:t>
            </a:r>
          </a:p>
        </p:txBody>
      </p:sp>
    </p:spTree>
    <p:extLst>
      <p:ext uri="{BB962C8B-B14F-4D97-AF65-F5344CB8AC3E}">
        <p14:creationId xmlns:p14="http://schemas.microsoft.com/office/powerpoint/2010/main" val="212216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fltVal val="0"/>
                                          </p:val>
                                        </p:tav>
                                        <p:tav tm="100000">
                                          <p:val>
                                            <p:strVal val="#ppt_w"/>
                                          </p:val>
                                        </p:tav>
                                      </p:tavLst>
                                    </p:anim>
                                    <p:anim calcmode="lin" valueType="num">
                                      <p:cBhvr>
                                        <p:cTn id="23" dur="1000" fill="hold"/>
                                        <p:tgtEl>
                                          <p:spTgt spid="15"/>
                                        </p:tgtEl>
                                        <p:attrNameLst>
                                          <p:attrName>ppt_h</p:attrName>
                                        </p:attrNameLst>
                                      </p:cBhvr>
                                      <p:tavLst>
                                        <p:tav tm="0">
                                          <p:val>
                                            <p:fltVal val="0"/>
                                          </p:val>
                                        </p:tav>
                                        <p:tav tm="100000">
                                          <p:val>
                                            <p:strVal val="#ppt_h"/>
                                          </p:val>
                                        </p:tav>
                                      </p:tavLst>
                                    </p:anim>
                                    <p:anim calcmode="lin" valueType="num">
                                      <p:cBhvr>
                                        <p:cTn id="24" dur="1000" fill="hold"/>
                                        <p:tgtEl>
                                          <p:spTgt spid="15"/>
                                        </p:tgtEl>
                                        <p:attrNameLst>
                                          <p:attrName>style.rotation</p:attrName>
                                        </p:attrNameLst>
                                      </p:cBhvr>
                                      <p:tavLst>
                                        <p:tav tm="0">
                                          <p:val>
                                            <p:fltVal val="90"/>
                                          </p:val>
                                        </p:tav>
                                        <p:tav tm="100000">
                                          <p:val>
                                            <p:fltVal val="0"/>
                                          </p:val>
                                        </p:tav>
                                      </p:tavLst>
                                    </p:anim>
                                    <p:animEffect transition="in" filter="fade">
                                      <p:cBhvr>
                                        <p:cTn id="25" dur="1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heel(1)">
                                      <p:cBhvr>
                                        <p:cTn id="30" dur="2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randombar(horizontal)">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5" grpId="0" animBg="1"/>
      <p:bldP spid="13"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185</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1105726" y="1401361"/>
            <a:ext cx="9957661" cy="114138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400" b="1" dirty="0"/>
              <a:t>Wurde bereits ein/e Arrestbeschluss/einstweilige Verfügung, ein streitiges Urteil oder ein Versäumnisurteil erlassen, kommt eine Ermäßigung nicht mehr in Betracht!</a:t>
            </a:r>
            <a:endParaRPr lang="de-DE" sz="2400" dirty="0"/>
          </a:p>
        </p:txBody>
      </p:sp>
      <p:grpSp>
        <p:nvGrpSpPr>
          <p:cNvPr id="9" name="Gruppieren 8"/>
          <p:cNvGrpSpPr/>
          <p:nvPr/>
        </p:nvGrpSpPr>
        <p:grpSpPr>
          <a:xfrm>
            <a:off x="620728" y="3914319"/>
            <a:ext cx="10182058" cy="2637417"/>
            <a:chOff x="1491067" y="4303499"/>
            <a:chExt cx="10182058" cy="2637417"/>
          </a:xfrm>
          <a:solidFill>
            <a:schemeClr val="accent2">
              <a:lumMod val="75000"/>
            </a:schemeClr>
          </a:solidFill>
        </p:grpSpPr>
        <p:sp>
          <p:nvSpPr>
            <p:cNvPr id="8" name="Abgerundetes Rechteck 7"/>
            <p:cNvSpPr/>
            <p:nvPr/>
          </p:nvSpPr>
          <p:spPr>
            <a:xfrm>
              <a:off x="1961234" y="4515379"/>
              <a:ext cx="9711891" cy="24255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Das Widerspruchsverfahren ist mit den o.g. Gebühren des Anordnungsverfahrens abgegolten (es ist also keine besondere Angelegenheit). </a:t>
              </a:r>
              <a:endParaRPr lang="de-DE" sz="2000" dirty="0">
                <a:cs typeface="Calibri" panose="020F0502020204030204"/>
              </a:endParaRPr>
            </a:p>
            <a:p>
              <a:pPr marL="342900" indent="-342900">
                <a:buFont typeface="Arial" panose="020B0604020202020204" pitchFamily="34" charset="0"/>
                <a:buChar char="•"/>
              </a:pPr>
              <a:r>
                <a:rPr lang="de-DE" sz="2000" dirty="0"/>
                <a:t>In der Regel führt Widerspruch zur Gebührenerhöhung gem. KV 1412, da in der Praxis dann regelmäßig mündlich verhandelt und durch Endurteil entschieden wird.</a:t>
              </a:r>
              <a:endParaRPr lang="de-DE" sz="2000" dirty="0">
                <a:ea typeface="+mn-lt"/>
                <a:cs typeface="+mn-lt"/>
              </a:endParaRPr>
            </a:p>
            <a:p>
              <a:pPr marL="342900" indent="-342900">
                <a:buFont typeface="Arial" panose="020B0604020202020204" pitchFamily="34" charset="0"/>
                <a:buChar char="•"/>
              </a:pPr>
              <a:r>
                <a:rPr lang="de-DE" sz="2000" dirty="0"/>
                <a:t>Wird der Widerspruch zurückgenommen, bleibt es bei der 1,5 Verfahrensgebühr gem. KV-Nr. 1410. Es findet keine Ermäßigung statt, da bereits der Arrestbeschluss oder der Beschluss über die einstweilige Verfügung erlassen wurde. </a:t>
              </a:r>
              <a:endParaRPr lang="de-DE" sz="2000" dirty="0">
                <a:cs typeface="Calibri" panose="020F0502020204030204"/>
              </a:endParaRPr>
            </a:p>
          </p:txBody>
        </p:sp>
        <p:sp>
          <p:nvSpPr>
            <p:cNvPr id="13" name="Abgerundetes Rechteck 12"/>
            <p:cNvSpPr/>
            <p:nvPr/>
          </p:nvSpPr>
          <p:spPr>
            <a:xfrm>
              <a:off x="1491067" y="4303499"/>
              <a:ext cx="4436269"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Widerspruchsverfahren</a:t>
              </a:r>
            </a:p>
          </p:txBody>
        </p:sp>
      </p:grpSp>
      <p:sp>
        <p:nvSpPr>
          <p:cNvPr id="3" name="Abgerundetes Rechteck 2"/>
          <p:cNvSpPr/>
          <p:nvPr/>
        </p:nvSpPr>
        <p:spPr>
          <a:xfrm>
            <a:off x="620728" y="2616405"/>
            <a:ext cx="9165972" cy="116076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000" b="1" u="sng" dirty="0"/>
              <a:t>Die Erhöhung der KV-Nr. 1412 (Differenz von 1,5 zwischen 1410 und 1412) berechnet sich nur nach dem Gegenstandswert, auf den sich diese Entscheidung bezieht (i.d.R. Wert des Widerspruchsverfahrens).</a:t>
            </a:r>
          </a:p>
        </p:txBody>
      </p:sp>
      <p:sp>
        <p:nvSpPr>
          <p:cNvPr id="21" name="Gefaltete Ecke 20"/>
          <p:cNvSpPr/>
          <p:nvPr/>
        </p:nvSpPr>
        <p:spPr>
          <a:xfrm rot="21353749">
            <a:off x="9722563" y="2281005"/>
            <a:ext cx="1775894" cy="1849330"/>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 36 III  GKG ist </a:t>
            </a:r>
            <a:r>
              <a:rPr lang="de-DE" sz="2400" b="1" u="sng" dirty="0">
                <a:solidFill>
                  <a:schemeClr val="tx1"/>
                </a:solidFill>
                <a:latin typeface="MV Boli" panose="02000500030200090000" pitchFamily="2" charset="0"/>
                <a:cs typeface="MV Boli" panose="02000500030200090000" pitchFamily="2" charset="0"/>
              </a:rPr>
              <a:t>nicht anwendbar!</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80948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186</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9" name="Gruppieren 8"/>
          <p:cNvGrpSpPr/>
          <p:nvPr/>
        </p:nvGrpSpPr>
        <p:grpSpPr>
          <a:xfrm>
            <a:off x="871793" y="3753713"/>
            <a:ext cx="10374161" cy="2787447"/>
            <a:chOff x="1791165" y="4153469"/>
            <a:chExt cx="10374161" cy="2787447"/>
          </a:xfrm>
          <a:solidFill>
            <a:schemeClr val="accent2">
              <a:lumMod val="75000"/>
            </a:schemeClr>
          </a:solidFill>
        </p:grpSpPr>
        <p:sp>
          <p:nvSpPr>
            <p:cNvPr id="8" name="Abgerundetes Rechteck 7"/>
            <p:cNvSpPr/>
            <p:nvPr/>
          </p:nvSpPr>
          <p:spPr>
            <a:xfrm>
              <a:off x="1791165" y="4515379"/>
              <a:ext cx="10374161" cy="24255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Wird ein Antrag auf Erlass eines Arrestes oder einer einstweiligen Verfügung durch Beschluss zurückgewiesen, kann gegen diesen das Rechtsmittel der Beschwerde eingelegt werden. </a:t>
              </a:r>
            </a:p>
            <a:p>
              <a:pPr marL="342900" indent="-342900">
                <a:buFont typeface="Arial" panose="020B0604020202020204" pitchFamily="34" charset="0"/>
                <a:buChar char="•"/>
              </a:pPr>
              <a:r>
                <a:rPr lang="de-DE" sz="2000" dirty="0"/>
                <a:t>Gebühr im Beschwerdeverfahren: </a:t>
              </a:r>
              <a:r>
                <a:rPr lang="de-DE" sz="2000" b="1" dirty="0"/>
                <a:t>1,5 Gebühr gem. KV-Nr. 1430</a:t>
              </a:r>
            </a:p>
            <a:p>
              <a:pPr marL="342900" indent="-342900">
                <a:buFont typeface="Arial" panose="020B0604020202020204" pitchFamily="34" charset="0"/>
                <a:buChar char="•"/>
              </a:pPr>
              <a:r>
                <a:rPr lang="de-DE" sz="2000" dirty="0"/>
                <a:t>Ermäßigung:</a:t>
              </a:r>
              <a:r>
                <a:rPr lang="de-DE" sz="2000" u="sng" dirty="0"/>
                <a:t> </a:t>
              </a:r>
            </a:p>
            <a:p>
              <a:pPr lvl="1">
                <a:buFont typeface="Symbol" pitchFamily="2" charset="2"/>
                <a:buChar char="-"/>
              </a:pPr>
              <a:r>
                <a:rPr lang="de-DE" sz="2000" dirty="0"/>
                <a:t>auf </a:t>
              </a:r>
              <a:r>
                <a:rPr lang="de-DE" sz="2000" b="1" dirty="0"/>
                <a:t>1,0 gem. KV-Nr. 1431</a:t>
              </a:r>
              <a:r>
                <a:rPr lang="de-DE" sz="2000" dirty="0"/>
                <a:t>: bei Beendigung des </a:t>
              </a:r>
              <a:r>
                <a:rPr lang="de-DE" sz="2000" u="sng" dirty="0"/>
                <a:t>gesamten</a:t>
              </a:r>
              <a:r>
                <a:rPr lang="de-DE" sz="2000" dirty="0"/>
                <a:t> Beschwerdeverfahrens durch Rücknahme der Beschwerde</a:t>
              </a:r>
            </a:p>
          </p:txBody>
        </p:sp>
        <p:sp>
          <p:nvSpPr>
            <p:cNvPr id="13" name="Abgerundetes Rechteck 12"/>
            <p:cNvSpPr/>
            <p:nvPr/>
          </p:nvSpPr>
          <p:spPr>
            <a:xfrm>
              <a:off x="2278795" y="4153469"/>
              <a:ext cx="9448113" cy="59744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Beschwerdeverfahren im Arrest- bzw. einstweiligen Verfügungsverfahren </a:t>
              </a:r>
            </a:p>
          </p:txBody>
        </p:sp>
      </p:grpSp>
      <p:grpSp>
        <p:nvGrpSpPr>
          <p:cNvPr id="2" name="Gruppieren 1"/>
          <p:cNvGrpSpPr/>
          <p:nvPr/>
        </p:nvGrpSpPr>
        <p:grpSpPr>
          <a:xfrm>
            <a:off x="920825" y="1714097"/>
            <a:ext cx="10325129" cy="1926501"/>
            <a:chOff x="920825" y="1714097"/>
            <a:chExt cx="10325129" cy="1926501"/>
          </a:xfrm>
        </p:grpSpPr>
        <p:sp>
          <p:nvSpPr>
            <p:cNvPr id="3" name="Abgerundetes Rechteck 2"/>
            <p:cNvSpPr/>
            <p:nvPr/>
          </p:nvSpPr>
          <p:spPr>
            <a:xfrm>
              <a:off x="920825" y="2027063"/>
              <a:ext cx="10325129" cy="16135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Gegen Urteile im Arrest- bzw. einstweiligen Verfügungsverfahren kann Berufung eingelegt werden (§ 542 Abs. 2 ZPO).</a:t>
              </a:r>
            </a:p>
            <a:p>
              <a:pPr marL="342900" indent="-342900">
                <a:buFont typeface="Arial" panose="020B0604020202020204" pitchFamily="34" charset="0"/>
                <a:buChar char="•"/>
              </a:pPr>
              <a:r>
                <a:rPr lang="de-DE" sz="2000" dirty="0"/>
                <a:t>Hierfür entsteht eine </a:t>
              </a:r>
              <a:r>
                <a:rPr lang="de-DE" sz="2000" b="1" dirty="0"/>
                <a:t>4,0-fache</a:t>
              </a:r>
              <a:r>
                <a:rPr lang="de-DE" sz="2000" dirty="0"/>
                <a:t> Verfahrensgebühr gem. </a:t>
              </a:r>
              <a:r>
                <a:rPr lang="de-DE" sz="2000" b="1" dirty="0"/>
                <a:t>KV-Nr. 1420.</a:t>
              </a:r>
            </a:p>
            <a:p>
              <a:pPr marL="342900" indent="-342900">
                <a:buFont typeface="Arial" panose="020B0604020202020204" pitchFamily="34" charset="0"/>
                <a:buChar char="•"/>
              </a:pPr>
              <a:r>
                <a:rPr lang="de-DE" sz="2000" dirty="0"/>
                <a:t>Diese kann sich ermäßigen (KV-Nummern 1421, 1422, 1423).</a:t>
              </a:r>
            </a:p>
          </p:txBody>
        </p:sp>
        <p:sp>
          <p:nvSpPr>
            <p:cNvPr id="5" name="Abgerundetes Rechteck 4"/>
            <p:cNvSpPr/>
            <p:nvPr/>
          </p:nvSpPr>
          <p:spPr>
            <a:xfrm>
              <a:off x="1742902" y="1714097"/>
              <a:ext cx="8680974" cy="52220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400" b="1" dirty="0"/>
                <a:t>Berufung im Arrest- bzw. einstweiligen Verfügungsverfahren </a:t>
              </a:r>
            </a:p>
          </p:txBody>
        </p:sp>
      </p:grpSp>
    </p:spTree>
    <p:extLst>
      <p:ext uri="{BB962C8B-B14F-4D97-AF65-F5344CB8AC3E}">
        <p14:creationId xmlns:p14="http://schemas.microsoft.com/office/powerpoint/2010/main" val="584670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187</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2" name="Gruppieren 1"/>
          <p:cNvGrpSpPr/>
          <p:nvPr/>
        </p:nvGrpSpPr>
        <p:grpSpPr>
          <a:xfrm>
            <a:off x="969949" y="1552037"/>
            <a:ext cx="10276006" cy="2201676"/>
            <a:chOff x="969949" y="1552037"/>
            <a:chExt cx="10276006" cy="2201676"/>
          </a:xfrm>
        </p:grpSpPr>
        <p:sp>
          <p:nvSpPr>
            <p:cNvPr id="3" name="Abgerundetes Rechteck 2"/>
            <p:cNvSpPr/>
            <p:nvPr/>
          </p:nvSpPr>
          <p:spPr>
            <a:xfrm>
              <a:off x="969949" y="2527440"/>
              <a:ext cx="10276006" cy="122627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Fälligkeit: § 6 I S. 1 Nr. 1 GKG mit Einreichung der Berufung bzw. Beschwerde</a:t>
              </a:r>
            </a:p>
            <a:p>
              <a:pPr marL="342900" indent="-342900">
                <a:buFont typeface="Arial" panose="020B0604020202020204" pitchFamily="34" charset="0"/>
                <a:buChar char="•"/>
              </a:pPr>
              <a:r>
                <a:rPr lang="de-DE" sz="2000" dirty="0"/>
                <a:t>Keine Vorauszahlungspflicht, da nicht in § 12 GKG aufgeführt</a:t>
              </a:r>
            </a:p>
            <a:p>
              <a:pPr marL="342900" indent="-342900">
                <a:buFont typeface="Arial" panose="020B0604020202020204" pitchFamily="34" charset="0"/>
                <a:buChar char="•"/>
              </a:pPr>
              <a:endParaRPr lang="de-DE" sz="2000" dirty="0"/>
            </a:p>
          </p:txBody>
        </p:sp>
        <p:sp>
          <p:nvSpPr>
            <p:cNvPr id="5" name="Abgerundetes Rechteck 4"/>
            <p:cNvSpPr/>
            <p:nvPr/>
          </p:nvSpPr>
          <p:spPr>
            <a:xfrm>
              <a:off x="1359423" y="1552037"/>
              <a:ext cx="9064453" cy="10264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indent="0" algn="ctr">
                <a:buNone/>
              </a:pPr>
              <a:r>
                <a:rPr lang="de-DE" sz="2400" b="1" dirty="0"/>
                <a:t>Für Berufung und Beschwerde im Arrest- bzw. einstweiligen Verfügungsverfahren gilt:</a:t>
              </a:r>
            </a:p>
          </p:txBody>
        </p:sp>
      </p:grpSp>
    </p:spTree>
    <p:extLst>
      <p:ext uri="{BB962C8B-B14F-4D97-AF65-F5344CB8AC3E}">
        <p14:creationId xmlns:p14="http://schemas.microsoft.com/office/powerpoint/2010/main" val="1573661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178</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2586662" y="2258182"/>
            <a:ext cx="7059477" cy="38987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Gläubiger G. hat aus einem notariellen Kaufvertrag eine noch nicht titulierte Forderung von 3.500,- € gegen seinen Nachbarn, den Schuldner S. Dieser ist alkoholabhängig und hat in den vergangenen Jahren fast sein gesamtes Vermögen durch unsteten Lebenswandel verprasst. Außer einem Kontoguthaben bei der V-Bank und einem kleinen Häuschen, das er bereits zum Verkauf in der Tageszeitung angeboten hat, besitzt er keinerlei Vermögen. Gläubiger G. hat den begründeten Verdacht, dass Schuldner S. auch den Erlös aus dem Hausverkauf verschwenden und sich ins Ausland absetzen will. </a:t>
            </a:r>
          </a:p>
        </p:txBody>
      </p:sp>
      <p:sp>
        <p:nvSpPr>
          <p:cNvPr id="24" name="Gefaltete Ecke 23"/>
          <p:cNvSpPr/>
          <p:nvPr/>
        </p:nvSpPr>
        <p:spPr>
          <a:xfrm rot="295698">
            <a:off x="531620" y="3593312"/>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kann der Gläubiger im Hinblick auf seine Forderung tun?</a:t>
            </a:r>
          </a:p>
        </p:txBody>
      </p:sp>
      <p:sp>
        <p:nvSpPr>
          <p:cNvPr id="6" name="Abgerundetes Rechteck 5"/>
          <p:cNvSpPr/>
          <p:nvPr/>
        </p:nvSpPr>
        <p:spPr>
          <a:xfrm>
            <a:off x="1532000" y="1996300"/>
            <a:ext cx="210932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Fall 1:</a:t>
            </a:r>
          </a:p>
        </p:txBody>
      </p:sp>
      <p:sp>
        <p:nvSpPr>
          <p:cNvPr id="19" name="Gefaltete Ecke 18"/>
          <p:cNvSpPr/>
          <p:nvPr/>
        </p:nvSpPr>
        <p:spPr>
          <a:xfrm rot="21412354">
            <a:off x="8740330" y="4053338"/>
            <a:ext cx="2117335" cy="204739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916 ZPO</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Arrestanspruch</a:t>
            </a:r>
          </a:p>
        </p:txBody>
      </p:sp>
    </p:spTree>
    <p:extLst>
      <p:ext uri="{BB962C8B-B14F-4D97-AF65-F5344CB8AC3E}">
        <p14:creationId xmlns:p14="http://schemas.microsoft.com/office/powerpoint/2010/main" val="248545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80">
                                          <p:stCondLst>
                                            <p:cond delay="0"/>
                                          </p:stCondLst>
                                        </p:cTn>
                                        <p:tgtEl>
                                          <p:spTgt spid="19"/>
                                        </p:tgtEl>
                                      </p:cBhvr>
                                    </p:animEffect>
                                    <p:anim calcmode="lin" valueType="num">
                                      <p:cBhvr>
                                        <p:cTn id="1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1" dur="26">
                                          <p:stCondLst>
                                            <p:cond delay="650"/>
                                          </p:stCondLst>
                                        </p:cTn>
                                        <p:tgtEl>
                                          <p:spTgt spid="19"/>
                                        </p:tgtEl>
                                      </p:cBhvr>
                                      <p:to x="100000" y="60000"/>
                                    </p:animScale>
                                    <p:animScale>
                                      <p:cBhvr>
                                        <p:cTn id="22" dur="166" decel="50000">
                                          <p:stCondLst>
                                            <p:cond delay="676"/>
                                          </p:stCondLst>
                                        </p:cTn>
                                        <p:tgtEl>
                                          <p:spTgt spid="19"/>
                                        </p:tgtEl>
                                      </p:cBhvr>
                                      <p:to x="100000" y="100000"/>
                                    </p:animScale>
                                    <p:animScale>
                                      <p:cBhvr>
                                        <p:cTn id="23" dur="26">
                                          <p:stCondLst>
                                            <p:cond delay="1312"/>
                                          </p:stCondLst>
                                        </p:cTn>
                                        <p:tgtEl>
                                          <p:spTgt spid="19"/>
                                        </p:tgtEl>
                                      </p:cBhvr>
                                      <p:to x="100000" y="80000"/>
                                    </p:animScale>
                                    <p:animScale>
                                      <p:cBhvr>
                                        <p:cTn id="24" dur="166" decel="50000">
                                          <p:stCondLst>
                                            <p:cond delay="1338"/>
                                          </p:stCondLst>
                                        </p:cTn>
                                        <p:tgtEl>
                                          <p:spTgt spid="19"/>
                                        </p:tgtEl>
                                      </p:cBhvr>
                                      <p:to x="100000" y="100000"/>
                                    </p:animScale>
                                    <p:animScale>
                                      <p:cBhvr>
                                        <p:cTn id="25" dur="26">
                                          <p:stCondLst>
                                            <p:cond delay="1642"/>
                                          </p:stCondLst>
                                        </p:cTn>
                                        <p:tgtEl>
                                          <p:spTgt spid="19"/>
                                        </p:tgtEl>
                                      </p:cBhvr>
                                      <p:to x="100000" y="90000"/>
                                    </p:animScale>
                                    <p:animScale>
                                      <p:cBhvr>
                                        <p:cTn id="26" dur="166" decel="50000">
                                          <p:stCondLst>
                                            <p:cond delay="1668"/>
                                          </p:stCondLst>
                                        </p:cTn>
                                        <p:tgtEl>
                                          <p:spTgt spid="19"/>
                                        </p:tgtEl>
                                      </p:cBhvr>
                                      <p:to x="100000" y="100000"/>
                                    </p:animScale>
                                    <p:animScale>
                                      <p:cBhvr>
                                        <p:cTn id="27" dur="26">
                                          <p:stCondLst>
                                            <p:cond delay="1808"/>
                                          </p:stCondLst>
                                        </p:cTn>
                                        <p:tgtEl>
                                          <p:spTgt spid="19"/>
                                        </p:tgtEl>
                                      </p:cBhvr>
                                      <p:to x="100000" y="95000"/>
                                    </p:animScale>
                                    <p:animScale>
                                      <p:cBhvr>
                                        <p:cTn id="28"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188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2" name="Gruppieren 1"/>
          <p:cNvGrpSpPr/>
          <p:nvPr/>
        </p:nvGrpSpPr>
        <p:grpSpPr>
          <a:xfrm>
            <a:off x="132502" y="1368060"/>
            <a:ext cx="10297374" cy="2076996"/>
            <a:chOff x="945389" y="1580045"/>
            <a:chExt cx="10297374" cy="2076996"/>
          </a:xfrm>
        </p:grpSpPr>
        <p:sp>
          <p:nvSpPr>
            <p:cNvPr id="3" name="Abgerundetes Rechteck 2"/>
            <p:cNvSpPr/>
            <p:nvPr/>
          </p:nvSpPr>
          <p:spPr>
            <a:xfrm>
              <a:off x="945389" y="2040934"/>
              <a:ext cx="10297374" cy="16161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Normaler“ Zivilprozess = Klage, durch dessen Entscheidung der einstweilige Rechtszustand der einstweiligen Verfügung beendet und durch eine endgültige Regelung ersetzt wird.</a:t>
              </a:r>
            </a:p>
            <a:p>
              <a:endParaRPr lang="de-DE" sz="2000" dirty="0"/>
            </a:p>
          </p:txBody>
        </p:sp>
        <p:sp>
          <p:nvSpPr>
            <p:cNvPr id="5" name="Abgerundetes Rechteck 4"/>
            <p:cNvSpPr/>
            <p:nvPr/>
          </p:nvSpPr>
          <p:spPr>
            <a:xfrm>
              <a:off x="945389" y="1580045"/>
              <a:ext cx="5439624" cy="66258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Hauptsachenverfahren</a:t>
              </a:r>
            </a:p>
          </p:txBody>
        </p:sp>
      </p:grpSp>
      <p:grpSp>
        <p:nvGrpSpPr>
          <p:cNvPr id="8" name="Gruppieren 7"/>
          <p:cNvGrpSpPr/>
          <p:nvPr/>
        </p:nvGrpSpPr>
        <p:grpSpPr>
          <a:xfrm>
            <a:off x="945387" y="3315459"/>
            <a:ext cx="10341737" cy="1569257"/>
            <a:chOff x="871538" y="3841597"/>
            <a:chExt cx="10341737" cy="1569257"/>
          </a:xfrm>
        </p:grpSpPr>
        <p:sp>
          <p:nvSpPr>
            <p:cNvPr id="6" name="Abgerundetes Rechteck 5"/>
            <p:cNvSpPr/>
            <p:nvPr/>
          </p:nvSpPr>
          <p:spPr>
            <a:xfrm>
              <a:off x="871538" y="4157092"/>
              <a:ext cx="10341737" cy="125376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Kosten werden nach </a:t>
              </a:r>
              <a:r>
                <a:rPr lang="de-DE" sz="2000" b="1" dirty="0"/>
                <a:t>KV 1210 und 1211 </a:t>
              </a:r>
              <a:r>
                <a:rPr lang="de-DE" sz="2000" dirty="0"/>
                <a:t>abgerechnet, es gelten die Vorschriften für den Zivilprozess 1. Instanz.</a:t>
              </a:r>
            </a:p>
          </p:txBody>
        </p:sp>
        <p:sp>
          <p:nvSpPr>
            <p:cNvPr id="4" name="Abgerundetes Rechteck 3"/>
            <p:cNvSpPr/>
            <p:nvPr/>
          </p:nvSpPr>
          <p:spPr>
            <a:xfrm>
              <a:off x="871538" y="3841597"/>
              <a:ext cx="2826513" cy="5715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a:t>
              </a:r>
            </a:p>
          </p:txBody>
        </p:sp>
      </p:grpSp>
      <p:sp>
        <p:nvSpPr>
          <p:cNvPr id="14" name="Abgerundetes Rechteck 13"/>
          <p:cNvSpPr/>
          <p:nvPr/>
        </p:nvSpPr>
        <p:spPr>
          <a:xfrm>
            <a:off x="435769" y="5148070"/>
            <a:ext cx="9473625" cy="10889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	</a:t>
            </a:r>
            <a:r>
              <a:rPr lang="de-DE" sz="2000" b="1" dirty="0"/>
              <a:t>Die im Hauptsacheverfahren getroffene Kostenentscheidung berührt die des vorausgegangenen einstweiligen Verfügungsverfahrens jedoch </a:t>
            </a:r>
            <a:r>
              <a:rPr lang="de-DE" sz="2000" b="1" u="sng" dirty="0"/>
              <a:t>nicht</a:t>
            </a:r>
            <a:r>
              <a:rPr lang="de-DE" sz="2000" b="1" dirty="0"/>
              <a:t>, diese bleibt unverändert bestehen!</a:t>
            </a:r>
          </a:p>
        </p:txBody>
      </p:sp>
      <p:sp>
        <p:nvSpPr>
          <p:cNvPr id="21" name="Gefaltete Ecke 20"/>
          <p:cNvSpPr/>
          <p:nvPr/>
        </p:nvSpPr>
        <p:spPr>
          <a:xfrm rot="21353749">
            <a:off x="9732767" y="4907772"/>
            <a:ext cx="1503750" cy="1468058"/>
          </a:xfrm>
          <a:prstGeom prst="foldedCorner">
            <a:avLst/>
          </a:prstGeom>
          <a:solidFill>
            <a:srgbClr val="ED8BC5"/>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Beachte!!</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752379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580">
                                          <p:stCondLst>
                                            <p:cond delay="0"/>
                                          </p:stCondLst>
                                        </p:cTn>
                                        <p:tgtEl>
                                          <p:spTgt spid="21"/>
                                        </p:tgtEl>
                                      </p:cBhvr>
                                    </p:animEffect>
                                    <p:anim calcmode="lin" valueType="num">
                                      <p:cBhvr>
                                        <p:cTn id="20"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5" dur="26">
                                          <p:stCondLst>
                                            <p:cond delay="650"/>
                                          </p:stCondLst>
                                        </p:cTn>
                                        <p:tgtEl>
                                          <p:spTgt spid="21"/>
                                        </p:tgtEl>
                                      </p:cBhvr>
                                      <p:to x="100000" y="60000"/>
                                    </p:animScale>
                                    <p:animScale>
                                      <p:cBhvr>
                                        <p:cTn id="26" dur="166" decel="50000">
                                          <p:stCondLst>
                                            <p:cond delay="676"/>
                                          </p:stCondLst>
                                        </p:cTn>
                                        <p:tgtEl>
                                          <p:spTgt spid="21"/>
                                        </p:tgtEl>
                                      </p:cBhvr>
                                      <p:to x="100000" y="100000"/>
                                    </p:animScale>
                                    <p:animScale>
                                      <p:cBhvr>
                                        <p:cTn id="27" dur="26">
                                          <p:stCondLst>
                                            <p:cond delay="1312"/>
                                          </p:stCondLst>
                                        </p:cTn>
                                        <p:tgtEl>
                                          <p:spTgt spid="21"/>
                                        </p:tgtEl>
                                      </p:cBhvr>
                                      <p:to x="100000" y="80000"/>
                                    </p:animScale>
                                    <p:animScale>
                                      <p:cBhvr>
                                        <p:cTn id="28" dur="166" decel="50000">
                                          <p:stCondLst>
                                            <p:cond delay="1338"/>
                                          </p:stCondLst>
                                        </p:cTn>
                                        <p:tgtEl>
                                          <p:spTgt spid="21"/>
                                        </p:tgtEl>
                                      </p:cBhvr>
                                      <p:to x="100000" y="100000"/>
                                    </p:animScale>
                                    <p:animScale>
                                      <p:cBhvr>
                                        <p:cTn id="29" dur="26">
                                          <p:stCondLst>
                                            <p:cond delay="1642"/>
                                          </p:stCondLst>
                                        </p:cTn>
                                        <p:tgtEl>
                                          <p:spTgt spid="21"/>
                                        </p:tgtEl>
                                      </p:cBhvr>
                                      <p:to x="100000" y="90000"/>
                                    </p:animScale>
                                    <p:animScale>
                                      <p:cBhvr>
                                        <p:cTn id="30" dur="166" decel="50000">
                                          <p:stCondLst>
                                            <p:cond delay="1668"/>
                                          </p:stCondLst>
                                        </p:cTn>
                                        <p:tgtEl>
                                          <p:spTgt spid="21"/>
                                        </p:tgtEl>
                                      </p:cBhvr>
                                      <p:to x="100000" y="100000"/>
                                    </p:animScale>
                                    <p:animScale>
                                      <p:cBhvr>
                                        <p:cTn id="31" dur="26">
                                          <p:stCondLst>
                                            <p:cond delay="1808"/>
                                          </p:stCondLst>
                                        </p:cTn>
                                        <p:tgtEl>
                                          <p:spTgt spid="21"/>
                                        </p:tgtEl>
                                      </p:cBhvr>
                                      <p:to x="100000" y="95000"/>
                                    </p:animScale>
                                    <p:animScale>
                                      <p:cBhvr>
                                        <p:cTn id="32" dur="166" decel="50000">
                                          <p:stCondLst>
                                            <p:cond delay="1834"/>
                                          </p:stCondLst>
                                        </p:cTn>
                                        <p:tgtEl>
                                          <p:spTgt spid="21"/>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179</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2586663" y="2258182"/>
            <a:ext cx="6890552" cy="346968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Vor dem Amtsgericht Mitte ist eine Klage des Vermieters V. gegen den Mieter M. wegen Räumung der Mietwohnung anhängig. Vermieter und Mieter streiten darüber, wann genau der Mietvertrag endete. Der Vermieter kündigte das Mietverhältnis. Termin wurde noch nicht anberaumt. </a:t>
            </a:r>
          </a:p>
          <a:p>
            <a:r>
              <a:rPr lang="de-DE" sz="2000" dirty="0"/>
              <a:t>Da der Vermieter keine Lust hat, auf den Auszug des Mieters zu warten, kündigt der Vermieter dem Mieter an, am nächsten Tag Strom und Wasser abzustellen. </a:t>
            </a:r>
          </a:p>
        </p:txBody>
      </p:sp>
      <p:sp>
        <p:nvSpPr>
          <p:cNvPr id="24" name="Gefaltete Ecke 23"/>
          <p:cNvSpPr/>
          <p:nvPr/>
        </p:nvSpPr>
        <p:spPr>
          <a:xfrm rot="21353749">
            <a:off x="632445" y="3869215"/>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kann der Mieter tun?</a:t>
            </a:r>
          </a:p>
        </p:txBody>
      </p:sp>
      <p:sp>
        <p:nvSpPr>
          <p:cNvPr id="6" name="Abgerundetes Rechteck 5"/>
          <p:cNvSpPr/>
          <p:nvPr/>
        </p:nvSpPr>
        <p:spPr>
          <a:xfrm>
            <a:off x="1532000" y="1996300"/>
            <a:ext cx="210932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Fall 2:</a:t>
            </a:r>
          </a:p>
        </p:txBody>
      </p:sp>
      <p:sp>
        <p:nvSpPr>
          <p:cNvPr id="19" name="Gefaltete Ecke 18"/>
          <p:cNvSpPr/>
          <p:nvPr/>
        </p:nvSpPr>
        <p:spPr>
          <a:xfrm rot="392097">
            <a:off x="9275021" y="4071409"/>
            <a:ext cx="2117335" cy="204739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935 ZPO</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Einstweilige</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Verfügung</a:t>
            </a:r>
          </a:p>
        </p:txBody>
      </p:sp>
    </p:spTree>
    <p:extLst>
      <p:ext uri="{BB962C8B-B14F-4D97-AF65-F5344CB8AC3E}">
        <p14:creationId xmlns:p14="http://schemas.microsoft.com/office/powerpoint/2010/main" val="388633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80">
                                          <p:stCondLst>
                                            <p:cond delay="0"/>
                                          </p:stCondLst>
                                        </p:cTn>
                                        <p:tgtEl>
                                          <p:spTgt spid="19"/>
                                        </p:tgtEl>
                                      </p:cBhvr>
                                    </p:animEffect>
                                    <p:anim calcmode="lin" valueType="num">
                                      <p:cBhvr>
                                        <p:cTn id="1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1" dur="26">
                                          <p:stCondLst>
                                            <p:cond delay="650"/>
                                          </p:stCondLst>
                                        </p:cTn>
                                        <p:tgtEl>
                                          <p:spTgt spid="19"/>
                                        </p:tgtEl>
                                      </p:cBhvr>
                                      <p:to x="100000" y="60000"/>
                                    </p:animScale>
                                    <p:animScale>
                                      <p:cBhvr>
                                        <p:cTn id="22" dur="166" decel="50000">
                                          <p:stCondLst>
                                            <p:cond delay="676"/>
                                          </p:stCondLst>
                                        </p:cTn>
                                        <p:tgtEl>
                                          <p:spTgt spid="19"/>
                                        </p:tgtEl>
                                      </p:cBhvr>
                                      <p:to x="100000" y="100000"/>
                                    </p:animScale>
                                    <p:animScale>
                                      <p:cBhvr>
                                        <p:cTn id="23" dur="26">
                                          <p:stCondLst>
                                            <p:cond delay="1312"/>
                                          </p:stCondLst>
                                        </p:cTn>
                                        <p:tgtEl>
                                          <p:spTgt spid="19"/>
                                        </p:tgtEl>
                                      </p:cBhvr>
                                      <p:to x="100000" y="80000"/>
                                    </p:animScale>
                                    <p:animScale>
                                      <p:cBhvr>
                                        <p:cTn id="24" dur="166" decel="50000">
                                          <p:stCondLst>
                                            <p:cond delay="1338"/>
                                          </p:stCondLst>
                                        </p:cTn>
                                        <p:tgtEl>
                                          <p:spTgt spid="19"/>
                                        </p:tgtEl>
                                      </p:cBhvr>
                                      <p:to x="100000" y="100000"/>
                                    </p:animScale>
                                    <p:animScale>
                                      <p:cBhvr>
                                        <p:cTn id="25" dur="26">
                                          <p:stCondLst>
                                            <p:cond delay="1642"/>
                                          </p:stCondLst>
                                        </p:cTn>
                                        <p:tgtEl>
                                          <p:spTgt spid="19"/>
                                        </p:tgtEl>
                                      </p:cBhvr>
                                      <p:to x="100000" y="90000"/>
                                    </p:animScale>
                                    <p:animScale>
                                      <p:cBhvr>
                                        <p:cTn id="26" dur="166" decel="50000">
                                          <p:stCondLst>
                                            <p:cond delay="1668"/>
                                          </p:stCondLst>
                                        </p:cTn>
                                        <p:tgtEl>
                                          <p:spTgt spid="19"/>
                                        </p:tgtEl>
                                      </p:cBhvr>
                                      <p:to x="100000" y="100000"/>
                                    </p:animScale>
                                    <p:animScale>
                                      <p:cBhvr>
                                        <p:cTn id="27" dur="26">
                                          <p:stCondLst>
                                            <p:cond delay="1808"/>
                                          </p:stCondLst>
                                        </p:cTn>
                                        <p:tgtEl>
                                          <p:spTgt spid="19"/>
                                        </p:tgtEl>
                                      </p:cBhvr>
                                      <p:to x="100000" y="95000"/>
                                    </p:animScale>
                                    <p:animScale>
                                      <p:cBhvr>
                                        <p:cTn id="28"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180</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937645" y="2436992"/>
            <a:ext cx="9957661" cy="104277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Einstweilige Verfügung/ Arrest erlangt nur dann </a:t>
            </a:r>
            <a:r>
              <a:rPr lang="de-DE" sz="2000" b="1" dirty="0"/>
              <a:t>Wirksamkeit</a:t>
            </a:r>
            <a:r>
              <a:rPr lang="de-DE" sz="2000" dirty="0"/>
              <a:t>, wenn die Entscheidung der Gegenseite </a:t>
            </a:r>
            <a:r>
              <a:rPr lang="de-DE" sz="2000" b="1" dirty="0"/>
              <a:t>binnen eines Monats </a:t>
            </a:r>
            <a:r>
              <a:rPr lang="de-DE" sz="2000" dirty="0"/>
              <a:t>(nach Zustellung bzw. Verkündung) im </a:t>
            </a:r>
            <a:r>
              <a:rPr lang="de-DE" sz="2000" b="1" dirty="0"/>
              <a:t>Parteibetrieb zugestellt</a:t>
            </a:r>
            <a:r>
              <a:rPr lang="de-DE" sz="2000" dirty="0"/>
              <a:t> wird (§ 929 II, 936 ZPO).</a:t>
            </a:r>
          </a:p>
        </p:txBody>
      </p:sp>
      <p:sp>
        <p:nvSpPr>
          <p:cNvPr id="6" name="Abgerundetes Rechteck 5"/>
          <p:cNvSpPr/>
          <p:nvPr/>
        </p:nvSpPr>
        <p:spPr>
          <a:xfrm>
            <a:off x="937646" y="1838146"/>
            <a:ext cx="9957661"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Im Falle einer mündlichen Verhandlung ergeht die Entscheidung durch Urteil.</a:t>
            </a:r>
          </a:p>
        </p:txBody>
      </p:sp>
      <p:grpSp>
        <p:nvGrpSpPr>
          <p:cNvPr id="4" name="Gruppieren 3"/>
          <p:cNvGrpSpPr/>
          <p:nvPr/>
        </p:nvGrpSpPr>
        <p:grpSpPr>
          <a:xfrm>
            <a:off x="340442" y="3594695"/>
            <a:ext cx="10554864" cy="1688018"/>
            <a:chOff x="340443" y="3843584"/>
            <a:chExt cx="10554864" cy="1688018"/>
          </a:xfrm>
        </p:grpSpPr>
        <p:sp>
          <p:nvSpPr>
            <p:cNvPr id="3" name="Abgerundetes Rechteck 2"/>
            <p:cNvSpPr/>
            <p:nvPr/>
          </p:nvSpPr>
          <p:spPr>
            <a:xfrm>
              <a:off x="1536995" y="4066225"/>
              <a:ext cx="9358312" cy="146537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sz="2000" dirty="0"/>
                <a:t>Schutzschrift (Vorwegnahme des rechtlichen Gehörs, aus § 937 II ZPO entwickelt)</a:t>
              </a:r>
            </a:p>
            <a:p>
              <a:pPr marL="285750" indent="-285750">
                <a:buFont typeface="Arial" panose="020B0604020202020204" pitchFamily="34" charset="0"/>
                <a:buChar char="•"/>
              </a:pPr>
              <a:r>
                <a:rPr lang="de-DE" sz="2000" dirty="0"/>
                <a:t>Widerspruch (§§ 924 I, 936 ZPO) oder Berufung bzw. Einspruch (gegen Urteil/VU)</a:t>
              </a:r>
            </a:p>
            <a:p>
              <a:pPr marL="285750" indent="-285750">
                <a:buFont typeface="Arial" panose="020B0604020202020204" pitchFamily="34" charset="0"/>
                <a:buChar char="•"/>
              </a:pPr>
              <a:r>
                <a:rPr lang="de-DE" sz="2000" dirty="0"/>
                <a:t>Antrag auf Fristsetzung zur Erhebung der Hauptsachenklage (§§ 926, 936 ZPO)</a:t>
              </a:r>
            </a:p>
          </p:txBody>
        </p:sp>
        <p:sp>
          <p:nvSpPr>
            <p:cNvPr id="2" name="Abgerundetes Rechteck 1"/>
            <p:cNvSpPr/>
            <p:nvPr/>
          </p:nvSpPr>
          <p:spPr>
            <a:xfrm>
              <a:off x="340443" y="3843584"/>
              <a:ext cx="8515350" cy="48577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Abwehr- bzw. Rechtsmittel </a:t>
              </a:r>
              <a:r>
                <a:rPr lang="de-DE" sz="2400" dirty="0"/>
                <a:t>des </a:t>
              </a:r>
              <a:r>
                <a:rPr lang="de-DE" sz="2400" b="1" u="sng" dirty="0"/>
                <a:t>Antragsgegners/ Schuldners </a:t>
              </a:r>
              <a:r>
                <a:rPr lang="de-DE" sz="2400" dirty="0"/>
                <a:t>sind:</a:t>
              </a:r>
            </a:p>
          </p:txBody>
        </p:sp>
      </p:grpSp>
      <p:grpSp>
        <p:nvGrpSpPr>
          <p:cNvPr id="9" name="Gruppieren 8"/>
          <p:cNvGrpSpPr/>
          <p:nvPr/>
        </p:nvGrpSpPr>
        <p:grpSpPr>
          <a:xfrm>
            <a:off x="340442" y="5377396"/>
            <a:ext cx="10554864" cy="1311863"/>
            <a:chOff x="340442" y="5377396"/>
            <a:chExt cx="10554864" cy="1311863"/>
          </a:xfrm>
        </p:grpSpPr>
        <p:sp>
          <p:nvSpPr>
            <p:cNvPr id="8" name="Abgerundetes Rechteck 7"/>
            <p:cNvSpPr/>
            <p:nvPr/>
          </p:nvSpPr>
          <p:spPr>
            <a:xfrm>
              <a:off x="1536994" y="5774859"/>
              <a:ext cx="9358312"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000" dirty="0"/>
                <a:t>Beschwerde gegen Zurückweisung des Antrages auf Erlass der einstweiligen Verfügung</a:t>
              </a:r>
            </a:p>
          </p:txBody>
        </p:sp>
        <p:sp>
          <p:nvSpPr>
            <p:cNvPr id="13" name="Abgerundetes Rechteck 12"/>
            <p:cNvSpPr/>
            <p:nvPr/>
          </p:nvSpPr>
          <p:spPr>
            <a:xfrm>
              <a:off x="340442" y="5377396"/>
              <a:ext cx="5931771" cy="48577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Rechtsmittel</a:t>
              </a:r>
              <a:r>
                <a:rPr lang="de-DE" sz="2400" dirty="0"/>
                <a:t> des </a:t>
              </a:r>
              <a:r>
                <a:rPr lang="de-DE" sz="2400" b="1" u="sng" dirty="0"/>
                <a:t>Antragstellers/ Gläubigers</a:t>
              </a:r>
              <a:r>
                <a:rPr lang="de-DE" sz="2400" dirty="0"/>
                <a:t>:</a:t>
              </a:r>
            </a:p>
          </p:txBody>
        </p:sp>
      </p:grpSp>
    </p:spTree>
    <p:extLst>
      <p:ext uri="{BB962C8B-B14F-4D97-AF65-F5344CB8AC3E}">
        <p14:creationId xmlns:p14="http://schemas.microsoft.com/office/powerpoint/2010/main" val="128235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24" name="Gefaltete Ecke 23"/>
          <p:cNvSpPr/>
          <p:nvPr/>
        </p:nvSpPr>
        <p:spPr>
          <a:xfrm rot="21353749">
            <a:off x="9809739" y="132090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Gebühren-erhebung erst nach Verfahrens-abschluss</a:t>
            </a:r>
          </a:p>
        </p:txBody>
      </p:sp>
      <p:grpSp>
        <p:nvGrpSpPr>
          <p:cNvPr id="3" name="Gruppieren 2"/>
          <p:cNvGrpSpPr/>
          <p:nvPr/>
        </p:nvGrpSpPr>
        <p:grpSpPr>
          <a:xfrm>
            <a:off x="275730" y="1861323"/>
            <a:ext cx="9077165" cy="1748166"/>
            <a:chOff x="409150" y="1978062"/>
            <a:chExt cx="9077165" cy="1748166"/>
          </a:xfrm>
        </p:grpSpPr>
        <p:sp>
          <p:nvSpPr>
            <p:cNvPr id="5" name="Abgerundetes Rechteck 4"/>
            <p:cNvSpPr/>
            <p:nvPr/>
          </p:nvSpPr>
          <p:spPr>
            <a:xfrm>
              <a:off x="409150" y="2341097"/>
              <a:ext cx="9077165" cy="13851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a:t>
              </a:r>
              <a:r>
                <a:rPr lang="de-DE" sz="2000" b="1" dirty="0"/>
                <a:t>Gebühr ist mit Antragstellung fällig </a:t>
              </a:r>
              <a:r>
                <a:rPr lang="de-DE" sz="2000" dirty="0"/>
                <a:t>(§ 6 I S. 1 Nr. 1 GKG), wird aber </a:t>
              </a:r>
              <a:r>
                <a:rPr lang="de-DE" sz="2000" b="1" dirty="0"/>
                <a:t>mangels Vorauszahlungspflicht </a:t>
              </a:r>
              <a:r>
                <a:rPr lang="de-DE" sz="2000" dirty="0"/>
                <a:t>und aufgrund des </a:t>
              </a:r>
              <a:r>
                <a:rPr lang="de-DE" sz="2000" b="1" dirty="0"/>
                <a:t>zügigen Verfahrensablaufes </a:t>
              </a:r>
              <a:r>
                <a:rPr lang="de-DE" sz="2000" dirty="0"/>
                <a:t>erst </a:t>
              </a:r>
              <a:r>
                <a:rPr lang="de-DE" sz="2000" b="1" dirty="0"/>
                <a:t>nach Verfahrensabschluss erhoben</a:t>
              </a:r>
              <a:r>
                <a:rPr lang="de-DE" sz="2000" dirty="0"/>
                <a:t>, mithin nach:</a:t>
              </a:r>
            </a:p>
          </p:txBody>
        </p:sp>
        <p:sp>
          <p:nvSpPr>
            <p:cNvPr id="6" name="Abgerundetes Rechteck 5"/>
            <p:cNvSpPr/>
            <p:nvPr/>
          </p:nvSpPr>
          <p:spPr>
            <a:xfrm>
              <a:off x="435769" y="1978062"/>
              <a:ext cx="46005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Ansatz der Kosten</a:t>
              </a:r>
            </a:p>
          </p:txBody>
        </p:sp>
      </p:grpSp>
      <p:grpSp>
        <p:nvGrpSpPr>
          <p:cNvPr id="8" name="Gruppieren 7"/>
          <p:cNvGrpSpPr/>
          <p:nvPr/>
        </p:nvGrpSpPr>
        <p:grpSpPr>
          <a:xfrm>
            <a:off x="1311021" y="3678809"/>
            <a:ext cx="9213376" cy="719995"/>
            <a:chOff x="1311021" y="3678809"/>
            <a:chExt cx="9213376" cy="719995"/>
          </a:xfrm>
        </p:grpSpPr>
        <p:sp>
          <p:nvSpPr>
            <p:cNvPr id="2" name="Abgerundetes Rechteck 1"/>
            <p:cNvSpPr/>
            <p:nvPr/>
          </p:nvSpPr>
          <p:spPr>
            <a:xfrm>
              <a:off x="2730535" y="3678809"/>
              <a:ext cx="7793862"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Erlass einer (wirksamen - beachte § 929 II ZPO !) Kostenentscheidung (durch Urteil, Beschluss)</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304780" y="4468124"/>
            <a:ext cx="9219618" cy="719995"/>
            <a:chOff x="1304780" y="4468124"/>
            <a:chExt cx="9219618" cy="719995"/>
          </a:xfrm>
        </p:grpSpPr>
        <p:sp>
          <p:nvSpPr>
            <p:cNvPr id="12" name="Abgerundetes Rechteck 11"/>
            <p:cNvSpPr/>
            <p:nvPr/>
          </p:nvSpPr>
          <p:spPr>
            <a:xfrm>
              <a:off x="2730535" y="4468124"/>
              <a:ext cx="7793863"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Erledigung/ Beendigung des Verfahrens durch Antragsrücknahme oder Vergleich</a:t>
              </a:r>
            </a:p>
          </p:txBody>
        </p:sp>
        <p:sp>
          <p:nvSpPr>
            <p:cNvPr id="16" name="Pfeil nach rechts 15"/>
            <p:cNvSpPr/>
            <p:nvPr/>
          </p:nvSpPr>
          <p:spPr>
            <a:xfrm>
              <a:off x="1304780" y="4523780"/>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5" name="Gruppieren 14"/>
          <p:cNvGrpSpPr/>
          <p:nvPr/>
        </p:nvGrpSpPr>
        <p:grpSpPr>
          <a:xfrm>
            <a:off x="1304780" y="5257439"/>
            <a:ext cx="9219619" cy="719995"/>
            <a:chOff x="1304780" y="5257439"/>
            <a:chExt cx="9219619" cy="719995"/>
          </a:xfrm>
        </p:grpSpPr>
        <p:sp>
          <p:nvSpPr>
            <p:cNvPr id="13" name="Abgerundetes Rechteck 12"/>
            <p:cNvSpPr/>
            <p:nvPr/>
          </p:nvSpPr>
          <p:spPr>
            <a:xfrm>
              <a:off x="2730535" y="5257439"/>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 erfolgter Vollziehung (Zustellung, s. § 929 II ZPO)</a:t>
              </a:r>
            </a:p>
          </p:txBody>
        </p:sp>
        <p:sp>
          <p:nvSpPr>
            <p:cNvPr id="17" name="Pfeil nach rechts 16"/>
            <p:cNvSpPr/>
            <p:nvPr/>
          </p:nvSpPr>
          <p:spPr>
            <a:xfrm>
              <a:off x="1304780" y="5352845"/>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1311832" y="6077002"/>
            <a:ext cx="9212567" cy="719995"/>
            <a:chOff x="1311832" y="6077002"/>
            <a:chExt cx="9212567" cy="719995"/>
          </a:xfrm>
        </p:grpSpPr>
        <p:sp>
          <p:nvSpPr>
            <p:cNvPr id="14" name="Abgerundetes Rechteck 13"/>
            <p:cNvSpPr/>
            <p:nvPr/>
          </p:nvSpPr>
          <p:spPr>
            <a:xfrm>
              <a:off x="2730535" y="6077002"/>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Nichtbetreiben oder Unterbrechung &gt; 6 Monate</a:t>
              </a:r>
            </a:p>
          </p:txBody>
        </p:sp>
        <p:sp>
          <p:nvSpPr>
            <p:cNvPr id="20" name="Pfeil nach rechts 19"/>
            <p:cNvSpPr/>
            <p:nvPr/>
          </p:nvSpPr>
          <p:spPr>
            <a:xfrm>
              <a:off x="1311832" y="616095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30600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p:cTn id="31" dur="1000" fill="hold"/>
                                        <p:tgtEl>
                                          <p:spTgt spid="24"/>
                                        </p:tgtEl>
                                        <p:attrNameLst>
                                          <p:attrName>ppt_w</p:attrName>
                                        </p:attrNameLst>
                                      </p:cBhvr>
                                      <p:tavLst>
                                        <p:tav tm="0">
                                          <p:val>
                                            <p:fltVal val="0"/>
                                          </p:val>
                                        </p:tav>
                                        <p:tav tm="100000">
                                          <p:val>
                                            <p:strVal val="#ppt_w"/>
                                          </p:val>
                                        </p:tav>
                                      </p:tavLst>
                                    </p:anim>
                                    <p:anim calcmode="lin" valueType="num">
                                      <p:cBhvr>
                                        <p:cTn id="32" dur="1000" fill="hold"/>
                                        <p:tgtEl>
                                          <p:spTgt spid="24"/>
                                        </p:tgtEl>
                                        <p:attrNameLst>
                                          <p:attrName>ppt_h</p:attrName>
                                        </p:attrNameLst>
                                      </p:cBhvr>
                                      <p:tavLst>
                                        <p:tav tm="0">
                                          <p:val>
                                            <p:fltVal val="0"/>
                                          </p:val>
                                        </p:tav>
                                        <p:tav tm="100000">
                                          <p:val>
                                            <p:strVal val="#ppt_h"/>
                                          </p:val>
                                        </p:tav>
                                      </p:tavLst>
                                    </p:anim>
                                    <p:anim calcmode="lin" valueType="num">
                                      <p:cBhvr>
                                        <p:cTn id="33" dur="1000" fill="hold"/>
                                        <p:tgtEl>
                                          <p:spTgt spid="24"/>
                                        </p:tgtEl>
                                        <p:attrNameLst>
                                          <p:attrName>style.rotation</p:attrName>
                                        </p:attrNameLst>
                                      </p:cBhvr>
                                      <p:tavLst>
                                        <p:tav tm="0">
                                          <p:val>
                                            <p:fltVal val="90"/>
                                          </p:val>
                                        </p:tav>
                                        <p:tav tm="100000">
                                          <p:val>
                                            <p:fltVal val="0"/>
                                          </p:val>
                                        </p:tav>
                                      </p:tavLst>
                                    </p:anim>
                                    <p:animEffect transition="in" filter="fade">
                                      <p:cBhvr>
                                        <p:cTn id="34"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182</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sp>
        <p:nvSpPr>
          <p:cNvPr id="6" name="Abgerundetes Rechteck 5"/>
          <p:cNvSpPr/>
          <p:nvPr/>
        </p:nvSpPr>
        <p:spPr>
          <a:xfrm>
            <a:off x="302349" y="1861323"/>
            <a:ext cx="32838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grpSp>
        <p:nvGrpSpPr>
          <p:cNvPr id="8" name="Gruppieren 7"/>
          <p:cNvGrpSpPr/>
          <p:nvPr/>
        </p:nvGrpSpPr>
        <p:grpSpPr>
          <a:xfrm>
            <a:off x="1516320" y="2576607"/>
            <a:ext cx="8681909" cy="1609058"/>
            <a:chOff x="1311021" y="3219063"/>
            <a:chExt cx="8681909" cy="1609058"/>
          </a:xfrm>
        </p:grpSpPr>
        <p:sp>
          <p:nvSpPr>
            <p:cNvPr id="2" name="Abgerundetes Rechteck 1"/>
            <p:cNvSpPr/>
            <p:nvPr/>
          </p:nvSpPr>
          <p:spPr>
            <a:xfrm>
              <a:off x="2199068" y="3219063"/>
              <a:ext cx="7793862" cy="160905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bei Vorliegen einer Kostengrundentscheidung/-regelung der Entscheidungs- oder ggf. Übernahmeschuldner (§ 29 Nr. 1 und 2 GKG) - beachte § 929 II ZPO ! </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516320" y="4439838"/>
            <a:ext cx="8681909" cy="719995"/>
            <a:chOff x="1842489" y="4468124"/>
            <a:chExt cx="8681909" cy="719995"/>
          </a:xfrm>
        </p:grpSpPr>
        <p:sp>
          <p:nvSpPr>
            <p:cNvPr id="12" name="Abgerundetes Rechteck 11"/>
            <p:cNvSpPr/>
            <p:nvPr/>
          </p:nvSpPr>
          <p:spPr>
            <a:xfrm>
              <a:off x="2730535" y="4468124"/>
              <a:ext cx="7793863" cy="71999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der Antragsteller (§ 22 I 1 GKG) in allen übrigen Fällen</a:t>
              </a:r>
            </a:p>
          </p:txBody>
        </p:sp>
        <p:sp>
          <p:nvSpPr>
            <p:cNvPr id="16" name="Pfeil nach rechts 15"/>
            <p:cNvSpPr/>
            <p:nvPr/>
          </p:nvSpPr>
          <p:spPr>
            <a:xfrm>
              <a:off x="1842489" y="4537433"/>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4" name="Gefaltete Ecke 23"/>
          <p:cNvSpPr/>
          <p:nvPr/>
        </p:nvSpPr>
        <p:spPr>
          <a:xfrm rot="21353749">
            <a:off x="506319" y="438239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929 II ZPO beachten !</a:t>
            </a:r>
          </a:p>
        </p:txBody>
      </p:sp>
    </p:spTree>
    <p:extLst>
      <p:ext uri="{BB962C8B-B14F-4D97-AF65-F5344CB8AC3E}">
        <p14:creationId xmlns:p14="http://schemas.microsoft.com/office/powerpoint/2010/main" val="255764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183</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871538" y="1735519"/>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KV-Nummern :</a:t>
              </a:r>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Gebühren</a:t>
              </a:r>
            </a:p>
          </p:txBody>
        </p:sp>
      </p:grpSp>
      <p:grpSp>
        <p:nvGrpSpPr>
          <p:cNvPr id="9" name="Gruppieren 8"/>
          <p:cNvGrpSpPr/>
          <p:nvPr/>
        </p:nvGrpSpPr>
        <p:grpSpPr>
          <a:xfrm>
            <a:off x="829296" y="4307431"/>
            <a:ext cx="4370619" cy="989901"/>
            <a:chOff x="829296" y="4307431"/>
            <a:chExt cx="4370619" cy="989901"/>
          </a:xfrm>
        </p:grpSpPr>
        <p:sp>
          <p:nvSpPr>
            <p:cNvPr id="8" name="Abgerundetes Rechteck 7"/>
            <p:cNvSpPr/>
            <p:nvPr/>
          </p:nvSpPr>
          <p:spPr>
            <a:xfrm>
              <a:off x="2103872" y="4624831"/>
              <a:ext cx="3096043" cy="6725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Berufungsverfahren</a:t>
              </a:r>
            </a:p>
          </p:txBody>
        </p:sp>
        <p:sp>
          <p:nvSpPr>
            <p:cNvPr id="13" name="Abgerundetes Rechteck 12"/>
            <p:cNvSpPr/>
            <p:nvPr/>
          </p:nvSpPr>
          <p:spPr>
            <a:xfrm>
              <a:off x="829296" y="4307431"/>
              <a:ext cx="230274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1420-1423</a:t>
              </a:r>
            </a:p>
          </p:txBody>
        </p:sp>
      </p:grpSp>
      <p:grpSp>
        <p:nvGrpSpPr>
          <p:cNvPr id="15" name="Gruppieren 14"/>
          <p:cNvGrpSpPr/>
          <p:nvPr/>
        </p:nvGrpSpPr>
        <p:grpSpPr>
          <a:xfrm>
            <a:off x="871538" y="3029898"/>
            <a:ext cx="10023768" cy="1002495"/>
            <a:chOff x="340443" y="3402715"/>
            <a:chExt cx="10158089" cy="1947705"/>
          </a:xfrm>
        </p:grpSpPr>
        <p:grpSp>
          <p:nvGrpSpPr>
            <p:cNvPr id="4" name="Gruppieren 3"/>
            <p:cNvGrpSpPr/>
            <p:nvPr/>
          </p:nvGrpSpPr>
          <p:grpSpPr>
            <a:xfrm>
              <a:off x="340443" y="3402715"/>
              <a:ext cx="10158089" cy="1947705"/>
              <a:chOff x="340444" y="3651604"/>
              <a:chExt cx="10158089" cy="1947705"/>
            </a:xfrm>
          </p:grpSpPr>
          <p:sp>
            <p:nvSpPr>
              <p:cNvPr id="3" name="Abgerundetes Rechteck 2"/>
              <p:cNvSpPr/>
              <p:nvPr/>
            </p:nvSpPr>
            <p:spPr>
              <a:xfrm>
                <a:off x="1561079" y="4133932"/>
                <a:ext cx="8937454" cy="146537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0795" cy="6777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1410-1412</a:t>
                </a:r>
              </a:p>
            </p:txBody>
          </p:sp>
        </p:grpSp>
        <p:sp>
          <p:nvSpPr>
            <p:cNvPr id="14" name="Rechteck 13"/>
            <p:cNvSpPr/>
            <p:nvPr/>
          </p:nvSpPr>
          <p:spPr>
            <a:xfrm>
              <a:off x="1485841" y="4271462"/>
              <a:ext cx="8612476" cy="777357"/>
            </a:xfrm>
            <a:prstGeom prst="rect">
              <a:avLst/>
            </a:prstGeom>
          </p:spPr>
          <p:txBody>
            <a:bodyPr wrap="square">
              <a:spAutoFit/>
            </a:bodyPr>
            <a:lstStyle/>
            <a:p>
              <a:pPr marL="373063" indent="0">
                <a:buNone/>
                <a:tabLst>
                  <a:tab pos="2035175" algn="l"/>
                </a:tabLst>
              </a:pPr>
              <a:r>
                <a:rPr lang="de-DE" sz="2000" dirty="0">
                  <a:solidFill>
                    <a:schemeClr val="bg1"/>
                  </a:solidFill>
                </a:rPr>
                <a:t>erster Rechtszug (Anordnungs-, Widerspruchs- und Aufhebungsverfahren)</a:t>
              </a:r>
            </a:p>
          </p:txBody>
        </p:sp>
      </p:grpSp>
      <p:grpSp>
        <p:nvGrpSpPr>
          <p:cNvPr id="17" name="Gruppieren 16"/>
          <p:cNvGrpSpPr/>
          <p:nvPr/>
        </p:nvGrpSpPr>
        <p:grpSpPr>
          <a:xfrm>
            <a:off x="871538" y="5433694"/>
            <a:ext cx="4370619" cy="989901"/>
            <a:chOff x="829296" y="4307431"/>
            <a:chExt cx="4370619" cy="989901"/>
          </a:xfrm>
        </p:grpSpPr>
        <p:sp>
          <p:nvSpPr>
            <p:cNvPr id="19" name="Abgerundetes Rechteck 18"/>
            <p:cNvSpPr/>
            <p:nvPr/>
          </p:nvSpPr>
          <p:spPr>
            <a:xfrm>
              <a:off x="2103872" y="4624831"/>
              <a:ext cx="3096043" cy="6725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Beschwerdeverfahren</a:t>
              </a:r>
            </a:p>
          </p:txBody>
        </p:sp>
        <p:sp>
          <p:nvSpPr>
            <p:cNvPr id="20" name="Abgerundetes Rechteck 19"/>
            <p:cNvSpPr/>
            <p:nvPr/>
          </p:nvSpPr>
          <p:spPr>
            <a:xfrm>
              <a:off x="829296" y="4307431"/>
              <a:ext cx="230274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1430-1431</a:t>
              </a:r>
            </a:p>
          </p:txBody>
        </p:sp>
      </p:grpSp>
    </p:spTree>
    <p:extLst>
      <p:ext uri="{BB962C8B-B14F-4D97-AF65-F5344CB8AC3E}">
        <p14:creationId xmlns:p14="http://schemas.microsoft.com/office/powerpoint/2010/main" val="139590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871538" y="1735519"/>
            <a:ext cx="9957661" cy="2363783"/>
            <a:chOff x="871538" y="1804782"/>
            <a:chExt cx="9957661" cy="2363783"/>
          </a:xfrm>
        </p:grpSpPr>
        <p:sp>
          <p:nvSpPr>
            <p:cNvPr id="5" name="Abgerundetes Rechteck 4"/>
            <p:cNvSpPr/>
            <p:nvPr/>
          </p:nvSpPr>
          <p:spPr>
            <a:xfrm>
              <a:off x="871538" y="2283614"/>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 beantragt gegen B den Erlass einer einstweiligen Verfügung wegen der Unterlassung ehrenrühriger Behauptungen.</a:t>
              </a:r>
            </a:p>
            <a:p>
              <a:pPr algn="ctr"/>
              <a:r>
                <a:rPr lang="de-DE" sz="2000" b="1" dirty="0"/>
                <a:t>Die begehrte einstweilige Verfügung ergeht ohne mündliche Verhandlung durch Beschluss. </a:t>
              </a:r>
            </a:p>
            <a:p>
              <a:pPr algn="ctr"/>
              <a:r>
                <a:rPr lang="de-DE" sz="2000" b="1" dirty="0"/>
                <a:t>Die Kosten des Verfahrens werden dem B auferlegt.</a:t>
              </a:r>
            </a:p>
            <a:p>
              <a:pPr algn="ctr"/>
              <a:r>
                <a:rPr lang="de-DE" sz="2000" b="1" dirty="0"/>
                <a:t>Der Streitwert wird auf 3.000,00 EUR festgesetzt.</a:t>
              </a:r>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Beispiel:</a:t>
              </a:r>
            </a:p>
          </p:txBody>
        </p:sp>
      </p:grpSp>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Nachdem A dem Gericht mitgeteilt hat, dass er die einstweilige Verfügung innerhalb der Vollziehungsfrist von § 929 II ZPO dem B mittels Gerichtsvollzieher zugestellt habe, fertigt der Kostenbeamte folgende Gerichtskostenrechnung:</a:t>
            </a:r>
          </a:p>
        </p:txBody>
      </p:sp>
    </p:spTree>
    <p:extLst>
      <p:ext uri="{BB962C8B-B14F-4D97-AF65-F5344CB8AC3E}">
        <p14:creationId xmlns:p14="http://schemas.microsoft.com/office/powerpoint/2010/main" val="319095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24" name="Gefaltete Ecke 23"/>
          <p:cNvSpPr/>
          <p:nvPr/>
        </p:nvSpPr>
        <p:spPr>
          <a:xfrm rot="172408">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Schluss-KR</a:t>
            </a: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ext uri="{D42A27DB-BD31-4B8C-83A1-F6EECF244321}">
                <p14:modId xmlns:p14="http://schemas.microsoft.com/office/powerpoint/2010/main" val="947987419"/>
              </p:ext>
            </p:extLst>
          </p:nvPr>
        </p:nvGraphicFramePr>
        <p:xfrm>
          <a:off x="2251387" y="1219005"/>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a:solidFill>
                            <a:schemeClr val="tx1">
                              <a:lumMod val="85000"/>
                              <a:lumOff val="15000"/>
                            </a:schemeClr>
                          </a:solidFill>
                          <a:effectLst/>
                        </a:rPr>
                        <a:t>1,5 Verfahrensgebühr KV</a:t>
                      </a:r>
                      <a:r>
                        <a:rPr lang="de-DE" sz="1600" baseline="0" dirty="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3.000,00 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188,25</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a:solidFill>
                            <a:schemeClr val="tx1">
                              <a:lumMod val="85000"/>
                              <a:lumOff val="15000"/>
                            </a:schemeClr>
                          </a:solidFill>
                          <a:effectLst/>
                        </a:rPr>
                        <a:t>A´st</a:t>
                      </a:r>
                      <a:r>
                        <a:rPr lang="de-DE" sz="1600" dirty="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Rest </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188,25</a:t>
                      </a:r>
                      <a:endParaRPr lang="de-DE" sz="1600" dirty="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7307452" y="4264331"/>
            <a:ext cx="2378990" cy="1596325"/>
          </a:xfrm>
          <a:prstGeom prst="wedgeRoundRectCallout">
            <a:avLst>
              <a:gd name="adj1" fmla="val -51126"/>
              <a:gd name="adj2" fmla="val -137014"/>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Kostenschuldner ist der </a:t>
            </a:r>
            <a:r>
              <a:rPr lang="de-DE" dirty="0" err="1"/>
              <a:t>A´geg</a:t>
            </a:r>
            <a:r>
              <a:rPr lang="de-DE" dirty="0"/>
              <a:t>. gem. </a:t>
            </a:r>
          </a:p>
          <a:p>
            <a:pPr algn="ctr"/>
            <a:r>
              <a:rPr lang="de-DE" dirty="0"/>
              <a:t>§ 29 Nr.1 GKG</a:t>
            </a:r>
          </a:p>
        </p:txBody>
      </p:sp>
      <p:sp>
        <p:nvSpPr>
          <p:cNvPr id="3" name="Abgerundete rechteckige Legende 2"/>
          <p:cNvSpPr/>
          <p:nvPr/>
        </p:nvSpPr>
        <p:spPr>
          <a:xfrm>
            <a:off x="1511084" y="4726983"/>
            <a:ext cx="2696705" cy="1449092"/>
          </a:xfrm>
          <a:prstGeom prst="wedgeRoundRectCallout">
            <a:avLst>
              <a:gd name="adj1" fmla="val 151910"/>
              <a:gd name="adj2" fmla="val -173898"/>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Die offenen Kosten werden bei der KEJ zum Soll gestellt.</a:t>
            </a:r>
          </a:p>
        </p:txBody>
      </p:sp>
      <p:sp>
        <p:nvSpPr>
          <p:cNvPr id="12" name="Abgerundete rechteckige Legende 11"/>
          <p:cNvSpPr/>
          <p:nvPr/>
        </p:nvSpPr>
        <p:spPr>
          <a:xfrm>
            <a:off x="9399672" y="2500700"/>
            <a:ext cx="2378990" cy="1596325"/>
          </a:xfrm>
          <a:prstGeom prst="wedgeRoundRectCallout">
            <a:avLst>
              <a:gd name="adj1" fmla="val -67088"/>
              <a:gd name="adj2" fmla="val -74878"/>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Antragsteller haftet in voller Höhe gem.</a:t>
            </a:r>
          </a:p>
          <a:p>
            <a:pPr algn="ctr"/>
            <a:r>
              <a:rPr lang="de-DE" dirty="0"/>
              <a:t>§ 22 I GKG</a:t>
            </a:r>
          </a:p>
        </p:txBody>
      </p:sp>
    </p:spTree>
    <p:extLst>
      <p:ext uri="{BB962C8B-B14F-4D97-AF65-F5344CB8AC3E}">
        <p14:creationId xmlns:p14="http://schemas.microsoft.com/office/powerpoint/2010/main" val="63238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1)">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randombar(horizontal)">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heel(1)">
                                      <p:cBhvr>
                                        <p:cTn id="2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 grpId="0" animBg="1"/>
      <p:bldP spid="3"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1969</Words>
  <Application>Microsoft Office PowerPoint</Application>
  <PresentationFormat>Breitbild</PresentationFormat>
  <Paragraphs>276</Paragraphs>
  <Slides>20</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20</vt:i4>
      </vt:variant>
    </vt:vector>
  </HeadingPairs>
  <TitlesOfParts>
    <vt:vector size="27" baseType="lpstr">
      <vt:lpstr>Arial</vt:lpstr>
      <vt:lpstr>Calibri</vt:lpstr>
      <vt:lpstr>Calibri Light</vt:lpstr>
      <vt:lpstr>Helvetica</vt:lpstr>
      <vt:lpstr>MV Boli</vt:lpstr>
      <vt:lpstr>Symbol</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van der Loo, Jonathan</cp:lastModifiedBy>
  <cp:revision>27</cp:revision>
  <dcterms:created xsi:type="dcterms:W3CDTF">2023-05-23T06:23:35Z</dcterms:created>
  <dcterms:modified xsi:type="dcterms:W3CDTF">2025-11-24T06:07:55Z</dcterms:modified>
</cp:coreProperties>
</file>