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00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48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34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9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46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7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34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1773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87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498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450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1BBF8-AA73-4D29-B252-2952A42235A4}" type="datetimeFigureOut">
              <a:rPr lang="de-DE" smtClean="0"/>
              <a:t>19.01.2024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97C06-63A0-4922-BD43-7EE8FF06A2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566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37419" y="736722"/>
            <a:ext cx="264268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1. Was ist eine Familie?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250741"/>
            <a:ext cx="7426836" cy="12931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eine Familie besteht aus allen durch Ehe, Lebenspartnerschaft, Verwandtschaft und Schwägerschaft miteinander verbundenen Personen </a:t>
            </a:r>
          </a:p>
          <a:p>
            <a:r>
              <a:rPr lang="de-DE" dirty="0">
                <a:solidFill>
                  <a:schemeClr val="tx1"/>
                </a:solidFill>
              </a:rPr>
              <a:t>die Familie steht unter dem besonderen Schutz der staatlichen Ordnung (Art. 6 GG)</a:t>
            </a:r>
          </a:p>
        </p:txBody>
      </p:sp>
      <p:sp>
        <p:nvSpPr>
          <p:cNvPr id="10" name="Rechteck 9"/>
          <p:cNvSpPr/>
          <p:nvPr/>
        </p:nvSpPr>
        <p:spPr>
          <a:xfrm>
            <a:off x="937419" y="2786062"/>
            <a:ext cx="7989605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2. Nennen Sie fünf Familiensachen und geben Sie die gesetzliche Bestimmung an!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128550" y="3502264"/>
            <a:ext cx="7812216" cy="13331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Ehesachen, Kindschaftssachen, Abstammungssachen, Adoptionssachen, Ehewohnungs- und Haushaltssachen, Gewaltschutzsachen, Versorgungsausgleichssachen, Unterhaltssachen, Güterrechtssachen, sonstige Familiensachen, Lebenspartnerschaftssachen</a:t>
            </a:r>
            <a:endParaRPr lang="de-DE">
              <a:solidFill>
                <a:schemeClr val="tx1"/>
              </a:solidFill>
            </a:endParaRPr>
          </a:p>
          <a:p>
            <a:r>
              <a:rPr lang="de-DE">
                <a:solidFill>
                  <a:schemeClr val="tx1"/>
                </a:solidFill>
              </a:rPr>
              <a:t>§ 111  (mit jeweiliger Nr.) FamFG</a:t>
            </a:r>
          </a:p>
        </p:txBody>
      </p:sp>
    </p:spTree>
    <p:extLst>
      <p:ext uri="{BB962C8B-B14F-4D97-AF65-F5344CB8AC3E}">
        <p14:creationId xmlns:p14="http://schemas.microsoft.com/office/powerpoint/2010/main" val="257720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11700" y="821009"/>
            <a:ext cx="1028360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19. Ein Schriftstück ist am 14.06.2023 mit Aufgabe zur Post versandt worden. Wann gilt dieses Schriftstück als bekannt gegeben?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32135" y="1325708"/>
            <a:ext cx="6114082" cy="6735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das Schriftstück gilt am 17.06.2023 als bekanntgegeben 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pic>
        <p:nvPicPr>
          <p:cNvPr id="11" name="Grafik 10"/>
          <p:cNvPicPr/>
          <p:nvPr/>
        </p:nvPicPr>
        <p:blipFill>
          <a:blip r:embed="rId2"/>
          <a:stretch>
            <a:fillRect/>
          </a:stretch>
        </p:blipFill>
        <p:spPr>
          <a:xfrm>
            <a:off x="3332135" y="2616335"/>
            <a:ext cx="7416197" cy="162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39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64200" y="806251"/>
            <a:ext cx="9772165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20. Wem muss ein Beschluss bekannt gegeben werden? Nennen Sie die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2"/>
            <a:ext cx="7326096" cy="12775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den Beteiligten bekannt zu geben (§ 41 I S. 1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)</a:t>
            </a:r>
          </a:p>
          <a:p>
            <a:r>
              <a:rPr lang="de-DE" dirty="0">
                <a:solidFill>
                  <a:schemeClr val="tx1"/>
                </a:solidFill>
              </a:rPr>
              <a:t>anfechtbarer Beschluss: demjenigen zustellen, dessen erklärtem Willen er nicht entspricht 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(§ 41 I S. 2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)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264200" y="3022184"/>
            <a:ext cx="10173549" cy="836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21. Erläutern Sie unter Nennung der gesetzlichen Bestimmungen die Ladungsfrist in Familienstreitsachen!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21241" y="3686421"/>
            <a:ext cx="7326096" cy="1110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mindestens 1 Woche (Ladungsfrist = in anhängigen Sache zwischen der Zustellung der Ladung und dem Terminstag (§ 113 FamFG i. V. m. § 217 ZPO)</a:t>
            </a:r>
            <a:endParaRPr lang="de-DE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3554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64200" y="806251"/>
            <a:ext cx="9772165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22. Was passiert in einer Ehesache bzw. Familienstreitsache, wenn: a) der Antragsteller, b) der Antragsgegner säumig ist und c) beide säumig sind? Nennen Sie die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05742" y="1552975"/>
            <a:ext cx="7326096" cy="19865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a) Versäumnisentscheidung – der Antrag gilt als zurückgenommen (§ 130 I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b) eine Versäumnisentscheidung sowie eine Entscheidung nach Aktenlage ist unzulässig, es wird immer ein neuer Termin anberaumt (§ 130 II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)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c) Entscheidung nach Aktenlage gemäß § 251a ZPO kann ergehen, das Ruhen des Verfahrens soll angehordnet werden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264200" y="3730169"/>
            <a:ext cx="10065061" cy="836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23. Was passiert in einem Verfahren der Angelegenheit der freiwilligen Gerichtsbarkeit, wenn einer der Beteiligten säumig ist? Nennen Sie die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05742" y="4495927"/>
            <a:ext cx="7326096" cy="1110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das Verfahren kann ohne seine persönliche Anhörung beendet werden, der Beteiligte ist auf die Folgen seines Ausbleibens hinzuweisen; § 34 III FamFG) </a:t>
            </a:r>
            <a:endParaRPr lang="de-DE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577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02207" y="1798382"/>
            <a:ext cx="6143990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24. Was verstehen Sie unter einer einstweiligen Anordnung?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985725" y="2570761"/>
            <a:ext cx="7326096" cy="7097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vorläufige Maßnahme, soweit dies gerechtfertigt ist und ein dringendes Bedürfnis für ein sofortiges Tätigwerden besteht 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202207" y="3718443"/>
            <a:ext cx="10065061" cy="11288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25. Es ergeht ein Endbeschluss in einem Unterbringungsverfahren im Wege der einstweiligen Anordnung. Der Antragsgegner ist mit dieser Entscheidung nicht einver-standen. Kann er dagegen vorgehen? Nennen Sie die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6968790" y="4669053"/>
            <a:ext cx="3343031" cy="1110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ja, §§ 57 S. 2, 63 II Nr. 1 FamFG</a:t>
            </a:r>
            <a:endParaRPr lang="de-DE">
              <a:solidFill>
                <a:schemeClr val="tx1"/>
              </a:solidFill>
            </a:endParaRPr>
          </a:p>
          <a:p>
            <a:r>
              <a:rPr lang="de-DE">
                <a:solidFill>
                  <a:schemeClr val="tx1"/>
                </a:solidFill>
              </a:rPr>
              <a:t> </a:t>
            </a:r>
            <a:endParaRPr lang="de-DE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2828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264200" y="806251"/>
            <a:ext cx="588051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26. Nennen Sie die Voraussetzungen für die Vollstreckung!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750376" y="1503717"/>
            <a:ext cx="4032705" cy="7562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wirksamer Vollstreckungstitel</a:t>
            </a:r>
            <a:endParaRPr lang="de-DE">
              <a:solidFill>
                <a:schemeClr val="tx1"/>
              </a:solidFill>
            </a:endParaRPr>
          </a:p>
          <a:p>
            <a:r>
              <a:rPr lang="de-DE">
                <a:solidFill>
                  <a:schemeClr val="tx1"/>
                </a:solidFill>
              </a:rPr>
              <a:t>Vollstreckungsvoraussetzungen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264200" y="3010553"/>
            <a:ext cx="7298614" cy="836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27. Welche gesetzlichen Bestimmungen gelten für die Vollstreckung bei: 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2750376" y="3755410"/>
            <a:ext cx="6682916" cy="18168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Ehe- und Familienstreitsachen: Vorschriften der ZPO über die Zwangsvollstreckung 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(§ 120 I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) 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Angelegenheiten der freiwilligen Gerichtsbarkeit: §§ 86 – 96a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§ 95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: Verweis auf die Vorschriften der ZPO 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505BD1A2-9C25-F486-2BFA-6224C8C9D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3292" y="3755410"/>
            <a:ext cx="2500842" cy="2705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2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69894" y="997535"/>
            <a:ext cx="7783298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3. Welche Untergliederung gibt es in Familiensachen. Nennen Sie je ein Beispiel!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3382898" y="1727993"/>
            <a:ext cx="7812216" cy="17692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Ehesachen - Scheidung der Ehe, Aufhebung der Ehe, Feststellung des Bestehens / Nichtbestehens einer Ehe</a:t>
            </a:r>
          </a:p>
          <a:p>
            <a:r>
              <a:rPr lang="de-DE" dirty="0">
                <a:solidFill>
                  <a:schemeClr val="tx1"/>
                </a:solidFill>
              </a:rPr>
              <a:t>Familienstreitsachen – Unterhalt, Güterrecht, sonstige Familiensachen </a:t>
            </a:r>
          </a:p>
          <a:p>
            <a:r>
              <a:rPr lang="de-DE" dirty="0">
                <a:solidFill>
                  <a:schemeClr val="tx1"/>
                </a:solidFill>
              </a:rPr>
              <a:t>Angelegenheiten der freiwilligen Gerichtsbarkeit - </a:t>
            </a:r>
            <a:r>
              <a:rPr lang="de-DE" dirty="0" err="1">
                <a:solidFill>
                  <a:schemeClr val="tx1"/>
                </a:solidFill>
              </a:rPr>
              <a:t>Kindschaftssachen</a:t>
            </a:r>
            <a:r>
              <a:rPr lang="de-DE" dirty="0">
                <a:solidFill>
                  <a:schemeClr val="tx1"/>
                </a:solidFill>
              </a:rPr>
              <a:t>, Abstammungssachen, Adoptionssachen, Ehewohnungs- und Haushaltssachen, Gewaltschutzsachen, Versorgungs-</a:t>
            </a:r>
            <a:r>
              <a:rPr lang="de-DE" dirty="0" err="1">
                <a:solidFill>
                  <a:schemeClr val="tx1"/>
                </a:solidFill>
              </a:rPr>
              <a:t>ausgleichssachen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097568" y="3712072"/>
            <a:ext cx="9177807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4. Sind folgende gesetzliche Bestimmungen für Ehe- und Familienstreitsachen anzu-wenden?</a:t>
            </a:r>
            <a:endParaRPr lang="de-DE">
              <a:solidFill>
                <a:schemeClr val="tx1"/>
              </a:solidFill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124562"/>
              </p:ext>
            </p:extLst>
          </p:nvPr>
        </p:nvGraphicFramePr>
        <p:xfrm>
          <a:off x="3382898" y="4405019"/>
          <a:ext cx="4461290" cy="2021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3668">
                  <a:extLst>
                    <a:ext uri="{9D8B030D-6E8A-4147-A177-3AD203B41FA5}">
                      <a16:colId xmlns:a16="http://schemas.microsoft.com/office/drawing/2014/main" val="3020494957"/>
                    </a:ext>
                  </a:extLst>
                </a:gridCol>
                <a:gridCol w="811577">
                  <a:extLst>
                    <a:ext uri="{9D8B030D-6E8A-4147-A177-3AD203B41FA5}">
                      <a16:colId xmlns:a16="http://schemas.microsoft.com/office/drawing/2014/main" val="3868130420"/>
                    </a:ext>
                  </a:extLst>
                </a:gridCol>
                <a:gridCol w="946045">
                  <a:extLst>
                    <a:ext uri="{9D8B030D-6E8A-4147-A177-3AD203B41FA5}">
                      <a16:colId xmlns:a16="http://schemas.microsoft.com/office/drawing/2014/main" val="3751787920"/>
                    </a:ext>
                  </a:extLst>
                </a:gridCol>
              </a:tblGrid>
              <a:tr h="4043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ja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nein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303648"/>
                  </a:ext>
                </a:extLst>
              </a:tr>
              <a:tr h="40431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§ 15 FamFG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183011"/>
                  </a:ext>
                </a:extLst>
              </a:tr>
              <a:tr h="40431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§ 40 FamFG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10901"/>
                  </a:ext>
                </a:extLst>
              </a:tr>
              <a:tr h="40431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§ 76 FamFG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052217"/>
                  </a:ext>
                </a:extLst>
              </a:tr>
              <a:tr h="40431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§ 116 FamFG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913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68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37419" y="736722"/>
            <a:ext cx="10756052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5. Nennen Sie die sachliche Zuständigkeit unter Nennung der gesetzlichen Bestim-mungen für Familiensachen!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3"/>
            <a:ext cx="6210218" cy="8110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Amtsgerichte für Familiensachen (§§ 23a I S.1 Nr. 1, 23b GVG)</a:t>
            </a:r>
          </a:p>
          <a:p>
            <a:r>
              <a:rPr lang="de-DE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10" name="Rechteck 9"/>
          <p:cNvSpPr/>
          <p:nvPr/>
        </p:nvSpPr>
        <p:spPr>
          <a:xfrm>
            <a:off x="937420" y="2786062"/>
            <a:ext cx="4796954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6. Nennen Sie die Familiengerichte in Berlin!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21240" y="3502264"/>
            <a:ext cx="6139436" cy="814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AG Schöneberg, AG Köpenick, AG Kreuzberg, AG Pankow</a:t>
            </a:r>
          </a:p>
        </p:txBody>
      </p:sp>
    </p:spTree>
    <p:extLst>
      <p:ext uri="{BB962C8B-B14F-4D97-AF65-F5344CB8AC3E}">
        <p14:creationId xmlns:p14="http://schemas.microsoft.com/office/powerpoint/2010/main" val="350860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937419" y="736722"/>
            <a:ext cx="7656391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7. Nennen Sie je fünf Zuständigkeiten des Richters und des Rechtspflegers!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3"/>
            <a:ext cx="8192948" cy="19865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 smtClean="0">
                <a:solidFill>
                  <a:schemeClr val="tx1"/>
                </a:solidFill>
              </a:rPr>
              <a:t>Scheidung</a:t>
            </a:r>
            <a:r>
              <a:rPr lang="de-DE" sz="1600" dirty="0">
                <a:solidFill>
                  <a:schemeClr val="tx1"/>
                </a:solidFill>
              </a:rPr>
              <a:t>, Versorgungsausgleich, Übertragung der elterlichen Sorge, Entscheidung über den Entzug der elterlichen Sorge nach § 1666 BGB, Umgangsregelungen, Verfahren wegen Herausgabe des Kindes, Vaterschaftsfeststellung und Vaterschaftsanfechtung, Adoption von Minderjährigen und Volljährigen, Unterhaltsverfahren, Gewaltschutzverfahren, Genehmigung zur geschlossenen Unterbringung/Freiheitsentziehung, Wohnungs- und Haus-</a:t>
            </a:r>
            <a:r>
              <a:rPr lang="de-DE" sz="1600" dirty="0" err="1">
                <a:solidFill>
                  <a:schemeClr val="tx1"/>
                </a:solidFill>
              </a:rPr>
              <a:t>haltssachen</a:t>
            </a:r>
            <a:r>
              <a:rPr lang="de-DE" sz="1600" dirty="0">
                <a:solidFill>
                  <a:schemeClr val="tx1"/>
                </a:solidFill>
              </a:rPr>
              <a:t>, Güterrecht und Zugewinn</a:t>
            </a:r>
          </a:p>
        </p:txBody>
      </p:sp>
      <p:sp>
        <p:nvSpPr>
          <p:cNvPr id="11" name="Rechteck 10"/>
          <p:cNvSpPr/>
          <p:nvPr/>
        </p:nvSpPr>
        <p:spPr>
          <a:xfrm>
            <a:off x="3321240" y="3678183"/>
            <a:ext cx="8192948" cy="29369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</a:rPr>
              <a:t>Feststellung des Ruhens der </a:t>
            </a:r>
            <a:r>
              <a:rPr lang="de-DE" sz="1600" dirty="0" err="1">
                <a:solidFill>
                  <a:schemeClr val="tx1"/>
                </a:solidFill>
              </a:rPr>
              <a:t>eSo</a:t>
            </a:r>
            <a:r>
              <a:rPr lang="de-DE" sz="1600" dirty="0">
                <a:solidFill>
                  <a:schemeClr val="tx1"/>
                </a:solidFill>
              </a:rPr>
              <a:t> wegen tatsächlicher oder rechtlicher </a:t>
            </a:r>
            <a:r>
              <a:rPr lang="de-DE" sz="1600" dirty="0" err="1">
                <a:solidFill>
                  <a:schemeClr val="tx1"/>
                </a:solidFill>
              </a:rPr>
              <a:t>Hinder</a:t>
            </a:r>
            <a:r>
              <a:rPr lang="de-DE" sz="1600" dirty="0">
                <a:solidFill>
                  <a:schemeClr val="tx1"/>
                </a:solidFill>
              </a:rPr>
              <a:t>-nisse, Vereinfachtes Unterhaltsverfahren, Vormundschaften, </a:t>
            </a:r>
            <a:r>
              <a:rPr lang="de-DE" sz="1600" dirty="0" err="1">
                <a:solidFill>
                  <a:schemeClr val="tx1"/>
                </a:solidFill>
              </a:rPr>
              <a:t>Pflegschaften</a:t>
            </a:r>
            <a:r>
              <a:rPr lang="de-DE" sz="1600" dirty="0">
                <a:solidFill>
                  <a:schemeClr val="tx1"/>
                </a:solidFill>
              </a:rPr>
              <a:t>, Genehmigung für Eltern gemäß § 1643 BGB, z. B. bei Erbausschlagung für das Kind, Grundstücksgeschäften bei Kind als (Mit)</a:t>
            </a:r>
            <a:r>
              <a:rPr lang="de-DE" sz="1600" dirty="0" err="1">
                <a:solidFill>
                  <a:schemeClr val="tx1"/>
                </a:solidFill>
              </a:rPr>
              <a:t>eigentümer</a:t>
            </a:r>
            <a:r>
              <a:rPr lang="de-DE" sz="1600" dirty="0">
                <a:solidFill>
                  <a:schemeClr val="tx1"/>
                </a:solidFill>
              </a:rPr>
              <a:t> des Grundstücks, Genehmigung von Kaufverträgen, Verfahren nach § 1640 BGB, Verfahren zur Bestimmung des Kindergeldberechtigten gemäß § 64 </a:t>
            </a:r>
            <a:r>
              <a:rPr lang="de-DE" sz="1600" dirty="0" err="1">
                <a:solidFill>
                  <a:schemeClr val="tx1"/>
                </a:solidFill>
              </a:rPr>
              <a:t>EstG</a:t>
            </a:r>
            <a:r>
              <a:rPr lang="de-DE" sz="1600" dirty="0">
                <a:solidFill>
                  <a:schemeClr val="tx1"/>
                </a:solidFill>
              </a:rPr>
              <a:t>, Entscheidung über Genehmigung zur Erteilung einer zweiten vollstreckbaren Ausfertigung von Urkunden und Entscheidungen, Entschädigung von Rechtsanwälten, Verfahrensbeiständen, Pflegern und Vormündern, Vollstreckung von Zwangsgeld im Versorgungsausgleichs-verfahren, VKH-Überprüfung und Abänderung/Aufhebung, KFA/KFB, die Erteilung der vollstreckbaren Ausfertigungen in den Fällen des § 726 I, der §§ 727 bis 729, 733, 738, 742, 744, 745 II sowie des § 749 ZPO</a:t>
            </a:r>
          </a:p>
        </p:txBody>
      </p:sp>
      <p:sp>
        <p:nvSpPr>
          <p:cNvPr id="6" name="Pfeil nach rechts 5"/>
          <p:cNvSpPr/>
          <p:nvPr/>
        </p:nvSpPr>
        <p:spPr>
          <a:xfrm>
            <a:off x="1801359" y="1463445"/>
            <a:ext cx="1559594" cy="75941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Richter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Pfeil nach rechts 11"/>
          <p:cNvSpPr/>
          <p:nvPr/>
        </p:nvSpPr>
        <p:spPr>
          <a:xfrm>
            <a:off x="1425131" y="3570335"/>
            <a:ext cx="1941891" cy="759417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Rechtspfleger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8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1" grpId="0" animBg="1"/>
      <p:bldP spid="6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80447" y="736722"/>
            <a:ext cx="11213024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8. Nennen Sie die verschiedenen Arten der Beteiligten im familienrechtlichen Verfahren und jeweils ein Beispiel!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3"/>
            <a:ext cx="7434584" cy="255376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Muss-Beteiligte: </a:t>
            </a:r>
            <a:r>
              <a:rPr lang="de-DE" dirty="0">
                <a:solidFill>
                  <a:schemeClr val="tx1"/>
                </a:solidFill>
              </a:rPr>
              <a:t>deren Rechte unmittelbar betroffen sind sowie wer von Gesetzes wegen zu beteiligen ist - Antragsteller, Antragsgegner, Verfahrensbevollmächtigte, JA, VB</a:t>
            </a:r>
          </a:p>
          <a:p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Kann-Beteiligte: </a:t>
            </a:r>
            <a:r>
              <a:rPr lang="de-DE" dirty="0">
                <a:solidFill>
                  <a:schemeClr val="tx1"/>
                </a:solidFill>
              </a:rPr>
              <a:t>Personen können von Amts wegen oder auf Antrag weiterer Personen zum Verfahren hinzugezogen werden, sofern dies in einem Gesetz vorgesehen ist - SV, Zeugen, Verwandte, JA</a:t>
            </a:r>
          </a:p>
          <a:p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Beteiligte kraft Antrags: </a:t>
            </a:r>
            <a:r>
              <a:rPr lang="de-DE" dirty="0">
                <a:solidFill>
                  <a:schemeClr val="tx1"/>
                </a:solidFill>
              </a:rPr>
              <a:t>JA kann auf Antrag beteiligt werden</a:t>
            </a:r>
          </a:p>
        </p:txBody>
      </p:sp>
      <p:sp>
        <p:nvSpPr>
          <p:cNvPr id="10" name="Rechteck 9"/>
          <p:cNvSpPr/>
          <p:nvPr/>
        </p:nvSpPr>
        <p:spPr>
          <a:xfrm>
            <a:off x="480447" y="4273247"/>
            <a:ext cx="4796954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9. Nennen Sie die Instanzen in Familiensachen!</a:t>
            </a:r>
            <a:endParaRPr lang="de-DE">
              <a:solidFill>
                <a:schemeClr val="tx1"/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633501"/>
              </p:ext>
            </p:extLst>
          </p:nvPr>
        </p:nvGraphicFramePr>
        <p:xfrm>
          <a:off x="3321240" y="4904802"/>
          <a:ext cx="5752465" cy="15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7560">
                  <a:extLst>
                    <a:ext uri="{9D8B030D-6E8A-4147-A177-3AD203B41FA5}">
                      <a16:colId xmlns:a16="http://schemas.microsoft.com/office/drawing/2014/main" val="1518972878"/>
                    </a:ext>
                  </a:extLst>
                </a:gridCol>
                <a:gridCol w="1454436">
                  <a:extLst>
                    <a:ext uri="{9D8B030D-6E8A-4147-A177-3AD203B41FA5}">
                      <a16:colId xmlns:a16="http://schemas.microsoft.com/office/drawing/2014/main" val="1891765424"/>
                    </a:ext>
                  </a:extLst>
                </a:gridCol>
                <a:gridCol w="2230469">
                  <a:extLst>
                    <a:ext uri="{9D8B030D-6E8A-4147-A177-3AD203B41FA5}">
                      <a16:colId xmlns:a16="http://schemas.microsoft.com/office/drawing/2014/main" val="3401610800"/>
                    </a:ext>
                  </a:extLst>
                </a:gridCol>
              </a:tblGrid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I. Instanz: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AG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§§ 23a I S. 1 Nr. 1, 23b GVG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673799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17965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II. Instanz: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OLG/KG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§ 119 I Nr. 1a) GVG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113456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III. Instanz: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chemeClr val="tx1"/>
                          </a:solidFill>
                          <a:effectLst/>
                        </a:rPr>
                        <a:t>BGH</a:t>
                      </a:r>
                      <a:endParaRPr lang="de-DE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§ 133 GVG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771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846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394364" y="769447"/>
            <a:ext cx="5409393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10. Nennen Sie die Voraussetzungen der VKH!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2"/>
            <a:ext cx="7326096" cy="13436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ein Beteiligter kann nach seinen persönlichen und wirtschaftlichen Verhältnissen die Kosten der Verfahrensführung nicht, nur zum Teil oder nur in Raten aufbringen</a:t>
            </a:r>
          </a:p>
          <a:p>
            <a:r>
              <a:rPr lang="de-DE">
                <a:solidFill>
                  <a:schemeClr val="tx1"/>
                </a:solidFill>
              </a:rPr>
              <a:t>beabsichtigte Rechtsverfolgung oder Rechtsverteidigung bietet hinreichende Aussicht auf Erfolg und erscheint nicht mutwillig</a:t>
            </a:r>
          </a:p>
        </p:txBody>
      </p:sp>
      <p:sp>
        <p:nvSpPr>
          <p:cNvPr id="10" name="Rechteck 9"/>
          <p:cNvSpPr/>
          <p:nvPr/>
        </p:nvSpPr>
        <p:spPr>
          <a:xfrm>
            <a:off x="1388187" y="2919312"/>
            <a:ext cx="6780992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11. Welche Gesetze bzw. Vorschriften gelten im VKH-Verfahren?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21240" y="3572531"/>
            <a:ext cx="3195796" cy="814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FamFG, ZPO, DB-PKHG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372688" y="4535694"/>
            <a:ext cx="6780992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12. Welche VKH-Entscheidungen können durch den Richter ergehen?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3321240" y="5542093"/>
            <a:ext cx="6109479" cy="814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VKH ohne Ratenzahlung, Teilbewilligung der VKH, VKH mit Ratenzahlung (mit max. </a:t>
            </a:r>
            <a:r>
              <a:rPr lang="de-DE" dirty="0" smtClean="0">
                <a:solidFill>
                  <a:schemeClr val="tx1"/>
                </a:solidFill>
              </a:rPr>
              <a:t>48 </a:t>
            </a:r>
            <a:r>
              <a:rPr lang="de-DE" dirty="0">
                <a:solidFill>
                  <a:schemeClr val="tx1"/>
                </a:solidFill>
              </a:rPr>
              <a:t>Monatsraten), Zurückweisung des Antrages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667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394364" y="769447"/>
            <a:ext cx="9772165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13. Es wird VKH mit Raten bewilligt. Wie wird der VKH-Beschluss an den Antragsgegner übersandt?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3321240" y="1442412"/>
            <a:ext cx="7326096" cy="9434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entspricht der Beschluss nicht dem erklärten Willen des Beteiligten – Beschluss demjenigen förmlich übersenden (§ 41 I FamFG)</a:t>
            </a:r>
          </a:p>
        </p:txBody>
      </p:sp>
      <p:sp>
        <p:nvSpPr>
          <p:cNvPr id="10" name="Rechteck 9"/>
          <p:cNvSpPr/>
          <p:nvPr/>
        </p:nvSpPr>
        <p:spPr>
          <a:xfrm>
            <a:off x="1372688" y="2528937"/>
            <a:ext cx="1017354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14. Welche Möglichkeiten hat der Antragsteller, wenn er mit der Entscheidung über den VKH-Antrag nicht einverstanden ist?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3321240" y="3241574"/>
            <a:ext cx="7202109" cy="23098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VKH-Beschluss ist mit der sofortigen Beschwerde anfechtbar (§§ 567 bis 572, 127 II – IV ZPO)</a:t>
            </a:r>
          </a:p>
          <a:p>
            <a:r>
              <a:rPr lang="de-DE">
                <a:solidFill>
                  <a:schemeClr val="tx1"/>
                </a:solidFill>
              </a:rPr>
              <a:t>Notfrist, 1 Monat ab Zustellung der Entscheidung, spätestens mit dem Ablauf von 5 Monaten nach der Verkündung des Beschlusses (§ 569 I S. 2 ZPO)</a:t>
            </a:r>
          </a:p>
          <a:p>
            <a:r>
              <a:rPr lang="de-DE">
                <a:solidFill>
                  <a:schemeClr val="tx1"/>
                </a:solidFill>
              </a:rPr>
              <a:t>Einlegung beim Gericht, dessen Entscheidung angefochten wird oder beim Beschwerde-gericht (§§ 569 I S. 1, 127 III S. 3 ZPO)</a:t>
            </a:r>
          </a:p>
        </p:txBody>
      </p:sp>
    </p:spTree>
    <p:extLst>
      <p:ext uri="{BB962C8B-B14F-4D97-AF65-F5344CB8AC3E}">
        <p14:creationId xmlns:p14="http://schemas.microsoft.com/office/powerpoint/2010/main" val="119588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394364" y="769446"/>
            <a:ext cx="9772165" cy="15862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solidFill>
                  <a:schemeClr val="tx1"/>
                </a:solidFill>
              </a:rPr>
              <a:t>15. Sie sind </a:t>
            </a:r>
            <a:r>
              <a:rPr lang="de-DE" b="1" u="sng" dirty="0" err="1">
                <a:solidFill>
                  <a:schemeClr val="tx1"/>
                </a:solidFill>
              </a:rPr>
              <a:t>UdG</a:t>
            </a:r>
            <a:r>
              <a:rPr lang="de-DE" b="1" u="sng" dirty="0">
                <a:solidFill>
                  <a:schemeClr val="tx1"/>
                </a:solidFill>
              </a:rPr>
              <a:t> in der Abteilung 123 im Familiengericht. Bei Ihnen gehen folgende Anträge ein: a) Antrag auf Ehescheidung, b) Antrag auf Übertragung der </a:t>
            </a:r>
            <a:r>
              <a:rPr lang="de-DE" b="1" u="sng" dirty="0" err="1">
                <a:solidFill>
                  <a:schemeClr val="tx1"/>
                </a:solidFill>
              </a:rPr>
              <a:t>eSo</a:t>
            </a:r>
            <a:r>
              <a:rPr lang="de-DE" b="1" u="sng" dirty="0">
                <a:solidFill>
                  <a:schemeClr val="tx1"/>
                </a:solidFill>
              </a:rPr>
              <a:t> und c) Antrag auf Bewilligung der VKH. Bestehen für die jeweiligen Anträge Anwaltszwang? Nennen Sie jeweils die gesetzlichen Bestimmungen!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5421260" y="1997536"/>
            <a:ext cx="3141553" cy="9434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a) ja, § 114 I FamFG </a:t>
            </a:r>
            <a:endParaRPr lang="de-DE">
              <a:solidFill>
                <a:schemeClr val="tx1"/>
              </a:solidFill>
            </a:endParaRPr>
          </a:p>
          <a:p>
            <a:r>
              <a:rPr lang="de-DE">
                <a:solidFill>
                  <a:schemeClr val="tx1"/>
                </a:solidFill>
              </a:rPr>
              <a:t>b) nein, § 114 I FamFG</a:t>
            </a:r>
            <a:endParaRPr lang="de-DE">
              <a:solidFill>
                <a:schemeClr val="tx1"/>
              </a:solidFill>
            </a:endParaRPr>
          </a:p>
          <a:p>
            <a:r>
              <a:rPr lang="de-DE">
                <a:solidFill>
                  <a:schemeClr val="tx1"/>
                </a:solidFill>
              </a:rPr>
              <a:t>c) nein, § 114 IV Nr. 5 FamFG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394364" y="3067047"/>
            <a:ext cx="10173549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16. Wann werden die Beschlüsse wirksam? Nennen Sie die entsprechenden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821690"/>
              </p:ext>
            </p:extLst>
          </p:nvPr>
        </p:nvGraphicFramePr>
        <p:xfrm>
          <a:off x="3062244" y="3697137"/>
          <a:ext cx="7732326" cy="2682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5006">
                  <a:extLst>
                    <a:ext uri="{9D8B030D-6E8A-4147-A177-3AD203B41FA5}">
                      <a16:colId xmlns:a16="http://schemas.microsoft.com/office/drawing/2014/main" val="4287236022"/>
                    </a:ext>
                  </a:extLst>
                </a:gridCol>
                <a:gridCol w="5797320">
                  <a:extLst>
                    <a:ext uri="{9D8B030D-6E8A-4147-A177-3AD203B41FA5}">
                      <a16:colId xmlns:a16="http://schemas.microsoft.com/office/drawing/2014/main" val="2280275094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Ehesachen: 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mit Rechtskraft (§ 116 II FamFG)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516761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Familienstreitsachen: 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mit Rechtskraft, Ausnahme: sofortige Wirksamkeit, bei Endentscheidung mit einer Verpflichtung zur Leistung von Unterhalt (§ 116 III FamFG)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832667"/>
                  </a:ext>
                </a:extLst>
              </a:tr>
              <a:tr h="11518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Angelegenheit der freiwilligen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>
                          <a:solidFill>
                            <a:schemeClr val="tx1"/>
                          </a:solidFill>
                          <a:effectLst/>
                        </a:rPr>
                        <a:t>Gerichtsbarkeit:</a:t>
                      </a:r>
                      <a:endParaRPr lang="de-DE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mit Bekanntgabe an die Beteiligten (§ 40 I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mit Rechtskraft (§ 40 II und III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bei Gefahr in Verzug: sofort (§ 40 III S. 2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 o. Beschluss mit Bekanntgabe an den Antragsteller wirksam (§ 40 III S. 3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Beschluss über Genehmigung eines Rechtsgeschäfts: mit Rechtskraft (§ 40 II S. 1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 - dies ist mit der Entscheidung auszusprechen (§ 40 II S. 2 </a:t>
                      </a:r>
                      <a:r>
                        <a:rPr lang="de-DE" sz="16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de-DE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696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95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394364" y="769447"/>
            <a:ext cx="8602043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17. Erläutern Sie den Erlassvermerk unter Nennung der gesetzlichen Bestimmungen!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2533260" y="155879"/>
            <a:ext cx="7052455" cy="50006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200" b="1" dirty="0" smtClean="0"/>
              <a:t>Lösung – </a:t>
            </a:r>
            <a:r>
              <a:rPr lang="de-DE" sz="2200" b="1" dirty="0" smtClean="0"/>
              <a:t>Wiederholung</a:t>
            </a:r>
            <a:r>
              <a:rPr lang="de-DE" sz="2200" b="1" dirty="0" smtClean="0"/>
              <a:t> </a:t>
            </a:r>
            <a:r>
              <a:rPr lang="de-DE" sz="2200" b="1" dirty="0" smtClean="0"/>
              <a:t>Einführung in </a:t>
            </a:r>
            <a:r>
              <a:rPr lang="de-DE" sz="2200" b="1" dirty="0" smtClean="0"/>
              <a:t>Familiensachen</a:t>
            </a:r>
            <a:endParaRPr lang="de-DE" sz="2200" b="1" dirty="0"/>
          </a:p>
        </p:txBody>
      </p:sp>
      <p:sp>
        <p:nvSpPr>
          <p:cNvPr id="4" name="Rechteck 3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727702" y="1442412"/>
            <a:ext cx="7919634" cy="2207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>
                <a:solidFill>
                  <a:schemeClr val="tx1"/>
                </a:solidFill>
              </a:rPr>
              <a:t>das Datum der Übergabe des Beschlusses an die Geschäftsstelle oder der Bekanntgabe durch Verlesen der Beschlussformel (Erlass) ist auf dem Beschluss zu vermerken </a:t>
            </a:r>
          </a:p>
          <a:p>
            <a:r>
              <a:rPr lang="de-DE" dirty="0">
                <a:solidFill>
                  <a:schemeClr val="tx1"/>
                </a:solidFill>
              </a:rPr>
              <a:t>auf allen Entscheidungen, die den Verfahrensgegenstand ganz oder teilweise erledigen</a:t>
            </a:r>
          </a:p>
          <a:p>
            <a:r>
              <a:rPr lang="de-DE" dirty="0">
                <a:solidFill>
                  <a:schemeClr val="tx1"/>
                </a:solidFill>
              </a:rPr>
              <a:t>am Ende einer Entscheidung</a:t>
            </a:r>
          </a:p>
          <a:p>
            <a:r>
              <a:rPr lang="de-DE" dirty="0">
                <a:solidFill>
                  <a:schemeClr val="tx1"/>
                </a:solidFill>
              </a:rPr>
              <a:t>§ 38 III S. 3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 – gilt auch für Ehe- und Familienstreitsachen – es gelten aber auch die Vorschriften über die Verkündung entsprechend </a:t>
            </a:r>
          </a:p>
        </p:txBody>
      </p:sp>
      <p:sp>
        <p:nvSpPr>
          <p:cNvPr id="10" name="Rechteck 9"/>
          <p:cNvSpPr/>
          <p:nvPr/>
        </p:nvSpPr>
        <p:spPr>
          <a:xfrm>
            <a:off x="1394364" y="3814918"/>
            <a:ext cx="7732566" cy="8572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>
                <a:solidFill>
                  <a:schemeClr val="tx1"/>
                </a:solidFill>
              </a:rPr>
              <a:t>18. Welche Möglichkeiten der Bekanntgabe gibt es in Familiensachen?</a:t>
            </a:r>
            <a:endParaRPr lang="de-DE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373001"/>
              </p:ext>
            </p:extLst>
          </p:nvPr>
        </p:nvGraphicFramePr>
        <p:xfrm>
          <a:off x="2727702" y="4528582"/>
          <a:ext cx="7544759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6716">
                  <a:extLst>
                    <a:ext uri="{9D8B030D-6E8A-4147-A177-3AD203B41FA5}">
                      <a16:colId xmlns:a16="http://schemas.microsoft.com/office/drawing/2014/main" val="1666665425"/>
                    </a:ext>
                  </a:extLst>
                </a:gridCol>
                <a:gridCol w="5778043">
                  <a:extLst>
                    <a:ext uri="{9D8B030D-6E8A-4147-A177-3AD203B41FA5}">
                      <a16:colId xmlns:a16="http://schemas.microsoft.com/office/drawing/2014/main" val="1772955227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Ehe- und Familien-streitsachen 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Zustellungen nach den Vorschriften der ZPO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206218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Angelegenheiten der freiwilligen Gerichtsbarkeit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§ 15 </a:t>
                      </a:r>
                      <a:r>
                        <a:rPr lang="de-DE" sz="1800" dirty="0" err="1">
                          <a:solidFill>
                            <a:schemeClr val="tx1"/>
                          </a:solidFill>
                          <a:effectLst/>
                        </a:rPr>
                        <a:t>FamFG</a:t>
                      </a: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: Zustellungen nach den Vorschriften der ZPO und Aufgabe zur Post 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841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24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1634</Words>
  <Application>Microsoft Office PowerPoint</Application>
  <PresentationFormat>Breitbild</PresentationFormat>
  <Paragraphs>144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23</cp:revision>
  <dcterms:created xsi:type="dcterms:W3CDTF">2023-08-28T19:13:31Z</dcterms:created>
  <dcterms:modified xsi:type="dcterms:W3CDTF">2024-01-19T10:25:55Z</dcterms:modified>
</cp:coreProperties>
</file>