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3" r:id="rId6"/>
    <p:sldId id="264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A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9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50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668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024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088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53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6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81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82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47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385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86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35FD2-1496-4904-BA51-24FABE56D0E1}" type="datetimeFigureOut">
              <a:rPr lang="de-DE" smtClean="0"/>
              <a:t>06.03.2024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A15D0-6144-4628-94B9-4C04193054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784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871538" y="2417830"/>
            <a:ext cx="10475868" cy="2391110"/>
            <a:chOff x="751765" y="2788392"/>
            <a:chExt cx="10475868" cy="2391110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8" y="3246701"/>
              <a:ext cx="10356095" cy="19328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400" dirty="0"/>
                <a:t>Herr Meier beantragt, durch seinen Prozessbevollmächtigten Rechtsanwalt Schröder, den Erlass eines Mahnbescheides gegen Frau Lehmann aus einer Zahlungsforderung über </a:t>
              </a:r>
              <a:r>
                <a:rPr lang="de-DE" sz="2400" b="1" dirty="0"/>
                <a:t>6000,00 EUR</a:t>
              </a:r>
              <a:r>
                <a:rPr lang="de-DE" sz="2400" dirty="0"/>
                <a:t>. Sofern Widerspruch gegen den Mahnbescheid eingelegt wird, soll das Verfahren an das zuständige Prozessgericht abgegeben werden. </a:t>
              </a: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751765" y="2788392"/>
              <a:ext cx="1238890" cy="50035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Übung:</a:t>
              </a: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955121" y="806188"/>
            <a:ext cx="1307835" cy="1235758"/>
          </a:xfrm>
          <a:prstGeom prst="foldedCorner">
            <a:avLst/>
          </a:prstGeom>
          <a:solidFill>
            <a:srgbClr val="E9E6A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005z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5243">
            <a:off x="7314498" y="4745016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Fertigen Sie bitte den Kosten-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ansatz</a:t>
            </a:r>
            <a:endParaRPr kumimoji="0" lang="de-DE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497741">
            <a:off x="9619268" y="4694065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b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eanworten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Sie die Frage-stellungen</a:t>
            </a:r>
          </a:p>
        </p:txBody>
      </p:sp>
      <p:sp>
        <p:nvSpPr>
          <p:cNvPr id="3" name="Ellipse 2"/>
          <p:cNvSpPr/>
          <p:nvPr/>
        </p:nvSpPr>
        <p:spPr>
          <a:xfrm>
            <a:off x="73909" y="199206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40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efaltete Ecke 13"/>
          <p:cNvSpPr/>
          <p:nvPr/>
        </p:nvSpPr>
        <p:spPr>
          <a:xfrm rot="506242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 zu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Ü005z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027110"/>
              </p:ext>
            </p:extLst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A´st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./A geg.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3" name="Rechteck 2"/>
          <p:cNvSpPr/>
          <p:nvPr/>
        </p:nvSpPr>
        <p:spPr>
          <a:xfrm>
            <a:off x="1528996" y="349118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346539" y="3486637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Erlass eines MB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101377" y="3486638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590312" y="3486637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8638302" y="3468330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590311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91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6590310" y="4837044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590309" y="559529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91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412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193938" y="1999160"/>
            <a:ext cx="11243318" cy="1163210"/>
            <a:chOff x="196420" y="2987626"/>
            <a:chExt cx="11024465" cy="1163210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9" y="2987626"/>
              <a:ext cx="10349346" cy="116321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Fälligkeit der (Verfahrens-) Gebühr tritt gem. § 6 Abs. 1 S. 1 Nr. 1 GKG mit Antragseingang ( Antragstellung/Antragseinreichung) ein.</a:t>
              </a: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Ellipse 4"/>
            <p:cNvSpPr/>
            <p:nvPr/>
          </p:nvSpPr>
          <p:spPr>
            <a:xfrm>
              <a:off x="196420" y="3205415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a)</a:t>
              </a:r>
              <a:endPara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209330" y="3301658"/>
            <a:ext cx="11227926" cy="909805"/>
            <a:chOff x="224269" y="4972180"/>
            <a:chExt cx="11227926" cy="909805"/>
          </a:xfrm>
        </p:grpSpPr>
        <p:sp>
          <p:nvSpPr>
            <p:cNvPr id="19" name="Abgerundetes Rechteck 18"/>
            <p:cNvSpPr/>
            <p:nvPr/>
          </p:nvSpPr>
          <p:spPr>
            <a:xfrm>
              <a:off x="871538" y="4972180"/>
              <a:ext cx="10580657" cy="90980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Kostenschuldner ist der Antragsteller gem. § 22 Abs. 1 S. 1 GKG.</a:t>
              </a: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Ellipse 20"/>
            <p:cNvSpPr/>
            <p:nvPr/>
          </p:nvSpPr>
          <p:spPr>
            <a:xfrm>
              <a:off x="224269" y="5020957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</a:t>
              </a:r>
              <a:r>
                <a:rPr kumimoji="0" lang="de-DE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  <a:endPara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Gefaltete Ecke 19"/>
          <p:cNvSpPr/>
          <p:nvPr/>
        </p:nvSpPr>
        <p:spPr>
          <a:xfrm rot="20987559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 zu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Ü005z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grpSp>
        <p:nvGrpSpPr>
          <p:cNvPr id="23" name="Gruppieren 22"/>
          <p:cNvGrpSpPr/>
          <p:nvPr/>
        </p:nvGrpSpPr>
        <p:grpSpPr>
          <a:xfrm>
            <a:off x="209330" y="4320756"/>
            <a:ext cx="11214747" cy="2223498"/>
            <a:chOff x="255029" y="2959078"/>
            <a:chExt cx="11214747" cy="2223498"/>
          </a:xfrm>
        </p:grpSpPr>
        <p:sp>
          <p:nvSpPr>
            <p:cNvPr id="24" name="Abgerundetes Rechteck 23"/>
            <p:cNvSpPr/>
            <p:nvPr/>
          </p:nvSpPr>
          <p:spPr>
            <a:xfrm>
              <a:off x="904057" y="2959078"/>
              <a:ext cx="10565719" cy="222349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Die Anforderung der „1. Gerichtskostenhälfte“ erfolgt durch maschinelle Kostennachricht gem.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§ 26 </a:t>
              </a:r>
              <a:r>
                <a:rPr kumimoji="0" lang="de-DE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KostVfg</a:t>
              </a:r>
              <a:r>
                <a:rPr kumimoji="0" lang="de-DE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. erst nach Erlass des Mahnbescheids, da gem. § 12 Abs. 3 S. 2 GKG im maschinellen Mahnverfahren für den Erlass des MB keine bzw. eine zeitverzögerte Vorauszahlungspflicht besteht (erst für den Erlass des Vollstreckungsbescheids). Sie wird gem. §§ 4 Abs. 2, 15 Abs. 1 und 26 Abs.1 + 6 </a:t>
              </a:r>
              <a:r>
                <a:rPr kumimoji="0" lang="de-DE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KostVfg</a:t>
              </a:r>
              <a:r>
                <a:rPr kumimoji="0" lang="de-DE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. über den Prozessbevollmächtigten des Antragstellers erfordert.</a:t>
              </a:r>
              <a:endPara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Ellipse 24"/>
            <p:cNvSpPr/>
            <p:nvPr/>
          </p:nvSpPr>
          <p:spPr>
            <a:xfrm>
              <a:off x="255029" y="3241368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</a:t>
              </a:r>
              <a:r>
                <a:rPr kumimoji="0" lang="de-DE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  <a:endPara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184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724821" y="2669572"/>
            <a:ext cx="10502812" cy="2250854"/>
            <a:chOff x="724821" y="2928648"/>
            <a:chExt cx="10502812" cy="2250854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8" y="3246701"/>
              <a:ext cx="10356095" cy="19328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Erwartungsgemäß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legt </a:t>
              </a: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Frau Lehmann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Widerspruch gegen den </a:t>
              </a:r>
              <a:endPara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Mahnbescheid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ein.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Bitte erstellen Sie die VKR für die 2. Gerichtskostenhälfte.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724821" y="2928648"/>
              <a:ext cx="1238890" cy="50035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Übung:</a:t>
              </a: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955121" y="806188"/>
            <a:ext cx="1307835" cy="1235758"/>
          </a:xfrm>
          <a:prstGeom prst="foldedCorner">
            <a:avLst/>
          </a:prstGeom>
          <a:solidFill>
            <a:srgbClr val="E9E6A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005z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5243">
            <a:off x="1056823" y="4432686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Fertigen Sie bitte den Kosten-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ansatz</a:t>
            </a:r>
            <a:endParaRPr kumimoji="0" lang="de-DE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497741">
            <a:off x="2995229" y="4485674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Beanworten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Sie die Frage-stellungen</a:t>
            </a:r>
          </a:p>
        </p:txBody>
      </p:sp>
      <p:sp>
        <p:nvSpPr>
          <p:cNvPr id="3" name="Ellipse 2"/>
          <p:cNvSpPr/>
          <p:nvPr/>
        </p:nvSpPr>
        <p:spPr>
          <a:xfrm>
            <a:off x="73909" y="199206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42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efaltete Ecke 13"/>
          <p:cNvSpPr/>
          <p:nvPr/>
        </p:nvSpPr>
        <p:spPr>
          <a:xfrm rot="506242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 zu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Ü005z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314573"/>
              </p:ext>
            </p:extLst>
          </p:nvPr>
        </p:nvGraphicFramePr>
        <p:xfrm>
          <a:off x="1469036" y="2032955"/>
          <a:ext cx="9728616" cy="4754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429103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437697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A´st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./A geg.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(anzurechnen aus MV)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sind</a:t>
                      </a: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: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104929"/>
                  </a:ext>
                </a:extLst>
              </a:tr>
            </a:tbl>
          </a:graphicData>
        </a:graphic>
      </p:graphicFrame>
      <p:sp>
        <p:nvSpPr>
          <p:cNvPr id="3" name="Rechteck 2"/>
          <p:cNvSpPr/>
          <p:nvPr/>
        </p:nvSpPr>
        <p:spPr>
          <a:xfrm>
            <a:off x="1528996" y="349118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346539" y="3486637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Erlass eines MB (0,5-Fach)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101377" y="3486638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637745" y="349555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8638302" y="3468330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551688" y="4139995"/>
            <a:ext cx="874791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546,00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6670408" y="4837044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590309" y="5595296"/>
            <a:ext cx="8747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455,00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539051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393077" y="4086214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im </a:t>
            </a:r>
            <a:r>
              <a:rPr kumimoji="0" lang="de-D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Allgem</a:t>
            </a: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einen(3-fach)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5101377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8638302" y="4103381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Gefaltete Ecke 27"/>
          <p:cNvSpPr/>
          <p:nvPr/>
        </p:nvSpPr>
        <p:spPr>
          <a:xfrm rot="21396639">
            <a:off x="9803696" y="4751393"/>
            <a:ext cx="1307835" cy="1235758"/>
          </a:xfrm>
          <a:prstGeom prst="foldedCorner">
            <a:avLst/>
          </a:prstGeom>
          <a:solidFill>
            <a:srgbClr val="F0A4C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546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91=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455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17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149a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efaltete Ecke 13"/>
          <p:cNvSpPr/>
          <p:nvPr/>
        </p:nvSpPr>
        <p:spPr>
          <a:xfrm rot="506242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 zu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Ü005z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68119"/>
              </p:ext>
            </p:extLst>
          </p:nvPr>
        </p:nvGraphicFramePr>
        <p:xfrm>
          <a:off x="1469036" y="2032955"/>
          <a:ext cx="9728616" cy="48167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A´st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./A geg.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529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ges.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(bereits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gezahlt)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sind:</a:t>
                      </a:r>
                      <a:endParaRPr lang="de-DE" sz="16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>
                          <a:effectLst/>
                        </a:rPr>
                        <a:t>Rest:</a:t>
                      </a:r>
                      <a:endParaRPr lang="de-DE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104929"/>
                  </a:ext>
                </a:extLst>
              </a:tr>
            </a:tbl>
          </a:graphicData>
        </a:graphic>
      </p:graphicFrame>
      <p:sp>
        <p:nvSpPr>
          <p:cNvPr id="3" name="Rechteck 2"/>
          <p:cNvSpPr/>
          <p:nvPr/>
        </p:nvSpPr>
        <p:spPr>
          <a:xfrm>
            <a:off x="1528996" y="349118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346539" y="3486637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Erlass eines MB (0,5-Fach)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101377" y="3486638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637745" y="349555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8638302" y="3468330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551688" y="4139995"/>
            <a:ext cx="874791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455,00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6711886" y="5206153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637745" y="6272311"/>
            <a:ext cx="8747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455,00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539051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393077" y="4086214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im </a:t>
            </a:r>
            <a:r>
              <a:rPr kumimoji="0" lang="de-D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Allgem</a:t>
            </a: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einen(2,5-fach)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5054221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8638302" y="4103381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6551688" y="4739571"/>
            <a:ext cx="926749" cy="4073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546,00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Gefaltete Ecke 28"/>
          <p:cNvSpPr/>
          <p:nvPr/>
        </p:nvSpPr>
        <p:spPr>
          <a:xfrm rot="21396639">
            <a:off x="218536" y="1755377"/>
            <a:ext cx="1691031" cy="1549194"/>
          </a:xfrm>
          <a:prstGeom prst="foldedCorner">
            <a:avLst/>
          </a:prstGeom>
          <a:solidFill>
            <a:srgbClr val="F0A4C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noProof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lternative Schreib-weise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52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17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193938" y="1999160"/>
            <a:ext cx="11243318" cy="1163210"/>
            <a:chOff x="196420" y="2987626"/>
            <a:chExt cx="11024465" cy="1163210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9" y="2987626"/>
              <a:ext cx="10349346" cy="116321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Fälligkeit der (Verfahrens-) Gebühr tritt gem. § 6 Abs. 1 S. 1 Nr. 1 GKG mit </a:t>
              </a:r>
              <a:r>
                <a:rPr lang="de-DE" sz="2400" b="1" dirty="0" smtClean="0">
                  <a:solidFill>
                    <a:prstClr val="white"/>
                  </a:solidFill>
                  <a:latin typeface="Calibri" panose="020F0502020204030204"/>
                </a:rPr>
                <a:t>Eingang des Widerspruchs</a:t>
              </a: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.</a:t>
              </a: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Ellipse 4"/>
            <p:cNvSpPr/>
            <p:nvPr/>
          </p:nvSpPr>
          <p:spPr>
            <a:xfrm>
              <a:off x="196420" y="3205415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a)</a:t>
              </a:r>
              <a:endPara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209330" y="3301658"/>
            <a:ext cx="11227926" cy="909805"/>
            <a:chOff x="224269" y="4972180"/>
            <a:chExt cx="11227926" cy="909805"/>
          </a:xfrm>
        </p:grpSpPr>
        <p:sp>
          <p:nvSpPr>
            <p:cNvPr id="19" name="Abgerundetes Rechteck 18"/>
            <p:cNvSpPr/>
            <p:nvPr/>
          </p:nvSpPr>
          <p:spPr>
            <a:xfrm>
              <a:off x="871538" y="4972180"/>
              <a:ext cx="10580657" cy="90980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Kostenschuldner ist der Antragsteller gem. § 22 Abs. 1 S. 1 GKG.</a:t>
              </a:r>
              <a:endPara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Ellipse 20"/>
            <p:cNvSpPr/>
            <p:nvPr/>
          </p:nvSpPr>
          <p:spPr>
            <a:xfrm>
              <a:off x="224269" y="5020957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</a:t>
              </a:r>
              <a:r>
                <a:rPr kumimoji="0" lang="de-DE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  <a:endPara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Gefaltete Ecke 19"/>
          <p:cNvSpPr/>
          <p:nvPr/>
        </p:nvSpPr>
        <p:spPr>
          <a:xfrm rot="20987559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 zu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Ü005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grpSp>
        <p:nvGrpSpPr>
          <p:cNvPr id="23" name="Gruppieren 22"/>
          <p:cNvGrpSpPr/>
          <p:nvPr/>
        </p:nvGrpSpPr>
        <p:grpSpPr>
          <a:xfrm>
            <a:off x="209330" y="4320756"/>
            <a:ext cx="11214747" cy="2223498"/>
            <a:chOff x="255029" y="2959078"/>
            <a:chExt cx="11214747" cy="2223498"/>
          </a:xfrm>
        </p:grpSpPr>
        <p:sp>
          <p:nvSpPr>
            <p:cNvPr id="24" name="Abgerundetes Rechteck 23"/>
            <p:cNvSpPr/>
            <p:nvPr/>
          </p:nvSpPr>
          <p:spPr>
            <a:xfrm>
              <a:off x="904057" y="2959078"/>
              <a:ext cx="10565719" cy="222349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36638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Gem. § 12 Abs. </a:t>
              </a: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S. </a:t>
              </a:r>
              <a:r>
                <a:rPr kumimoji="0" lang="de-DE" sz="2400" b="1" i="0" u="none" strike="noStrike" kern="120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GKG ist mit Kostennachricht Muster Kost40 gem.</a:t>
              </a:r>
            </a:p>
            <a:p>
              <a:pPr marL="1036638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§ 26 </a:t>
              </a:r>
              <a:r>
                <a:rPr kumimoji="0" lang="de-DE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KostVfg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eine </a:t>
              </a: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Vorauszahlung 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zu fordern. Sie wird </a:t>
              </a:r>
              <a:r>
                <a:rPr kumimoji="0" lang="de-DE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gem. §§ 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 Abs. 2, 15 Abs. 1 und 26 Abs. 1 + 6 </a:t>
              </a:r>
              <a:r>
                <a:rPr kumimoji="0" lang="de-DE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KostVfg</a:t>
              </a:r>
              <a:r>
                <a:rPr kumimoji="0" lang="de-D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über den Prozessbevollmächtigten des Klägers erfordert.</a:t>
              </a:r>
            </a:p>
          </p:txBody>
        </p:sp>
        <p:sp>
          <p:nvSpPr>
            <p:cNvPr id="25" name="Ellipse 24"/>
            <p:cNvSpPr/>
            <p:nvPr/>
          </p:nvSpPr>
          <p:spPr>
            <a:xfrm>
              <a:off x="255029" y="3241368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</a:t>
              </a:r>
              <a:r>
                <a:rPr kumimoji="0" lang="de-DE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  <a:endPara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9418186" y="105162"/>
            <a:ext cx="2407581" cy="2311481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Noch Fragen dazu??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58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627</Words>
  <Application>Microsoft Office PowerPoint</Application>
  <PresentationFormat>Breitbild</PresentationFormat>
  <Paragraphs>202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14</cp:revision>
  <dcterms:created xsi:type="dcterms:W3CDTF">2023-05-30T05:41:49Z</dcterms:created>
  <dcterms:modified xsi:type="dcterms:W3CDTF">2024-03-06T08:27:35Z</dcterms:modified>
</cp:coreProperties>
</file>