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3" r:id="rId6"/>
    <p:sldId id="264" r:id="rId7"/>
    <p:sldId id="261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A4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90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5FD2-1496-4904-BA51-24FABE56D0E1}" type="datetimeFigureOut">
              <a:rPr lang="de-DE" smtClean="0"/>
              <a:t>06.03.2024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A15D0-6144-4628-94B9-4C04193054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5509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5FD2-1496-4904-BA51-24FABE56D0E1}" type="datetimeFigureOut">
              <a:rPr lang="de-DE" smtClean="0"/>
              <a:t>06.03.2024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A15D0-6144-4628-94B9-4C04193054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6687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5FD2-1496-4904-BA51-24FABE56D0E1}" type="datetimeFigureOut">
              <a:rPr lang="de-DE" smtClean="0"/>
              <a:t>06.03.2024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A15D0-6144-4628-94B9-4C04193054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024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5FD2-1496-4904-BA51-24FABE56D0E1}" type="datetimeFigureOut">
              <a:rPr lang="de-DE" smtClean="0"/>
              <a:t>06.03.2024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A15D0-6144-4628-94B9-4C04193054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0882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5FD2-1496-4904-BA51-24FABE56D0E1}" type="datetimeFigureOut">
              <a:rPr lang="de-DE" smtClean="0"/>
              <a:t>06.03.2024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A15D0-6144-4628-94B9-4C04193054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1536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5FD2-1496-4904-BA51-24FABE56D0E1}" type="datetimeFigureOut">
              <a:rPr lang="de-DE" smtClean="0"/>
              <a:t>06.03.2024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A15D0-6144-4628-94B9-4C04193054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96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5FD2-1496-4904-BA51-24FABE56D0E1}" type="datetimeFigureOut">
              <a:rPr lang="de-DE" smtClean="0"/>
              <a:t>06.03.2024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A15D0-6144-4628-94B9-4C04193054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3816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5FD2-1496-4904-BA51-24FABE56D0E1}" type="datetimeFigureOut">
              <a:rPr lang="de-DE" smtClean="0"/>
              <a:t>06.03.2024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A15D0-6144-4628-94B9-4C04193054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482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5FD2-1496-4904-BA51-24FABE56D0E1}" type="datetimeFigureOut">
              <a:rPr lang="de-DE" smtClean="0"/>
              <a:t>06.03.2024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A15D0-6144-4628-94B9-4C04193054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0475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5FD2-1496-4904-BA51-24FABE56D0E1}" type="datetimeFigureOut">
              <a:rPr lang="de-DE" smtClean="0"/>
              <a:t>06.03.2024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A15D0-6144-4628-94B9-4C04193054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3852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5FD2-1496-4904-BA51-24FABE56D0E1}" type="datetimeFigureOut">
              <a:rPr lang="de-DE" smtClean="0"/>
              <a:t>06.03.2024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A15D0-6144-4628-94B9-4C04193054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3861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35FD2-1496-4904-BA51-24FABE56D0E1}" type="datetimeFigureOut">
              <a:rPr lang="de-DE" smtClean="0"/>
              <a:t>06.03.2024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A15D0-6144-4628-94B9-4C04193054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7845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077243" y="1291208"/>
            <a:ext cx="6078316" cy="5649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Gerichtliches Mahnverfahren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148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879907" y="249264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Kosten im Zivilprozess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871538" y="2417830"/>
            <a:ext cx="10475868" cy="2391110"/>
            <a:chOff x="751765" y="2788392"/>
            <a:chExt cx="10475868" cy="2391110"/>
          </a:xfrm>
        </p:grpSpPr>
        <p:sp>
          <p:nvSpPr>
            <p:cNvPr id="2" name="Abgerundetes Rechteck 1"/>
            <p:cNvSpPr/>
            <p:nvPr/>
          </p:nvSpPr>
          <p:spPr>
            <a:xfrm>
              <a:off x="871538" y="3246701"/>
              <a:ext cx="10356095" cy="193280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de-DE" sz="2400" dirty="0"/>
                <a:t>Herr Meier beantragt, durch seinen Prozessbevollmächtigten Rechtsanwalt Schröder, den Erlass eines Mahnbescheides gegen Frau Lehmann aus einer Zahlungsforderung über </a:t>
              </a:r>
              <a:r>
                <a:rPr lang="de-DE" sz="2400" b="1" dirty="0"/>
                <a:t>6000,00 EUR</a:t>
              </a:r>
              <a:r>
                <a:rPr lang="de-DE" sz="2400" dirty="0"/>
                <a:t>. Sofern Widerspruch gegen den Mahnbescheid eingelegt wird, soll das Verfahren an das zuständige Prozessgericht abgegeben werden. </a:t>
              </a:r>
            </a:p>
          </p:txBody>
        </p:sp>
        <p:sp>
          <p:nvSpPr>
            <p:cNvPr id="12" name="Abgerundetes Rechteck 11"/>
            <p:cNvSpPr/>
            <p:nvPr/>
          </p:nvSpPr>
          <p:spPr>
            <a:xfrm>
              <a:off x="751765" y="2788392"/>
              <a:ext cx="1238890" cy="50035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rPr>
                <a:t>Übung:</a:t>
              </a:r>
              <a:endPara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Gefaltete Ecke 13"/>
          <p:cNvSpPr/>
          <p:nvPr/>
        </p:nvSpPr>
        <p:spPr>
          <a:xfrm rot="506242">
            <a:off x="955121" y="806188"/>
            <a:ext cx="1307835" cy="1235758"/>
          </a:xfrm>
          <a:prstGeom prst="foldedCorner">
            <a:avLst/>
          </a:prstGeom>
          <a:solidFill>
            <a:srgbClr val="E9E6AB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Übung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005z</a:t>
            </a: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 rot="21315243">
            <a:off x="7314498" y="4745016"/>
            <a:ext cx="1853863" cy="1732998"/>
          </a:xfrm>
          <a:prstGeom prst="foldedCorner">
            <a:avLst/>
          </a:prstGeom>
          <a:solidFill>
            <a:srgbClr val="F0A4C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Fertigen Sie bitte den Kosten-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ansatz</a:t>
            </a:r>
            <a:endParaRPr kumimoji="0" lang="de-DE" sz="2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</p:txBody>
      </p:sp>
      <p:sp>
        <p:nvSpPr>
          <p:cNvPr id="17" name="Gefaltete Ecke 16"/>
          <p:cNvSpPr/>
          <p:nvPr/>
        </p:nvSpPr>
        <p:spPr>
          <a:xfrm rot="497741">
            <a:off x="9619268" y="4694065"/>
            <a:ext cx="1853863" cy="1732998"/>
          </a:xfrm>
          <a:prstGeom prst="foldedCorner">
            <a:avLst/>
          </a:prstGeom>
          <a:solidFill>
            <a:srgbClr val="F0A4C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b</a:t>
            </a:r>
            <a:r>
              <a:rPr kumimoji="0" lang="de-DE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eanworten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 Sie die Frage-stellungen</a:t>
            </a:r>
          </a:p>
        </p:txBody>
      </p:sp>
      <p:sp>
        <p:nvSpPr>
          <p:cNvPr id="3" name="Ellipse 2"/>
          <p:cNvSpPr/>
          <p:nvPr/>
        </p:nvSpPr>
        <p:spPr>
          <a:xfrm>
            <a:off x="73909" y="1992060"/>
            <a:ext cx="914400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</a:t>
            </a:r>
            <a:endParaRPr kumimoji="0" lang="de-DE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140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077243" y="1291208"/>
            <a:ext cx="6078316" cy="5649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Gerichtliches Mahnverfahren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149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879907" y="249264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Kosten im Zivilprozess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Gefaltete Ecke 13"/>
          <p:cNvSpPr/>
          <p:nvPr/>
        </p:nvSpPr>
        <p:spPr>
          <a:xfrm rot="506242">
            <a:off x="955121" y="589475"/>
            <a:ext cx="1307835" cy="1235758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Lösung zu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Ü005z</a:t>
            </a: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</p:txBody>
      </p:sp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027110"/>
              </p:ext>
            </p:extLst>
          </p:nvPr>
        </p:nvGraphicFramePr>
        <p:xfrm>
          <a:off x="1469036" y="2032955"/>
          <a:ext cx="9728616" cy="41498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8713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560161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06639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1935090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028013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2088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rgbClr val="FF0000"/>
                          </a:solidFill>
                          <a:effectLst/>
                        </a:rPr>
                        <a:t>A´st</a:t>
                      </a:r>
                      <a:r>
                        <a:rPr lang="de-DE" sz="2000" dirty="0" smtClean="0">
                          <a:solidFill>
                            <a:srgbClr val="FF0000"/>
                          </a:solidFill>
                          <a:effectLst/>
                        </a:rPr>
                        <a:t>./A geg.</a:t>
                      </a:r>
                      <a:endParaRPr lang="de-DE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401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166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Summe: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040756"/>
                  </a:ext>
                </a:extLst>
              </a:tr>
              <a:tr h="9066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(bereits)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gezahlt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sind: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056708"/>
                  </a:ext>
                </a:extLst>
              </a:tr>
              <a:tr h="604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Rest: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354309"/>
                  </a:ext>
                </a:extLst>
              </a:tr>
            </a:tbl>
          </a:graphicData>
        </a:graphic>
      </p:graphicFrame>
      <p:sp>
        <p:nvSpPr>
          <p:cNvPr id="3" name="Rechteck 2"/>
          <p:cNvSpPr/>
          <p:nvPr/>
        </p:nvSpPr>
        <p:spPr>
          <a:xfrm>
            <a:off x="1528996" y="3491186"/>
            <a:ext cx="714593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1100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2346539" y="3486637"/>
            <a:ext cx="2420943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Verfahren über Erlass eines MB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5101377" y="3486638"/>
            <a:ext cx="714593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6000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6590312" y="3486637"/>
            <a:ext cx="714593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91,00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8638302" y="3468330"/>
            <a:ext cx="1347527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oll / keine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6590311" y="4139995"/>
            <a:ext cx="714593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91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,00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6590310" y="4837044"/>
            <a:ext cx="714593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0,00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6590309" y="5595296"/>
            <a:ext cx="714593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91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,00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412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" grpId="0" animBg="1"/>
      <p:bldP spid="16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077243" y="1291208"/>
            <a:ext cx="6078316" cy="5649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Gerichtliches Mahnverfahren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879907" y="249264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Kosten im Zivilprozess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193938" y="1999160"/>
            <a:ext cx="11243318" cy="1163210"/>
            <a:chOff x="196420" y="2987626"/>
            <a:chExt cx="11024465" cy="1163210"/>
          </a:xfrm>
        </p:grpSpPr>
        <p:sp>
          <p:nvSpPr>
            <p:cNvPr id="2" name="Abgerundetes Rechteck 1"/>
            <p:cNvSpPr/>
            <p:nvPr/>
          </p:nvSpPr>
          <p:spPr>
            <a:xfrm>
              <a:off x="871539" y="2987626"/>
              <a:ext cx="10349346" cy="116321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Fälligkeit der (Verfahrens-) Gebühr tritt gem. § 6 Abs. 1 S. 1 Nr. 1 GKG mit Antragseingang ( Antragstellung/Antragseinreichung) ein.</a:t>
              </a:r>
              <a:endPara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Ellipse 4"/>
            <p:cNvSpPr/>
            <p:nvPr/>
          </p:nvSpPr>
          <p:spPr>
            <a:xfrm>
              <a:off x="196420" y="3205415"/>
              <a:ext cx="775337" cy="696078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a)</a:t>
              </a:r>
              <a:endPara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209330" y="3301658"/>
            <a:ext cx="11227926" cy="909805"/>
            <a:chOff x="224269" y="4972180"/>
            <a:chExt cx="11227926" cy="909805"/>
          </a:xfrm>
        </p:grpSpPr>
        <p:sp>
          <p:nvSpPr>
            <p:cNvPr id="19" name="Abgerundetes Rechteck 18"/>
            <p:cNvSpPr/>
            <p:nvPr/>
          </p:nvSpPr>
          <p:spPr>
            <a:xfrm>
              <a:off x="871538" y="4972180"/>
              <a:ext cx="10580657" cy="909805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Kostenschuldner ist der Antragsteller gem. § 22 Abs. 1 S. 1 GKG.</a:t>
              </a:r>
              <a:endPara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Ellipse 20"/>
            <p:cNvSpPr/>
            <p:nvPr/>
          </p:nvSpPr>
          <p:spPr>
            <a:xfrm>
              <a:off x="224269" y="5020957"/>
              <a:ext cx="775337" cy="696078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</a:t>
              </a:r>
              <a:r>
                <a:rPr kumimoji="0" lang="de-DE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)</a:t>
              </a:r>
              <a:endPara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0" name="Gefaltete Ecke 19"/>
          <p:cNvSpPr/>
          <p:nvPr/>
        </p:nvSpPr>
        <p:spPr>
          <a:xfrm rot="20987559">
            <a:off x="955121" y="589475"/>
            <a:ext cx="1307835" cy="1235758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Lösung zu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Ü005z</a:t>
            </a: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</p:txBody>
      </p:sp>
      <p:grpSp>
        <p:nvGrpSpPr>
          <p:cNvPr id="23" name="Gruppieren 22"/>
          <p:cNvGrpSpPr/>
          <p:nvPr/>
        </p:nvGrpSpPr>
        <p:grpSpPr>
          <a:xfrm>
            <a:off x="209330" y="4320756"/>
            <a:ext cx="11214747" cy="2223498"/>
            <a:chOff x="255029" y="2959078"/>
            <a:chExt cx="11214747" cy="2223498"/>
          </a:xfrm>
        </p:grpSpPr>
        <p:sp>
          <p:nvSpPr>
            <p:cNvPr id="24" name="Abgerundetes Rechteck 23"/>
            <p:cNvSpPr/>
            <p:nvPr/>
          </p:nvSpPr>
          <p:spPr>
            <a:xfrm>
              <a:off x="904057" y="2959078"/>
              <a:ext cx="10565719" cy="222349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Die Anforderung der „1. Gerichtskostenhälfte“ erfolgt durch maschinelle Kostennachricht gem.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§ 26 </a:t>
              </a:r>
              <a:r>
                <a:rPr kumimoji="0" lang="de-DE" sz="2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KostVfg</a:t>
              </a:r>
              <a:r>
                <a:rPr kumimoji="0" lang="de-DE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. erst nach Erlass des Mahnbescheids, da gem. § 12 Abs. 3 S. 2 GKG im maschinellen Mahnverfahren für den Erlass des MB keine bzw. eine zeitverzögerte Vorauszahlungspflicht besteht (erst für den Erlass des Vollstreckungsbescheids). Sie wird gem. §§ 4 Abs. 2, 15 Abs. 1 und 26 Abs.1 + 6 </a:t>
              </a:r>
              <a:r>
                <a:rPr kumimoji="0" lang="de-DE" sz="2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KostVfg</a:t>
              </a:r>
              <a:r>
                <a:rPr kumimoji="0" lang="de-DE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. über den Prozessbevollmächtigten des Antragstellers erfordert.</a:t>
              </a:r>
              <a:endPara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Ellipse 24"/>
            <p:cNvSpPr/>
            <p:nvPr/>
          </p:nvSpPr>
          <p:spPr>
            <a:xfrm>
              <a:off x="255029" y="3241368"/>
              <a:ext cx="775337" cy="696078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</a:t>
              </a:r>
              <a:r>
                <a:rPr kumimoji="0" lang="de-DE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)</a:t>
              </a:r>
              <a:endPara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184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077243" y="1291208"/>
            <a:ext cx="6078316" cy="5649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Gerichtliches Mahnverfahren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151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879907" y="249264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Kosten im Zivilprozess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724821" y="2669572"/>
            <a:ext cx="10502812" cy="2250854"/>
            <a:chOff x="724821" y="2928648"/>
            <a:chExt cx="10502812" cy="2250854"/>
          </a:xfrm>
        </p:grpSpPr>
        <p:sp>
          <p:nvSpPr>
            <p:cNvPr id="2" name="Abgerundetes Rechteck 1"/>
            <p:cNvSpPr/>
            <p:nvPr/>
          </p:nvSpPr>
          <p:spPr>
            <a:xfrm>
              <a:off x="871538" y="3246701"/>
              <a:ext cx="10356095" cy="193280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Erwartungsgemäß </a:t>
              </a:r>
              <a:r>
                <a:rPr kumimoji="0" lang="de-DE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legt </a:t>
              </a:r>
              <a:r>
                <a:rPr kumimoji="0" lang="de-DE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Frau Lehmann </a:t>
              </a:r>
              <a:r>
                <a:rPr kumimoji="0" lang="de-DE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Widerspruch gegen den </a:t>
              </a:r>
              <a:endPara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Mahnbescheid </a:t>
              </a:r>
              <a:r>
                <a:rPr kumimoji="0" lang="de-DE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ein.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Bitte erstellen Sie die VKR für die 2. Gerichtskostenhälfte.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Abgerundetes Rechteck 11"/>
            <p:cNvSpPr/>
            <p:nvPr/>
          </p:nvSpPr>
          <p:spPr>
            <a:xfrm>
              <a:off x="724821" y="2928648"/>
              <a:ext cx="1238890" cy="50035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rPr>
                <a:t>Übung:</a:t>
              </a:r>
              <a:endPara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Gefaltete Ecke 13"/>
          <p:cNvSpPr/>
          <p:nvPr/>
        </p:nvSpPr>
        <p:spPr>
          <a:xfrm rot="506242">
            <a:off x="955121" y="806188"/>
            <a:ext cx="1307835" cy="1235758"/>
          </a:xfrm>
          <a:prstGeom prst="foldedCorner">
            <a:avLst/>
          </a:prstGeom>
          <a:solidFill>
            <a:srgbClr val="E9E6AB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Übung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005z</a:t>
            </a: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 rot="21315243">
            <a:off x="1056823" y="4432686"/>
            <a:ext cx="1853863" cy="1732998"/>
          </a:xfrm>
          <a:prstGeom prst="foldedCorner">
            <a:avLst/>
          </a:prstGeom>
          <a:solidFill>
            <a:srgbClr val="F0A4C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Fertigen Sie bitte den Kosten-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ansatz</a:t>
            </a:r>
            <a:endParaRPr kumimoji="0" lang="de-DE" sz="2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</p:txBody>
      </p:sp>
      <p:sp>
        <p:nvSpPr>
          <p:cNvPr id="17" name="Gefaltete Ecke 16"/>
          <p:cNvSpPr/>
          <p:nvPr/>
        </p:nvSpPr>
        <p:spPr>
          <a:xfrm rot="497741">
            <a:off x="2995229" y="4485674"/>
            <a:ext cx="1853863" cy="1732998"/>
          </a:xfrm>
          <a:prstGeom prst="foldedCorner">
            <a:avLst/>
          </a:prstGeom>
          <a:solidFill>
            <a:srgbClr val="F0A4C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Beanworten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 Sie die Frage-stellungen</a:t>
            </a:r>
          </a:p>
        </p:txBody>
      </p:sp>
      <p:sp>
        <p:nvSpPr>
          <p:cNvPr id="3" name="Ellipse 2"/>
          <p:cNvSpPr/>
          <p:nvPr/>
        </p:nvSpPr>
        <p:spPr>
          <a:xfrm>
            <a:off x="73909" y="1992060"/>
            <a:ext cx="914400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</a:t>
            </a:r>
            <a:endParaRPr kumimoji="0" lang="de-DE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242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077243" y="1291208"/>
            <a:ext cx="6078316" cy="5649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Gerichtliches Mahnverfahren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149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879907" y="249264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Kosten im Zivilprozess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Gefaltete Ecke 13"/>
          <p:cNvSpPr/>
          <p:nvPr/>
        </p:nvSpPr>
        <p:spPr>
          <a:xfrm rot="506242">
            <a:off x="955121" y="589475"/>
            <a:ext cx="1307835" cy="1235758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Lösung zu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Ü005z</a:t>
            </a: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</p:txBody>
      </p:sp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314573"/>
              </p:ext>
            </p:extLst>
          </p:nvPr>
        </p:nvGraphicFramePr>
        <p:xfrm>
          <a:off x="1469036" y="2032955"/>
          <a:ext cx="9728616" cy="47542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8713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429103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437697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1935090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028013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2088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rgbClr val="FF0000"/>
                          </a:solidFill>
                          <a:effectLst/>
                        </a:rPr>
                        <a:t>A´st</a:t>
                      </a:r>
                      <a:r>
                        <a:rPr lang="de-DE" sz="2000" dirty="0" smtClean="0">
                          <a:solidFill>
                            <a:srgbClr val="FF0000"/>
                          </a:solidFill>
                          <a:effectLst/>
                        </a:rPr>
                        <a:t>./A geg.</a:t>
                      </a:r>
                      <a:endParaRPr lang="de-DE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401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166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040756"/>
                  </a:ext>
                </a:extLst>
              </a:tr>
              <a:tr h="9066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rgbClr val="FF0000"/>
                          </a:solidFill>
                          <a:effectLst/>
                        </a:rPr>
                        <a:t>(anzurechnen aus MV)</a:t>
                      </a:r>
                      <a:endParaRPr lang="de-DE" sz="16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rgbClr val="FF0000"/>
                          </a:solidFill>
                          <a:effectLst/>
                        </a:rPr>
                        <a:t>sind</a:t>
                      </a:r>
                      <a:r>
                        <a:rPr lang="de-DE" sz="1600" dirty="0">
                          <a:solidFill>
                            <a:srgbClr val="FF0000"/>
                          </a:solidFill>
                          <a:effectLst/>
                        </a:rPr>
                        <a:t>:</a:t>
                      </a:r>
                      <a:endParaRPr lang="de-DE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056708"/>
                  </a:ext>
                </a:extLst>
              </a:tr>
              <a:tr h="604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Rest: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354309"/>
                  </a:ext>
                </a:extLst>
              </a:tr>
              <a:tr h="604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104929"/>
                  </a:ext>
                </a:extLst>
              </a:tr>
            </a:tbl>
          </a:graphicData>
        </a:graphic>
      </p:graphicFrame>
      <p:sp>
        <p:nvSpPr>
          <p:cNvPr id="3" name="Rechteck 2"/>
          <p:cNvSpPr/>
          <p:nvPr/>
        </p:nvSpPr>
        <p:spPr>
          <a:xfrm>
            <a:off x="1528996" y="3491186"/>
            <a:ext cx="714593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1100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2346539" y="3486637"/>
            <a:ext cx="2420943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Verfahren über Erlass eines MB (0,5-Fach)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5101377" y="3486638"/>
            <a:ext cx="714593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6000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6637745" y="3495556"/>
            <a:ext cx="714593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91,00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8638302" y="3468330"/>
            <a:ext cx="1347527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oll / keine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6551688" y="4139995"/>
            <a:ext cx="874791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546,00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6670408" y="4837044"/>
            <a:ext cx="714593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91,00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6590309" y="5595296"/>
            <a:ext cx="874793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455,00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1539051" y="4139995"/>
            <a:ext cx="714593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1210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2393077" y="4086214"/>
            <a:ext cx="2420943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Verfahren über im </a:t>
            </a: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Allgem</a:t>
            </a: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einen(3-fach)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5101377" y="4139995"/>
            <a:ext cx="714593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6000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8638302" y="4103381"/>
            <a:ext cx="1347527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oll / keine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Gefaltete Ecke 27"/>
          <p:cNvSpPr/>
          <p:nvPr/>
        </p:nvSpPr>
        <p:spPr>
          <a:xfrm rot="21396639">
            <a:off x="9803696" y="4751393"/>
            <a:ext cx="1307835" cy="1235758"/>
          </a:xfrm>
          <a:prstGeom prst="foldedCorner">
            <a:avLst/>
          </a:prstGeom>
          <a:solidFill>
            <a:srgbClr val="F0A4CF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546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91=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455</a:t>
            </a: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" grpId="0" animBg="1"/>
      <p:bldP spid="16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17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077243" y="1291208"/>
            <a:ext cx="6078316" cy="5649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Gerichtliches Mahnverfahren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149a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879907" y="249264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Kosten im Zivilprozess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Gefaltete Ecke 13"/>
          <p:cNvSpPr/>
          <p:nvPr/>
        </p:nvSpPr>
        <p:spPr>
          <a:xfrm rot="506242">
            <a:off x="955121" y="589475"/>
            <a:ext cx="1307835" cy="1235758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Lösung zu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Ü005z</a:t>
            </a: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</p:txBody>
      </p:sp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68119"/>
              </p:ext>
            </p:extLst>
          </p:nvPr>
        </p:nvGraphicFramePr>
        <p:xfrm>
          <a:off x="1469036" y="2032955"/>
          <a:ext cx="9728616" cy="48167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8713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560161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06639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1935090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028013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2088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rgbClr val="FF0000"/>
                          </a:solidFill>
                          <a:effectLst/>
                        </a:rPr>
                        <a:t>A´st</a:t>
                      </a:r>
                      <a:r>
                        <a:rPr lang="de-DE" sz="2000" dirty="0" smtClean="0">
                          <a:solidFill>
                            <a:srgbClr val="FF0000"/>
                          </a:solidFill>
                          <a:effectLst/>
                        </a:rPr>
                        <a:t>./A geg.</a:t>
                      </a:r>
                      <a:endParaRPr lang="de-DE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401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166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040756"/>
                  </a:ext>
                </a:extLst>
              </a:tr>
              <a:tr h="529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ges.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056708"/>
                  </a:ext>
                </a:extLst>
              </a:tr>
              <a:tr h="604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rgbClr val="FF0000"/>
                          </a:solidFill>
                          <a:effectLst/>
                        </a:rPr>
                        <a:t>(bereits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rgbClr val="FF0000"/>
                          </a:solidFill>
                          <a:effectLst/>
                        </a:rPr>
                        <a:t>gezahlt)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rgbClr val="FF0000"/>
                          </a:solidFill>
                          <a:effectLst/>
                        </a:rPr>
                        <a:t>sind:</a:t>
                      </a:r>
                      <a:endParaRPr lang="de-DE" sz="1600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354309"/>
                  </a:ext>
                </a:extLst>
              </a:tr>
              <a:tr h="604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effectLst/>
                        </a:rPr>
                        <a:t>Rest:</a:t>
                      </a:r>
                      <a:endParaRPr lang="de-DE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104929"/>
                  </a:ext>
                </a:extLst>
              </a:tr>
            </a:tbl>
          </a:graphicData>
        </a:graphic>
      </p:graphicFrame>
      <p:sp>
        <p:nvSpPr>
          <p:cNvPr id="3" name="Rechteck 2"/>
          <p:cNvSpPr/>
          <p:nvPr/>
        </p:nvSpPr>
        <p:spPr>
          <a:xfrm>
            <a:off x="1528996" y="3491186"/>
            <a:ext cx="714593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1100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2346539" y="3486637"/>
            <a:ext cx="2420943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Verfahren über Erlass eines MB (0,5-Fach)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5101377" y="3486638"/>
            <a:ext cx="714593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6000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6637745" y="3495556"/>
            <a:ext cx="714593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91,00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8638302" y="3468330"/>
            <a:ext cx="1347527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oll / keine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6551688" y="4139995"/>
            <a:ext cx="874791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455,00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6711886" y="5206153"/>
            <a:ext cx="714593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91,00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6637745" y="6272311"/>
            <a:ext cx="874793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455,00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1539051" y="4139995"/>
            <a:ext cx="714593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1210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2393077" y="4086214"/>
            <a:ext cx="2420943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Verfahren über im </a:t>
            </a: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Allgem</a:t>
            </a: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einen(2,5-fach)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5054221" y="4139995"/>
            <a:ext cx="714593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6000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8638302" y="4103381"/>
            <a:ext cx="1347527" cy="4811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oll / keine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6551688" y="4739571"/>
            <a:ext cx="926749" cy="4073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546,00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Gefaltete Ecke 28"/>
          <p:cNvSpPr/>
          <p:nvPr/>
        </p:nvSpPr>
        <p:spPr>
          <a:xfrm rot="21396639">
            <a:off x="218536" y="1755377"/>
            <a:ext cx="1691031" cy="1549194"/>
          </a:xfrm>
          <a:prstGeom prst="foldedCorner">
            <a:avLst/>
          </a:prstGeom>
          <a:solidFill>
            <a:srgbClr val="F0A4CF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000" b="1" noProof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lternative Schreib-weise</a:t>
            </a: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52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17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077243" y="1291208"/>
            <a:ext cx="6078316" cy="5649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Gerichtliches Mahnverfahren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152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879907" y="249264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Kosten im Zivilprozess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193938" y="1999160"/>
            <a:ext cx="11243318" cy="1163210"/>
            <a:chOff x="196420" y="2987626"/>
            <a:chExt cx="11024465" cy="1163210"/>
          </a:xfrm>
        </p:grpSpPr>
        <p:sp>
          <p:nvSpPr>
            <p:cNvPr id="2" name="Abgerundetes Rechteck 1"/>
            <p:cNvSpPr/>
            <p:nvPr/>
          </p:nvSpPr>
          <p:spPr>
            <a:xfrm>
              <a:off x="871539" y="2987626"/>
              <a:ext cx="10349346" cy="116321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Fälligkeit der (Verfahrens-) Gebühr tritt gem. § 6 Abs. 1 S. 1 Nr. 1 GKG mit </a:t>
              </a:r>
              <a:r>
                <a:rPr lang="de-DE" sz="2400" b="1" dirty="0" smtClean="0">
                  <a:solidFill>
                    <a:prstClr val="white"/>
                  </a:solidFill>
                  <a:latin typeface="Calibri" panose="020F0502020204030204"/>
                </a:rPr>
                <a:t>Eingang des Widerspruchs</a:t>
              </a:r>
              <a:r>
                <a:rPr kumimoji="0" lang="de-DE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.</a:t>
              </a:r>
              <a:endPara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Ellipse 4"/>
            <p:cNvSpPr/>
            <p:nvPr/>
          </p:nvSpPr>
          <p:spPr>
            <a:xfrm>
              <a:off x="196420" y="3205415"/>
              <a:ext cx="775337" cy="696078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a)</a:t>
              </a:r>
              <a:endPara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209330" y="3301658"/>
            <a:ext cx="11227926" cy="909805"/>
            <a:chOff x="224269" y="4972180"/>
            <a:chExt cx="11227926" cy="909805"/>
          </a:xfrm>
        </p:grpSpPr>
        <p:sp>
          <p:nvSpPr>
            <p:cNvPr id="19" name="Abgerundetes Rechteck 18"/>
            <p:cNvSpPr/>
            <p:nvPr/>
          </p:nvSpPr>
          <p:spPr>
            <a:xfrm>
              <a:off x="871538" y="4972180"/>
              <a:ext cx="10580657" cy="909805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Kostenschuldner ist der Antragsteller gem. § 22 Abs. 1 S. 1 GKG.</a:t>
              </a:r>
              <a:endPara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Ellipse 20"/>
            <p:cNvSpPr/>
            <p:nvPr/>
          </p:nvSpPr>
          <p:spPr>
            <a:xfrm>
              <a:off x="224269" y="5020957"/>
              <a:ext cx="775337" cy="696078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</a:t>
              </a:r>
              <a:r>
                <a:rPr kumimoji="0" lang="de-DE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)</a:t>
              </a:r>
              <a:endPara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0" name="Gefaltete Ecke 19"/>
          <p:cNvSpPr/>
          <p:nvPr/>
        </p:nvSpPr>
        <p:spPr>
          <a:xfrm rot="20987559">
            <a:off x="955121" y="589475"/>
            <a:ext cx="1307835" cy="1235758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Lösung zu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Ü005</a:t>
            </a: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</p:txBody>
      </p:sp>
      <p:grpSp>
        <p:nvGrpSpPr>
          <p:cNvPr id="23" name="Gruppieren 22"/>
          <p:cNvGrpSpPr/>
          <p:nvPr/>
        </p:nvGrpSpPr>
        <p:grpSpPr>
          <a:xfrm>
            <a:off x="209330" y="4320756"/>
            <a:ext cx="11214747" cy="2223498"/>
            <a:chOff x="255029" y="2959078"/>
            <a:chExt cx="11214747" cy="2223498"/>
          </a:xfrm>
        </p:grpSpPr>
        <p:sp>
          <p:nvSpPr>
            <p:cNvPr id="24" name="Abgerundetes Rechteck 23"/>
            <p:cNvSpPr/>
            <p:nvPr/>
          </p:nvSpPr>
          <p:spPr>
            <a:xfrm>
              <a:off x="904057" y="2959078"/>
              <a:ext cx="10565719" cy="222349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036638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Gem. § 12 Abs. </a:t>
              </a:r>
              <a:r>
                <a:rPr kumimoji="0" lang="de-DE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 </a:t>
              </a:r>
              <a:r>
                <a:rPr kumimoji="0" lang="de-DE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S. </a:t>
              </a:r>
              <a:r>
                <a:rPr kumimoji="0" lang="de-DE" sz="2400" b="1" i="0" u="none" strike="noStrike" kern="120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 </a:t>
              </a:r>
              <a:r>
                <a:rPr kumimoji="0" lang="de-DE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GKG ist mit Kostennachricht Muster Kost40 gem.</a:t>
              </a:r>
            </a:p>
            <a:p>
              <a:pPr marL="1036638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§ 26 </a:t>
              </a:r>
              <a:r>
                <a:rPr kumimoji="0" lang="de-DE" sz="2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KostVfg</a:t>
              </a:r>
              <a:r>
                <a:rPr kumimoji="0" lang="de-DE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eine </a:t>
              </a:r>
              <a:r>
                <a:rPr kumimoji="0" lang="de-DE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Vorauszahlung  </a:t>
              </a:r>
              <a:r>
                <a:rPr kumimoji="0" lang="de-DE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zu fordern. Sie wird </a:t>
              </a:r>
              <a:r>
                <a:rPr kumimoji="0" lang="de-DE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gem. §§ </a:t>
              </a:r>
              <a:r>
                <a:rPr kumimoji="0" lang="de-DE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 Abs. 2, 15 Abs. 1 und 26 Abs. 1 + 6 </a:t>
              </a:r>
              <a:r>
                <a:rPr kumimoji="0" lang="de-DE" sz="2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KostVfg</a:t>
              </a:r>
              <a:r>
                <a:rPr kumimoji="0" lang="de-DE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über den Prozessbevollmächtigten des Klägers erfordert.</a:t>
              </a:r>
            </a:p>
          </p:txBody>
        </p:sp>
        <p:sp>
          <p:nvSpPr>
            <p:cNvPr id="25" name="Ellipse 24"/>
            <p:cNvSpPr/>
            <p:nvPr/>
          </p:nvSpPr>
          <p:spPr>
            <a:xfrm>
              <a:off x="255029" y="3241368"/>
              <a:ext cx="775337" cy="696078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</a:t>
              </a:r>
              <a:r>
                <a:rPr kumimoji="0" lang="de-DE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)</a:t>
              </a:r>
              <a:endPara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Gefaltete Ecke 13"/>
          <p:cNvSpPr/>
          <p:nvPr/>
        </p:nvSpPr>
        <p:spPr>
          <a:xfrm rot="506242">
            <a:off x="9418186" y="105162"/>
            <a:ext cx="2407581" cy="2311481"/>
          </a:xfrm>
          <a:prstGeom prst="foldedCorner">
            <a:avLst/>
          </a:prstGeom>
          <a:solidFill>
            <a:srgbClr val="F0A4C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Noch Fragen dazu??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584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4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627</Words>
  <Application>Microsoft Office PowerPoint</Application>
  <PresentationFormat>Breitbild</PresentationFormat>
  <Paragraphs>202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14</cp:revision>
  <dcterms:created xsi:type="dcterms:W3CDTF">2023-05-30T05:41:49Z</dcterms:created>
  <dcterms:modified xsi:type="dcterms:W3CDTF">2024-03-06T08:27:35Z</dcterms:modified>
</cp:coreProperties>
</file>