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07" r:id="rId4"/>
    <p:sldId id="308" r:id="rId5"/>
    <p:sldId id="309" r:id="rId6"/>
    <p:sldId id="310"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55CF33-6FB6-420D-A535-D71FCC386CF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4EF3A412-A398-4DCD-8F5D-145F98AB03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97DC0E29-A4BF-4D15-9D19-1C70253CE1FB}"/>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5" name="Fußzeilenplatzhalter 4">
            <a:extLst>
              <a:ext uri="{FF2B5EF4-FFF2-40B4-BE49-F238E27FC236}">
                <a16:creationId xmlns:a16="http://schemas.microsoft.com/office/drawing/2014/main" id="{450FDD54-023F-4DF6-9BF1-D1D9BB6177C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FA09BBD-364A-4583-8DAC-C7F7CEAF6646}"/>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3879399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EC7AE5-0232-4D23-95B8-CFD45BB57F0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1DAF61FC-BAE4-4EB1-8EEC-BC482B27D72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25F32E8-9FA3-4C08-8C38-7DB2C23657B5}"/>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5" name="Fußzeilenplatzhalter 4">
            <a:extLst>
              <a:ext uri="{FF2B5EF4-FFF2-40B4-BE49-F238E27FC236}">
                <a16:creationId xmlns:a16="http://schemas.microsoft.com/office/drawing/2014/main" id="{283B13AD-7506-40AB-B721-6579DD80E28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AFCF081-E2F3-41FD-A270-49AC40D88857}"/>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1979205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7E34CEC-D0CF-461D-9DC6-C07F04C6FEF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3A93FA3-4211-4B29-8593-358A36EAFB5E}"/>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60E036F-81E6-48C9-8BAA-7A73B70BB48F}"/>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5" name="Fußzeilenplatzhalter 4">
            <a:extLst>
              <a:ext uri="{FF2B5EF4-FFF2-40B4-BE49-F238E27FC236}">
                <a16:creationId xmlns:a16="http://schemas.microsoft.com/office/drawing/2014/main" id="{1B595B8F-9E0A-480F-B073-97362A17969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6D4A9C2-1476-4A6F-810F-61B304D5B358}"/>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166836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DE6E44-FCC4-4748-BF8C-4357F166C07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756EE72-F7EA-470E-98CD-43121A0578D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0488E9E-94DB-4971-A48C-28165C130A6A}"/>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5" name="Fußzeilenplatzhalter 4">
            <a:extLst>
              <a:ext uri="{FF2B5EF4-FFF2-40B4-BE49-F238E27FC236}">
                <a16:creationId xmlns:a16="http://schemas.microsoft.com/office/drawing/2014/main" id="{0FA9D2B8-82D1-4874-9F63-679AD5ABE0D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6D11CF0-32CD-402E-8711-660088F0276A}"/>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268843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22D2DD-B0FF-4154-848A-180EBABE6A9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E5985119-EFA2-44F2-BF30-0A3104C4BC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3F11372-8FD5-48FF-BF6C-8F3221C60B36}"/>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5" name="Fußzeilenplatzhalter 4">
            <a:extLst>
              <a:ext uri="{FF2B5EF4-FFF2-40B4-BE49-F238E27FC236}">
                <a16:creationId xmlns:a16="http://schemas.microsoft.com/office/drawing/2014/main" id="{2C601541-ABF8-4BE1-A363-D06BB9DE5CA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3F4E7D9-BFA9-4D60-9EB5-C695C2C44922}"/>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1023499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6DBAF4-3B6E-4555-84BF-A2CC5C4A6B4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11B693C-575B-46CA-926F-E0311CA9CF7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3831BBE-2180-495D-9A48-C6AC6C54B38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7E8655BF-0A46-4446-B436-F161CA2069BB}"/>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6" name="Fußzeilenplatzhalter 5">
            <a:extLst>
              <a:ext uri="{FF2B5EF4-FFF2-40B4-BE49-F238E27FC236}">
                <a16:creationId xmlns:a16="http://schemas.microsoft.com/office/drawing/2014/main" id="{DAD6A5DC-E4B4-408F-A562-624BD478274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9EAF58B-6D6E-49C7-A077-216468CBA61B}"/>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698094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FA419-B6EB-475A-A41E-80245462D8E5}"/>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3850A64-A0AD-4A3B-93C8-DFC2D410CC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14C5403-AE50-4A01-A189-B8E3AE60821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BF60357-716C-4103-A54D-E74A485203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9F6D4C4-FD7D-45D6-B614-55E1EE1BD9A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33334568-ED85-41F5-BEEB-5965783188CA}"/>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8" name="Fußzeilenplatzhalter 7">
            <a:extLst>
              <a:ext uri="{FF2B5EF4-FFF2-40B4-BE49-F238E27FC236}">
                <a16:creationId xmlns:a16="http://schemas.microsoft.com/office/drawing/2014/main" id="{5C95EB19-9AA0-4E45-8714-2D539FAF310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E3C62DE7-E7DB-441D-B0D2-DCEF05992157}"/>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856496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52AFA3-4B29-4366-8E5F-B9E9E37D5FE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9587A82-7066-4E2C-857C-B2DFB5CDA61D}"/>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4" name="Fußzeilenplatzhalter 3">
            <a:extLst>
              <a:ext uri="{FF2B5EF4-FFF2-40B4-BE49-F238E27FC236}">
                <a16:creationId xmlns:a16="http://schemas.microsoft.com/office/drawing/2014/main" id="{3FA8468D-0C15-46BA-9BDC-B53B79DE89D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3BCFD2C6-9795-430E-A7D1-2455304F738C}"/>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448603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E86BA29-336B-43D5-8E90-DA2C922F0DB2}"/>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3" name="Fußzeilenplatzhalter 2">
            <a:extLst>
              <a:ext uri="{FF2B5EF4-FFF2-40B4-BE49-F238E27FC236}">
                <a16:creationId xmlns:a16="http://schemas.microsoft.com/office/drawing/2014/main" id="{16CA3821-872A-4461-AB48-D7987147665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D076120-62AD-47FB-8DE5-AA3C14E81CF0}"/>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1762003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A8DA91-BBD9-4FCB-BC9E-86A99726714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6934EC0-F22D-4CD8-A381-7CD2C8962B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D1D3488-9040-42CC-A5D6-527B3E699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E15AC8F-0C57-41AF-9E18-42A6B5FE5B6C}"/>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6" name="Fußzeilenplatzhalter 5">
            <a:extLst>
              <a:ext uri="{FF2B5EF4-FFF2-40B4-BE49-F238E27FC236}">
                <a16:creationId xmlns:a16="http://schemas.microsoft.com/office/drawing/2014/main" id="{B9C8BDC2-0E0B-46AF-8075-B9B7FD9C085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856D99-F4AF-4032-9E43-7E378B0353B7}"/>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3181732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76259D-3CC1-4803-BE09-F97775739FF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51D5316-512B-4460-842A-72ADC4C16B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4443ADF-1976-4E73-8389-3A835CAF6F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9741CAF-EC4F-42E8-8EF5-C7D59CFF968C}"/>
              </a:ext>
            </a:extLst>
          </p:cNvPr>
          <p:cNvSpPr>
            <a:spLocks noGrp="1"/>
          </p:cNvSpPr>
          <p:nvPr>
            <p:ph type="dt" sz="half" idx="10"/>
          </p:nvPr>
        </p:nvSpPr>
        <p:spPr/>
        <p:txBody>
          <a:bodyPr/>
          <a:lstStyle/>
          <a:p>
            <a:fld id="{3801566D-0241-41A0-9C5A-243B514DB3C9}" type="datetimeFigureOut">
              <a:rPr lang="de-DE" smtClean="0"/>
              <a:t>04.06.2025</a:t>
            </a:fld>
            <a:endParaRPr lang="de-DE"/>
          </a:p>
        </p:txBody>
      </p:sp>
      <p:sp>
        <p:nvSpPr>
          <p:cNvPr id="6" name="Fußzeilenplatzhalter 5">
            <a:extLst>
              <a:ext uri="{FF2B5EF4-FFF2-40B4-BE49-F238E27FC236}">
                <a16:creationId xmlns:a16="http://schemas.microsoft.com/office/drawing/2014/main" id="{19CDEF58-02EC-4FBD-9ABA-2774C8E6A65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306D6894-DAEB-4A00-87E1-72BD77DD8991}"/>
              </a:ext>
            </a:extLst>
          </p:cNvPr>
          <p:cNvSpPr>
            <a:spLocks noGrp="1"/>
          </p:cNvSpPr>
          <p:nvPr>
            <p:ph type="sldNum" sz="quarter" idx="12"/>
          </p:nvPr>
        </p:nvSpPr>
        <p:spPr/>
        <p:txBody>
          <a:bodyPr/>
          <a:lstStyle/>
          <a:p>
            <a:fld id="{EC9AC301-99D6-48C0-8FCD-8F8F000E77BD}" type="slidenum">
              <a:rPr lang="de-DE" smtClean="0"/>
              <a:t>‹Nr.›</a:t>
            </a:fld>
            <a:endParaRPr lang="de-DE"/>
          </a:p>
        </p:txBody>
      </p:sp>
    </p:spTree>
    <p:extLst>
      <p:ext uri="{BB962C8B-B14F-4D97-AF65-F5344CB8AC3E}">
        <p14:creationId xmlns:p14="http://schemas.microsoft.com/office/powerpoint/2010/main" val="2905821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E3EEB61-2973-4752-B363-3F3AB1917D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4C57CDC1-C3B5-40F2-A888-7A47ED509E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9C8E5D9-6467-46F0-88E6-0879A516BE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01566D-0241-41A0-9C5A-243B514DB3C9}" type="datetimeFigureOut">
              <a:rPr lang="de-DE" smtClean="0"/>
              <a:t>04.06.2025</a:t>
            </a:fld>
            <a:endParaRPr lang="de-DE"/>
          </a:p>
        </p:txBody>
      </p:sp>
      <p:sp>
        <p:nvSpPr>
          <p:cNvPr id="5" name="Fußzeilenplatzhalter 4">
            <a:extLst>
              <a:ext uri="{FF2B5EF4-FFF2-40B4-BE49-F238E27FC236}">
                <a16:creationId xmlns:a16="http://schemas.microsoft.com/office/drawing/2014/main" id="{417096FD-14A1-40E2-B03C-E0FFC0BAF2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4D8046F8-3D67-4B74-B036-BB25C02E9A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9AC301-99D6-48C0-8FCD-8F8F000E77BD}" type="slidenum">
              <a:rPr lang="de-DE" smtClean="0"/>
              <a:t>‹Nr.›</a:t>
            </a:fld>
            <a:endParaRPr lang="de-DE"/>
          </a:p>
        </p:txBody>
      </p:sp>
    </p:spTree>
    <p:extLst>
      <p:ext uri="{BB962C8B-B14F-4D97-AF65-F5344CB8AC3E}">
        <p14:creationId xmlns:p14="http://schemas.microsoft.com/office/powerpoint/2010/main" val="1971754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D497D8-EC80-45AD-8786-B9C2B113A700}"/>
              </a:ext>
            </a:extLst>
          </p:cNvPr>
          <p:cNvSpPr>
            <a:spLocks noGrp="1"/>
          </p:cNvSpPr>
          <p:nvPr>
            <p:ph type="ctrTitle"/>
          </p:nvPr>
        </p:nvSpPr>
        <p:spPr/>
        <p:txBody>
          <a:bodyPr/>
          <a:lstStyle/>
          <a:p>
            <a:r>
              <a:rPr lang="de-DE" dirty="0"/>
              <a:t>Rangverhältnisse im GB</a:t>
            </a:r>
          </a:p>
        </p:txBody>
      </p:sp>
      <p:sp>
        <p:nvSpPr>
          <p:cNvPr id="3" name="Untertitel 2">
            <a:extLst>
              <a:ext uri="{FF2B5EF4-FFF2-40B4-BE49-F238E27FC236}">
                <a16:creationId xmlns:a16="http://schemas.microsoft.com/office/drawing/2014/main" id="{612CD37E-6D8C-4931-89FC-4BCD4D08FA1E}"/>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768082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53F4D69-ECB4-4E73-918B-216B41EB7C52}"/>
              </a:ext>
            </a:extLst>
          </p:cNvPr>
          <p:cNvSpPr>
            <a:spLocks noGrp="1"/>
          </p:cNvSpPr>
          <p:nvPr>
            <p:ph type="title"/>
          </p:nvPr>
        </p:nvSpPr>
        <p:spPr>
          <a:xfrm>
            <a:off x="958506" y="800392"/>
            <a:ext cx="10264697" cy="1212102"/>
          </a:xfrm>
        </p:spPr>
        <p:txBody>
          <a:bodyPr>
            <a:normAutofit/>
          </a:bodyPr>
          <a:lstStyle/>
          <a:p>
            <a:r>
              <a:rPr lang="de-DE" sz="4000">
                <a:solidFill>
                  <a:srgbClr val="FFFFFF"/>
                </a:solidFill>
              </a:rPr>
              <a:t>Rangverhältnisse §§ 879-881 BGB</a:t>
            </a:r>
          </a:p>
        </p:txBody>
      </p:sp>
      <p:sp>
        <p:nvSpPr>
          <p:cNvPr id="3" name="Inhaltsplatzhalter 2">
            <a:extLst>
              <a:ext uri="{FF2B5EF4-FFF2-40B4-BE49-F238E27FC236}">
                <a16:creationId xmlns:a16="http://schemas.microsoft.com/office/drawing/2014/main" id="{1E5129DB-9281-4E58-915C-B6A5B47D4D00}"/>
              </a:ext>
            </a:extLst>
          </p:cNvPr>
          <p:cNvSpPr>
            <a:spLocks noGrp="1"/>
          </p:cNvSpPr>
          <p:nvPr>
            <p:ph idx="1"/>
          </p:nvPr>
        </p:nvSpPr>
        <p:spPr>
          <a:xfrm>
            <a:off x="1367624" y="2490436"/>
            <a:ext cx="9708995" cy="3567173"/>
          </a:xfrm>
        </p:spPr>
        <p:txBody>
          <a:bodyPr anchor="ctr">
            <a:normAutofit/>
          </a:bodyPr>
          <a:lstStyle/>
          <a:p>
            <a:r>
              <a:rPr lang="de-DE" sz="2400" dirty="0"/>
              <a:t>Das Rangverhältnis</a:t>
            </a:r>
          </a:p>
          <a:p>
            <a:r>
              <a:rPr lang="de-DE" sz="2400" dirty="0"/>
              <a:t>An einem Grundstück können mehrere Rechte bestehen. Das Rangverhältnis regelt die Reihenfolge , in der mehrere an einem Grundstück bestehende Rechte bei der Zwangsversteigerung befriedigt werden.</a:t>
            </a:r>
          </a:p>
        </p:txBody>
      </p:sp>
    </p:spTree>
    <p:extLst>
      <p:ext uri="{BB962C8B-B14F-4D97-AF65-F5344CB8AC3E}">
        <p14:creationId xmlns:p14="http://schemas.microsoft.com/office/powerpoint/2010/main" val="3558386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7BF2B3-1580-4E0B-90D1-5207AF13056C}"/>
              </a:ext>
            </a:extLst>
          </p:cNvPr>
          <p:cNvSpPr>
            <a:spLocks noGrp="1"/>
          </p:cNvSpPr>
          <p:nvPr>
            <p:ph type="title"/>
          </p:nvPr>
        </p:nvSpPr>
        <p:spPr>
          <a:xfrm>
            <a:off x="1653363" y="365760"/>
            <a:ext cx="9367203" cy="1188720"/>
          </a:xfrm>
        </p:spPr>
        <p:txBody>
          <a:bodyPr>
            <a:normAutofit/>
          </a:bodyPr>
          <a:lstStyle/>
          <a:p>
            <a:r>
              <a:rPr lang="de-DE" sz="3700"/>
              <a:t>Bestimmung des Rangverhältnisses § 879 BGB</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B98B39C7-318B-4FB4-A18D-7F60EBB6337A}"/>
              </a:ext>
            </a:extLst>
          </p:cNvPr>
          <p:cNvSpPr>
            <a:spLocks noGrp="1"/>
          </p:cNvSpPr>
          <p:nvPr>
            <p:ph idx="1"/>
          </p:nvPr>
        </p:nvSpPr>
        <p:spPr>
          <a:xfrm>
            <a:off x="1653363" y="2176272"/>
            <a:ext cx="9367204" cy="4041648"/>
          </a:xfrm>
        </p:spPr>
        <p:txBody>
          <a:bodyPr anchor="t">
            <a:normAutofit/>
          </a:bodyPr>
          <a:lstStyle/>
          <a:p>
            <a:r>
              <a:rPr lang="de-DE" sz="2200" dirty="0"/>
              <a:t>Das Grundprinzip des BGB besteht darin, dass dem zeitlich früher entstandenen Recht der Vorrang gebührt.</a:t>
            </a:r>
          </a:p>
          <a:p>
            <a:r>
              <a:rPr lang="de-DE" sz="2200" dirty="0"/>
              <a:t>Innerhalb der Abteilung II und III des Grundbuchs bestimmt sich gem. § 879 Abs. 1 Satz 1 BGB das Rangverhältnis nach der räumlichen Reihenfolge der Eintragungen (= </a:t>
            </a:r>
            <a:r>
              <a:rPr lang="de-DE" sz="2200" dirty="0" err="1"/>
              <a:t>Locusprinzip</a:t>
            </a:r>
            <a:r>
              <a:rPr lang="de-DE" sz="2200" dirty="0"/>
              <a:t>)</a:t>
            </a:r>
          </a:p>
          <a:p>
            <a:r>
              <a:rPr lang="de-DE" sz="2200" dirty="0"/>
              <a:t>Bei Rechten in verschiedenen Abteilungen (II, III) die zeitliche Reihenfolge nach dem Eintragungsdatum.</a:t>
            </a:r>
          </a:p>
          <a:p>
            <a:r>
              <a:rPr lang="de-DE" sz="2200" dirty="0"/>
              <a:t>Rechte mit dem gleichen Eintragungsdatum in verschiedenen Abteilungen haben gleichen Rang, § 879 I 2 BGB (= Tempus- oder Prioritätsprinzip)</a:t>
            </a:r>
          </a:p>
          <a:p>
            <a:r>
              <a:rPr lang="de-DE" sz="2200" dirty="0"/>
              <a:t>Bei Erlöschen eines vorrangigen Rechts rücken nachrangige Rechte auf.</a:t>
            </a:r>
          </a:p>
        </p:txBody>
      </p:sp>
    </p:spTree>
    <p:extLst>
      <p:ext uri="{BB962C8B-B14F-4D97-AF65-F5344CB8AC3E}">
        <p14:creationId xmlns:p14="http://schemas.microsoft.com/office/powerpoint/2010/main" val="3057929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2559E4-4BC1-463F-A795-516C5B8FF732}"/>
              </a:ext>
            </a:extLst>
          </p:cNvPr>
          <p:cNvSpPr>
            <a:spLocks noGrp="1"/>
          </p:cNvSpPr>
          <p:nvPr>
            <p:ph type="title"/>
          </p:nvPr>
        </p:nvSpPr>
        <p:spPr>
          <a:xfrm>
            <a:off x="1653363" y="365760"/>
            <a:ext cx="9367203" cy="1188720"/>
          </a:xfrm>
        </p:spPr>
        <p:txBody>
          <a:bodyPr>
            <a:normAutofit/>
          </a:bodyPr>
          <a:lstStyle/>
          <a:p>
            <a:r>
              <a:rPr lang="de-DE"/>
              <a:t>Rangfähige Rechte</a:t>
            </a:r>
            <a:endParaRPr lang="de-DE" dirty="0"/>
          </a:p>
        </p:txBody>
      </p:sp>
      <p:sp>
        <p:nvSpPr>
          <p:cNvPr id="20"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D40E8108-59EC-439D-A1BD-9F73F1F04E43}"/>
              </a:ext>
            </a:extLst>
          </p:cNvPr>
          <p:cNvSpPr>
            <a:spLocks noGrp="1"/>
          </p:cNvSpPr>
          <p:nvPr>
            <p:ph idx="1"/>
          </p:nvPr>
        </p:nvSpPr>
        <p:spPr>
          <a:xfrm>
            <a:off x="1653363" y="2176272"/>
            <a:ext cx="9367204" cy="4041648"/>
          </a:xfrm>
        </p:spPr>
        <p:txBody>
          <a:bodyPr anchor="t">
            <a:normAutofit/>
          </a:bodyPr>
          <a:lstStyle/>
          <a:p>
            <a:r>
              <a:rPr lang="de-DE" sz="2400" dirty="0"/>
              <a:t>Ein Rangverhältnis können nur rangfähige Rechte zueinander haben. Zu den rangfähigen Rechten gehören die beschränkten dinglichen Rechte, die ein Grundstück belasten ( Grunddienstbarkeiten, Vorkaufsrechte, beschränkte persönliche Dienstbarkeiten, Reallasten und Grundpfandrechte) und auch Vormerkungen</a:t>
            </a:r>
          </a:p>
        </p:txBody>
      </p:sp>
    </p:spTree>
    <p:extLst>
      <p:ext uri="{BB962C8B-B14F-4D97-AF65-F5344CB8AC3E}">
        <p14:creationId xmlns:p14="http://schemas.microsoft.com/office/powerpoint/2010/main" val="2472989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D4FC9C-A6A9-4D64-8AA5-A323CB2B73DF}"/>
              </a:ext>
            </a:extLst>
          </p:cNvPr>
          <p:cNvSpPr>
            <a:spLocks noGrp="1"/>
          </p:cNvSpPr>
          <p:nvPr>
            <p:ph type="title"/>
          </p:nvPr>
        </p:nvSpPr>
        <p:spPr>
          <a:xfrm>
            <a:off x="1653363" y="365760"/>
            <a:ext cx="9367203" cy="1188720"/>
          </a:xfrm>
        </p:spPr>
        <p:txBody>
          <a:bodyPr>
            <a:normAutofit/>
          </a:bodyPr>
          <a:lstStyle/>
          <a:p>
            <a:r>
              <a:rPr lang="de-DE" dirty="0"/>
              <a:t>Rangänderung § 880 BGB</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AF29C2D5-5433-42A9-BCF6-FB19FCC81D44}"/>
              </a:ext>
            </a:extLst>
          </p:cNvPr>
          <p:cNvSpPr>
            <a:spLocks noGrp="1"/>
          </p:cNvSpPr>
          <p:nvPr>
            <p:ph idx="1"/>
          </p:nvPr>
        </p:nvSpPr>
        <p:spPr>
          <a:xfrm>
            <a:off x="1653363" y="2176272"/>
            <a:ext cx="9367204" cy="4041648"/>
          </a:xfrm>
        </p:spPr>
        <p:txBody>
          <a:bodyPr anchor="t">
            <a:normAutofit/>
          </a:bodyPr>
          <a:lstStyle/>
          <a:p>
            <a:r>
              <a:rPr lang="de-DE" sz="2400"/>
              <a:t>Das zwischen mehreren Rechten bestehende Rangverhältnis kann nachträglich noch geändert werden. Bei solch einer Änderung des Ranges handelt es sich um eine Verfügung über die Rechte und erfordert eine Einigung zwischen den Berechtigten des zurücktretenden und des vortretenden Rechts sowie die Eintragung in das Grundbuch § 880 Abs. 2 Satz 1 BGB.</a:t>
            </a:r>
          </a:p>
          <a:p>
            <a:r>
              <a:rPr lang="de-DE" sz="2400"/>
              <a:t>Gleiches gilt auch, wenn ein neu ins Grundbuch einzutragenden Recht Vorrang vor einem bereits eingetragenen Recht erhalten soll.</a:t>
            </a:r>
          </a:p>
        </p:txBody>
      </p:sp>
    </p:spTree>
    <p:extLst>
      <p:ext uri="{BB962C8B-B14F-4D97-AF65-F5344CB8AC3E}">
        <p14:creationId xmlns:p14="http://schemas.microsoft.com/office/powerpoint/2010/main" val="362384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5B5FA6-454B-483C-84EF-7469F8E12A47}"/>
              </a:ext>
            </a:extLst>
          </p:cNvPr>
          <p:cNvSpPr>
            <a:spLocks noGrp="1"/>
          </p:cNvSpPr>
          <p:nvPr>
            <p:ph type="title"/>
          </p:nvPr>
        </p:nvSpPr>
        <p:spPr>
          <a:xfrm>
            <a:off x="1653363" y="365760"/>
            <a:ext cx="9367203" cy="1188720"/>
          </a:xfrm>
        </p:spPr>
        <p:txBody>
          <a:bodyPr>
            <a:normAutofit/>
          </a:bodyPr>
          <a:lstStyle/>
          <a:p>
            <a:r>
              <a:rPr lang="de-DE" dirty="0"/>
              <a:t>Rangvorbehalt § 881 BGB</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nhaltsplatzhalter 2">
            <a:extLst>
              <a:ext uri="{FF2B5EF4-FFF2-40B4-BE49-F238E27FC236}">
                <a16:creationId xmlns:a16="http://schemas.microsoft.com/office/drawing/2014/main" id="{4042F184-9BEF-4C5F-BF65-F2BD84D25ABB}"/>
              </a:ext>
            </a:extLst>
          </p:cNvPr>
          <p:cNvSpPr>
            <a:spLocks noGrp="1"/>
          </p:cNvSpPr>
          <p:nvPr>
            <p:ph idx="1"/>
          </p:nvPr>
        </p:nvSpPr>
        <p:spPr>
          <a:xfrm>
            <a:off x="1653363" y="2176272"/>
            <a:ext cx="9367204" cy="4041648"/>
          </a:xfrm>
        </p:spPr>
        <p:txBody>
          <a:bodyPr anchor="t">
            <a:normAutofit/>
          </a:bodyPr>
          <a:lstStyle/>
          <a:p>
            <a:r>
              <a:rPr lang="de-DE" sz="2400"/>
              <a:t>Mit dem Rangvorbehalt behält sich der Eigentümer bei Begründung eines dinglichen Rechts die Befugnis vor, künftig ein diesem Recht vorgehendes, seinem Umfang nach bestimmtes Recht eintragen zu lassen.</a:t>
            </a:r>
          </a:p>
        </p:txBody>
      </p:sp>
    </p:spTree>
    <p:extLst>
      <p:ext uri="{BB962C8B-B14F-4D97-AF65-F5344CB8AC3E}">
        <p14:creationId xmlns:p14="http://schemas.microsoft.com/office/powerpoint/2010/main" val="358767633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295</Words>
  <Application>Microsoft Office PowerPoint</Application>
  <PresentationFormat>Breitbild</PresentationFormat>
  <Paragraphs>17</Paragraphs>
  <Slides>6</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Calibri Light</vt:lpstr>
      <vt:lpstr>Office</vt:lpstr>
      <vt:lpstr>Rangverhältnisse im GB</vt:lpstr>
      <vt:lpstr>Rangverhältnisse §§ 879-881 BGB</vt:lpstr>
      <vt:lpstr>Bestimmung des Rangverhältnisses § 879 BGB</vt:lpstr>
      <vt:lpstr>Rangfähige Rechte</vt:lpstr>
      <vt:lpstr>Rangänderung § 880 BGB</vt:lpstr>
      <vt:lpstr>Rangvorbehalt § 881 BGB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Rangverhältnisse im GB</dc:title>
  <dc:creator>Simmerl-Hübner, Susanne</dc:creator>
  <cp:lastModifiedBy>Simmerl-Hübner, Susanne</cp:lastModifiedBy>
  <cp:revision>1</cp:revision>
  <dcterms:created xsi:type="dcterms:W3CDTF">2025-06-04T05:15:24Z</dcterms:created>
  <dcterms:modified xsi:type="dcterms:W3CDTF">2025-06-04T05:15:36Z</dcterms:modified>
</cp:coreProperties>
</file>