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67" d="100"/>
          <a:sy n="67" d="100"/>
        </p:scale>
        <p:origin x="64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87AEFDD-BE28-4769-88E0-F576F598FCC1}" type="datetimeFigureOut">
              <a:rPr lang="de-DE" smtClean="0"/>
              <a:t>12.09.2023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1563149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87AEFDD-BE28-4769-88E0-F576F598FCC1}" type="datetimeFigureOut">
              <a:rPr lang="de-DE" smtClean="0"/>
              <a:t>12.09.2023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3591938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87AEFDD-BE28-4769-88E0-F576F598FCC1}" type="datetimeFigureOut">
              <a:rPr lang="de-DE" smtClean="0"/>
              <a:t>12.09.2023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3847108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87AEFDD-BE28-4769-88E0-F576F598FCC1}" type="datetimeFigureOut">
              <a:rPr lang="de-DE" smtClean="0"/>
              <a:t>12.09.2023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489281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A87AEFDD-BE28-4769-88E0-F576F598FCC1}" type="datetimeFigureOut">
              <a:rPr lang="de-DE" smtClean="0"/>
              <a:t>12.09.2023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624467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87AEFDD-BE28-4769-88E0-F576F598FCC1}" type="datetimeFigureOut">
              <a:rPr lang="de-DE" smtClean="0"/>
              <a:t>12.09.2023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20795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87AEFDD-BE28-4769-88E0-F576F598FCC1}" type="datetimeFigureOut">
              <a:rPr lang="de-DE" smtClean="0"/>
              <a:t>12.09.2023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358041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87AEFDD-BE28-4769-88E0-F576F598FCC1}" type="datetimeFigureOut">
              <a:rPr lang="de-DE" smtClean="0"/>
              <a:t>12.09.2023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183944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87AEFDD-BE28-4769-88E0-F576F598FCC1}" type="datetimeFigureOut">
              <a:rPr lang="de-DE" smtClean="0"/>
              <a:t>12.09.2023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123406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87AEFDD-BE28-4769-88E0-F576F598FCC1}" type="datetimeFigureOut">
              <a:rPr lang="de-DE" smtClean="0"/>
              <a:t>12.09.2023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288350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87AEFDD-BE28-4769-88E0-F576F598FCC1}" type="datetimeFigureOut">
              <a:rPr lang="de-DE" smtClean="0"/>
              <a:t>12.09.2023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3C6322-80E6-4BDC-B923-431C13FDC53F}" type="slidenum">
              <a:rPr lang="de-DE" smtClean="0"/>
              <a:t>‹Nr.›</a:t>
            </a:fld>
            <a:endParaRPr lang="de-DE"/>
          </a:p>
        </p:txBody>
      </p:sp>
    </p:spTree>
    <p:extLst>
      <p:ext uri="{BB962C8B-B14F-4D97-AF65-F5344CB8AC3E}">
        <p14:creationId xmlns:p14="http://schemas.microsoft.com/office/powerpoint/2010/main" val="387267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AEFDD-BE28-4769-88E0-F576F598FCC1}" type="datetimeFigureOut">
              <a:rPr lang="de-DE" smtClean="0"/>
              <a:t>12.09.2023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C6322-80E6-4BDC-B923-431C13FDC53F}" type="slidenum">
              <a:rPr lang="de-DE" smtClean="0"/>
              <a:t>‹Nr.›</a:t>
            </a:fld>
            <a:endParaRPr lang="de-DE"/>
          </a:p>
        </p:txBody>
      </p:sp>
    </p:spTree>
    <p:extLst>
      <p:ext uri="{BB962C8B-B14F-4D97-AF65-F5344CB8AC3E}">
        <p14:creationId xmlns:p14="http://schemas.microsoft.com/office/powerpoint/2010/main" val="333606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p:cNvSpPr/>
          <p:nvPr/>
        </p:nvSpPr>
        <p:spPr>
          <a:xfrm>
            <a:off x="1638815" y="5488602"/>
            <a:ext cx="8773343" cy="80631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Abänderung bzw. Wiederaufnahme (§ 48 FamFG) (Spezialregelungen: z. B. §§ 166, 225 – 228, 238 – 240, 294, 330 FamFG) </a:t>
            </a:r>
          </a:p>
        </p:txBody>
      </p:sp>
      <p:sp>
        <p:nvSpPr>
          <p:cNvPr id="13" name="Abgerundetes Rechteck 12"/>
          <p:cNvSpPr/>
          <p:nvPr/>
        </p:nvSpPr>
        <p:spPr>
          <a:xfrm>
            <a:off x="1638815" y="4851196"/>
            <a:ext cx="8758236" cy="65208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Wiedereinsetzung gegen die Versäumung der Rechtsmittelfrist (§§ 233 ff. ZPO, vgl. </a:t>
            </a:r>
            <a:br>
              <a:rPr lang="de-DE"/>
            </a:br>
            <a:r>
              <a:rPr lang="de-DE"/>
              <a:t>§ 117 V FamFG) </a:t>
            </a:r>
          </a:p>
        </p:txBody>
      </p:sp>
      <p:sp>
        <p:nvSpPr>
          <p:cNvPr id="10" name="Abgerundetes Rechteck 9"/>
          <p:cNvSpPr/>
          <p:nvPr/>
        </p:nvSpPr>
        <p:spPr>
          <a:xfrm>
            <a:off x="1616155" y="3751462"/>
            <a:ext cx="8758236" cy="113734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Bindung des Gerichts an die Entscheidung:</a:t>
            </a:r>
          </a:p>
          <a:p>
            <a:pPr lvl="0"/>
            <a:r>
              <a:rPr lang="de-DE" dirty="0"/>
              <a:t>über einen rechtskräftigen Verfahrensgegenstand kann nicht noch einmal entscheiden werden (vgl. § 322 ZPO)</a:t>
            </a:r>
          </a:p>
        </p:txBody>
      </p:sp>
      <p:sp>
        <p:nvSpPr>
          <p:cNvPr id="2" name="Abgerundetes Rechteck 1"/>
          <p:cNvSpPr/>
          <p:nvPr/>
        </p:nvSpPr>
        <p:spPr>
          <a:xfrm>
            <a:off x="1623708" y="2433288"/>
            <a:ext cx="8773343" cy="141495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Wirkungen</a:t>
            </a:r>
            <a:endParaRPr lang="de-DE" smtClean="0">
              <a:effectLst/>
            </a:endParaRPr>
          </a:p>
          <a:p>
            <a:r>
              <a:rPr lang="de-DE"/>
              <a:t>Wirksamkeit vieler Entscheidungen (z. B. §§ 40 II, III, 116 II, III, 148, 184 I, 198 I, II, 209 II, 216 I, 224 I, 237 IV, 264 I, 324 I FamFG </a:t>
            </a:r>
          </a:p>
          <a:p>
            <a:pPr lvl="0"/>
            <a:r>
              <a:rPr lang="de-DE"/>
              <a:t>bis dahin ist eine Antragsrücknahme möglich (§ 22 I FamFG) </a:t>
            </a:r>
          </a:p>
        </p:txBody>
      </p:sp>
      <p:sp>
        <p:nvSpPr>
          <p:cNvPr id="5" name="Abgerundetes Rechteck 4"/>
          <p:cNvSpPr/>
          <p:nvPr/>
        </p:nvSpPr>
        <p:spPr>
          <a:xfrm>
            <a:off x="675477" y="1776668"/>
            <a:ext cx="8097048" cy="71966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materielle Rechtskraft </a:t>
            </a:r>
            <a:endParaRPr lang="de-DE" smtClean="0">
              <a:effectLst/>
            </a:endParaRPr>
          </a:p>
          <a:p>
            <a:r>
              <a:rPr lang="de-DE"/>
              <a:t>Voraussetzung ist die formelle Rechtskraft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437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095776"/>
            <a:ext cx="8097047" cy="7495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formelle Rechtskraft</a:t>
            </a:r>
            <a:endParaRPr lang="de-DE" sz="2000" dirty="0" smtClean="0">
              <a:effectLst/>
            </a:endParaRPr>
          </a:p>
          <a:p>
            <a:r>
              <a:rPr lang="de-DE" dirty="0"/>
              <a:t>die gerichtliche Entscheidung ist nicht mehr anfechtbar (§ 45 </a:t>
            </a:r>
            <a:r>
              <a:rPr lang="de-DE" dirty="0" err="1"/>
              <a:t>FamFG</a:t>
            </a:r>
            <a:r>
              <a:rPr lang="de-DE" dirty="0"/>
              <a:t>) </a:t>
            </a:r>
          </a:p>
        </p:txBody>
      </p:sp>
      <p:sp>
        <p:nvSpPr>
          <p:cNvPr id="9" name="Gefaltete Ecke 8"/>
          <p:cNvSpPr/>
          <p:nvPr/>
        </p:nvSpPr>
        <p:spPr>
          <a:xfrm rot="21300163">
            <a:off x="8345458" y="714823"/>
            <a:ext cx="1235218" cy="13192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45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8581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fill="hold"/>
                                        <p:tgtEl>
                                          <p:spTgt spid="2"/>
                                        </p:tgtEl>
                                        <p:attrNameLst>
                                          <p:attrName>ppt_x</p:attrName>
                                        </p:attrNameLst>
                                      </p:cBhvr>
                                      <p:tavLst>
                                        <p:tav tm="0">
                                          <p:val>
                                            <p:strVal val="#ppt_x"/>
                                          </p:val>
                                        </p:tav>
                                        <p:tav tm="100000">
                                          <p:val>
                                            <p:strVal val="#ppt_x"/>
                                          </p:val>
                                        </p:tav>
                                      </p:tavLst>
                                    </p:anim>
                                    <p:anim calcmode="lin" valueType="num">
                                      <p:cBhvr additive="base">
                                        <p:cTn id="2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ppt_x"/>
                                          </p:val>
                                        </p:tav>
                                        <p:tav tm="100000">
                                          <p:val>
                                            <p:strVal val="#ppt_x"/>
                                          </p:val>
                                        </p:tav>
                                      </p:tavLst>
                                    </p:anim>
                                    <p:anim calcmode="lin" valueType="num">
                                      <p:cBhvr additive="base">
                                        <p:cTn id="3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additive="base">
                                        <p:cTn id="44" dur="500" fill="hold"/>
                                        <p:tgtEl>
                                          <p:spTgt spid="4"/>
                                        </p:tgtEl>
                                        <p:attrNameLst>
                                          <p:attrName>ppt_x</p:attrName>
                                        </p:attrNameLst>
                                      </p:cBhvr>
                                      <p:tavLst>
                                        <p:tav tm="0">
                                          <p:val>
                                            <p:strVal val="#ppt_x"/>
                                          </p:val>
                                        </p:tav>
                                        <p:tav tm="100000">
                                          <p:val>
                                            <p:strVal val="#ppt_x"/>
                                          </p:val>
                                        </p:tav>
                                      </p:tavLst>
                                    </p:anim>
                                    <p:anim calcmode="lin" valueType="num">
                                      <p:cBhvr additive="base">
                                        <p:cTn id="4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0" grpId="0" animBg="1"/>
      <p:bldP spid="2" grpId="0" animBg="1"/>
      <p:bldP spid="5" grpId="0" animBg="1"/>
      <p:bldP spid="3"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239875" y="1635053"/>
            <a:ext cx="9742460" cy="11860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Ehe- und Abstammungssachen bzw. in Angelegenheiten, in denen mit dem Eintritt der Rechtskraft eine Frist in Lauf gesetzt wird, ist auch der Tag anzugeben, an dem die Rechtskraft eingetreten ist </a:t>
            </a:r>
            <a:endParaRPr lang="de-DE" dirty="0" smtClean="0"/>
          </a:p>
          <a:p>
            <a:r>
              <a:rPr lang="de-DE" dirty="0" smtClean="0"/>
              <a:t>(§ </a:t>
            </a:r>
            <a:r>
              <a:rPr lang="de-DE" dirty="0"/>
              <a:t>7 I </a:t>
            </a:r>
            <a:r>
              <a:rPr lang="de-DE" dirty="0" smtClean="0"/>
              <a:t>S.2 </a:t>
            </a:r>
            <a:r>
              <a:rPr lang="de-DE" dirty="0" err="1"/>
              <a:t>AktO</a:t>
            </a:r>
            <a:r>
              <a:rPr lang="de-DE" dirty="0"/>
              <a:t>)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446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213980"/>
            <a:ext cx="2567785"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Rechtskraftvermerk</a:t>
            </a:r>
            <a:endParaRPr lang="de-DE" sz="2000" dirty="0"/>
          </a:p>
        </p:txBody>
      </p:sp>
      <p:sp>
        <p:nvSpPr>
          <p:cNvPr id="4" name="Abgerundetes Rechteck 3"/>
          <p:cNvSpPr/>
          <p:nvPr/>
        </p:nvSpPr>
        <p:spPr>
          <a:xfrm>
            <a:off x="1239875" y="2914623"/>
            <a:ext cx="9894951" cy="10498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Rechtskraft in Abstammungssachen: </a:t>
            </a:r>
          </a:p>
          <a:p>
            <a:pPr lvl="0"/>
            <a:r>
              <a:rPr lang="de-DE" dirty="0"/>
              <a:t>es gelten die Vorschriften der Rechtskraft in Ehesachen – es gibt jedoch keine Teilrechtskraft </a:t>
            </a:r>
          </a:p>
          <a:p>
            <a:pPr lvl="0"/>
            <a:r>
              <a:rPr lang="de-DE" dirty="0" err="1"/>
              <a:t>MiZi</a:t>
            </a:r>
            <a:r>
              <a:rPr lang="de-DE" dirty="0"/>
              <a:t>-Mitteilung an das Geburtsstandesamt </a:t>
            </a:r>
          </a:p>
        </p:txBody>
      </p:sp>
      <p:sp>
        <p:nvSpPr>
          <p:cNvPr id="12" name="Abgerundetes Rechteck 11"/>
          <p:cNvSpPr/>
          <p:nvPr/>
        </p:nvSpPr>
        <p:spPr>
          <a:xfrm>
            <a:off x="1239875" y="4270526"/>
            <a:ext cx="9894951" cy="113780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bei Teilrechtskraft ist der Vermerk entsprechend zu beschränken</a:t>
            </a:r>
          </a:p>
          <a:p>
            <a:pPr lvl="0"/>
            <a:r>
              <a:rPr lang="de-DE"/>
              <a:t>z. B. „Rechtskräftig bzgl. Ziffer Nr. … seit … (Datum)“. </a:t>
            </a:r>
          </a:p>
        </p:txBody>
      </p:sp>
    </p:spTree>
    <p:extLst>
      <p:ext uri="{BB962C8B-B14F-4D97-AF65-F5344CB8AC3E}">
        <p14:creationId xmlns:p14="http://schemas.microsoft.com/office/powerpoint/2010/main" val="299483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 name="Grafik 9" descr="Ein Bild, das Person, Frau enthält.&#10;&#10;Automatisch generierte Beschreibung">
            <a:extLst>
              <a:ext uri="{FF2B5EF4-FFF2-40B4-BE49-F238E27FC236}">
                <a16:creationId xmlns:a16="http://schemas.microsoft.com/office/drawing/2014/main" id="{9D191DD8-9A29-2569-0793-8561DB7D53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903" y="2475576"/>
            <a:ext cx="2309791" cy="3404802"/>
          </a:xfrm>
          <a:prstGeom prst="rect">
            <a:avLst/>
          </a:prstGeom>
        </p:spPr>
      </p:pic>
      <p:sp>
        <p:nvSpPr>
          <p:cNvPr id="5" name="Ovale Legende 4"/>
          <p:cNvSpPr/>
          <p:nvPr/>
        </p:nvSpPr>
        <p:spPr>
          <a:xfrm>
            <a:off x="6180512" y="1246909"/>
            <a:ext cx="3553692" cy="1360794"/>
          </a:xfrm>
          <a:prstGeom prst="wedgeEllipseCallou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solidFill>
                  <a:schemeClr val="tx1"/>
                </a:solidFill>
                <a:latin typeface="MV Boli" panose="02000500030200090000" pitchFamily="2" charset="0"/>
                <a:cs typeface="MV Boli" panose="02000500030200090000" pitchFamily="2" charset="0"/>
              </a:rPr>
              <a:t>…geschafft!!</a:t>
            </a:r>
            <a:endParaRPr lang="de-DE" sz="32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0097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anim calcmode="lin" valueType="num">
                                      <p:cBhvr>
                                        <p:cTn id="15" dur="2000" fill="hold"/>
                                        <p:tgtEl>
                                          <p:spTgt spid="10"/>
                                        </p:tgtEl>
                                        <p:attrNameLst>
                                          <p:attrName>ppt_w</p:attrName>
                                        </p:attrNameLst>
                                      </p:cBhvr>
                                      <p:tavLst>
                                        <p:tav tm="0" fmla="#ppt_w*sin(2.5*pi*$)">
                                          <p:val>
                                            <p:fltVal val="0"/>
                                          </p:val>
                                        </p:tav>
                                        <p:tav tm="100000">
                                          <p:val>
                                            <p:fltVal val="1"/>
                                          </p:val>
                                        </p:tav>
                                      </p:tavLst>
                                    </p:anim>
                                    <p:anim calcmode="lin" valueType="num">
                                      <p:cBhvr>
                                        <p:cTn id="16"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701775" y="2288724"/>
            <a:ext cx="9144787" cy="340820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 </a:t>
            </a:r>
            <a:endParaRPr lang="de-DE" dirty="0" smtClean="0">
              <a:effectLst/>
            </a:endParaRPr>
          </a:p>
          <a:p>
            <a:r>
              <a:rPr lang="de-DE" b="1" u="sng" dirty="0"/>
              <a:t>Teilrechtskraft eines Scheidungsbeschlusses (§ 145 </a:t>
            </a:r>
            <a:r>
              <a:rPr lang="de-DE" b="1" u="sng" dirty="0" err="1"/>
              <a:t>FamFG</a:t>
            </a:r>
            <a:r>
              <a:rPr lang="de-DE" b="1" u="sng" dirty="0"/>
              <a:t>) </a:t>
            </a:r>
            <a:endParaRPr lang="de-DE" dirty="0" smtClean="0">
              <a:effectLst/>
            </a:endParaRPr>
          </a:p>
          <a:p>
            <a:r>
              <a:rPr lang="de-DE" dirty="0"/>
              <a:t>ein Verbundbeschluss kann teilweise angefochten werden </a:t>
            </a:r>
          </a:p>
          <a:p>
            <a:r>
              <a:rPr lang="de-DE" dirty="0"/>
              <a:t> </a:t>
            </a:r>
            <a:endParaRPr lang="de-DE" dirty="0" smtClean="0">
              <a:effectLst/>
            </a:endParaRPr>
          </a:p>
          <a:p>
            <a:r>
              <a:rPr lang="de-DE" dirty="0"/>
              <a:t>Anfechtungsberechtigte: </a:t>
            </a:r>
          </a:p>
          <a:p>
            <a:pPr marL="285750" lvl="0" indent="-285750">
              <a:buFont typeface="Arial" panose="020B0604020202020204" pitchFamily="34" charset="0"/>
              <a:buChar char="•"/>
            </a:pPr>
            <a:r>
              <a:rPr lang="de-DE" dirty="0"/>
              <a:t>Antragssteller</a:t>
            </a:r>
          </a:p>
          <a:p>
            <a:pPr marL="285750" lvl="0" indent="-285750">
              <a:buFont typeface="Arial" panose="020B0604020202020204" pitchFamily="34" charset="0"/>
              <a:buChar char="•"/>
            </a:pPr>
            <a:r>
              <a:rPr lang="de-DE" dirty="0"/>
              <a:t>Antragsgegner</a:t>
            </a:r>
          </a:p>
          <a:p>
            <a:pPr marL="285750" lvl="0" indent="-285750">
              <a:buFont typeface="Arial" panose="020B0604020202020204" pitchFamily="34" charset="0"/>
              <a:buChar char="•"/>
            </a:pPr>
            <a:r>
              <a:rPr lang="de-DE" dirty="0"/>
              <a:t>weitere Beteiligten </a:t>
            </a:r>
          </a:p>
          <a:p>
            <a:r>
              <a:rPr lang="de-DE" dirty="0"/>
              <a:t> </a:t>
            </a:r>
            <a:endParaRPr lang="de-DE" dirty="0" smtClean="0">
              <a:effectLst/>
            </a:endParaRPr>
          </a:p>
          <a:p>
            <a:r>
              <a:rPr lang="de-DE" dirty="0"/>
              <a:t>alle Anfechtungsberechtigten können Anschlussrechtsmittel einlegen (§§ 66, 73 </a:t>
            </a:r>
            <a:r>
              <a:rPr lang="de-DE" dirty="0" err="1"/>
              <a:t>FamFG</a:t>
            </a:r>
            <a:r>
              <a:rPr lang="de-DE" dirty="0"/>
              <a:t>) bzw. das eingelegte Rechtsmittel innerhalb der Rechtsmittelbegründungsfrist erweitern </a:t>
            </a:r>
          </a:p>
        </p:txBody>
      </p:sp>
      <p:sp>
        <p:nvSpPr>
          <p:cNvPr id="5" name="Abgerundetes Rechteck 4"/>
          <p:cNvSpPr/>
          <p:nvPr/>
        </p:nvSpPr>
        <p:spPr>
          <a:xfrm>
            <a:off x="1104102" y="1463912"/>
            <a:ext cx="9742460" cy="120960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entsteht bei einer Teilanfechtung einer Entscheidung </a:t>
            </a:r>
          </a:p>
          <a:p>
            <a:r>
              <a:rPr lang="de-DE" dirty="0"/>
              <a:t>der nicht angefochtene Teil wird jedoch erst dann rechtskräftig, wenn die Anfechtung nicht mehr erweitert werden kann und andere Beteiligte sich nicht mehr anschließen können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438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9" y="1095777"/>
            <a:ext cx="2199134"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Teilrechtskraft</a:t>
            </a:r>
            <a:endParaRPr lang="de-DE" sz="2000" dirty="0"/>
          </a:p>
        </p:txBody>
      </p:sp>
      <p:sp>
        <p:nvSpPr>
          <p:cNvPr id="9" name="Gefaltete Ecke 8"/>
          <p:cNvSpPr/>
          <p:nvPr/>
        </p:nvSpPr>
        <p:spPr>
          <a:xfrm rot="254473">
            <a:off x="10471119" y="563105"/>
            <a:ext cx="1235218" cy="13192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145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9917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fill="hold"/>
                                        <p:tgtEl>
                                          <p:spTgt spid="2"/>
                                        </p:tgtEl>
                                        <p:attrNameLst>
                                          <p:attrName>ppt_x</p:attrName>
                                        </p:attrNameLst>
                                      </p:cBhvr>
                                      <p:tavLst>
                                        <p:tav tm="0">
                                          <p:val>
                                            <p:strVal val="#ppt_x"/>
                                          </p:val>
                                        </p:tav>
                                        <p:tav tm="100000">
                                          <p:val>
                                            <p:strVal val="#ppt_x"/>
                                          </p:val>
                                        </p:tav>
                                      </p:tavLst>
                                    </p:anim>
                                    <p:anim calcmode="lin" valueType="num">
                                      <p:cBhvr additive="base">
                                        <p:cTn id="2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04102" y="2816313"/>
            <a:ext cx="9742460" cy="10402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wird innerhalb der (letzten) Monatsfrist des § 145 II FamFG keine Rechtsmittelerweiterung und keine Anschließung vorgenommen, so werden die bisher nicht angegriffenen Entscheidungsteile rechtskräftig</a:t>
            </a:r>
          </a:p>
        </p:txBody>
      </p:sp>
      <p:sp>
        <p:nvSpPr>
          <p:cNvPr id="5" name="Abgerundetes Rechteck 4"/>
          <p:cNvSpPr/>
          <p:nvPr/>
        </p:nvSpPr>
        <p:spPr>
          <a:xfrm>
            <a:off x="1104102" y="1117914"/>
            <a:ext cx="9742460" cy="16507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Frist: </a:t>
            </a:r>
          </a:p>
          <a:p>
            <a:pPr lvl="0"/>
            <a:r>
              <a:rPr lang="de-DE" dirty="0"/>
              <a:t>1 Monat ab der letzten Zustellung der Rechtsmittelbegründung (§ 145 I </a:t>
            </a:r>
            <a:r>
              <a:rPr lang="de-DE" dirty="0" smtClean="0"/>
              <a:t>S.1 </a:t>
            </a:r>
            <a:r>
              <a:rPr lang="de-DE" dirty="0" err="1"/>
              <a:t>FamFG</a:t>
            </a:r>
            <a:r>
              <a:rPr lang="de-DE" dirty="0"/>
              <a:t>) </a:t>
            </a:r>
          </a:p>
          <a:p>
            <a:pPr lvl="0"/>
            <a:r>
              <a:rPr lang="de-DE" dirty="0"/>
              <a:t>Familiensachen der freiwilligen Gerichtsbarkeit – Begründung nicht vorgeschrieben: an die Stelle der Bekanntgabe der Rechtsmittelbegründung tritt die Bekanntgabe des Schriftsatzes mit dem das Rechtsmittel eingelegt wurde (§ 145 I </a:t>
            </a:r>
            <a:r>
              <a:rPr lang="de-DE" dirty="0" smtClean="0"/>
              <a:t>S.2 </a:t>
            </a:r>
            <a:r>
              <a:rPr lang="de-DE" dirty="0" err="1"/>
              <a:t>FamFG</a:t>
            </a:r>
            <a:r>
              <a:rPr lang="de-DE" dirty="0"/>
              <a:t>)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439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749180"/>
            <a:ext cx="2199134"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Teilrechtskraft</a:t>
            </a:r>
            <a:endParaRPr lang="de-DE" sz="2000" dirty="0"/>
          </a:p>
        </p:txBody>
      </p:sp>
      <p:sp>
        <p:nvSpPr>
          <p:cNvPr id="9" name="Gefaltete Ecke 8"/>
          <p:cNvSpPr/>
          <p:nvPr/>
        </p:nvSpPr>
        <p:spPr>
          <a:xfrm rot="21300163">
            <a:off x="10657576" y="490838"/>
            <a:ext cx="1235218" cy="13192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145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4" name="Abgerundetes Rechteck 3"/>
          <p:cNvSpPr/>
          <p:nvPr/>
        </p:nvSpPr>
        <p:spPr>
          <a:xfrm>
            <a:off x="1104102" y="3884931"/>
            <a:ext cx="9894951" cy="28289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der Scheidungsausspruch kann durch die Anschließung an die Beschwerde eines Versorgungsträgers nicht angefochten werden (§ 145 III </a:t>
            </a:r>
            <a:r>
              <a:rPr lang="de-DE" dirty="0" err="1"/>
              <a:t>FamFG</a:t>
            </a:r>
            <a:r>
              <a:rPr lang="de-DE" dirty="0"/>
              <a:t>) </a:t>
            </a:r>
          </a:p>
          <a:p>
            <a:pPr marL="285750" lvl="0" indent="-285750">
              <a:buFont typeface="Arial" panose="020B0604020202020204" pitchFamily="34" charset="0"/>
              <a:buChar char="•"/>
            </a:pPr>
            <a:r>
              <a:rPr lang="de-DE" dirty="0"/>
              <a:t>das Beschwerderecht der Ehegatten hinsichtlich der Ehescheidung ist also eingeschränkt </a:t>
            </a:r>
          </a:p>
          <a:p>
            <a:pPr marL="285750" lvl="0" indent="-285750">
              <a:buFont typeface="Arial" panose="020B0604020202020204" pitchFamily="34" charset="0"/>
              <a:buChar char="•"/>
            </a:pPr>
            <a:r>
              <a:rPr lang="de-DE" dirty="0"/>
              <a:t>ist der Scheidungsausspruch bereits rechtskräftig geworden und ein Versorgungsträger legt Beschwerde ein, können die Ehegatten sich nicht mehr der Beschwerde hinsichtlich der Ehescheidung anschließen, denn die Ehescheidung ist bereits rechtskräftig </a:t>
            </a:r>
          </a:p>
          <a:p>
            <a:pPr marL="285750" lvl="0" indent="-285750">
              <a:buFont typeface="Arial" panose="020B0604020202020204" pitchFamily="34" charset="0"/>
              <a:buChar char="•"/>
            </a:pPr>
            <a:r>
              <a:rPr lang="de-DE" dirty="0"/>
              <a:t>ACHTUNG: für den Rechtskraftvermerk des Scheidungsausspruchs ist nur auf die Bekanntgabe an die Ehegatten (</a:t>
            </a:r>
            <a:r>
              <a:rPr lang="de-DE" dirty="0" err="1"/>
              <a:t>Burghart</a:t>
            </a:r>
            <a:r>
              <a:rPr lang="de-DE" dirty="0"/>
              <a:t> </a:t>
            </a:r>
            <a:r>
              <a:rPr lang="de-DE" dirty="0" err="1"/>
              <a:t>FamRZ</a:t>
            </a:r>
            <a:r>
              <a:rPr lang="de-DE" dirty="0"/>
              <a:t> 2015, 12) zu achten!</a:t>
            </a:r>
          </a:p>
        </p:txBody>
      </p:sp>
    </p:spTree>
    <p:extLst>
      <p:ext uri="{BB962C8B-B14F-4D97-AF65-F5344CB8AC3E}">
        <p14:creationId xmlns:p14="http://schemas.microsoft.com/office/powerpoint/2010/main" val="91208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1000" fill="hold"/>
                                        <p:tgtEl>
                                          <p:spTgt spid="9"/>
                                        </p:tgtEl>
                                        <p:attrNameLst>
                                          <p:attrName>ppt_w</p:attrName>
                                        </p:attrNameLst>
                                      </p:cBhvr>
                                      <p:tavLst>
                                        <p:tav tm="0">
                                          <p:val>
                                            <p:fltVal val="0"/>
                                          </p:val>
                                        </p:tav>
                                        <p:tav tm="100000">
                                          <p:val>
                                            <p:strVal val="#ppt_w"/>
                                          </p:val>
                                        </p:tav>
                                      </p:tavLst>
                                    </p:anim>
                                    <p:anim calcmode="lin" valueType="num">
                                      <p:cBhvr>
                                        <p:cTn id="26" dur="1000" fill="hold"/>
                                        <p:tgtEl>
                                          <p:spTgt spid="9"/>
                                        </p:tgtEl>
                                        <p:attrNameLst>
                                          <p:attrName>ppt_h</p:attrName>
                                        </p:attrNameLst>
                                      </p:cBhvr>
                                      <p:tavLst>
                                        <p:tav tm="0">
                                          <p:val>
                                            <p:fltVal val="0"/>
                                          </p:val>
                                        </p:tav>
                                        <p:tav tm="100000">
                                          <p:val>
                                            <p:strVal val="#ppt_h"/>
                                          </p:val>
                                        </p:tav>
                                      </p:tavLst>
                                    </p:anim>
                                    <p:anim calcmode="lin" valueType="num">
                                      <p:cBhvr>
                                        <p:cTn id="27" dur="1000" fill="hold"/>
                                        <p:tgtEl>
                                          <p:spTgt spid="9"/>
                                        </p:tgtEl>
                                        <p:attrNameLst>
                                          <p:attrName>style.rotation</p:attrName>
                                        </p:attrNameLst>
                                      </p:cBhvr>
                                      <p:tavLst>
                                        <p:tav tm="0">
                                          <p:val>
                                            <p:fltVal val="90"/>
                                          </p:val>
                                        </p:tav>
                                        <p:tav tm="100000">
                                          <p:val>
                                            <p:fltVal val="0"/>
                                          </p:val>
                                        </p:tav>
                                      </p:tavLst>
                                    </p:anim>
                                    <p:animEffect transition="in" filter="fade">
                                      <p:cBhvr>
                                        <p:cTn id="2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04102" y="2758303"/>
            <a:ext cx="4496598" cy="10402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Voraussetzungen: </a:t>
            </a:r>
          </a:p>
          <a:p>
            <a:pPr marL="285750" lvl="0" indent="-285750">
              <a:buFont typeface="Arial" panose="020B0604020202020204" pitchFamily="34" charset="0"/>
              <a:buChar char="•"/>
            </a:pPr>
            <a:r>
              <a:rPr lang="de-DE" dirty="0"/>
              <a:t>Verzicht muss durch Anwälte erfolgen</a:t>
            </a:r>
          </a:p>
          <a:p>
            <a:pPr marL="285750" lvl="0" indent="-285750">
              <a:buFont typeface="Arial" panose="020B0604020202020204" pitchFamily="34" charset="0"/>
              <a:buChar char="•"/>
            </a:pPr>
            <a:r>
              <a:rPr lang="de-DE" dirty="0"/>
              <a:t>im Termin </a:t>
            </a:r>
          </a:p>
        </p:txBody>
      </p:sp>
      <p:sp>
        <p:nvSpPr>
          <p:cNvPr id="5" name="Abgerundetes Rechteck 4"/>
          <p:cNvSpPr/>
          <p:nvPr/>
        </p:nvSpPr>
        <p:spPr>
          <a:xfrm>
            <a:off x="1104102" y="1607048"/>
            <a:ext cx="9742460" cy="93185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Ehegatten: „Wir verzichten hinsichtlich der Ehescheidung auf Rechtsmittel, Anschlussrechts-mittel und die Rechte aus § 147 FamFG.“ – dann wird der Scheidungsausspruch hiermit rechtskräftig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440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213980"/>
            <a:ext cx="2410622"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Rechtsmittelverzicht</a:t>
            </a:r>
            <a:endParaRPr lang="de-DE" sz="2000" dirty="0"/>
          </a:p>
        </p:txBody>
      </p:sp>
      <p:sp>
        <p:nvSpPr>
          <p:cNvPr id="9" name="Gefaltete Ecke 8"/>
          <p:cNvSpPr/>
          <p:nvPr/>
        </p:nvSpPr>
        <p:spPr>
          <a:xfrm rot="21300163">
            <a:off x="10577505" y="1168396"/>
            <a:ext cx="1235218" cy="13192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147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4" name="Abgerundetes Rechteck 3"/>
          <p:cNvSpPr/>
          <p:nvPr/>
        </p:nvSpPr>
        <p:spPr>
          <a:xfrm>
            <a:off x="1104102" y="4055620"/>
            <a:ext cx="9894951" cy="15866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die im Verbund mit entschiedenen Folgesachen bleiben davon unberührt </a:t>
            </a:r>
          </a:p>
          <a:p>
            <a:endParaRPr lang="de-DE" dirty="0" smtClean="0">
              <a:effectLst/>
            </a:endParaRPr>
          </a:p>
          <a:p>
            <a:pPr marL="285750" indent="-285750">
              <a:buFont typeface="Arial" panose="020B0604020202020204" pitchFamily="34" charset="0"/>
              <a:buChar char="•"/>
            </a:pPr>
            <a:r>
              <a:rPr lang="de-DE" dirty="0"/>
              <a:t>der Verzicht auf Anschlussrechtsmittel kann bereits vor Einlegung eines Rechtsmittels in einer Folgesache erklärt werden (§ 144 </a:t>
            </a:r>
            <a:r>
              <a:rPr lang="de-DE" dirty="0" err="1"/>
              <a:t>FamFG</a:t>
            </a:r>
            <a:r>
              <a:rPr lang="de-DE" dirty="0"/>
              <a:t>) </a:t>
            </a:r>
          </a:p>
        </p:txBody>
      </p:sp>
    </p:spTree>
    <p:extLst>
      <p:ext uri="{BB962C8B-B14F-4D97-AF65-F5344CB8AC3E}">
        <p14:creationId xmlns:p14="http://schemas.microsoft.com/office/powerpoint/2010/main" val="285560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P spid="9"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04102" y="2954378"/>
            <a:ext cx="9742460" cy="11860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mit allseitigem Rechtsmittelverzicht </a:t>
            </a:r>
            <a:endParaRPr lang="de-DE" dirty="0" smtClean="0">
              <a:effectLst/>
            </a:endParaRPr>
          </a:p>
          <a:p>
            <a:r>
              <a:rPr lang="de-DE" dirty="0"/>
              <a:t>verzichten alle Anfechtungsberechtigten auf die ihnen zustehenden Rechtsmittel (vgl. </a:t>
            </a:r>
            <a:br>
              <a:rPr lang="de-DE" dirty="0"/>
            </a:br>
            <a:r>
              <a:rPr lang="de-DE" dirty="0"/>
              <a:t>§ 67 </a:t>
            </a:r>
            <a:r>
              <a:rPr lang="de-DE" dirty="0" err="1"/>
              <a:t>FamFG</a:t>
            </a:r>
            <a:r>
              <a:rPr lang="de-DE" dirty="0"/>
              <a:t>) – so wird die Entscheidung mit Wirksamkeit des zuletzt erklärten Verzicht rechtskräftig </a:t>
            </a:r>
          </a:p>
        </p:txBody>
      </p:sp>
      <p:sp>
        <p:nvSpPr>
          <p:cNvPr id="5" name="Abgerundetes Rechteck 4"/>
          <p:cNvSpPr/>
          <p:nvPr/>
        </p:nvSpPr>
        <p:spPr>
          <a:xfrm>
            <a:off x="1104102" y="1607047"/>
            <a:ext cx="9742460" cy="11512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mit Erlass der Entscheidung </a:t>
            </a:r>
            <a:endParaRPr lang="de-DE" smtClean="0">
              <a:effectLst/>
            </a:endParaRPr>
          </a:p>
          <a:p>
            <a:r>
              <a:rPr lang="de-DE"/>
              <a:t>Entscheidungen, gegen die kein Rechtsmittel stattfindet werden mit ihrer Bekanntgabe rechtskräftig </a:t>
            </a:r>
          </a:p>
          <a:p>
            <a:pPr lvl="0"/>
            <a:r>
              <a:rPr lang="de-DE"/>
              <a:t>z. B. Beschlüsse des Rechtsbeschwerdegerichts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441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213980"/>
            <a:ext cx="4125122"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Eintritt der formellen Rechtskraft</a:t>
            </a:r>
            <a:endParaRPr lang="de-DE" sz="2000" dirty="0"/>
          </a:p>
        </p:txBody>
      </p:sp>
      <p:sp>
        <p:nvSpPr>
          <p:cNvPr id="9" name="Gefaltete Ecke 8"/>
          <p:cNvSpPr/>
          <p:nvPr/>
        </p:nvSpPr>
        <p:spPr>
          <a:xfrm rot="21300163">
            <a:off x="10577505" y="2837711"/>
            <a:ext cx="1235218" cy="13192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67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4" name="Abgerundetes Rechteck 3"/>
          <p:cNvSpPr/>
          <p:nvPr/>
        </p:nvSpPr>
        <p:spPr>
          <a:xfrm>
            <a:off x="1104102" y="4424643"/>
            <a:ext cx="9894951" cy="74498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verzichten nur einzelne Anfechtungsberechtigte, so kann eventuell Teilrechtskraft entstehen – ein Rechtsmittelverzicht steht einer Anschließung nicht entgegen </a:t>
            </a:r>
          </a:p>
        </p:txBody>
      </p:sp>
    </p:spTree>
    <p:extLst>
      <p:ext uri="{BB962C8B-B14F-4D97-AF65-F5344CB8AC3E}">
        <p14:creationId xmlns:p14="http://schemas.microsoft.com/office/powerpoint/2010/main" val="56808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P spid="9"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04102" y="2954378"/>
            <a:ext cx="9742460" cy="11860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dies gilt auch, wenn das Rechtsmittel vor Fristablauf verworfen oder zurückgenommen wurde, da eine erneute Einlegung innerhalb der Frist möglich ist </a:t>
            </a:r>
          </a:p>
        </p:txBody>
      </p:sp>
      <p:sp>
        <p:nvSpPr>
          <p:cNvPr id="5" name="Abgerundetes Rechteck 4"/>
          <p:cNvSpPr/>
          <p:nvPr/>
        </p:nvSpPr>
        <p:spPr>
          <a:xfrm>
            <a:off x="1104102" y="1607047"/>
            <a:ext cx="9742460" cy="115125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Entscheidungen, die nicht mit Verkündung rechtskräftig und auch nicht angefochten wurden, werden mit ungenutztem Ablauf der Rechtsmittelfrist rechtskräftig (§§ 45 S. 1, </a:t>
            </a:r>
            <a:endParaRPr lang="de-DE" dirty="0" smtClean="0"/>
          </a:p>
          <a:p>
            <a:r>
              <a:rPr lang="de-DE" dirty="0" smtClean="0"/>
              <a:t>113 </a:t>
            </a:r>
            <a:r>
              <a:rPr lang="de-DE" dirty="0"/>
              <a:t>I </a:t>
            </a:r>
            <a:r>
              <a:rPr lang="de-DE" dirty="0" smtClean="0"/>
              <a:t>S</a:t>
            </a:r>
            <a:r>
              <a:rPr lang="de-DE" dirty="0"/>
              <a:t>. 2 </a:t>
            </a:r>
            <a:r>
              <a:rPr lang="de-DE" dirty="0" err="1"/>
              <a:t>FamFG</a:t>
            </a:r>
            <a:r>
              <a:rPr lang="de-DE" dirty="0"/>
              <a:t>, § 705 ZPO)</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442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213980"/>
            <a:ext cx="4125122"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mit Ablauf der Rechtsmittelfrist </a:t>
            </a:r>
            <a:endParaRPr lang="de-DE" sz="2000" dirty="0"/>
          </a:p>
        </p:txBody>
      </p:sp>
      <p:sp>
        <p:nvSpPr>
          <p:cNvPr id="9" name="Gefaltete Ecke 8"/>
          <p:cNvSpPr/>
          <p:nvPr/>
        </p:nvSpPr>
        <p:spPr>
          <a:xfrm rot="21300163">
            <a:off x="10577505" y="2058492"/>
            <a:ext cx="1235218" cy="13192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45 </a:t>
            </a:r>
            <a:r>
              <a:rPr lang="de-DE" sz="2000" dirty="0" err="1" smtClean="0">
                <a:solidFill>
                  <a:schemeClr val="tx1"/>
                </a:solidFill>
                <a:latin typeface="MV Boli" panose="02000500030200090000" pitchFamily="2" charset="0"/>
                <a:cs typeface="MV Boli" panose="02000500030200090000" pitchFamily="2" charset="0"/>
              </a:rPr>
              <a:t>FamFG</a:t>
            </a:r>
            <a:endParaRPr lang="de-DE" sz="2000" dirty="0">
              <a:solidFill>
                <a:schemeClr val="tx1"/>
              </a:solidFill>
              <a:latin typeface="MV Boli" panose="02000500030200090000" pitchFamily="2" charset="0"/>
              <a:cs typeface="MV Boli" panose="02000500030200090000" pitchFamily="2" charset="0"/>
            </a:endParaRPr>
          </a:p>
        </p:txBody>
      </p:sp>
      <p:sp>
        <p:nvSpPr>
          <p:cNvPr id="4" name="Abgerundetes Rechteck 3"/>
          <p:cNvSpPr/>
          <p:nvPr/>
        </p:nvSpPr>
        <p:spPr>
          <a:xfrm>
            <a:off x="1104102" y="4424643"/>
            <a:ext cx="9894951" cy="74498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bei Verwerfung o. Rücknahme nach Fristablauf, tritt die Rechtskraft in diesem Zeitpunkt ein </a:t>
            </a:r>
          </a:p>
        </p:txBody>
      </p:sp>
    </p:spTree>
    <p:extLst>
      <p:ext uri="{BB962C8B-B14F-4D97-AF65-F5344CB8AC3E}">
        <p14:creationId xmlns:p14="http://schemas.microsoft.com/office/powerpoint/2010/main" val="69548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P spid="9"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104102" y="1607047"/>
            <a:ext cx="9742460" cy="276056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Bedeutung </a:t>
            </a:r>
            <a:endParaRPr lang="de-DE" dirty="0" smtClean="0">
              <a:effectLst/>
            </a:endParaRPr>
          </a:p>
          <a:p>
            <a:pPr marL="285750" indent="-285750">
              <a:buFont typeface="Arial" panose="020B0604020202020204" pitchFamily="34" charset="0"/>
              <a:buChar char="•"/>
            </a:pPr>
            <a:r>
              <a:rPr lang="de-DE" dirty="0"/>
              <a:t>dient zum Nachweis des Eintritts der formellen Rechtskraft (Beweiskraft einer Urkunde </a:t>
            </a:r>
            <a:br>
              <a:rPr lang="de-DE" dirty="0"/>
            </a:br>
            <a:r>
              <a:rPr lang="de-DE" dirty="0"/>
              <a:t>(§ 418 ZPO)) </a:t>
            </a:r>
          </a:p>
          <a:p>
            <a:endParaRPr lang="de-DE" dirty="0" smtClean="0">
              <a:effectLst/>
            </a:endParaRPr>
          </a:p>
          <a:p>
            <a:pPr marL="285750" indent="-285750">
              <a:buFont typeface="Arial" panose="020B0604020202020204" pitchFamily="34" charset="0"/>
              <a:buChar char="•"/>
            </a:pPr>
            <a:r>
              <a:rPr lang="de-DE" dirty="0"/>
              <a:t>(keine Voraussetzung für die Vollstreckung)</a:t>
            </a:r>
          </a:p>
          <a:p>
            <a:endParaRPr lang="de-DE" dirty="0" smtClean="0">
              <a:effectLst/>
            </a:endParaRPr>
          </a:p>
          <a:p>
            <a:pPr marL="285750" indent="-285750">
              <a:buFont typeface="Arial" panose="020B0604020202020204" pitchFamily="34" charset="0"/>
              <a:buChar char="•"/>
            </a:pPr>
            <a:r>
              <a:rPr lang="de-DE" dirty="0"/>
              <a:t>i. d. R. auf Antrag – Ausnahmen: Ehe- und Abstammungssachen von Amts wegen </a:t>
            </a:r>
            <a:br>
              <a:rPr lang="de-DE" dirty="0"/>
            </a:br>
            <a:r>
              <a:rPr lang="de-DE" dirty="0"/>
              <a:t>(§ 46 S. 3 </a:t>
            </a:r>
            <a:r>
              <a:rPr lang="de-DE" dirty="0" err="1"/>
              <a:t>FamFG</a:t>
            </a:r>
            <a:r>
              <a:rPr lang="de-DE" dirty="0"/>
              <a:t>) = Rechtskraftzeugnis auf einer verkürzten Beschlussausfertigung</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443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213980"/>
            <a:ext cx="2567785"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Rechtskraftvermerk</a:t>
            </a:r>
            <a:endParaRPr lang="de-DE" sz="2000" dirty="0"/>
          </a:p>
        </p:txBody>
      </p:sp>
      <p:sp>
        <p:nvSpPr>
          <p:cNvPr id="9" name="Gefaltete Ecke 8"/>
          <p:cNvSpPr/>
          <p:nvPr/>
        </p:nvSpPr>
        <p:spPr>
          <a:xfrm rot="21300163">
            <a:off x="9580619" y="3830142"/>
            <a:ext cx="1235218" cy="13192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 418 </a:t>
            </a:r>
          </a:p>
          <a:p>
            <a:pPr algn="ctr"/>
            <a:r>
              <a:rPr lang="de-DE" sz="2000" dirty="0" smtClean="0">
                <a:solidFill>
                  <a:schemeClr val="tx1"/>
                </a:solidFill>
                <a:latin typeface="MV Boli" panose="02000500030200090000" pitchFamily="2" charset="0"/>
                <a:cs typeface="MV Boli" panose="02000500030200090000" pitchFamily="2" charset="0"/>
              </a:rPr>
              <a:t>ZPO</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2750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239875" y="1635053"/>
            <a:ext cx="9742460" cy="118603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Prüfung der Rechtskraft </a:t>
            </a:r>
            <a:endParaRPr lang="de-DE" smtClean="0">
              <a:effectLst/>
            </a:endParaRPr>
          </a:p>
          <a:p>
            <a:r>
              <a:rPr lang="de-DE"/>
              <a:t>durch UdG der ersten Instanz, ist ein Rechtsmittelverfahren anhängig, dann bei Rechtsmittelgericht (§§ 46 S. 1, 2 FamFG, 706 I ZPO)</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444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213980"/>
            <a:ext cx="2567785"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Rechtskraftvermerk</a:t>
            </a:r>
            <a:endParaRPr lang="de-DE" sz="2000" dirty="0"/>
          </a:p>
        </p:txBody>
      </p:sp>
      <p:sp>
        <p:nvSpPr>
          <p:cNvPr id="4" name="Abgerundetes Rechteck 3"/>
          <p:cNvSpPr/>
          <p:nvPr/>
        </p:nvSpPr>
        <p:spPr>
          <a:xfrm>
            <a:off x="1239875" y="2914623"/>
            <a:ext cx="9894951" cy="193647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err="1">
                <a:effectLst>
                  <a:outerShdw blurRad="38100" dist="38100" dir="2700000" algn="tl">
                    <a:srgbClr val="000000">
                      <a:alpha val="43137"/>
                    </a:srgbClr>
                  </a:outerShdw>
                </a:effectLst>
              </a:rPr>
              <a:t>UdG</a:t>
            </a:r>
            <a:r>
              <a:rPr lang="de-DE" b="1" dirty="0">
                <a:effectLst>
                  <a:outerShdw blurRad="38100" dist="38100" dir="2700000" algn="tl">
                    <a:srgbClr val="000000">
                      <a:alpha val="43137"/>
                    </a:srgbClr>
                  </a:outerShdw>
                </a:effectLst>
              </a:rPr>
              <a:t> prüft den Akteninhalt auf Rechtsmitteleinlegungen oder –verzichte </a:t>
            </a:r>
            <a:r>
              <a:rPr lang="de-DE" dirty="0"/>
              <a:t>(§ 46 S. 1 </a:t>
            </a:r>
            <a:r>
              <a:rPr lang="de-DE" dirty="0" err="1"/>
              <a:t>FamFG</a:t>
            </a:r>
            <a:r>
              <a:rPr lang="de-DE" dirty="0"/>
              <a:t>)</a:t>
            </a:r>
          </a:p>
          <a:p>
            <a:pPr lvl="0"/>
            <a:r>
              <a:rPr lang="de-DE" dirty="0"/>
              <a:t>AG: Notfristanfrage unnötig, da Beschwerde dort eingereicht wird, dessen Entscheidung angefochten wird (§ 64 I </a:t>
            </a:r>
            <a:r>
              <a:rPr lang="de-DE" dirty="0" err="1"/>
              <a:t>FamFG</a:t>
            </a:r>
            <a:r>
              <a:rPr lang="de-DE" dirty="0"/>
              <a:t>)</a:t>
            </a:r>
          </a:p>
          <a:p>
            <a:pPr lvl="0"/>
            <a:r>
              <a:rPr lang="de-DE" dirty="0"/>
              <a:t>Rechtsbeschwerde ist beim Beschwerdegericht einzulegen (§ 71 I </a:t>
            </a:r>
            <a:r>
              <a:rPr lang="de-DE" dirty="0" smtClean="0"/>
              <a:t>S.1 </a:t>
            </a:r>
            <a:r>
              <a:rPr lang="de-DE" dirty="0" err="1"/>
              <a:t>FamFG</a:t>
            </a:r>
            <a:r>
              <a:rPr lang="de-DE" dirty="0"/>
              <a:t>) – Notfristanfrage an BGH eigentlich nötig – BGH hat sich jedoch dagegen </a:t>
            </a:r>
            <a:r>
              <a:rPr lang="de-DE" dirty="0" err="1"/>
              <a:t>ausge-sprochen</a:t>
            </a:r>
            <a:r>
              <a:rPr lang="de-DE" dirty="0"/>
              <a:t>, da zügige Bearbeitung hinsichtlich der Aktenanforderung der I. Instanz </a:t>
            </a:r>
          </a:p>
        </p:txBody>
      </p:sp>
      <p:sp>
        <p:nvSpPr>
          <p:cNvPr id="12" name="Abgerundetes Rechteck 11"/>
          <p:cNvSpPr/>
          <p:nvPr/>
        </p:nvSpPr>
        <p:spPr>
          <a:xfrm>
            <a:off x="1300163" y="4944626"/>
            <a:ext cx="9894951" cy="113780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auch bei unzulässigen Rechtsmitteln bzw. Anschließungen muss die Rechtskraft der verwerfenden Entscheidung abgewartet werden, da der UdG nicht die Prüfung der Zulässigkeit des Rechtsmittels bzw. der Anschließung vorweg nahmen darf (BGH FamRZ 2008, 2019) </a:t>
            </a:r>
          </a:p>
        </p:txBody>
      </p:sp>
    </p:spTree>
    <p:extLst>
      <p:ext uri="{BB962C8B-B14F-4D97-AF65-F5344CB8AC3E}">
        <p14:creationId xmlns:p14="http://schemas.microsoft.com/office/powerpoint/2010/main" val="140982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p:cNvSpPr/>
          <p:nvPr/>
        </p:nvSpPr>
        <p:spPr>
          <a:xfrm>
            <a:off x="850964" y="2473286"/>
            <a:ext cx="10344150" cy="33915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Abgerundetes Rechteck 1"/>
          <p:cNvSpPr/>
          <p:nvPr/>
        </p:nvSpPr>
        <p:spPr>
          <a:xfrm>
            <a:off x="1239875" y="1635053"/>
            <a:ext cx="9742460" cy="81026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a:t>Ort und Inhalt des Vermerks </a:t>
            </a:r>
            <a:endParaRPr lang="de-DE" smtClean="0">
              <a:effectLst/>
            </a:endParaRPr>
          </a:p>
          <a:p>
            <a:r>
              <a:rPr lang="de-DE"/>
              <a:t>grundsätzlich auf der Urschrift oder einer beglaubigten Abschrift der Entscheidung anbringen </a:t>
            </a:r>
          </a:p>
        </p:txBody>
      </p:sp>
      <p:sp>
        <p:nvSpPr>
          <p:cNvPr id="11" name="Abgerundetes Rechteck 10"/>
          <p:cNvSpPr/>
          <p:nvPr/>
        </p:nvSpPr>
        <p:spPr>
          <a:xfrm>
            <a:off x="3789496" y="439546"/>
            <a:ext cx="4411554" cy="5123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mtClean="0"/>
              <a:t>Rechtskraft</a:t>
            </a:r>
            <a:endParaRPr lang="de-DE" sz="2400"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solidFill>
                  <a:prstClr val="black"/>
                </a:solidFill>
                <a:latin typeface="Calibri" panose="020F0502020204030204"/>
              </a:rPr>
              <a:t>445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675478" y="1213980"/>
            <a:ext cx="2567785" cy="5090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smtClean="0"/>
              <a:t>Rechtskraftvermerk</a:t>
            </a:r>
            <a:endParaRPr lang="de-DE" sz="2000" dirty="0"/>
          </a:p>
        </p:txBody>
      </p:sp>
      <p:graphicFrame>
        <p:nvGraphicFramePr>
          <p:cNvPr id="16" name="Tabelle 15"/>
          <p:cNvGraphicFramePr>
            <a:graphicFrameLocks noGrp="1"/>
          </p:cNvGraphicFramePr>
          <p:nvPr>
            <p:extLst>
              <p:ext uri="{D42A27DB-BD31-4B8C-83A1-F6EECF244321}">
                <p14:modId xmlns:p14="http://schemas.microsoft.com/office/powerpoint/2010/main" val="3711963959"/>
              </p:ext>
            </p:extLst>
          </p:nvPr>
        </p:nvGraphicFramePr>
        <p:xfrm>
          <a:off x="1356105" y="2837354"/>
          <a:ext cx="9333867" cy="2523744"/>
        </p:xfrm>
        <a:graphic>
          <a:graphicData uri="http://schemas.openxmlformats.org/drawingml/2006/table">
            <a:tbl>
              <a:tblPr firstRow="1" firstCol="1" bandRow="1">
                <a:tableStyleId>{5C22544A-7EE6-4342-B048-85BDC9FD1C3A}</a:tableStyleId>
              </a:tblPr>
              <a:tblGrid>
                <a:gridCol w="3172505">
                  <a:extLst>
                    <a:ext uri="{9D8B030D-6E8A-4147-A177-3AD203B41FA5}">
                      <a16:colId xmlns:a16="http://schemas.microsoft.com/office/drawing/2014/main" val="566024165"/>
                    </a:ext>
                  </a:extLst>
                </a:gridCol>
                <a:gridCol w="6161362">
                  <a:extLst>
                    <a:ext uri="{9D8B030D-6E8A-4147-A177-3AD203B41FA5}">
                      <a16:colId xmlns:a16="http://schemas.microsoft.com/office/drawing/2014/main" val="3526452358"/>
                    </a:ext>
                  </a:extLst>
                </a:gridCol>
              </a:tblGrid>
              <a:tr h="1385570">
                <a:tc>
                  <a:txBody>
                    <a:bodyPr/>
                    <a:lstStyle/>
                    <a:p>
                      <a:pPr>
                        <a:lnSpc>
                          <a:spcPct val="115000"/>
                        </a:lnSpc>
                        <a:spcAft>
                          <a:spcPts val="0"/>
                        </a:spcAft>
                      </a:pPr>
                      <a:r>
                        <a:rPr lang="de-DE" sz="1800" u="sng" dirty="0">
                          <a:solidFill>
                            <a:schemeClr val="tx1"/>
                          </a:solidFill>
                          <a:effectLst/>
                        </a:rPr>
                        <a:t>Rechtskraftvermerk:</a:t>
                      </a:r>
                      <a:endParaRPr lang="de-DE"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15000"/>
                        </a:lnSpc>
                        <a:spcAft>
                          <a:spcPts val="0"/>
                        </a:spcAft>
                      </a:pPr>
                      <a:r>
                        <a:rPr lang="de-DE" sz="1800" dirty="0">
                          <a:solidFill>
                            <a:schemeClr val="tx1"/>
                          </a:solidFill>
                          <a:effectLst/>
                        </a:rPr>
                        <a:t>„Der Beschluss ist rechtskräftig bezüglich</a:t>
                      </a:r>
                    </a:p>
                    <a:p>
                      <a:pPr>
                        <a:lnSpc>
                          <a:spcPct val="115000"/>
                        </a:lnSpc>
                        <a:spcAft>
                          <a:spcPts val="0"/>
                        </a:spcAft>
                      </a:pPr>
                      <a:r>
                        <a:rPr lang="de-DE" sz="1800" dirty="0">
                          <a:solidFill>
                            <a:schemeClr val="tx1"/>
                          </a:solidFill>
                          <a:effectLst/>
                        </a:rPr>
                        <a:t>Ziffer 1 seit _____________________</a:t>
                      </a:r>
                    </a:p>
                    <a:p>
                      <a:pPr>
                        <a:lnSpc>
                          <a:spcPct val="115000"/>
                        </a:lnSpc>
                        <a:spcAft>
                          <a:spcPts val="0"/>
                        </a:spcAft>
                      </a:pPr>
                      <a:r>
                        <a:rPr lang="de-DE" sz="1800" dirty="0">
                          <a:solidFill>
                            <a:schemeClr val="tx1"/>
                          </a:solidFill>
                          <a:effectLst/>
                        </a:rPr>
                        <a:t>Ziffer 2 seit _____________________</a:t>
                      </a:r>
                    </a:p>
                    <a:p>
                      <a:pPr>
                        <a:lnSpc>
                          <a:spcPct val="115000"/>
                        </a:lnSpc>
                        <a:spcAft>
                          <a:spcPts val="0"/>
                        </a:spcAft>
                      </a:pPr>
                      <a:r>
                        <a:rPr lang="de-DE" sz="1800" dirty="0">
                          <a:solidFill>
                            <a:schemeClr val="tx1"/>
                          </a:solidFill>
                          <a:effectLst/>
                        </a:rPr>
                        <a:t>Ziffer 3 seit _____________________</a:t>
                      </a:r>
                    </a:p>
                    <a:p>
                      <a:pPr>
                        <a:lnSpc>
                          <a:spcPct val="115000"/>
                        </a:lnSpc>
                        <a:spcAft>
                          <a:spcPts val="0"/>
                        </a:spcAft>
                      </a:pPr>
                      <a:r>
                        <a:rPr lang="de-DE" sz="1800" dirty="0">
                          <a:solidFill>
                            <a:schemeClr val="tx1"/>
                          </a:solidFill>
                          <a:effectLst/>
                        </a:rPr>
                        <a:t>Amtsgericht ____________________</a:t>
                      </a:r>
                    </a:p>
                    <a:p>
                      <a:pPr>
                        <a:lnSpc>
                          <a:spcPct val="115000"/>
                        </a:lnSpc>
                        <a:spcAft>
                          <a:spcPts val="0"/>
                        </a:spcAft>
                      </a:pPr>
                      <a:r>
                        <a:rPr lang="de-DE" sz="1800" dirty="0">
                          <a:solidFill>
                            <a:schemeClr val="tx1"/>
                          </a:solidFill>
                          <a:effectLst/>
                        </a:rPr>
                        <a:t>Berlin, den _____________________</a:t>
                      </a:r>
                    </a:p>
                    <a:p>
                      <a:pPr>
                        <a:lnSpc>
                          <a:spcPct val="115000"/>
                        </a:lnSpc>
                        <a:spcAft>
                          <a:spcPts val="0"/>
                        </a:spcAft>
                      </a:pPr>
                      <a:r>
                        <a:rPr lang="de-DE" sz="1800" dirty="0">
                          <a:solidFill>
                            <a:schemeClr val="tx1"/>
                          </a:solidFill>
                          <a:effectLst/>
                        </a:rPr>
                        <a:t>Name, Dienstbezeichnung</a:t>
                      </a:r>
                    </a:p>
                    <a:p>
                      <a:pPr>
                        <a:lnSpc>
                          <a:spcPct val="115000"/>
                        </a:lnSpc>
                        <a:spcAft>
                          <a:spcPts val="0"/>
                        </a:spcAft>
                      </a:pPr>
                      <a:r>
                        <a:rPr lang="de-DE" sz="1800" dirty="0">
                          <a:solidFill>
                            <a:schemeClr val="tx1"/>
                          </a:solidFill>
                          <a:effectLst/>
                        </a:rPr>
                        <a:t>Urkundsbeamter der Geschäftsstelle</a:t>
                      </a:r>
                      <a:endParaRPr lang="de-DE"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724339512"/>
                  </a:ext>
                </a:extLst>
              </a:tr>
            </a:tbl>
          </a:graphicData>
        </a:graphic>
      </p:graphicFrame>
      <p:pic>
        <p:nvPicPr>
          <p:cNvPr id="18" name="Grafik 17"/>
          <p:cNvPicPr>
            <a:picLocks noChangeAspect="1"/>
          </p:cNvPicPr>
          <p:nvPr/>
        </p:nvPicPr>
        <p:blipFill>
          <a:blip r:embed="rId2"/>
          <a:stretch>
            <a:fillRect/>
          </a:stretch>
        </p:blipFill>
        <p:spPr>
          <a:xfrm>
            <a:off x="8993859" y="3657261"/>
            <a:ext cx="1299123" cy="1195193"/>
          </a:xfrm>
          <a:prstGeom prst="rect">
            <a:avLst/>
          </a:prstGeom>
        </p:spPr>
      </p:pic>
      <p:sp>
        <p:nvSpPr>
          <p:cNvPr id="19" name="Abgerundetes Rechteck 18"/>
          <p:cNvSpPr/>
          <p:nvPr/>
        </p:nvSpPr>
        <p:spPr>
          <a:xfrm>
            <a:off x="1554599" y="5928958"/>
            <a:ext cx="8936877" cy="50409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Ziff. 1 = Scheidung, Ziff. 2 = VA, Ziff. 3 = </a:t>
            </a:r>
            <a:r>
              <a:rPr lang="de-DE" dirty="0" err="1"/>
              <a:t>Kindschaftssachen</a:t>
            </a:r>
            <a:r>
              <a:rPr lang="de-DE" dirty="0"/>
              <a:t>, Ziff. 4 = Kostenentscheidung </a:t>
            </a:r>
          </a:p>
        </p:txBody>
      </p:sp>
    </p:spTree>
    <p:extLst>
      <p:ext uri="{BB962C8B-B14F-4D97-AF65-F5344CB8AC3E}">
        <p14:creationId xmlns:p14="http://schemas.microsoft.com/office/powerpoint/2010/main" val="4114515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1048</Words>
  <Application>Microsoft Office PowerPoint</Application>
  <PresentationFormat>Breitbild</PresentationFormat>
  <Paragraphs>139</Paragraphs>
  <Slides>11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7</cp:revision>
  <dcterms:created xsi:type="dcterms:W3CDTF">2023-09-07T16:42:50Z</dcterms:created>
  <dcterms:modified xsi:type="dcterms:W3CDTF">2023-09-12T15:43:15Z</dcterms:modified>
</cp:coreProperties>
</file>