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451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777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745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025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305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405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625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280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061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562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926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EA8B-AD85-487A-B56E-303E2164EE0F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90E3C-A45D-40B2-8212-89072429C6B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584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6603354" y="4537198"/>
            <a:ext cx="4886325" cy="201453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600" u="sng" dirty="0">
                <a:latin typeface="Arial" panose="020B0604020202020204" pitchFamily="34" charset="0"/>
              </a:rPr>
              <a:t>Erlassvermerk mit Uhrzeit </a:t>
            </a:r>
            <a:endParaRPr lang="de-DE" sz="2000" u="sng" dirty="0"/>
          </a:p>
          <a:p>
            <a:pPr algn="ctr"/>
            <a:r>
              <a:rPr lang="de-DE" sz="2000" dirty="0">
                <a:latin typeface="Arial" panose="020B0604020202020204" pitchFamily="34" charset="0"/>
              </a:rPr>
              <a:t>Gewaltschutzverfahren</a:t>
            </a:r>
            <a:endParaRPr lang="de-DE" sz="2000" dirty="0"/>
          </a:p>
          <a:p>
            <a:pPr algn="ctr"/>
            <a:r>
              <a:rPr lang="de-DE" sz="2000" dirty="0">
                <a:latin typeface="Arial" panose="020B0604020202020204" pitchFamily="34" charset="0"/>
              </a:rPr>
              <a:t>Unterbringungssachen </a:t>
            </a:r>
            <a:endParaRPr lang="de-DE" sz="2000" dirty="0"/>
          </a:p>
        </p:txBody>
      </p:sp>
      <p:sp>
        <p:nvSpPr>
          <p:cNvPr id="13" name="Pfeil nach unten 12"/>
          <p:cNvSpPr/>
          <p:nvPr/>
        </p:nvSpPr>
        <p:spPr>
          <a:xfrm>
            <a:off x="7654149" y="4036036"/>
            <a:ext cx="904876" cy="978408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575001" y="4537198"/>
            <a:ext cx="4886325" cy="201453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sz="2400" u="sng" dirty="0">
                <a:latin typeface="Arial" panose="020B0604020202020204" pitchFamily="34" charset="0"/>
              </a:rPr>
              <a:t>Vermerk</a:t>
            </a:r>
            <a:r>
              <a:rPr lang="de-DE" sz="2000" dirty="0">
                <a:latin typeface="Arial" panose="020B0604020202020204" pitchFamily="34" charset="0"/>
              </a:rPr>
              <a:t> auf allen Entscheidungen, </a:t>
            </a:r>
          </a:p>
          <a:p>
            <a:pPr algn="ctr">
              <a:spcAft>
                <a:spcPts val="0"/>
              </a:spcAft>
            </a:pPr>
            <a:r>
              <a:rPr lang="de-DE" sz="2000" dirty="0">
                <a:latin typeface="Arial" panose="020B0604020202020204" pitchFamily="34" charset="0"/>
              </a:rPr>
              <a:t>die den Verfahrensgegenstand ganz oder teilweise erledigen</a:t>
            </a:r>
          </a:p>
          <a:p>
            <a:pPr algn="ctr">
              <a:spcAft>
                <a:spcPts val="0"/>
              </a:spcAft>
            </a:pPr>
            <a:r>
              <a:rPr lang="de-DE" sz="2000" dirty="0">
                <a:latin typeface="Arial" panose="020B0604020202020204" pitchFamily="34" charset="0"/>
              </a:rPr>
              <a:t>= Endentscheidungen</a:t>
            </a:r>
          </a:p>
        </p:txBody>
      </p:sp>
      <p:sp>
        <p:nvSpPr>
          <p:cNvPr id="14" name="Pfeil nach unten 13"/>
          <p:cNvSpPr/>
          <p:nvPr/>
        </p:nvSpPr>
        <p:spPr>
          <a:xfrm>
            <a:off x="3220262" y="3918005"/>
            <a:ext cx="904876" cy="978408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 rot="21354312">
            <a:off x="625888" y="436459"/>
            <a:ext cx="1436326" cy="147660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38 III S. 3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446102" y="2803906"/>
            <a:ext cx="9558597" cy="136909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de-DE" dirty="0" smtClean="0">
                <a:latin typeface="Arial" panose="020B0604020202020204" pitchFamily="34" charset="0"/>
              </a:rPr>
              <a:t> </a:t>
            </a:r>
            <a:r>
              <a:rPr lang="de-DE" sz="2000" dirty="0">
                <a:latin typeface="Arial" panose="020B0604020202020204" pitchFamily="34" charset="0"/>
              </a:rPr>
              <a:t>Datum der Übergabe des Beschlusses an die Geschäftsstelle oder der Bekanntgabe durch Verlesen der Beschlussformel </a:t>
            </a:r>
            <a:r>
              <a:rPr lang="de-DE" dirty="0">
                <a:latin typeface="Arial" panose="020B0604020202020204" pitchFamily="34" charset="0"/>
              </a:rPr>
              <a:t>§ 38 III S. 3 </a:t>
            </a:r>
            <a:r>
              <a:rPr lang="de-DE" dirty="0" err="1">
                <a:latin typeface="Arial" panose="020B0604020202020204" pitchFamily="34" charset="0"/>
              </a:rPr>
              <a:t>FamFG</a:t>
            </a:r>
            <a:endParaRPr lang="de-DE" sz="2000" dirty="0"/>
          </a:p>
        </p:txBody>
      </p:sp>
      <p:grpSp>
        <p:nvGrpSpPr>
          <p:cNvPr id="15" name="Gruppieren 14"/>
          <p:cNvGrpSpPr/>
          <p:nvPr/>
        </p:nvGrpSpPr>
        <p:grpSpPr>
          <a:xfrm>
            <a:off x="4553764" y="1594215"/>
            <a:ext cx="3343275" cy="1551250"/>
            <a:chOff x="4553764" y="1594215"/>
            <a:chExt cx="3343275" cy="1551250"/>
          </a:xfrm>
        </p:grpSpPr>
        <p:sp>
          <p:nvSpPr>
            <p:cNvPr id="6" name="Pfeil nach unten 5"/>
            <p:cNvSpPr/>
            <p:nvPr/>
          </p:nvSpPr>
          <p:spPr>
            <a:xfrm>
              <a:off x="5772962" y="2167057"/>
              <a:ext cx="904876" cy="978408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" name="Abgerundetes Rechteck 3"/>
            <p:cNvSpPr/>
            <p:nvPr/>
          </p:nvSpPr>
          <p:spPr>
            <a:xfrm>
              <a:off x="4553764" y="1594215"/>
              <a:ext cx="3343275" cy="9144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Erlassvermerk</a:t>
              </a:r>
              <a:endParaRPr lang="de-DE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1967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7" grpId="0" animBg="1"/>
      <p:bldP spid="14" grpId="0" animBg="1"/>
      <p:bldP spid="11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 rot="341317">
            <a:off x="10104452" y="154671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009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871538" y="1679662"/>
            <a:ext cx="6486525" cy="914400"/>
            <a:chOff x="939219" y="1700443"/>
            <a:chExt cx="6486525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607755" y="1929424"/>
              <a:ext cx="5817989" cy="68541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Endbeschluss im Ehescheidungsverfahren</a:t>
              </a:r>
              <a:endParaRPr lang="de-DE" sz="2000" b="1" u="sng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939219" y="1700443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5.</a:t>
              </a:r>
              <a:endParaRPr lang="de-DE" sz="3200" b="1" dirty="0"/>
            </a:p>
          </p:txBody>
        </p:sp>
      </p:grpSp>
      <p:sp>
        <p:nvSpPr>
          <p:cNvPr id="12" name="Rechteck 11"/>
          <p:cNvSpPr/>
          <p:nvPr/>
        </p:nvSpPr>
        <p:spPr>
          <a:xfrm>
            <a:off x="3532806" y="3286125"/>
            <a:ext cx="5126388" cy="160380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verkündet am xx.xx.20xx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Name, Dienstbezeichnung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Urkundsbeamter der Geschäftsstelle</a:t>
            </a:r>
            <a:endParaRPr lang="de-DE" sz="20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24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 rot="21354312">
            <a:off x="10286535" y="270636"/>
            <a:ext cx="1436326" cy="147660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§ 38 III S. 3 </a:t>
            </a: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FamFG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446107" y="2123923"/>
            <a:ext cx="9558597" cy="410052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das </a:t>
            </a:r>
            <a:r>
              <a:rPr lang="de-DE" sz="2000" dirty="0"/>
              <a:t>Datum der Übergabe des Beschlusses an die Geschäftsstelle oder der Bekanntgabe durch Verlesen der Beschlussformel (Erlass) ist auf dem Beschluss zu vermerken </a:t>
            </a:r>
          </a:p>
          <a:p>
            <a:r>
              <a:rPr lang="de-DE" sz="20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auf allen Entscheidungen, die den Verfahrensgegenstand ganz oder teilweise erledigen</a:t>
            </a:r>
          </a:p>
          <a:p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am Ende einer Entscheidung</a:t>
            </a:r>
          </a:p>
          <a:p>
            <a:r>
              <a:rPr lang="de-DE" sz="2000" dirty="0"/>
              <a:t> </a:t>
            </a:r>
          </a:p>
          <a:p>
            <a:r>
              <a:rPr lang="de-DE" sz="2000" dirty="0"/>
              <a:t>§ 38 III </a:t>
            </a:r>
            <a:r>
              <a:rPr lang="de-DE" sz="2000" dirty="0" err="1"/>
              <a:t>FamFG</a:t>
            </a:r>
            <a:r>
              <a:rPr lang="de-DE" sz="2000" dirty="0"/>
              <a:t> – gilt auch für Ehe- und Familienstreitsachen – es gelten aber auch die Vorschriften über die Verkündung entsprechend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773603" y="1565368"/>
            <a:ext cx="4604526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Definition (§ 38 III S. 3 </a:t>
            </a:r>
            <a:r>
              <a:rPr lang="de-DE" sz="2400" b="1" dirty="0" err="1"/>
              <a:t>FamFG</a:t>
            </a:r>
            <a:r>
              <a:rPr lang="de-DE" sz="2400" b="1" dirty="0"/>
              <a:t>): </a:t>
            </a:r>
            <a:endParaRPr lang="de-DE" sz="2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4291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1446107" y="2123923"/>
            <a:ext cx="9558597" cy="410052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DE" sz="20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Gewaltschutzverfahren</a:t>
            </a:r>
            <a:endParaRPr lang="de-DE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Unterbringungssachen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Versäumnisentscheidung in Familienstreitsachen im SVV</a:t>
            </a:r>
          </a:p>
          <a:p>
            <a:r>
              <a:rPr lang="de-DE" sz="2000" dirty="0"/>
              <a:t> </a:t>
            </a:r>
          </a:p>
          <a:p>
            <a:r>
              <a:rPr lang="de-DE" sz="2000" dirty="0"/>
              <a:t>ein mündlich mitgeteilter Beschluss ist zusätzlich schriftlich bekannt zu geben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Beschwerdefrist beginnt erst mit der schriftlichen Bekanntgabe (§ 63 III S. 1 </a:t>
            </a:r>
            <a:r>
              <a:rPr lang="de-DE" sz="2000" dirty="0" err="1"/>
              <a:t>FamFG</a:t>
            </a:r>
            <a:r>
              <a:rPr lang="de-DE" sz="2000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sz="2000" dirty="0"/>
              <a:t>kann die schriftliche Bekanntgabe an einen Beteiligten nicht bewirkt werden, beginnt die Frist spätestens mit Ablauf von fünf Monaten nach Erlass des Beschlusses (§ 63 III S. 2 </a:t>
            </a:r>
            <a:r>
              <a:rPr lang="de-DE" sz="2000" dirty="0" err="1"/>
              <a:t>FamFG</a:t>
            </a:r>
            <a:r>
              <a:rPr lang="de-DE" sz="2000" dirty="0" smtClean="0"/>
              <a:t>)</a:t>
            </a:r>
          </a:p>
          <a:p>
            <a:pPr lvl="0"/>
            <a:endParaRPr lang="de-DE" sz="2000" dirty="0"/>
          </a:p>
          <a:p>
            <a:pPr lvl="0"/>
            <a:endParaRPr lang="de-DE" sz="2000" dirty="0" smtClean="0"/>
          </a:p>
          <a:p>
            <a:pPr lvl="0"/>
            <a:endParaRPr lang="de-DE" sz="2000" dirty="0"/>
          </a:p>
        </p:txBody>
      </p:sp>
      <p:sp>
        <p:nvSpPr>
          <p:cNvPr id="4" name="Abgerundetes Rechteck 3"/>
          <p:cNvSpPr/>
          <p:nvPr/>
        </p:nvSpPr>
        <p:spPr>
          <a:xfrm>
            <a:off x="773603" y="1565368"/>
            <a:ext cx="3569797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u="sng" dirty="0"/>
              <a:t>Erlassvermerk mit Urzeit </a:t>
            </a:r>
            <a:endParaRPr lang="de-DE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5689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773603" y="1565368"/>
            <a:ext cx="6713047" cy="83493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/>
              <a:t>folgende Alternativen stehen in </a:t>
            </a:r>
            <a:r>
              <a:rPr lang="de-DE" sz="2000" b="1" dirty="0" err="1"/>
              <a:t>forumSTAR</a:t>
            </a:r>
            <a:r>
              <a:rPr lang="de-DE" sz="2000" b="1" dirty="0"/>
              <a:t> zur Auswahl:</a:t>
            </a: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565104"/>
              </p:ext>
            </p:extLst>
          </p:nvPr>
        </p:nvGraphicFramePr>
        <p:xfrm>
          <a:off x="2278287" y="2627071"/>
          <a:ext cx="7072311" cy="3169920"/>
        </p:xfrm>
        <a:graphic>
          <a:graphicData uri="http://schemas.openxmlformats.org/drawingml/2006/table">
            <a:tbl>
              <a:tblPr firstRow="1" firstCol="1" bandRow="1"/>
              <a:tblGrid>
                <a:gridCol w="7072311">
                  <a:extLst>
                    <a:ext uri="{9D8B030D-6E8A-4147-A177-3AD203B41FA5}">
                      <a16:colId xmlns:a16="http://schemas.microsoft.com/office/drawing/2014/main" val="1133216947"/>
                    </a:ext>
                  </a:extLst>
                </a:gridCol>
              </a:tblGrid>
              <a:tr h="1257301">
                <a:tc>
                  <a:txBody>
                    <a:bodyPr/>
                    <a:lstStyle/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	und Zeitpunkt der sofortigen Wirksamkeit (wg. Spezialvorschrift)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(Nur wenn teilweise) der Ziffer …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o	Übergabe an die Geschäftsstelle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Zeitpunkt mit Uhrzeit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o	Bekanntgabe durch Verlesen der Beschlussformel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Zeitpunkt mit Uhrzeit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o	Verkündung (Ehe- und Familiensachen)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durch Vorlesen der Beschlussformel (§ 311 II S. 1 ZPO)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durch Bezugnahme der Beschlussformel (§ 311 II S. 1 ZPO bzw. § 142 III </a:t>
                      </a:r>
                      <a:r>
                        <a:rPr lang="de-DE" sz="1600" dirty="0" err="1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FamFG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) 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tabLst>
                          <a:tab pos="189865" algn="l"/>
                        </a:tabLst>
                      </a:pP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	</a:t>
                      </a:r>
                      <a:r>
                        <a:rPr lang="de-DE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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 an Verkündung statt zugestellt (§§ 113 </a:t>
                      </a:r>
                      <a:r>
                        <a:rPr lang="de-DE" sz="1600" dirty="0" err="1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FamFG</a:t>
                      </a:r>
                      <a:r>
                        <a:rPr lang="de-DE" sz="16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, 310 III ZPO)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353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82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>
            <a:off x="1659243" y="2789592"/>
            <a:ext cx="2112303" cy="205108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Welcher Erlass-vermerk ist der richtige?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341317">
            <a:off x="7253144" y="2889229"/>
            <a:ext cx="2112303" cy="205108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009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54312">
            <a:off x="4543698" y="2716794"/>
            <a:ext cx="2112303" cy="205108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Es folgt…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52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 rot="341317">
            <a:off x="9786633" y="529554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009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988912" y="2994689"/>
            <a:ext cx="5169251" cy="23488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Übergabe an die Geschäftsstelle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am xx.xx.20xx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Name, Dienstbezeichnung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Urkundsbeamter der Geschäftsstelle</a:t>
            </a:r>
            <a:endParaRPr lang="de-DE" sz="2000" u="sng" dirty="0">
              <a:solidFill>
                <a:schemeClr val="tx1"/>
              </a:solidFill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03450" y="1688569"/>
            <a:ext cx="7402604" cy="914400"/>
            <a:chOff x="503450" y="1688569"/>
            <a:chExt cx="7402604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064419" y="1763858"/>
              <a:ext cx="6841635" cy="76382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 smtClean="0"/>
                <a:t>Der </a:t>
              </a:r>
              <a:r>
                <a:rPr lang="de-DE" sz="2000" b="1" dirty="0"/>
                <a:t>Beschluss regelt abschließend den Umgang </a:t>
              </a:r>
              <a:endParaRPr lang="de-DE" sz="2000" b="1" u="sng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503450" y="168856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1.</a:t>
              </a:r>
              <a:endParaRPr lang="de-DE" sz="3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3850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 rot="341317">
            <a:off x="9900932" y="4466851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009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988912" y="2994689"/>
            <a:ext cx="5169251" cy="23488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Übergabe an die Geschäftsstelle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und Zeitpunkt der sofortigen Wirksamkeit: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am xx.xx.20xx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um </a:t>
            </a:r>
            <a:r>
              <a:rPr lang="de-DE" sz="2000" dirty="0" err="1">
                <a:solidFill>
                  <a:schemeClr val="tx1"/>
                </a:solidFill>
              </a:rPr>
              <a:t>xx:xx</a:t>
            </a:r>
            <a:r>
              <a:rPr lang="de-DE" sz="2000" dirty="0">
                <a:solidFill>
                  <a:schemeClr val="tx1"/>
                </a:solidFill>
              </a:rPr>
              <a:t> Uhr 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Name, Dienstbezeichnung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Urkundsbeamter der Geschäftsstelle</a:t>
            </a:r>
            <a:endParaRPr lang="de-DE" sz="2000" u="sng" dirty="0">
              <a:solidFill>
                <a:schemeClr val="tx1"/>
              </a:solidFill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650081" y="1708237"/>
            <a:ext cx="9797838" cy="914400"/>
            <a:chOff x="717762" y="1729018"/>
            <a:chExt cx="9797838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837939"/>
              <a:ext cx="9097750" cy="76382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D</a:t>
              </a:r>
              <a:r>
                <a:rPr lang="de-DE" sz="2000" b="1" dirty="0" smtClean="0"/>
                <a:t>er </a:t>
              </a:r>
              <a:r>
                <a:rPr lang="de-DE" sz="2000" b="1" dirty="0"/>
                <a:t>Beschluss ist im Gewaltschutzverfahren gemäß § 1 </a:t>
              </a:r>
              <a:r>
                <a:rPr lang="de-DE" sz="2000" b="1" dirty="0" err="1"/>
                <a:t>GewSchG</a:t>
              </a:r>
              <a:r>
                <a:rPr lang="de-DE" sz="2000" b="1" dirty="0"/>
                <a:t> ergangen – die sofortige Wirksamkeit wurde angeordnet</a:t>
              </a:r>
              <a:endParaRPr lang="de-DE" sz="2000" b="1" u="sng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717762" y="1729018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2</a:t>
              </a:r>
              <a:r>
                <a:rPr lang="de-DE" sz="3200" b="1" dirty="0" smtClean="0"/>
                <a:t>.</a:t>
              </a:r>
              <a:endParaRPr lang="de-DE" sz="3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901722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 rot="341317">
            <a:off x="9818703" y="1123958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009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650081" y="1708237"/>
            <a:ext cx="8508207" cy="914400"/>
            <a:chOff x="717762" y="1729018"/>
            <a:chExt cx="8508207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837939"/>
              <a:ext cx="7808119" cy="76382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Verfahrenskostenhilfebeschluss im Ehescheidungsverfahren</a:t>
              </a:r>
              <a:endParaRPr lang="de-DE" sz="2000" b="1" u="sng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717762" y="1729018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3.</a:t>
              </a:r>
              <a:endParaRPr lang="de-DE" sz="3200" b="1" dirty="0"/>
            </a:p>
          </p:txBody>
        </p:sp>
      </p:grpSp>
      <p:sp>
        <p:nvSpPr>
          <p:cNvPr id="5" name="Abgerundetes Rechteck 4"/>
          <p:cNvSpPr/>
          <p:nvPr/>
        </p:nvSpPr>
        <p:spPr>
          <a:xfrm>
            <a:off x="2843807" y="3586161"/>
            <a:ext cx="6504386" cy="12715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Es </a:t>
            </a:r>
            <a:r>
              <a:rPr lang="de-DE" sz="2000" b="1" dirty="0"/>
              <a:t>handelt sich um keine Endentscheidung</a:t>
            </a:r>
            <a:endParaRPr lang="de-DE" sz="2000" b="1" u="sng" dirty="0"/>
          </a:p>
          <a:p>
            <a:pPr algn="ctr"/>
            <a:r>
              <a:rPr lang="de-DE" sz="2000" b="1" dirty="0"/>
              <a:t>kein Erlassvermerk </a:t>
            </a:r>
            <a:endParaRPr lang="de-DE" sz="2000" b="1" u="sng" dirty="0"/>
          </a:p>
        </p:txBody>
      </p:sp>
    </p:spTree>
    <p:extLst>
      <p:ext uri="{BB962C8B-B14F-4D97-AF65-F5344CB8AC3E}">
        <p14:creationId xmlns:p14="http://schemas.microsoft.com/office/powerpoint/2010/main" val="20822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52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 rot="341317">
            <a:off x="10104452" y="154671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009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871538" y="1679662"/>
            <a:ext cx="9872662" cy="2863763"/>
            <a:chOff x="939219" y="1700443"/>
            <a:chExt cx="9872662" cy="2863763"/>
          </a:xfrm>
        </p:grpSpPr>
        <p:sp>
          <p:nvSpPr>
            <p:cNvPr id="4" name="Abgerundetes Rechteck 3"/>
            <p:cNvSpPr/>
            <p:nvPr/>
          </p:nvSpPr>
          <p:spPr>
            <a:xfrm>
              <a:off x="1607755" y="1929424"/>
              <a:ext cx="9204126" cy="263478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 smtClean="0"/>
                <a:t>Herausgabe </a:t>
              </a:r>
              <a:r>
                <a:rPr lang="de-DE" sz="2000" b="1" dirty="0"/>
                <a:t>des Kindes im Wege der einstweiligen Anordnung – der Beschluss ergeht wie folgt: </a:t>
              </a:r>
              <a:endParaRPr lang="de-DE" sz="2000" b="1" dirty="0" smtClean="0"/>
            </a:p>
            <a:p>
              <a:pPr marL="457200" indent="-457200" algn="ctr">
                <a:buAutoNum type="arabicPeriod"/>
              </a:pPr>
              <a:r>
                <a:rPr lang="de-DE" sz="2000" b="1" dirty="0" smtClean="0"/>
                <a:t>Das </a:t>
              </a:r>
              <a:r>
                <a:rPr lang="de-DE" sz="2000" b="1" dirty="0"/>
                <a:t>Verfahren wird ohne gerichtliche Regelung beendet. </a:t>
              </a:r>
              <a:endParaRPr lang="de-DE" sz="2000" b="1" dirty="0" smtClean="0"/>
            </a:p>
            <a:p>
              <a:pPr algn="ctr"/>
              <a:r>
                <a:rPr lang="de-DE" sz="2000" b="1" dirty="0" smtClean="0"/>
                <a:t>2</a:t>
              </a:r>
              <a:r>
                <a:rPr lang="de-DE" sz="2000" b="1" dirty="0"/>
                <a:t>. Von der Erhebung der Verfahrenskosten wird abgesehen. Außergerichtliche Kosten werden nicht erstattet. </a:t>
              </a:r>
              <a:endParaRPr lang="de-DE" sz="2000" b="1" dirty="0" smtClean="0"/>
            </a:p>
            <a:p>
              <a:pPr algn="ctr"/>
              <a:r>
                <a:rPr lang="de-DE" sz="2000" b="1" dirty="0" smtClean="0"/>
                <a:t>3</a:t>
              </a:r>
              <a:r>
                <a:rPr lang="de-DE" sz="2000" b="1" dirty="0"/>
                <a:t>. Der Verfahrenswert wird auf 1.500,00 € festgesetzt. </a:t>
              </a:r>
              <a:endParaRPr lang="de-DE" sz="2000" b="1" dirty="0" smtClean="0"/>
            </a:p>
            <a:p>
              <a:pPr algn="ctr"/>
              <a:r>
                <a:rPr lang="de-DE" sz="2000" b="1" dirty="0" smtClean="0"/>
                <a:t>(</a:t>
              </a:r>
              <a:r>
                <a:rPr lang="de-DE" sz="2000" b="1" dirty="0"/>
                <a:t>Die Herausgabe war gegenstandslos geworden, da das JA das Kind in Obhut genommen hat)</a:t>
              </a:r>
              <a:endParaRPr lang="de-DE" sz="2000" b="1" u="sng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939219" y="1700443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4</a:t>
              </a:r>
              <a:r>
                <a:rPr lang="de-DE" sz="3200" b="1" dirty="0" smtClean="0"/>
                <a:t>.</a:t>
              </a:r>
              <a:endParaRPr lang="de-DE" sz="3200" b="1" dirty="0"/>
            </a:p>
          </p:txBody>
        </p:sp>
      </p:grpSp>
      <p:sp>
        <p:nvSpPr>
          <p:cNvPr id="12" name="Rechteck 11"/>
          <p:cNvSpPr/>
          <p:nvPr/>
        </p:nvSpPr>
        <p:spPr>
          <a:xfrm>
            <a:off x="3360389" y="4772406"/>
            <a:ext cx="5126388" cy="16891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Übergabe an die Geschäftsstelle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am xx.xx.20xx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Name, Dienstbezeichnung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Urkundsbeamter der Geschäftsstelle</a:t>
            </a:r>
            <a:endParaRPr lang="de-DE" sz="20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62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566</Words>
  <Application>Microsoft Office PowerPoint</Application>
  <PresentationFormat>Breitbild</PresentationFormat>
  <Paragraphs>156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MV Boli</vt:lpstr>
      <vt:lpstr>Symbol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11</cp:revision>
  <dcterms:created xsi:type="dcterms:W3CDTF">2023-06-27T08:47:16Z</dcterms:created>
  <dcterms:modified xsi:type="dcterms:W3CDTF">2023-08-08T08:15:54Z</dcterms:modified>
</cp:coreProperties>
</file>