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355" r:id="rId5"/>
    <p:sldId id="357" r:id="rId6"/>
    <p:sldId id="356" r:id="rId7"/>
    <p:sldId id="325" r:id="rId8"/>
    <p:sldId id="440" r:id="rId9"/>
    <p:sldId id="359" r:id="rId10"/>
    <p:sldId id="358" r:id="rId11"/>
    <p:sldId id="360" r:id="rId12"/>
    <p:sldId id="361" r:id="rId13"/>
    <p:sldId id="363" r:id="rId14"/>
    <p:sldId id="362" r:id="rId15"/>
    <p:sldId id="364" r:id="rId16"/>
    <p:sldId id="365" r:id="rId17"/>
    <p:sldId id="366" r:id="rId18"/>
    <p:sldId id="454" r:id="rId19"/>
    <p:sldId id="367" r:id="rId20"/>
    <p:sldId id="368" r:id="rId21"/>
    <p:sldId id="369" r:id="rId22"/>
    <p:sldId id="370" r:id="rId23"/>
    <p:sldId id="371" r:id="rId2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0" d="100"/>
          <a:sy n="80" d="100"/>
        </p:scale>
        <p:origin x="18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BCAB6D-F6A8-4990-B8A8-31AA0FC4C480}"/>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A462176-59A7-4740-9E74-E1284A61AF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FF923FD-D2BD-4D71-ACF6-B15DDD7A835E}"/>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5" name="Fußzeilenplatzhalter 4">
            <a:extLst>
              <a:ext uri="{FF2B5EF4-FFF2-40B4-BE49-F238E27FC236}">
                <a16:creationId xmlns:a16="http://schemas.microsoft.com/office/drawing/2014/main" id="{6D08DFF4-F99E-4495-92D1-80C895D63D0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DEA7A05-FA87-4525-B1E5-754A659577FB}"/>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289306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077E54-ED89-454C-BFDE-B4F995EEFB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27847AD-1681-4967-BD04-7F8970F4F7A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EE03483-AAEE-4985-8400-B5DF430F86FA}"/>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5" name="Fußzeilenplatzhalter 4">
            <a:extLst>
              <a:ext uri="{FF2B5EF4-FFF2-40B4-BE49-F238E27FC236}">
                <a16:creationId xmlns:a16="http://schemas.microsoft.com/office/drawing/2014/main" id="{53D072F8-14C1-4E6D-81AA-4B161CFCDC4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CA37FA5-74E8-402F-B8BB-277C802CBDD5}"/>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358408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8553F29-8781-4842-BF50-777B33C626E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51AA7AEA-6A1C-49F5-B3B6-009B1528177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6357CA-7F30-4E50-85BC-5BA36B631C96}"/>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5" name="Fußzeilenplatzhalter 4">
            <a:extLst>
              <a:ext uri="{FF2B5EF4-FFF2-40B4-BE49-F238E27FC236}">
                <a16:creationId xmlns:a16="http://schemas.microsoft.com/office/drawing/2014/main" id="{51E38270-6880-4C70-AC98-B5F639AAA69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72E1AD4-13F8-422A-8205-879561AE062C}"/>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3635691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473E3C-EB1F-4DC5-BFF7-77CF2CEFBCA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823377B-6B9C-4A81-8C55-8523FD7B51DD}"/>
              </a:ext>
            </a:extLst>
          </p:cNvPr>
          <p:cNvSpPr>
            <a:spLocks noGrp="1"/>
          </p:cNvSpPr>
          <p:nvPr>
            <p:ph type="subTitle" idx="1"/>
          </p:nvPr>
        </p:nvSpPr>
        <p:spPr>
          <a:xfrm>
            <a:off x="1524000" y="3602038"/>
            <a:ext cx="9144000" cy="1655762"/>
          </a:xfrm>
        </p:spPr>
        <p:txBody>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900E21F8-D73F-40EC-9954-42108751F17C}"/>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5" name="Fußzeilenplatzhalter 4">
            <a:extLst>
              <a:ext uri="{FF2B5EF4-FFF2-40B4-BE49-F238E27FC236}">
                <a16:creationId xmlns:a16="http://schemas.microsoft.com/office/drawing/2014/main" id="{3DC6526A-17B4-4A03-BBB1-39C74DDB0B92}"/>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D3F3A3F-C02E-493C-A558-EF2FE309CC9F}"/>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421134273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55062E-391F-419B-A3E9-C91FCFA891A2}"/>
              </a:ext>
            </a:extLst>
          </p:cNvPr>
          <p:cNvSpPr>
            <a:spLocks noGrp="1"/>
          </p:cNvSpPr>
          <p:nvPr>
            <p:ph type="title"/>
          </p:nvPr>
        </p:nvSpPr>
        <p:spPr/>
        <p:txBody>
          <a:bodyPr/>
          <a:lstStyle>
            <a:lvl1pPr>
              <a:defRPr sz="3600" b="1">
                <a:latin typeface="+mn-lt"/>
              </a:defRPr>
            </a:lvl1pPr>
          </a:lstStyle>
          <a:p>
            <a:r>
              <a:rPr lang="de-DE" dirty="0"/>
              <a:t>Mastertitelformat bearbeiten</a:t>
            </a:r>
          </a:p>
        </p:txBody>
      </p:sp>
      <p:sp>
        <p:nvSpPr>
          <p:cNvPr id="3" name="Inhaltsplatzhalter 2">
            <a:extLst>
              <a:ext uri="{FF2B5EF4-FFF2-40B4-BE49-F238E27FC236}">
                <a16:creationId xmlns:a16="http://schemas.microsoft.com/office/drawing/2014/main" id="{A8A110E7-F04B-4C04-980F-353695FA8FAD}"/>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03542A4-3A39-4D48-BB56-014392E3A50D}"/>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5" name="Fußzeilenplatzhalter 4">
            <a:extLst>
              <a:ext uri="{FF2B5EF4-FFF2-40B4-BE49-F238E27FC236}">
                <a16:creationId xmlns:a16="http://schemas.microsoft.com/office/drawing/2014/main" id="{AF07E67F-63F9-4EC0-8B0B-E87C359CA52D}"/>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52D7110-C0CA-4709-BC65-1518572667FE}"/>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02545218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73113B-0448-4E65-B57D-6422A722795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97FBCFC-67DB-403F-A5DA-509C981A33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1C31A31-3306-4F6B-B390-27C89385108B}"/>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5" name="Fußzeilenplatzhalter 4">
            <a:extLst>
              <a:ext uri="{FF2B5EF4-FFF2-40B4-BE49-F238E27FC236}">
                <a16:creationId xmlns:a16="http://schemas.microsoft.com/office/drawing/2014/main" id="{E63D815C-FE45-4342-9CF4-DA2B027C8FB1}"/>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6E714A0E-34D2-4A7D-9B8A-80637139524B}"/>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71800599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DACEB8-5678-4E0B-A33D-19C3EB81365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30CF32D-1816-45D1-9CE2-27404597234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A6DA055-7506-4391-A656-35C24574C70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6634CE8-69BF-4AA5-8B49-76C8FA0190F4}"/>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6" name="Fußzeilenplatzhalter 5">
            <a:extLst>
              <a:ext uri="{FF2B5EF4-FFF2-40B4-BE49-F238E27FC236}">
                <a16:creationId xmlns:a16="http://schemas.microsoft.com/office/drawing/2014/main" id="{F858A37A-B43E-4919-A78F-757126F4FB0D}"/>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CEF24A94-DEBA-416C-8E2A-F98DF06FB544}"/>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8364133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EE996E-3373-4A73-A0BD-DCEEA63C897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319A34F-E316-4F31-96D3-2BC932CB1D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91F54F7-C613-4FFF-90BB-E6DCDE6A53D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F98BD35-CDF9-4858-AF5B-F0FAAC588D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32DF849-56CD-45C9-9C48-C356E81C7ED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CEC50B0-E605-47C3-A6AF-F39E82A5D2B2}"/>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8" name="Fußzeilenplatzhalter 7">
            <a:extLst>
              <a:ext uri="{FF2B5EF4-FFF2-40B4-BE49-F238E27FC236}">
                <a16:creationId xmlns:a16="http://schemas.microsoft.com/office/drawing/2014/main" id="{6C777FA3-12D5-422B-A348-DE3B5ACF9DD1}"/>
              </a:ext>
            </a:extLst>
          </p:cNvPr>
          <p:cNvSpPr>
            <a:spLocks noGrp="1"/>
          </p:cNvSpPr>
          <p:nvPr>
            <p:ph type="ftr" sz="quarter" idx="11"/>
          </p:nvPr>
        </p:nvSpPr>
        <p:spPr/>
        <p:txBody>
          <a:bodyPr/>
          <a:lstStyle/>
          <a:p>
            <a:endParaRPr lang="en-US" dirty="0"/>
          </a:p>
        </p:txBody>
      </p:sp>
      <p:sp>
        <p:nvSpPr>
          <p:cNvPr id="9" name="Foliennummernplatzhalter 8">
            <a:extLst>
              <a:ext uri="{FF2B5EF4-FFF2-40B4-BE49-F238E27FC236}">
                <a16:creationId xmlns:a16="http://schemas.microsoft.com/office/drawing/2014/main" id="{5C10CC0D-0C74-4D3C-9056-D392E82CAFB9}"/>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518500100"/>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CB6010-397C-40E0-9E79-A869A73EC30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8595EE3-CEA4-4461-83FD-FC33A9157705}"/>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4" name="Fußzeilenplatzhalter 3">
            <a:extLst>
              <a:ext uri="{FF2B5EF4-FFF2-40B4-BE49-F238E27FC236}">
                <a16:creationId xmlns:a16="http://schemas.microsoft.com/office/drawing/2014/main" id="{DE65DBC4-8CCF-4ACE-BCA3-5F2F40EB9230}"/>
              </a:ext>
            </a:extLst>
          </p:cNvPr>
          <p:cNvSpPr>
            <a:spLocks noGrp="1"/>
          </p:cNvSpPr>
          <p:nvPr>
            <p:ph type="ftr" sz="quarter" idx="11"/>
          </p:nvPr>
        </p:nvSpPr>
        <p:spPr/>
        <p:txBody>
          <a:bodyPr/>
          <a:lstStyle/>
          <a:p>
            <a:endParaRPr lang="en-US" dirty="0"/>
          </a:p>
        </p:txBody>
      </p:sp>
      <p:sp>
        <p:nvSpPr>
          <p:cNvPr id="5" name="Foliennummernplatzhalter 4">
            <a:extLst>
              <a:ext uri="{FF2B5EF4-FFF2-40B4-BE49-F238E27FC236}">
                <a16:creationId xmlns:a16="http://schemas.microsoft.com/office/drawing/2014/main" id="{A025207C-7BBF-43A1-92C9-B97EF6BDC67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1042231166"/>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C592834-0E56-40B3-A21E-FE64312A64E0}"/>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3" name="Fußzeilenplatzhalter 2">
            <a:extLst>
              <a:ext uri="{FF2B5EF4-FFF2-40B4-BE49-F238E27FC236}">
                <a16:creationId xmlns:a16="http://schemas.microsoft.com/office/drawing/2014/main" id="{51E85973-BE40-444A-9420-A326AFC14FFD}"/>
              </a:ext>
            </a:extLst>
          </p:cNvPr>
          <p:cNvSpPr>
            <a:spLocks noGrp="1"/>
          </p:cNvSpPr>
          <p:nvPr>
            <p:ph type="ftr" sz="quarter" idx="11"/>
          </p:nvPr>
        </p:nvSpPr>
        <p:spPr/>
        <p:txBody>
          <a:bodyPr/>
          <a:lstStyle/>
          <a:p>
            <a:endParaRPr lang="en-US" dirty="0"/>
          </a:p>
        </p:txBody>
      </p:sp>
      <p:sp>
        <p:nvSpPr>
          <p:cNvPr id="4" name="Foliennummernplatzhalter 3">
            <a:extLst>
              <a:ext uri="{FF2B5EF4-FFF2-40B4-BE49-F238E27FC236}">
                <a16:creationId xmlns:a16="http://schemas.microsoft.com/office/drawing/2014/main" id="{712E9A62-41E1-43E2-9E3D-EF4AF039061D}"/>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837074500"/>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FC28A-CA77-4324-82C4-348540A6CA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76F5CE2-7DEA-412D-8683-847504D506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7EEF49D-79D6-4FCF-B360-BE2188C74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FDD3B5D-1353-48E2-99F7-C1AE44508A72}"/>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6" name="Fußzeilenplatzhalter 5">
            <a:extLst>
              <a:ext uri="{FF2B5EF4-FFF2-40B4-BE49-F238E27FC236}">
                <a16:creationId xmlns:a16="http://schemas.microsoft.com/office/drawing/2014/main" id="{3B61DEE9-1FC0-40C1-A834-F8FF973B6552}"/>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E7FE31B2-934A-4AD1-B543-AB80FE9F41B7}"/>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06489159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F71CD6-2076-4CA8-B65A-5F424F2E77F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2EB7515-5D7B-4E84-A632-894F2CECF2E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1C8266-BC96-471B-8323-5BBFB1DDC18C}"/>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5" name="Fußzeilenplatzhalter 4">
            <a:extLst>
              <a:ext uri="{FF2B5EF4-FFF2-40B4-BE49-F238E27FC236}">
                <a16:creationId xmlns:a16="http://schemas.microsoft.com/office/drawing/2014/main" id="{C7805DD4-7F73-46C4-AD9A-90075ACD25D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A5FFCE0-C9A8-48A1-9E70-90B916B921B1}"/>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399516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B5D05E-2FE2-4729-86E3-307306826E0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CCC01E4-9B62-4717-B31D-B827343294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F522391-0F10-49EA-883F-647A6BE4F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6ADE39F-792E-4B5D-96F9-EA423AC3A13E}"/>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6" name="Fußzeilenplatzhalter 5">
            <a:extLst>
              <a:ext uri="{FF2B5EF4-FFF2-40B4-BE49-F238E27FC236}">
                <a16:creationId xmlns:a16="http://schemas.microsoft.com/office/drawing/2014/main" id="{240A9B1D-83E6-4C0E-887F-ED861873CF08}"/>
              </a:ext>
            </a:extLst>
          </p:cNvPr>
          <p:cNvSpPr>
            <a:spLocks noGrp="1"/>
          </p:cNvSpPr>
          <p:nvPr>
            <p:ph type="ftr" sz="quarter" idx="11"/>
          </p:nvPr>
        </p:nvSpPr>
        <p:spPr/>
        <p:txBody>
          <a:bodyPr/>
          <a:lstStyle/>
          <a:p>
            <a:endParaRPr lang="en-US" dirty="0"/>
          </a:p>
        </p:txBody>
      </p:sp>
      <p:sp>
        <p:nvSpPr>
          <p:cNvPr id="7" name="Foliennummernplatzhalter 6">
            <a:extLst>
              <a:ext uri="{FF2B5EF4-FFF2-40B4-BE49-F238E27FC236}">
                <a16:creationId xmlns:a16="http://schemas.microsoft.com/office/drawing/2014/main" id="{3673DE81-B5B5-475E-9AF0-3A89ACCEF4AE}"/>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280341078"/>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640AB3-4CC0-4811-A0BB-40B165D9C6C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2290604-99EE-47DC-B2BC-6093D5FDB77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7108994-85D4-48FF-81A4-C2B09072B5DA}"/>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5" name="Fußzeilenplatzhalter 4">
            <a:extLst>
              <a:ext uri="{FF2B5EF4-FFF2-40B4-BE49-F238E27FC236}">
                <a16:creationId xmlns:a16="http://schemas.microsoft.com/office/drawing/2014/main" id="{6730BE7F-4208-4B62-AC5F-D2B81019686F}"/>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5087B5A8-4F3F-4450-8B84-661E814EF241}"/>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643446863"/>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E48FCD1-DD7C-48DB-9E08-F229395ED4CA}"/>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1EE495B-B9CB-414B-B3F3-034D76F16F8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3CCA31-5C93-4F99-AD6D-6E62CD646392}"/>
              </a:ext>
            </a:extLst>
          </p:cNvPr>
          <p:cNvSpPr>
            <a:spLocks noGrp="1"/>
          </p:cNvSpPr>
          <p:nvPr>
            <p:ph type="dt" sz="half" idx="10"/>
          </p:nvPr>
        </p:nvSpPr>
        <p:spPr/>
        <p:txBody>
          <a:bodyPr/>
          <a:lstStyle/>
          <a:p>
            <a:fld id="{F6FA2B21-3FCD-4721-B95C-427943F61125}" type="datetime1">
              <a:rPr lang="en-US" smtClean="0"/>
              <a:t>11/27/2024</a:t>
            </a:fld>
            <a:endParaRPr lang="en-US"/>
          </a:p>
        </p:txBody>
      </p:sp>
      <p:sp>
        <p:nvSpPr>
          <p:cNvPr id="5" name="Fußzeilenplatzhalter 4">
            <a:extLst>
              <a:ext uri="{FF2B5EF4-FFF2-40B4-BE49-F238E27FC236}">
                <a16:creationId xmlns:a16="http://schemas.microsoft.com/office/drawing/2014/main" id="{5D5C567B-95B7-4776-AF11-ED60A341E9D9}"/>
              </a:ext>
            </a:extLst>
          </p:cNvPr>
          <p:cNvSpPr>
            <a:spLocks noGrp="1"/>
          </p:cNvSpPr>
          <p:nvPr>
            <p:ph type="ftr" sz="quarter" idx="11"/>
          </p:nvPr>
        </p:nvSpPr>
        <p:spPr/>
        <p:txBody>
          <a:bodyPr/>
          <a:lstStyle/>
          <a:p>
            <a:endParaRPr lang="en-US" dirty="0"/>
          </a:p>
        </p:txBody>
      </p:sp>
      <p:sp>
        <p:nvSpPr>
          <p:cNvPr id="6" name="Foliennummernplatzhalter 5">
            <a:extLst>
              <a:ext uri="{FF2B5EF4-FFF2-40B4-BE49-F238E27FC236}">
                <a16:creationId xmlns:a16="http://schemas.microsoft.com/office/drawing/2014/main" id="{93D3DC23-FFD2-4774-BCE9-5B095555AF9B}"/>
              </a:ext>
            </a:extLst>
          </p:cNvPr>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859321477"/>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65B00D6-7CB0-46C2-9C60-6DA4339066E8}" type="datetimeFigureOut">
              <a:rPr lang="de-DE" smtClean="0"/>
              <a:t>27.11.2024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0426459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27.11.2024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17793886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65B00D6-7CB0-46C2-9C60-6DA4339066E8}" type="datetimeFigureOut">
              <a:rPr lang="de-DE" smtClean="0"/>
              <a:t>27.11.2024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7125783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65B00D6-7CB0-46C2-9C60-6DA4339066E8}" type="datetimeFigureOut">
              <a:rPr lang="de-DE" smtClean="0"/>
              <a:t>27.11.2024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26234160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65B00D6-7CB0-46C2-9C60-6DA4339066E8}" type="datetimeFigureOut">
              <a:rPr lang="de-DE" smtClean="0"/>
              <a:t>27.11.2024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29324832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65B00D6-7CB0-46C2-9C60-6DA4339066E8}" type="datetimeFigureOut">
              <a:rPr lang="de-DE" smtClean="0"/>
              <a:t>27.11.2024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465167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65B00D6-7CB0-46C2-9C60-6DA4339066E8}" type="datetimeFigureOut">
              <a:rPr lang="de-DE" smtClean="0"/>
              <a:t>27.11.2024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26374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12ED07-6F23-4129-B9E2-A0EDA9253DB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6019549-0414-48C8-A62F-726F69809A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08FB22B-3B1A-4A6D-8B0B-2AF17133D9F2}"/>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5" name="Fußzeilenplatzhalter 4">
            <a:extLst>
              <a:ext uri="{FF2B5EF4-FFF2-40B4-BE49-F238E27FC236}">
                <a16:creationId xmlns:a16="http://schemas.microsoft.com/office/drawing/2014/main" id="{E1254038-48CA-47A4-A8B4-5E1AA687353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107BF50-200D-4E15-9B70-DE8A42F2BC35}"/>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27151623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65B00D6-7CB0-46C2-9C60-6DA4339066E8}" type="datetimeFigureOut">
              <a:rPr lang="de-DE" smtClean="0"/>
              <a:t>27.11.2024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20331168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65B00D6-7CB0-46C2-9C60-6DA4339066E8}" type="datetimeFigureOut">
              <a:rPr lang="de-DE" smtClean="0"/>
              <a:t>27.11.2024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4194770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27.11.2024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20695584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27.11.2024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41985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A853B1-26A1-4762-8730-0896AE77DB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94A6BCD-E8C9-4AE9-9B27-765B7F2702F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E992925-BBC0-43B7-BF30-F05D4EE8C6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593681C-6D90-41CF-9064-468FE36FE255}"/>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6" name="Fußzeilenplatzhalter 5">
            <a:extLst>
              <a:ext uri="{FF2B5EF4-FFF2-40B4-BE49-F238E27FC236}">
                <a16:creationId xmlns:a16="http://schemas.microsoft.com/office/drawing/2014/main" id="{00ED4DA0-4551-440C-89FB-534D451DA16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BEA4FD5-32CF-493A-8484-D0DD0D9BD666}"/>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2497445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42325F-F21C-48FE-8DCD-16E461F9735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D504B48-1E05-490F-BB8F-2B18CDABDA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5563A91-8E93-4682-A4E3-C2D1280E9E4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E61A49F-489F-42A4-8204-A98543BB93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0717843-147D-4D0B-B553-0F797AE5C2A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1D176422-392E-41A3-8C59-F050EFE1319A}"/>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8" name="Fußzeilenplatzhalter 7">
            <a:extLst>
              <a:ext uri="{FF2B5EF4-FFF2-40B4-BE49-F238E27FC236}">
                <a16:creationId xmlns:a16="http://schemas.microsoft.com/office/drawing/2014/main" id="{C6BF344C-4FF0-4312-B6E7-5578B7996D4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2F112E8-66E2-43EE-908F-DAC93D8C1A9C}"/>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1358759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944142-8867-4523-832D-1A94E76AA72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7067157-5FB8-4BF9-860B-572AE0E97F06}"/>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4" name="Fußzeilenplatzhalter 3">
            <a:extLst>
              <a:ext uri="{FF2B5EF4-FFF2-40B4-BE49-F238E27FC236}">
                <a16:creationId xmlns:a16="http://schemas.microsoft.com/office/drawing/2014/main" id="{F77B8E1A-1F5E-467B-B1D6-70D8FD00CD3E}"/>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F14A96A-851A-4836-AD79-BE89B8D74B43}"/>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1640764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54149EA-747B-4E20-82AE-23C07E810AA0}"/>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3" name="Fußzeilenplatzhalter 2">
            <a:extLst>
              <a:ext uri="{FF2B5EF4-FFF2-40B4-BE49-F238E27FC236}">
                <a16:creationId xmlns:a16="http://schemas.microsoft.com/office/drawing/2014/main" id="{C8010889-2BFF-422E-862B-845870D12097}"/>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CE27D369-F419-488E-80A1-19A71D59C2F3}"/>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2970576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A4A17D-E313-415F-A4A4-FF263AF715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560F002-0762-49AC-B028-A85170E7CB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ECD5450-C02A-4BBB-A9E9-BED0519748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931CF6D-7C45-40D2-A32E-6E83C0101AD4}"/>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6" name="Fußzeilenplatzhalter 5">
            <a:extLst>
              <a:ext uri="{FF2B5EF4-FFF2-40B4-BE49-F238E27FC236}">
                <a16:creationId xmlns:a16="http://schemas.microsoft.com/office/drawing/2014/main" id="{76E8F1AA-DEC8-4789-B0E2-C027D77C58E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D2791ED-DA67-47B0-9A57-453C0CC6A254}"/>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776169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83FE4-A2D6-42C3-8BFF-4E2753F93BB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A893022-8DD4-40F3-A405-45B260959C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893081F-CCBF-4271-9EFF-778546AB68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2DC1BB3-6AEB-4BBB-8B13-953892142627}"/>
              </a:ext>
            </a:extLst>
          </p:cNvPr>
          <p:cNvSpPr>
            <a:spLocks noGrp="1"/>
          </p:cNvSpPr>
          <p:nvPr>
            <p:ph type="dt" sz="half" idx="10"/>
          </p:nvPr>
        </p:nvSpPr>
        <p:spPr/>
        <p:txBody>
          <a:bodyPr/>
          <a:lstStyle/>
          <a:p>
            <a:fld id="{A01B0935-41E2-405F-9D3D-B889A9CB332F}" type="datetimeFigureOut">
              <a:rPr lang="de-DE" smtClean="0"/>
              <a:t>27.11.2024</a:t>
            </a:fld>
            <a:endParaRPr lang="de-DE"/>
          </a:p>
        </p:txBody>
      </p:sp>
      <p:sp>
        <p:nvSpPr>
          <p:cNvPr id="6" name="Fußzeilenplatzhalter 5">
            <a:extLst>
              <a:ext uri="{FF2B5EF4-FFF2-40B4-BE49-F238E27FC236}">
                <a16:creationId xmlns:a16="http://schemas.microsoft.com/office/drawing/2014/main" id="{8E20A74A-1978-4E12-9935-D38D3DB6B2E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9FF6C9B-CC29-45ED-8C17-28CC32473665}"/>
              </a:ext>
            </a:extLst>
          </p:cNvPr>
          <p:cNvSpPr>
            <a:spLocks noGrp="1"/>
          </p:cNvSpPr>
          <p:nvPr>
            <p:ph type="sldNum" sz="quarter" idx="12"/>
          </p:nvPr>
        </p:nvSpPr>
        <p:spPr/>
        <p:txBody>
          <a:bodyPr/>
          <a:lstStyle/>
          <a:p>
            <a:fld id="{23FEAD52-C028-42E6-A8B9-B5B47D67B952}" type="slidenum">
              <a:rPr lang="de-DE" smtClean="0"/>
              <a:t>‹Nr.›</a:t>
            </a:fld>
            <a:endParaRPr lang="de-DE"/>
          </a:p>
        </p:txBody>
      </p:sp>
    </p:spTree>
    <p:extLst>
      <p:ext uri="{BB962C8B-B14F-4D97-AF65-F5344CB8AC3E}">
        <p14:creationId xmlns:p14="http://schemas.microsoft.com/office/powerpoint/2010/main" val="3557587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0923299-A34E-4F8D-9A79-E57109D42C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0E6F210-2A89-4F89-96D4-1069F40C26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CC79D08-CEDE-4DB1-A04A-72F5F7D644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1B0935-41E2-405F-9D3D-B889A9CB332F}" type="datetimeFigureOut">
              <a:rPr lang="de-DE" smtClean="0"/>
              <a:t>27.11.2024</a:t>
            </a:fld>
            <a:endParaRPr lang="de-DE"/>
          </a:p>
        </p:txBody>
      </p:sp>
      <p:sp>
        <p:nvSpPr>
          <p:cNvPr id="5" name="Fußzeilenplatzhalter 4">
            <a:extLst>
              <a:ext uri="{FF2B5EF4-FFF2-40B4-BE49-F238E27FC236}">
                <a16:creationId xmlns:a16="http://schemas.microsoft.com/office/drawing/2014/main" id="{5CCBF1FA-ED72-4D8B-81BE-D296276856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C64EBE8-108B-40F3-8557-E7B2C8B78E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FEAD52-C028-42E6-A8B9-B5B47D67B952}" type="slidenum">
              <a:rPr lang="de-DE" smtClean="0"/>
              <a:t>‹Nr.›</a:t>
            </a:fld>
            <a:endParaRPr lang="de-DE"/>
          </a:p>
        </p:txBody>
      </p:sp>
    </p:spTree>
    <p:extLst>
      <p:ext uri="{BB962C8B-B14F-4D97-AF65-F5344CB8AC3E}">
        <p14:creationId xmlns:p14="http://schemas.microsoft.com/office/powerpoint/2010/main" val="2128184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296452F-500A-4EF3-81A6-36DAA3CF23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8A80A0D4-F38B-4CE6-B4F8-4A5D47EF53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B8C69942-C2EE-4A9B-8399-DEEAABB7D8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A2B21-3FCD-4721-B95C-427943F61125}" type="datetime1">
              <a:rPr lang="en-US" smtClean="0"/>
              <a:t>11/27/2024</a:t>
            </a:fld>
            <a:endParaRPr lang="en-US"/>
          </a:p>
        </p:txBody>
      </p:sp>
      <p:sp>
        <p:nvSpPr>
          <p:cNvPr id="5" name="Fußzeilenplatzhalter 4">
            <a:extLst>
              <a:ext uri="{FF2B5EF4-FFF2-40B4-BE49-F238E27FC236}">
                <a16:creationId xmlns:a16="http://schemas.microsoft.com/office/drawing/2014/main" id="{2558A072-4F18-481D-87B5-6855DD61A1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Foliennummernplatzhalter 5">
            <a:extLst>
              <a:ext uri="{FF2B5EF4-FFF2-40B4-BE49-F238E27FC236}">
                <a16:creationId xmlns:a16="http://schemas.microsoft.com/office/drawing/2014/main" id="{43815F46-744A-4120-B756-D3D2BA7FFA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242096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B00D6-7CB0-46C2-9C60-6DA4339066E8}" type="datetimeFigureOut">
              <a:rPr lang="de-DE" smtClean="0"/>
              <a:t>27.11.2024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B484D-D242-415A-9D4D-19A486F385CC}" type="slidenum">
              <a:rPr lang="de-DE" smtClean="0"/>
              <a:t>‹Nr.›</a:t>
            </a:fld>
            <a:endParaRPr lang="de-DE"/>
          </a:p>
        </p:txBody>
      </p:sp>
    </p:spTree>
    <p:extLst>
      <p:ext uri="{BB962C8B-B14F-4D97-AF65-F5344CB8AC3E}">
        <p14:creationId xmlns:p14="http://schemas.microsoft.com/office/powerpoint/2010/main" val="38990270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8BCF36-AA1F-4BE2-8514-F7B5594C0ACE}"/>
              </a:ext>
            </a:extLst>
          </p:cNvPr>
          <p:cNvSpPr>
            <a:spLocks noGrp="1"/>
          </p:cNvSpPr>
          <p:nvPr>
            <p:ph type="ctrTitle"/>
          </p:nvPr>
        </p:nvSpPr>
        <p:spPr/>
        <p:txBody>
          <a:bodyPr/>
          <a:lstStyle/>
          <a:p>
            <a:endParaRPr lang="de-DE"/>
          </a:p>
        </p:txBody>
      </p:sp>
      <p:sp>
        <p:nvSpPr>
          <p:cNvPr id="3" name="Untertitel 2">
            <a:extLst>
              <a:ext uri="{FF2B5EF4-FFF2-40B4-BE49-F238E27FC236}">
                <a16:creationId xmlns:a16="http://schemas.microsoft.com/office/drawing/2014/main" id="{07E1D958-689E-4018-9245-F4B0D15FC4D0}"/>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2571557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2A8CCD2B-D0F5-4B7A-B073-D28323839B0F}"/>
              </a:ext>
            </a:extLst>
          </p:cNvPr>
          <p:cNvSpPr>
            <a:spLocks noGrp="1"/>
          </p:cNvSpPr>
          <p:nvPr>
            <p:ph idx="1"/>
          </p:nvPr>
        </p:nvSpPr>
        <p:spPr>
          <a:xfrm>
            <a:off x="838200" y="423863"/>
            <a:ext cx="10515600" cy="5753100"/>
          </a:xfrm>
        </p:spPr>
        <p:txBody>
          <a:bodyPr>
            <a:normAutofit lnSpcReduction="10000"/>
          </a:bodyPr>
          <a:lstStyle/>
          <a:p>
            <a:pPr marL="0" indent="0">
              <a:buNone/>
            </a:pPr>
            <a:endParaRPr lang="de-DE" b="0" i="0" dirty="0">
              <a:solidFill>
                <a:srgbClr val="333333"/>
              </a:solidFill>
              <a:effectLst/>
              <a:latin typeface="Verdana" panose="020B0604030504040204" pitchFamily="34" charset="0"/>
            </a:endParaRPr>
          </a:p>
          <a:p>
            <a:pPr marL="0" indent="0">
              <a:buNone/>
            </a:pPr>
            <a:r>
              <a:rPr lang="de-DE" b="1" i="0" dirty="0">
                <a:solidFill>
                  <a:srgbClr val="333333"/>
                </a:solidFill>
                <a:effectLst/>
              </a:rPr>
              <a:t>§ 313 </a:t>
            </a:r>
            <a:r>
              <a:rPr lang="de-DE" b="1" i="0" dirty="0" err="1">
                <a:solidFill>
                  <a:srgbClr val="333333"/>
                </a:solidFill>
                <a:effectLst/>
              </a:rPr>
              <a:t>FamFG</a:t>
            </a:r>
            <a:r>
              <a:rPr lang="de-DE" b="1" i="0" dirty="0">
                <a:solidFill>
                  <a:srgbClr val="333333"/>
                </a:solidFill>
                <a:effectLst/>
              </a:rPr>
              <a:t> / Örtliche Zuständigkeit</a:t>
            </a:r>
          </a:p>
          <a:p>
            <a:pPr marL="0" indent="0">
              <a:buNone/>
            </a:pPr>
            <a:br>
              <a:rPr lang="de-DE" b="1" i="0" dirty="0">
                <a:solidFill>
                  <a:srgbClr val="333333"/>
                </a:solidFill>
                <a:effectLst/>
                <a:latin typeface="Arial" panose="020B0604020202020204" pitchFamily="34" charset="0"/>
              </a:rPr>
            </a:br>
            <a:r>
              <a:rPr lang="de-DE" b="0" i="0" dirty="0">
                <a:solidFill>
                  <a:srgbClr val="333333"/>
                </a:solidFill>
                <a:effectLst/>
              </a:rPr>
              <a:t>(1) Ausschließlich zuständig für Unterbringungssachen nach § </a:t>
            </a:r>
            <a:r>
              <a:rPr lang="de-DE" b="0" i="0" u="none" strike="noStrike" dirty="0">
                <a:effectLst/>
              </a:rPr>
              <a:t>312</a:t>
            </a:r>
            <a:r>
              <a:rPr lang="de-DE" b="0" i="0" dirty="0">
                <a:solidFill>
                  <a:srgbClr val="333333"/>
                </a:solidFill>
                <a:effectLst/>
              </a:rPr>
              <a:t> Nummer 1 bis 3 ist in dieser Rangfolge</a:t>
            </a:r>
            <a:endParaRPr lang="de-DE" b="1" i="0" dirty="0">
              <a:solidFill>
                <a:srgbClr val="333333"/>
              </a:solidFill>
              <a:effectLst/>
            </a:endParaRPr>
          </a:p>
          <a:p>
            <a:pPr marL="0" indent="0">
              <a:buNone/>
            </a:pPr>
            <a:endParaRPr lang="de-DE" dirty="0">
              <a:solidFill>
                <a:srgbClr val="333333"/>
              </a:solidFill>
            </a:endParaRPr>
          </a:p>
          <a:p>
            <a:pPr marL="0" indent="0">
              <a:buNone/>
            </a:pPr>
            <a:r>
              <a:rPr lang="de-DE" b="0" i="0" dirty="0">
                <a:solidFill>
                  <a:srgbClr val="333333"/>
                </a:solidFill>
                <a:effectLst/>
              </a:rPr>
              <a:t>1. das Gericht, bei dem ein Verfahren zur Bestellung eines Betreuers eingeleitet </a:t>
            </a:r>
            <a:br>
              <a:rPr lang="de-DE" b="0" i="0" dirty="0">
                <a:solidFill>
                  <a:srgbClr val="333333"/>
                </a:solidFill>
                <a:effectLst/>
              </a:rPr>
            </a:br>
            <a:r>
              <a:rPr lang="de-DE" b="0" i="0" dirty="0">
                <a:solidFill>
                  <a:srgbClr val="333333"/>
                </a:solidFill>
                <a:effectLst/>
              </a:rPr>
              <a:t>    oder das Betreuungsverfahren anhängig ist;</a:t>
            </a:r>
          </a:p>
          <a:p>
            <a:pPr marL="0" indent="0">
              <a:buNone/>
            </a:pPr>
            <a:r>
              <a:rPr lang="de-DE" b="0" i="0" dirty="0">
                <a:solidFill>
                  <a:srgbClr val="333333"/>
                </a:solidFill>
                <a:effectLst/>
              </a:rPr>
              <a:t>2. das Gericht, in dessen Bezirk der Betroffene seinen gewöhnlichen Aufenthalt hat;</a:t>
            </a:r>
            <a:endParaRPr lang="de-DE" dirty="0">
              <a:solidFill>
                <a:srgbClr val="333333"/>
              </a:solidFill>
            </a:endParaRPr>
          </a:p>
          <a:p>
            <a:pPr marL="0" indent="0">
              <a:buNone/>
            </a:pPr>
            <a:r>
              <a:rPr lang="de-DE" b="0" i="0" dirty="0">
                <a:solidFill>
                  <a:srgbClr val="333333"/>
                </a:solidFill>
                <a:effectLst/>
              </a:rPr>
              <a:t>3. das Gericht, in dessen Bezirk das Bedürfnis für die Unterbringungsmaßnahme </a:t>
            </a:r>
            <a:br>
              <a:rPr lang="de-DE" b="0" i="0" dirty="0">
                <a:solidFill>
                  <a:srgbClr val="333333"/>
                </a:solidFill>
                <a:effectLst/>
              </a:rPr>
            </a:br>
            <a:r>
              <a:rPr lang="de-DE" b="0" i="0" dirty="0">
                <a:solidFill>
                  <a:srgbClr val="333333"/>
                </a:solidFill>
                <a:effectLst/>
              </a:rPr>
              <a:t>    hervortritt;</a:t>
            </a:r>
          </a:p>
          <a:p>
            <a:pPr marL="0" indent="0">
              <a:buNone/>
            </a:pPr>
            <a:r>
              <a:rPr lang="de-DE" b="0" i="0" dirty="0">
                <a:solidFill>
                  <a:srgbClr val="333333"/>
                </a:solidFill>
                <a:effectLst/>
              </a:rPr>
              <a:t>4. das Amtsgericht Schöneberg in Berlin, wenn der Betroffene Deutscher ist aber in</a:t>
            </a:r>
            <a:br>
              <a:rPr lang="de-DE" b="0" i="0" dirty="0">
                <a:solidFill>
                  <a:srgbClr val="333333"/>
                </a:solidFill>
                <a:effectLst/>
              </a:rPr>
            </a:br>
            <a:r>
              <a:rPr lang="de-DE" b="0" i="0" dirty="0">
                <a:solidFill>
                  <a:srgbClr val="333333"/>
                </a:solidFill>
                <a:effectLst/>
              </a:rPr>
              <a:t>    Deutschland nicht seinen gewöhnlichen Aufenthalt hat.</a:t>
            </a:r>
          </a:p>
          <a:p>
            <a:pPr marL="0" indent="0">
              <a:buNone/>
            </a:pPr>
            <a:br>
              <a:rPr lang="de-DE" b="0" i="0" dirty="0">
                <a:solidFill>
                  <a:srgbClr val="333333"/>
                </a:solidFill>
                <a:effectLst/>
              </a:rPr>
            </a:br>
            <a:r>
              <a:rPr lang="de-DE" b="0" i="0" dirty="0">
                <a:solidFill>
                  <a:srgbClr val="333333"/>
                </a:solidFill>
                <a:effectLst/>
              </a:rPr>
              <a:t>Die </a:t>
            </a:r>
            <a:r>
              <a:rPr lang="de-DE" b="1" i="0" dirty="0">
                <a:solidFill>
                  <a:srgbClr val="333333"/>
                </a:solidFill>
                <a:effectLst/>
              </a:rPr>
              <a:t>sachliche Zuständigkeit </a:t>
            </a:r>
            <a:r>
              <a:rPr lang="de-DE" b="0" i="0" dirty="0">
                <a:solidFill>
                  <a:srgbClr val="333333"/>
                </a:solidFill>
                <a:effectLst/>
              </a:rPr>
              <a:t>liegt beim Amtsgericht / dem Betreuungsgericht</a:t>
            </a:r>
            <a:endParaRPr lang="de-DE" dirty="0">
              <a:solidFill>
                <a:srgbClr val="333333"/>
              </a:solidFill>
            </a:endParaRPr>
          </a:p>
          <a:p>
            <a:pPr marL="0" indent="0">
              <a:buNone/>
            </a:pPr>
            <a:endParaRPr lang="de-DE" dirty="0"/>
          </a:p>
        </p:txBody>
      </p:sp>
    </p:spTree>
    <p:extLst>
      <p:ext uri="{BB962C8B-B14F-4D97-AF65-F5344CB8AC3E}">
        <p14:creationId xmlns:p14="http://schemas.microsoft.com/office/powerpoint/2010/main" val="56117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80">
                                          <p:stCondLst>
                                            <p:cond delay="0"/>
                                          </p:stCondLst>
                                        </p:cTn>
                                        <p:tgtEl>
                                          <p:spTgt spid="4">
                                            <p:txEl>
                                              <p:pRg st="1" end="1"/>
                                            </p:txEl>
                                          </p:spTgt>
                                        </p:tgtEl>
                                      </p:cBhvr>
                                    </p:animEffect>
                                    <p:anim calcmode="lin" valueType="num">
                                      <p:cBhvr>
                                        <p:cTn id="8"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1" end="1"/>
                                            </p:txEl>
                                          </p:spTgt>
                                        </p:tgtEl>
                                      </p:cBhvr>
                                      <p:to x="100000" y="60000"/>
                                    </p:animScale>
                                    <p:animScale>
                                      <p:cBhvr>
                                        <p:cTn id="14" dur="166" decel="50000">
                                          <p:stCondLst>
                                            <p:cond delay="676"/>
                                          </p:stCondLst>
                                        </p:cTn>
                                        <p:tgtEl>
                                          <p:spTgt spid="4">
                                            <p:txEl>
                                              <p:pRg st="1" end="1"/>
                                            </p:txEl>
                                          </p:spTgt>
                                        </p:tgtEl>
                                      </p:cBhvr>
                                      <p:to x="100000" y="100000"/>
                                    </p:animScale>
                                    <p:animScale>
                                      <p:cBhvr>
                                        <p:cTn id="15" dur="26">
                                          <p:stCondLst>
                                            <p:cond delay="1312"/>
                                          </p:stCondLst>
                                        </p:cTn>
                                        <p:tgtEl>
                                          <p:spTgt spid="4">
                                            <p:txEl>
                                              <p:pRg st="1" end="1"/>
                                            </p:txEl>
                                          </p:spTgt>
                                        </p:tgtEl>
                                      </p:cBhvr>
                                      <p:to x="100000" y="80000"/>
                                    </p:animScale>
                                    <p:animScale>
                                      <p:cBhvr>
                                        <p:cTn id="16" dur="166" decel="50000">
                                          <p:stCondLst>
                                            <p:cond delay="1338"/>
                                          </p:stCondLst>
                                        </p:cTn>
                                        <p:tgtEl>
                                          <p:spTgt spid="4">
                                            <p:txEl>
                                              <p:pRg st="1" end="1"/>
                                            </p:txEl>
                                          </p:spTgt>
                                        </p:tgtEl>
                                      </p:cBhvr>
                                      <p:to x="100000" y="100000"/>
                                    </p:animScale>
                                    <p:animScale>
                                      <p:cBhvr>
                                        <p:cTn id="17" dur="26">
                                          <p:stCondLst>
                                            <p:cond delay="1642"/>
                                          </p:stCondLst>
                                        </p:cTn>
                                        <p:tgtEl>
                                          <p:spTgt spid="4">
                                            <p:txEl>
                                              <p:pRg st="1" end="1"/>
                                            </p:txEl>
                                          </p:spTgt>
                                        </p:tgtEl>
                                      </p:cBhvr>
                                      <p:to x="100000" y="90000"/>
                                    </p:animScale>
                                    <p:animScale>
                                      <p:cBhvr>
                                        <p:cTn id="18" dur="166" decel="50000">
                                          <p:stCondLst>
                                            <p:cond delay="1668"/>
                                          </p:stCondLst>
                                        </p:cTn>
                                        <p:tgtEl>
                                          <p:spTgt spid="4">
                                            <p:txEl>
                                              <p:pRg st="1" end="1"/>
                                            </p:txEl>
                                          </p:spTgt>
                                        </p:tgtEl>
                                      </p:cBhvr>
                                      <p:to x="100000" y="100000"/>
                                    </p:animScale>
                                    <p:animScale>
                                      <p:cBhvr>
                                        <p:cTn id="19" dur="26">
                                          <p:stCondLst>
                                            <p:cond delay="1808"/>
                                          </p:stCondLst>
                                        </p:cTn>
                                        <p:tgtEl>
                                          <p:spTgt spid="4">
                                            <p:txEl>
                                              <p:pRg st="1" end="1"/>
                                            </p:txEl>
                                          </p:spTgt>
                                        </p:tgtEl>
                                      </p:cBhvr>
                                      <p:to x="100000" y="95000"/>
                                    </p:animScale>
                                    <p:animScale>
                                      <p:cBhvr>
                                        <p:cTn id="20" dur="166" decel="50000">
                                          <p:stCondLst>
                                            <p:cond delay="1834"/>
                                          </p:stCondLst>
                                        </p:cTn>
                                        <p:tgtEl>
                                          <p:spTgt spid="4">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p:cTn id="25"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4">
                                            <p:txEl>
                                              <p:pRg st="8" end="8"/>
                                            </p:txEl>
                                          </p:spTgt>
                                        </p:tgtEl>
                                        <p:attrNameLst>
                                          <p:attrName>style.visibility</p:attrName>
                                        </p:attrNameLst>
                                      </p:cBhvr>
                                      <p:to>
                                        <p:strVal val="visible"/>
                                      </p:to>
                                    </p:set>
                                    <p:animEffect transition="in" filter="wipe(down)">
                                      <p:cBhvr>
                                        <p:cTn id="48" dur="580">
                                          <p:stCondLst>
                                            <p:cond delay="0"/>
                                          </p:stCondLst>
                                        </p:cTn>
                                        <p:tgtEl>
                                          <p:spTgt spid="4">
                                            <p:txEl>
                                              <p:pRg st="8" end="8"/>
                                            </p:txEl>
                                          </p:spTgt>
                                        </p:tgtEl>
                                      </p:cBhvr>
                                    </p:animEffect>
                                    <p:anim calcmode="lin" valueType="num">
                                      <p:cBhvr>
                                        <p:cTn id="49" dur="1822" tmFilter="0,0; 0.14,0.36; 0.43,0.73; 0.71,0.91; 1.0,1.0">
                                          <p:stCondLst>
                                            <p:cond delay="0"/>
                                          </p:stCondLst>
                                        </p:cTn>
                                        <p:tgtEl>
                                          <p:spTgt spid="4">
                                            <p:txEl>
                                              <p:pRg st="8" end="8"/>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4">
                                            <p:txEl>
                                              <p:pRg st="8" end="8"/>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4">
                                            <p:txEl>
                                              <p:pRg st="8" end="8"/>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4">
                                            <p:txEl>
                                              <p:pRg st="8" end="8"/>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4">
                                            <p:txEl>
                                              <p:pRg st="8" end="8"/>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4">
                                            <p:txEl>
                                              <p:pRg st="8" end="8"/>
                                            </p:txEl>
                                          </p:spTgt>
                                        </p:tgtEl>
                                      </p:cBhvr>
                                      <p:to x="100000" y="60000"/>
                                    </p:animScale>
                                    <p:animScale>
                                      <p:cBhvr>
                                        <p:cTn id="55" dur="166" decel="50000">
                                          <p:stCondLst>
                                            <p:cond delay="676"/>
                                          </p:stCondLst>
                                        </p:cTn>
                                        <p:tgtEl>
                                          <p:spTgt spid="4">
                                            <p:txEl>
                                              <p:pRg st="8" end="8"/>
                                            </p:txEl>
                                          </p:spTgt>
                                        </p:tgtEl>
                                      </p:cBhvr>
                                      <p:to x="100000" y="100000"/>
                                    </p:animScale>
                                    <p:animScale>
                                      <p:cBhvr>
                                        <p:cTn id="56" dur="26">
                                          <p:stCondLst>
                                            <p:cond delay="1312"/>
                                          </p:stCondLst>
                                        </p:cTn>
                                        <p:tgtEl>
                                          <p:spTgt spid="4">
                                            <p:txEl>
                                              <p:pRg st="8" end="8"/>
                                            </p:txEl>
                                          </p:spTgt>
                                        </p:tgtEl>
                                      </p:cBhvr>
                                      <p:to x="100000" y="80000"/>
                                    </p:animScale>
                                    <p:animScale>
                                      <p:cBhvr>
                                        <p:cTn id="57" dur="166" decel="50000">
                                          <p:stCondLst>
                                            <p:cond delay="1338"/>
                                          </p:stCondLst>
                                        </p:cTn>
                                        <p:tgtEl>
                                          <p:spTgt spid="4">
                                            <p:txEl>
                                              <p:pRg st="8" end="8"/>
                                            </p:txEl>
                                          </p:spTgt>
                                        </p:tgtEl>
                                      </p:cBhvr>
                                      <p:to x="100000" y="100000"/>
                                    </p:animScale>
                                    <p:animScale>
                                      <p:cBhvr>
                                        <p:cTn id="58" dur="26">
                                          <p:stCondLst>
                                            <p:cond delay="1642"/>
                                          </p:stCondLst>
                                        </p:cTn>
                                        <p:tgtEl>
                                          <p:spTgt spid="4">
                                            <p:txEl>
                                              <p:pRg st="8" end="8"/>
                                            </p:txEl>
                                          </p:spTgt>
                                        </p:tgtEl>
                                      </p:cBhvr>
                                      <p:to x="100000" y="90000"/>
                                    </p:animScale>
                                    <p:animScale>
                                      <p:cBhvr>
                                        <p:cTn id="59" dur="166" decel="50000">
                                          <p:stCondLst>
                                            <p:cond delay="1668"/>
                                          </p:stCondLst>
                                        </p:cTn>
                                        <p:tgtEl>
                                          <p:spTgt spid="4">
                                            <p:txEl>
                                              <p:pRg st="8" end="8"/>
                                            </p:txEl>
                                          </p:spTgt>
                                        </p:tgtEl>
                                      </p:cBhvr>
                                      <p:to x="100000" y="100000"/>
                                    </p:animScale>
                                    <p:animScale>
                                      <p:cBhvr>
                                        <p:cTn id="60" dur="26">
                                          <p:stCondLst>
                                            <p:cond delay="1808"/>
                                          </p:stCondLst>
                                        </p:cTn>
                                        <p:tgtEl>
                                          <p:spTgt spid="4">
                                            <p:txEl>
                                              <p:pRg st="8" end="8"/>
                                            </p:txEl>
                                          </p:spTgt>
                                        </p:tgtEl>
                                      </p:cBhvr>
                                      <p:to x="100000" y="95000"/>
                                    </p:animScale>
                                    <p:animScale>
                                      <p:cBhvr>
                                        <p:cTn id="61" dur="166" decel="50000">
                                          <p:stCondLst>
                                            <p:cond delay="1834"/>
                                          </p:stCondLst>
                                        </p:cTn>
                                        <p:tgtEl>
                                          <p:spTgt spid="4">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24E7229-355A-422B-8BAA-95F90B0BF285}"/>
              </a:ext>
            </a:extLst>
          </p:cNvPr>
          <p:cNvSpPr>
            <a:spLocks noGrp="1"/>
          </p:cNvSpPr>
          <p:nvPr>
            <p:ph idx="1"/>
          </p:nvPr>
        </p:nvSpPr>
        <p:spPr>
          <a:xfrm>
            <a:off x="838200" y="304800"/>
            <a:ext cx="10515600" cy="5872163"/>
          </a:xfrm>
        </p:spPr>
        <p:txBody>
          <a:bodyPr/>
          <a:lstStyle/>
          <a:p>
            <a:pPr marL="0" indent="0">
              <a:buNone/>
            </a:pPr>
            <a:r>
              <a:rPr lang="de-DE" b="1" dirty="0"/>
              <a:t>§ 319 </a:t>
            </a:r>
            <a:r>
              <a:rPr lang="de-DE" b="1" dirty="0" err="1"/>
              <a:t>FamFG</a:t>
            </a:r>
            <a:r>
              <a:rPr lang="de-DE" b="1" dirty="0"/>
              <a:t> / Anhörung des Betroffenen</a:t>
            </a:r>
            <a:br>
              <a:rPr lang="de-DE" b="1" dirty="0"/>
            </a:br>
            <a:r>
              <a:rPr lang="de-DE" b="1" dirty="0"/>
              <a:t>§ 34 </a:t>
            </a:r>
            <a:r>
              <a:rPr lang="de-DE" b="1" dirty="0" err="1"/>
              <a:t>FamFG</a:t>
            </a:r>
            <a:r>
              <a:rPr lang="de-DE" b="1" dirty="0"/>
              <a:t> /persönliche Anhörung</a:t>
            </a:r>
            <a:br>
              <a:rPr lang="de-DE" dirty="0"/>
            </a:br>
            <a:endParaRPr lang="de-DE" dirty="0"/>
          </a:p>
          <a:p>
            <a:pPr marL="0" indent="0">
              <a:buNone/>
            </a:pPr>
            <a:br>
              <a:rPr lang="de-DE" dirty="0"/>
            </a:br>
            <a:br>
              <a:rPr lang="de-DE" dirty="0"/>
            </a:br>
            <a:r>
              <a:rPr lang="de-DE" dirty="0"/>
              <a:t>hier nach ist des Gericht verpflichtet eine persönliche Anhörung vorzunehmen, allerdings kann auch das </a:t>
            </a:r>
            <a:r>
              <a:rPr lang="de-DE" b="1" dirty="0"/>
              <a:t>Einholen eines Gutachtens gem.  § 321 </a:t>
            </a:r>
            <a:r>
              <a:rPr lang="de-DE" b="1" dirty="0" err="1"/>
              <a:t>FamFG</a:t>
            </a:r>
            <a:r>
              <a:rPr lang="de-DE" b="1" dirty="0"/>
              <a:t> </a:t>
            </a:r>
            <a:r>
              <a:rPr lang="de-DE" dirty="0"/>
              <a:t>ausreichen um eine Entscheidung zu treffen (allerdings nur wenn eine persönliche Anhörung erhebliche gesundheitliche Nachteile des Betroffenen mit sich bringen)</a:t>
            </a:r>
            <a:br>
              <a:rPr lang="de-DE" dirty="0"/>
            </a:br>
            <a:br>
              <a:rPr lang="de-DE" dirty="0"/>
            </a:br>
            <a:br>
              <a:rPr lang="de-DE" dirty="0"/>
            </a:br>
            <a:br>
              <a:rPr lang="de-DE" dirty="0"/>
            </a:br>
            <a:endParaRPr lang="de-DE" dirty="0"/>
          </a:p>
        </p:txBody>
      </p:sp>
    </p:spTree>
    <p:extLst>
      <p:ext uri="{BB962C8B-B14F-4D97-AF65-F5344CB8AC3E}">
        <p14:creationId xmlns:p14="http://schemas.microsoft.com/office/powerpoint/2010/main" val="191471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9BACBAC-8196-4327-AADE-FC7BD826C8D0}"/>
              </a:ext>
            </a:extLst>
          </p:cNvPr>
          <p:cNvSpPr>
            <a:spLocks noGrp="1"/>
          </p:cNvSpPr>
          <p:nvPr>
            <p:ph idx="1"/>
          </p:nvPr>
        </p:nvSpPr>
        <p:spPr>
          <a:xfrm>
            <a:off x="838200" y="437322"/>
            <a:ext cx="10515600" cy="5739641"/>
          </a:xfrm>
        </p:spPr>
        <p:txBody>
          <a:bodyPr>
            <a:normAutofit/>
          </a:bodyPr>
          <a:lstStyle/>
          <a:p>
            <a:pPr marL="0" indent="0">
              <a:buNone/>
            </a:pPr>
            <a:r>
              <a:rPr lang="de-DE" sz="2800" b="1" i="0" dirty="0">
                <a:solidFill>
                  <a:srgbClr val="333333"/>
                </a:solidFill>
                <a:effectLst/>
              </a:rPr>
              <a:t>§ 321 </a:t>
            </a:r>
            <a:r>
              <a:rPr lang="de-DE" sz="2800" b="1" i="0" dirty="0" err="1">
                <a:solidFill>
                  <a:srgbClr val="333333"/>
                </a:solidFill>
                <a:effectLst/>
              </a:rPr>
              <a:t>FamFG</a:t>
            </a:r>
            <a:r>
              <a:rPr lang="de-DE" sz="2800" b="1" i="0" dirty="0">
                <a:solidFill>
                  <a:srgbClr val="333333"/>
                </a:solidFill>
                <a:effectLst/>
              </a:rPr>
              <a:t> Einholung eines Gutachtens </a:t>
            </a:r>
            <a:r>
              <a:rPr lang="de-DE" sz="1400" b="1" i="1" dirty="0">
                <a:solidFill>
                  <a:schemeClr val="accent6"/>
                </a:solidFill>
                <a:effectLst/>
                <a:latin typeface="Bradley Hand ITC" panose="03070402050302030203" pitchFamily="66" charset="0"/>
              </a:rPr>
              <a:t>(lesen)</a:t>
            </a:r>
            <a:br>
              <a:rPr lang="de-DE" sz="1400" b="1" i="1" dirty="0">
                <a:solidFill>
                  <a:srgbClr val="333333"/>
                </a:solidFill>
                <a:effectLst/>
              </a:rPr>
            </a:br>
            <a:endParaRPr lang="de-DE" sz="1400" b="1" i="1" dirty="0">
              <a:solidFill>
                <a:srgbClr val="333333"/>
              </a:solidFill>
              <a:effectLst/>
            </a:endParaRPr>
          </a:p>
          <a:p>
            <a:pPr algn="l"/>
            <a:r>
              <a:rPr lang="de-DE" b="0" i="0" dirty="0">
                <a:solidFill>
                  <a:srgbClr val="333333"/>
                </a:solidFill>
                <a:effectLst/>
              </a:rPr>
              <a:t>(1) 1Vor einer Unterbringungsmaßnahme hat eine förmliche Beweisaufnahme durch Einholung eines Gutachtens über die Notwendigkeit der Maßnahme stattzufinden. 2Der Sachverständige hat den Betroffenen vor der Erstattung des Gutachtens persönlich zu untersuchen oder zu befragen. 3Das Gutachten soll sich auch auf die voraussichtliche Dauer der Unterbringungsmaßnahme erstrecken. 4Der Sachverständige soll Arzt für Psychiatrie sein; er muss Arzt mit Erfahrung auf dem Gebiet der Psychiatrie sein. 5Bei der Genehmigung einer Einwilligung in eine ärztliche Zwangsmaßnahme oder bei deren Anordnung soll der Sachverständige nicht der zwangsbehandelnde Arzt sein.</a:t>
            </a:r>
          </a:p>
          <a:p>
            <a:pPr algn="l"/>
            <a:r>
              <a:rPr lang="de-DE" b="0" i="0" dirty="0">
                <a:solidFill>
                  <a:srgbClr val="333333"/>
                </a:solidFill>
                <a:effectLst/>
              </a:rPr>
              <a:t>(2) Für eine freiheitsentziehende Maßnahme nach § </a:t>
            </a:r>
            <a:r>
              <a:rPr lang="de-DE" b="0" i="0" u="none" strike="noStrike" dirty="0">
                <a:effectLst/>
              </a:rPr>
              <a:t>312</a:t>
            </a:r>
            <a:r>
              <a:rPr lang="de-DE" b="0" i="0" dirty="0">
                <a:solidFill>
                  <a:srgbClr val="333333"/>
                </a:solidFill>
                <a:effectLst/>
              </a:rPr>
              <a:t> Nummer 2 oder 4</a:t>
            </a:r>
            <a:br>
              <a:rPr lang="de-DE" b="0" i="0" dirty="0">
                <a:solidFill>
                  <a:srgbClr val="333333"/>
                </a:solidFill>
                <a:effectLst/>
              </a:rPr>
            </a:br>
            <a:r>
              <a:rPr lang="de-DE" b="0" i="0" dirty="0" err="1">
                <a:solidFill>
                  <a:srgbClr val="333333"/>
                </a:solidFill>
                <a:effectLst/>
              </a:rPr>
              <a:t>FamFG</a:t>
            </a:r>
            <a:r>
              <a:rPr lang="de-DE" b="0" i="0" dirty="0">
                <a:solidFill>
                  <a:srgbClr val="333333"/>
                </a:solidFill>
                <a:effectLst/>
              </a:rPr>
              <a:t> genügt ein ärztliches Zeugnis</a:t>
            </a:r>
          </a:p>
          <a:p>
            <a:pPr marL="0" indent="0">
              <a:buNone/>
            </a:pPr>
            <a:endParaRPr lang="de-DE" dirty="0"/>
          </a:p>
        </p:txBody>
      </p:sp>
    </p:spTree>
    <p:extLst>
      <p:ext uri="{BB962C8B-B14F-4D97-AF65-F5344CB8AC3E}">
        <p14:creationId xmlns:p14="http://schemas.microsoft.com/office/powerpoint/2010/main" val="324593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EBA9AFB-8413-4E81-9FF3-C4D79583976B}"/>
              </a:ext>
            </a:extLst>
          </p:cNvPr>
          <p:cNvSpPr>
            <a:spLocks noGrp="1"/>
          </p:cNvSpPr>
          <p:nvPr>
            <p:ph idx="1"/>
          </p:nvPr>
        </p:nvSpPr>
        <p:spPr>
          <a:xfrm>
            <a:off x="838200" y="437322"/>
            <a:ext cx="10515600" cy="5713137"/>
          </a:xfrm>
        </p:spPr>
        <p:txBody>
          <a:bodyPr/>
          <a:lstStyle/>
          <a:p>
            <a:pPr marL="0" indent="0">
              <a:buNone/>
            </a:pPr>
            <a:r>
              <a:rPr lang="de-DE" dirty="0"/>
              <a:t>Der durch das Gericht beauftrage Sachverständige  wird gemäß JVEG</a:t>
            </a:r>
            <a:br>
              <a:rPr lang="de-DE" dirty="0"/>
            </a:br>
            <a:r>
              <a:rPr lang="de-DE" dirty="0"/>
              <a:t>entschädigt für die Erstellung des Unterbringungsgutachten.</a:t>
            </a:r>
            <a:br>
              <a:rPr lang="de-DE" dirty="0"/>
            </a:br>
            <a:br>
              <a:rPr lang="de-DE" dirty="0"/>
            </a:br>
            <a:r>
              <a:rPr lang="de-DE" i="1" dirty="0"/>
              <a:t>Der derzeitige Stundensatz für die Erstellung des Gutachtens liegt bei 120,-EUR</a:t>
            </a:r>
            <a:br>
              <a:rPr lang="de-DE" i="1" dirty="0"/>
            </a:br>
            <a:r>
              <a:rPr lang="de-DE" i="1" dirty="0"/>
              <a:t>+ Schreibauslagen, einer Pauschale von15,-EUR für Porto und Telefon, evtl. Kopierkosten und Fahrkosten.</a:t>
            </a:r>
            <a:br>
              <a:rPr lang="de-DE" dirty="0"/>
            </a:br>
            <a:br>
              <a:rPr lang="de-DE" dirty="0"/>
            </a:br>
            <a:endParaRPr lang="de-DE" dirty="0"/>
          </a:p>
        </p:txBody>
      </p:sp>
    </p:spTree>
    <p:extLst>
      <p:ext uri="{BB962C8B-B14F-4D97-AF65-F5344CB8AC3E}">
        <p14:creationId xmlns:p14="http://schemas.microsoft.com/office/powerpoint/2010/main" val="3869694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294DE7E9-9166-4EB5-B02B-29BBA1E6270B}"/>
              </a:ext>
            </a:extLst>
          </p:cNvPr>
          <p:cNvSpPr>
            <a:spLocks noGrp="1"/>
          </p:cNvSpPr>
          <p:nvPr>
            <p:ph idx="1"/>
          </p:nvPr>
        </p:nvSpPr>
        <p:spPr>
          <a:xfrm>
            <a:off x="838200" y="265043"/>
            <a:ext cx="10515600" cy="6361044"/>
          </a:xfrm>
        </p:spPr>
        <p:txBody>
          <a:bodyPr>
            <a:normAutofit fontScale="92500" lnSpcReduction="10000"/>
          </a:bodyPr>
          <a:lstStyle/>
          <a:p>
            <a:pPr marL="0" indent="0">
              <a:buNone/>
            </a:pPr>
            <a:br>
              <a:rPr lang="de-DE" b="1" i="0" dirty="0">
                <a:solidFill>
                  <a:srgbClr val="333333"/>
                </a:solidFill>
                <a:effectLst/>
              </a:rPr>
            </a:br>
            <a:br>
              <a:rPr lang="de-DE" b="1" i="0" dirty="0">
                <a:solidFill>
                  <a:srgbClr val="333333"/>
                </a:solidFill>
                <a:effectLst/>
              </a:rPr>
            </a:br>
            <a:r>
              <a:rPr lang="de-DE" sz="3000" b="1" i="0" dirty="0">
                <a:solidFill>
                  <a:srgbClr val="333333"/>
                </a:solidFill>
                <a:effectLst/>
              </a:rPr>
              <a:t>§ 317 Verfahrenspfleger</a:t>
            </a:r>
          </a:p>
          <a:p>
            <a:pPr marL="0" indent="0">
              <a:buNone/>
            </a:pPr>
            <a:br>
              <a:rPr lang="de-DE" dirty="0"/>
            </a:br>
            <a:r>
              <a:rPr lang="de-DE" b="0" i="0" dirty="0">
                <a:solidFill>
                  <a:srgbClr val="333333"/>
                </a:solidFill>
                <a:effectLst/>
              </a:rPr>
              <a:t>(1) 1Das Gericht hat dem Betroffenen einen Verfahrenspfleger zu bestellen, wenn dies zur Wahrnehmung der Interessen des Betroffenen erforderlich ist. 2Die Bestellung ist insbesondere erforderlich, wenn von einer Anhörung des Betroffenen abgesehen werden soll. 3Bei der Genehmigung einer Einwilligung in eine ärztliche Zwangsmaßnahme oder deren Anordnung ist die Bestellung eines Verfahrenspflegers stets erforderlich</a:t>
            </a:r>
          </a:p>
          <a:p>
            <a:pPr marL="0" indent="0">
              <a:buNone/>
            </a:pPr>
            <a:br>
              <a:rPr lang="de-DE" b="0" i="0" dirty="0">
                <a:solidFill>
                  <a:srgbClr val="333333"/>
                </a:solidFill>
                <a:effectLst/>
              </a:rPr>
            </a:br>
            <a:r>
              <a:rPr lang="de-DE" b="0" i="0" dirty="0">
                <a:solidFill>
                  <a:srgbClr val="333333"/>
                </a:solidFill>
                <a:effectLst/>
              </a:rPr>
              <a:t>gem</a:t>
            </a:r>
            <a:r>
              <a:rPr lang="de-DE" dirty="0">
                <a:solidFill>
                  <a:srgbClr val="333333"/>
                </a:solidFill>
              </a:rPr>
              <a:t>. §§ 318, 277 </a:t>
            </a:r>
            <a:r>
              <a:rPr lang="de-DE" dirty="0" err="1">
                <a:solidFill>
                  <a:srgbClr val="333333"/>
                </a:solidFill>
              </a:rPr>
              <a:t>FamFG</a:t>
            </a:r>
            <a:r>
              <a:rPr lang="de-DE" dirty="0">
                <a:solidFill>
                  <a:srgbClr val="333333"/>
                </a:solidFill>
              </a:rPr>
              <a:t> regeln die Vergütung des Verfahrenspflegers,</a:t>
            </a:r>
          </a:p>
          <a:p>
            <a:pPr marL="0" indent="0">
              <a:buNone/>
            </a:pPr>
            <a:br>
              <a:rPr lang="de-DE" dirty="0">
                <a:solidFill>
                  <a:srgbClr val="333333"/>
                </a:solidFill>
              </a:rPr>
            </a:br>
            <a:br>
              <a:rPr lang="de-DE" dirty="0">
                <a:solidFill>
                  <a:srgbClr val="333333"/>
                </a:solidFill>
              </a:rPr>
            </a:br>
            <a:r>
              <a:rPr lang="de-DE" b="1" dirty="0">
                <a:solidFill>
                  <a:srgbClr val="333333"/>
                </a:solidFill>
              </a:rPr>
              <a:t>§ 277 </a:t>
            </a:r>
            <a:r>
              <a:rPr lang="de-DE" b="1" dirty="0" err="1">
                <a:solidFill>
                  <a:srgbClr val="333333"/>
                </a:solidFill>
              </a:rPr>
              <a:t>FamFG</a:t>
            </a:r>
            <a:br>
              <a:rPr lang="de-DE" dirty="0">
                <a:solidFill>
                  <a:srgbClr val="333333"/>
                </a:solidFill>
              </a:rPr>
            </a:br>
            <a:r>
              <a:rPr lang="de-DE" dirty="0">
                <a:solidFill>
                  <a:srgbClr val="333333"/>
                </a:solidFill>
              </a:rPr>
              <a:t>(</a:t>
            </a:r>
            <a:r>
              <a:rPr lang="de-DE" b="0" i="0" dirty="0">
                <a:solidFill>
                  <a:srgbClr val="333333"/>
                </a:solidFill>
                <a:effectLst/>
              </a:rPr>
              <a:t>1) Der Verfahrenspfleger erhält Ersatz seiner Aufwendungen nach § </a:t>
            </a:r>
            <a:r>
              <a:rPr lang="de-DE" b="0" i="0" u="none" strike="noStrike" dirty="0">
                <a:effectLst/>
              </a:rPr>
              <a:t>1835</a:t>
            </a:r>
            <a:r>
              <a:rPr lang="de-DE" b="0" i="0" dirty="0">
                <a:solidFill>
                  <a:srgbClr val="333333"/>
                </a:solidFill>
                <a:effectLst/>
              </a:rPr>
              <a:t>Abs. 1 bis 2 des Bürgerlichen Gesetzbuchs. 2Vorschuss kann nicht verlangt werden. 3Eine Behörde oder ein Verein erhält als Verfahrenspfleger keinen Aufwendungsersatz.</a:t>
            </a:r>
            <a:br>
              <a:rPr lang="de-DE" b="0" i="0" dirty="0">
                <a:solidFill>
                  <a:srgbClr val="333333"/>
                </a:solidFill>
                <a:effectLst/>
              </a:rPr>
            </a:br>
            <a:br>
              <a:rPr lang="de-DE" b="0" i="0" dirty="0">
                <a:solidFill>
                  <a:srgbClr val="333333"/>
                </a:solidFill>
                <a:effectLst/>
              </a:rPr>
            </a:br>
            <a:r>
              <a:rPr lang="de-DE" b="0" i="0" dirty="0">
                <a:solidFill>
                  <a:srgbClr val="333333"/>
                </a:solidFill>
                <a:effectLst/>
              </a:rPr>
              <a:t>(5) 1Der Aufwendungsersatz und die Vergütung des Verfahrenspflegers sind stets aus der Staatskasse zu zahlen.</a:t>
            </a:r>
            <a:br>
              <a:rPr lang="de-DE" dirty="0">
                <a:solidFill>
                  <a:srgbClr val="333333"/>
                </a:solidFill>
              </a:rPr>
            </a:br>
            <a:endParaRPr lang="de-DE" dirty="0"/>
          </a:p>
        </p:txBody>
      </p:sp>
    </p:spTree>
    <p:extLst>
      <p:ext uri="{BB962C8B-B14F-4D97-AF65-F5344CB8AC3E}">
        <p14:creationId xmlns:p14="http://schemas.microsoft.com/office/powerpoint/2010/main" val="335058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580">
                                          <p:stCondLst>
                                            <p:cond delay="0"/>
                                          </p:stCondLst>
                                        </p:cTn>
                                        <p:tgtEl>
                                          <p:spTgt spid="3">
                                            <p:txEl>
                                              <p:pRg st="3" end="3"/>
                                            </p:txEl>
                                          </p:spTgt>
                                        </p:tgtEl>
                                      </p:cBhvr>
                                    </p:animEffect>
                                    <p:anim calcmode="lin" valueType="num">
                                      <p:cBhvr>
                                        <p:cTn id="2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3" end="3"/>
                                            </p:txEl>
                                          </p:spTgt>
                                        </p:tgtEl>
                                      </p:cBhvr>
                                      <p:to x="100000" y="60000"/>
                                    </p:animScale>
                                    <p:animScale>
                                      <p:cBhvr>
                                        <p:cTn id="30" dur="166" decel="50000">
                                          <p:stCondLst>
                                            <p:cond delay="676"/>
                                          </p:stCondLst>
                                        </p:cTn>
                                        <p:tgtEl>
                                          <p:spTgt spid="3">
                                            <p:txEl>
                                              <p:pRg st="3" end="3"/>
                                            </p:txEl>
                                          </p:spTgt>
                                        </p:tgtEl>
                                      </p:cBhvr>
                                      <p:to x="100000" y="100000"/>
                                    </p:animScale>
                                    <p:animScale>
                                      <p:cBhvr>
                                        <p:cTn id="31" dur="26">
                                          <p:stCondLst>
                                            <p:cond delay="1312"/>
                                          </p:stCondLst>
                                        </p:cTn>
                                        <p:tgtEl>
                                          <p:spTgt spid="3">
                                            <p:txEl>
                                              <p:pRg st="3" end="3"/>
                                            </p:txEl>
                                          </p:spTgt>
                                        </p:tgtEl>
                                      </p:cBhvr>
                                      <p:to x="100000" y="80000"/>
                                    </p:animScale>
                                    <p:animScale>
                                      <p:cBhvr>
                                        <p:cTn id="32" dur="166" decel="50000">
                                          <p:stCondLst>
                                            <p:cond delay="1338"/>
                                          </p:stCondLst>
                                        </p:cTn>
                                        <p:tgtEl>
                                          <p:spTgt spid="3">
                                            <p:txEl>
                                              <p:pRg st="3" end="3"/>
                                            </p:txEl>
                                          </p:spTgt>
                                        </p:tgtEl>
                                      </p:cBhvr>
                                      <p:to x="100000" y="100000"/>
                                    </p:animScale>
                                    <p:animScale>
                                      <p:cBhvr>
                                        <p:cTn id="33" dur="26">
                                          <p:stCondLst>
                                            <p:cond delay="1642"/>
                                          </p:stCondLst>
                                        </p:cTn>
                                        <p:tgtEl>
                                          <p:spTgt spid="3">
                                            <p:txEl>
                                              <p:pRg st="3" end="3"/>
                                            </p:txEl>
                                          </p:spTgt>
                                        </p:tgtEl>
                                      </p:cBhvr>
                                      <p:to x="100000" y="90000"/>
                                    </p:animScale>
                                    <p:animScale>
                                      <p:cBhvr>
                                        <p:cTn id="34" dur="166" decel="50000">
                                          <p:stCondLst>
                                            <p:cond delay="1668"/>
                                          </p:stCondLst>
                                        </p:cTn>
                                        <p:tgtEl>
                                          <p:spTgt spid="3">
                                            <p:txEl>
                                              <p:pRg st="3" end="3"/>
                                            </p:txEl>
                                          </p:spTgt>
                                        </p:tgtEl>
                                      </p:cBhvr>
                                      <p:to x="100000" y="100000"/>
                                    </p:animScale>
                                    <p:animScale>
                                      <p:cBhvr>
                                        <p:cTn id="35" dur="26">
                                          <p:stCondLst>
                                            <p:cond delay="1808"/>
                                          </p:stCondLst>
                                        </p:cTn>
                                        <p:tgtEl>
                                          <p:spTgt spid="3">
                                            <p:txEl>
                                              <p:pRg st="3" end="3"/>
                                            </p:txEl>
                                          </p:spTgt>
                                        </p:tgtEl>
                                      </p:cBhvr>
                                      <p:to x="100000" y="95000"/>
                                    </p:animScale>
                                    <p:animScale>
                                      <p:cBhvr>
                                        <p:cTn id="36"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8634F09D-C9F3-4924-82E0-AB4BD8003E27}"/>
              </a:ext>
            </a:extLst>
          </p:cNvPr>
          <p:cNvSpPr>
            <a:spLocks noGrp="1"/>
          </p:cNvSpPr>
          <p:nvPr>
            <p:ph idx="1"/>
          </p:nvPr>
        </p:nvSpPr>
        <p:spPr>
          <a:xfrm>
            <a:off x="838200" y="437322"/>
            <a:ext cx="10515600" cy="5739641"/>
          </a:xfrm>
        </p:spPr>
        <p:txBody>
          <a:bodyPr>
            <a:normAutofit lnSpcReduction="10000"/>
          </a:bodyPr>
          <a:lstStyle/>
          <a:p>
            <a:pPr marL="0" indent="0">
              <a:buNone/>
            </a:pPr>
            <a:r>
              <a:rPr lang="de-DE" sz="2800" b="1" dirty="0"/>
              <a:t>§ 315 </a:t>
            </a:r>
            <a:r>
              <a:rPr lang="de-DE" sz="2800" b="1" dirty="0" err="1"/>
              <a:t>FamFG</a:t>
            </a:r>
            <a:r>
              <a:rPr lang="de-DE" sz="2800" b="1" dirty="0"/>
              <a:t> / Beteiligte im Unterbringungsverfahren</a:t>
            </a:r>
            <a:endParaRPr lang="de-DE" dirty="0"/>
          </a:p>
          <a:p>
            <a:pPr marL="0" indent="0">
              <a:buNone/>
            </a:pPr>
            <a:br>
              <a:rPr lang="de-DE" dirty="0"/>
            </a:br>
            <a:r>
              <a:rPr lang="de-DE" dirty="0"/>
              <a:t>Betroffener</a:t>
            </a:r>
          </a:p>
          <a:p>
            <a:pPr marL="0" indent="0">
              <a:buNone/>
            </a:pPr>
            <a:br>
              <a:rPr lang="de-DE" dirty="0"/>
            </a:br>
            <a:r>
              <a:rPr lang="de-DE" dirty="0"/>
              <a:t>Betreuer / Bevollmächtigter</a:t>
            </a:r>
          </a:p>
          <a:p>
            <a:pPr marL="0" indent="0">
              <a:buNone/>
            </a:pPr>
            <a:br>
              <a:rPr lang="de-DE" dirty="0"/>
            </a:br>
            <a:r>
              <a:rPr lang="de-DE" dirty="0"/>
              <a:t>ggf. der hinzugezogene Verfahrenspfleger</a:t>
            </a:r>
          </a:p>
          <a:p>
            <a:pPr marL="0" indent="0">
              <a:buNone/>
            </a:pPr>
            <a:endParaRPr lang="de-DE" dirty="0"/>
          </a:p>
          <a:p>
            <a:pPr marL="0" indent="0">
              <a:buNone/>
            </a:pPr>
            <a:r>
              <a:rPr lang="de-DE" dirty="0"/>
              <a:t>die zuständige Betreuungsbehörde</a:t>
            </a:r>
            <a:br>
              <a:rPr lang="de-DE" dirty="0"/>
            </a:br>
            <a:endParaRPr lang="de-DE" dirty="0"/>
          </a:p>
          <a:p>
            <a:pPr marL="0" indent="0">
              <a:buNone/>
            </a:pPr>
            <a:br>
              <a:rPr lang="de-DE" dirty="0"/>
            </a:br>
            <a:r>
              <a:rPr lang="de-DE" i="1" dirty="0"/>
              <a:t>im Interesse der Betroffenen </a:t>
            </a:r>
            <a:r>
              <a:rPr lang="de-DE" i="1" u="sng" dirty="0"/>
              <a:t>können</a:t>
            </a:r>
            <a:r>
              <a:rPr lang="de-DE" i="1" dirty="0"/>
              <a:t> Ehepartner, Lebenspartner, Kinder des Betroffenen, enge vom Betroffenen benannte Vertraute , der Leiter der Einrichtung in dem der Betroffen wohnt am Verfahren beteiligt werden</a:t>
            </a:r>
            <a:br>
              <a:rPr lang="de-DE" dirty="0"/>
            </a:br>
            <a:endParaRPr lang="de-DE" dirty="0"/>
          </a:p>
        </p:txBody>
      </p:sp>
    </p:spTree>
    <p:extLst>
      <p:ext uri="{BB962C8B-B14F-4D97-AF65-F5344CB8AC3E}">
        <p14:creationId xmlns:p14="http://schemas.microsoft.com/office/powerpoint/2010/main" val="1469576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77042" y="485549"/>
            <a:ext cx="9144000" cy="724366"/>
          </a:xfrm>
        </p:spPr>
        <p:txBody>
          <a:bodyPr>
            <a:normAutofit/>
          </a:bodyPr>
          <a:lstStyle/>
          <a:p>
            <a:r>
              <a:rPr lang="de-DE" sz="4000" b="1" u="sng" dirty="0">
                <a:latin typeface="+mn-lt"/>
              </a:rPr>
              <a:t>Dauer der Unterbringung</a:t>
            </a:r>
          </a:p>
        </p:txBody>
      </p:sp>
      <p:sp>
        <p:nvSpPr>
          <p:cNvPr id="3" name="Untertitel 2"/>
          <p:cNvSpPr>
            <a:spLocks noGrp="1"/>
          </p:cNvSpPr>
          <p:nvPr>
            <p:ph type="subTitle" idx="1"/>
          </p:nvPr>
        </p:nvSpPr>
        <p:spPr>
          <a:xfrm>
            <a:off x="906235" y="1469571"/>
            <a:ext cx="10850335" cy="4661808"/>
          </a:xfrm>
        </p:spPr>
        <p:txBody>
          <a:bodyPr>
            <a:noAutofit/>
          </a:bodyPr>
          <a:lstStyle/>
          <a:p>
            <a:r>
              <a:rPr lang="de-DE" sz="2000" b="1" u="sng" dirty="0"/>
              <a:t>§ 329 </a:t>
            </a:r>
            <a:r>
              <a:rPr lang="de-DE" sz="2000" b="1" u="sng" dirty="0" err="1"/>
              <a:t>FamFG</a:t>
            </a:r>
            <a:r>
              <a:rPr lang="de-DE" sz="2000" b="1" u="sng" dirty="0"/>
              <a:t> </a:t>
            </a:r>
            <a:r>
              <a:rPr lang="de-DE" sz="1600" b="1" i="1" u="sng" dirty="0">
                <a:solidFill>
                  <a:schemeClr val="accent6">
                    <a:lumMod val="75000"/>
                  </a:schemeClr>
                </a:solidFill>
                <a:latin typeface="Bradley Hand ITC" panose="03070402050302030203" pitchFamily="66" charset="0"/>
              </a:rPr>
              <a:t>(lesen)</a:t>
            </a:r>
            <a:br>
              <a:rPr lang="de-DE" sz="1600" b="1" i="1" u="sng" dirty="0">
                <a:solidFill>
                  <a:schemeClr val="accent6">
                    <a:lumMod val="75000"/>
                  </a:schemeClr>
                </a:solidFill>
                <a:latin typeface="Bradley Hand ITC" panose="03070402050302030203" pitchFamily="66" charset="0"/>
              </a:rPr>
            </a:br>
            <a:endParaRPr lang="de-DE" sz="1600" b="1" i="1" u="sng" dirty="0">
              <a:solidFill>
                <a:schemeClr val="accent6">
                  <a:lumMod val="75000"/>
                </a:schemeClr>
              </a:solidFill>
              <a:latin typeface="Bradley Hand ITC" panose="03070402050302030203" pitchFamily="66" charset="0"/>
            </a:endParaRPr>
          </a:p>
          <a:p>
            <a:pPr algn="l"/>
            <a:r>
              <a:rPr lang="de-DE" sz="2000" dirty="0"/>
              <a:t>Die Unterbringungsmaßnahme endet spätestens mit Ablauf eines Jahres, bei offensichtlich langer Unterbringungsbedürftigkeit spätestens mit Ablauf von 2 Jahren, wenn sie nicht vorher verlängert wird.</a:t>
            </a:r>
            <a:br>
              <a:rPr lang="de-DE" sz="2000" dirty="0"/>
            </a:br>
            <a:br>
              <a:rPr lang="de-DE" sz="2000" dirty="0"/>
            </a:br>
            <a:r>
              <a:rPr lang="de-DE" sz="2000" i="1" dirty="0"/>
              <a:t> (dies ist ausreichend zu begründen. Gründe können konkrete Feststellungen über die Dauer der Therapie oder noch fehlende Heilungs- und Besserungsaussichten bei anhaltender Eigengefährdung sein)</a:t>
            </a:r>
          </a:p>
          <a:p>
            <a:pPr algn="l"/>
            <a:r>
              <a:rPr lang="de-DE" sz="2000" dirty="0"/>
              <a:t>Bei Unterbringungen mit einer Gesamtdauer von mehr als 4 Jahren soll das Gericht keinen Sachverständigen bestellen, der den Betroffenen bisher behandelt hat oder in der gleichen Einrichtung tätig ist, in der der Betroffene untergebracht ist.</a:t>
            </a:r>
          </a:p>
        </p:txBody>
      </p:sp>
    </p:spTree>
    <p:extLst>
      <p:ext uri="{BB962C8B-B14F-4D97-AF65-F5344CB8AC3E}">
        <p14:creationId xmlns:p14="http://schemas.microsoft.com/office/powerpoint/2010/main" val="420706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DF1E5FCF-922E-4BC5-AD5F-DD3D7AF95EBC}"/>
              </a:ext>
            </a:extLst>
          </p:cNvPr>
          <p:cNvSpPr>
            <a:spLocks noGrp="1"/>
          </p:cNvSpPr>
          <p:nvPr>
            <p:ph idx="1"/>
          </p:nvPr>
        </p:nvSpPr>
        <p:spPr>
          <a:xfrm>
            <a:off x="838200" y="371061"/>
            <a:ext cx="10515600" cy="5805902"/>
          </a:xfrm>
        </p:spPr>
        <p:txBody>
          <a:bodyPr/>
          <a:lstStyle/>
          <a:p>
            <a:pPr marL="0" indent="0">
              <a:buNone/>
            </a:pPr>
            <a:r>
              <a:rPr lang="de-DE" sz="2800" b="1" dirty="0"/>
              <a:t>§ 331 </a:t>
            </a:r>
            <a:r>
              <a:rPr lang="de-DE" sz="2800" b="1" dirty="0" err="1"/>
              <a:t>FamFG</a:t>
            </a:r>
            <a:r>
              <a:rPr lang="de-DE" sz="2800" b="1" dirty="0"/>
              <a:t> / vorläufige Unterbringung im Wege der </a:t>
            </a:r>
            <a:r>
              <a:rPr lang="de-DE" sz="2800" b="1" u="sng" dirty="0"/>
              <a:t>einstweiligen Anordnung</a:t>
            </a:r>
            <a:br>
              <a:rPr lang="de-DE" dirty="0"/>
            </a:br>
            <a:endParaRPr lang="de-DE" dirty="0"/>
          </a:p>
          <a:p>
            <a:pPr marL="0" indent="0">
              <a:buNone/>
            </a:pPr>
            <a:br>
              <a:rPr lang="de-DE" dirty="0"/>
            </a:br>
            <a:r>
              <a:rPr lang="de-DE" dirty="0"/>
              <a:t>- beim Vorliegen eines ärztl. Attestes über die Notwendigkeit der Unterbringung,</a:t>
            </a:r>
            <a:br>
              <a:rPr lang="de-DE" dirty="0"/>
            </a:br>
            <a:endParaRPr lang="de-DE" dirty="0"/>
          </a:p>
          <a:p>
            <a:pPr marL="0" indent="0">
              <a:buNone/>
            </a:pPr>
            <a:br>
              <a:rPr lang="de-DE" dirty="0"/>
            </a:br>
            <a:r>
              <a:rPr lang="de-DE" dirty="0"/>
              <a:t>- </a:t>
            </a:r>
            <a:r>
              <a:rPr lang="de-DE" u="sng" dirty="0"/>
              <a:t>dringende Gründe die ein sofortiges Handeln begründen</a:t>
            </a:r>
            <a:r>
              <a:rPr lang="de-DE" dirty="0"/>
              <a:t>, dass die</a:t>
            </a:r>
            <a:br>
              <a:rPr lang="de-DE" dirty="0"/>
            </a:br>
            <a:r>
              <a:rPr lang="de-DE" dirty="0"/>
              <a:t>  Voraussetzungen für eine Unterbringung rechtfertigen (Eigengefährdung, Suizid)</a:t>
            </a:r>
            <a:br>
              <a:rPr lang="de-DE" dirty="0"/>
            </a:br>
            <a:endParaRPr lang="de-DE" dirty="0"/>
          </a:p>
          <a:p>
            <a:pPr marL="0" indent="0">
              <a:buNone/>
            </a:pPr>
            <a:r>
              <a:rPr lang="de-DE" dirty="0"/>
              <a:t>- Wenn ein Verfahrenspfleger bestellt und angehört worden ist oder der </a:t>
            </a:r>
            <a:br>
              <a:rPr lang="de-DE" dirty="0"/>
            </a:br>
            <a:r>
              <a:rPr lang="de-DE" dirty="0"/>
              <a:t>  Betroffene persönlich angehört wurde zur Unterbringung</a:t>
            </a:r>
          </a:p>
        </p:txBody>
      </p:sp>
    </p:spTree>
    <p:extLst>
      <p:ext uri="{BB962C8B-B14F-4D97-AF65-F5344CB8AC3E}">
        <p14:creationId xmlns:p14="http://schemas.microsoft.com/office/powerpoint/2010/main" val="3568947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F70AE8E5-D288-4FCA-99C8-A587494CCEE1}"/>
              </a:ext>
            </a:extLst>
          </p:cNvPr>
          <p:cNvSpPr>
            <a:spLocks noGrp="1"/>
          </p:cNvSpPr>
          <p:nvPr>
            <p:ph idx="1"/>
          </p:nvPr>
        </p:nvSpPr>
        <p:spPr>
          <a:xfrm>
            <a:off x="838200" y="450574"/>
            <a:ext cx="10515600" cy="5726389"/>
          </a:xfrm>
        </p:spPr>
        <p:txBody>
          <a:bodyPr>
            <a:normAutofit/>
          </a:bodyPr>
          <a:lstStyle/>
          <a:p>
            <a:pPr marL="0" indent="0">
              <a:buNone/>
            </a:pPr>
            <a:br>
              <a:rPr lang="de-DE" sz="2800" dirty="0"/>
            </a:br>
            <a:r>
              <a:rPr lang="de-DE" sz="2800" b="1" dirty="0"/>
              <a:t>§ 333 </a:t>
            </a:r>
            <a:r>
              <a:rPr lang="de-DE" sz="2800" b="1" dirty="0" err="1"/>
              <a:t>FamFG</a:t>
            </a:r>
            <a:r>
              <a:rPr lang="de-DE" sz="2800" b="1" dirty="0"/>
              <a:t> / Dauer einer </a:t>
            </a:r>
            <a:r>
              <a:rPr lang="de-DE" sz="2800" b="1" u="sng" dirty="0"/>
              <a:t>einstweiligen Anordnung  </a:t>
            </a:r>
            <a:r>
              <a:rPr lang="de-DE" sz="2800" b="1" dirty="0"/>
              <a:t>- bei Unterbringungssachen</a:t>
            </a:r>
            <a:endParaRPr lang="de-DE" dirty="0"/>
          </a:p>
          <a:p>
            <a:pPr marL="0" indent="0">
              <a:buNone/>
            </a:pPr>
            <a:br>
              <a:rPr lang="de-DE" dirty="0"/>
            </a:br>
            <a:r>
              <a:rPr lang="de-DE" dirty="0"/>
              <a:t>- darf 6 Wochen nicht überschreiten</a:t>
            </a:r>
          </a:p>
          <a:p>
            <a:pPr marL="0" indent="0">
              <a:buNone/>
            </a:pPr>
            <a:br>
              <a:rPr lang="de-DE" dirty="0"/>
            </a:br>
            <a:r>
              <a:rPr lang="de-DE" dirty="0"/>
              <a:t>- kann verlängert werden auch mehrfach </a:t>
            </a:r>
          </a:p>
          <a:p>
            <a:pPr marL="0" indent="0">
              <a:buNone/>
            </a:pPr>
            <a:br>
              <a:rPr lang="de-DE" dirty="0"/>
            </a:br>
            <a:r>
              <a:rPr lang="de-DE" dirty="0"/>
              <a:t>- darf aber insgesamt nicht länger als 3 Monate andauern</a:t>
            </a:r>
            <a:br>
              <a:rPr lang="de-DE" dirty="0"/>
            </a:br>
            <a:endParaRPr lang="de-DE" dirty="0"/>
          </a:p>
          <a:p>
            <a:pPr marL="0" indent="0">
              <a:buNone/>
            </a:pPr>
            <a:br>
              <a:rPr lang="de-DE" dirty="0"/>
            </a:br>
            <a:r>
              <a:rPr lang="de-DE" i="1" dirty="0"/>
              <a:t>Bei ärztl. Zwangsmaßnahmen darf die </a:t>
            </a:r>
            <a:r>
              <a:rPr lang="de-DE" i="1" dirty="0" err="1"/>
              <a:t>eAO</a:t>
            </a:r>
            <a:r>
              <a:rPr lang="de-DE" i="1" dirty="0"/>
              <a:t>,  bei Vorlage einer Genehmigung oder bei der Anordnung der Zwangsmaßnahme, die Dauer von 2 Wochen nicht überschreiten und die Gesamtdauer bei mehrfacher Verlängerung darf hier nicht länger als  6 Wochen sein.</a:t>
            </a:r>
          </a:p>
        </p:txBody>
      </p:sp>
    </p:spTree>
    <p:extLst>
      <p:ext uri="{BB962C8B-B14F-4D97-AF65-F5344CB8AC3E}">
        <p14:creationId xmlns:p14="http://schemas.microsoft.com/office/powerpoint/2010/main" val="2208253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B9CF46-14C3-406A-90E7-FF5956FC763F}"/>
              </a:ext>
            </a:extLst>
          </p:cNvPr>
          <p:cNvSpPr>
            <a:spLocks noGrp="1"/>
          </p:cNvSpPr>
          <p:nvPr>
            <p:ph type="title"/>
          </p:nvPr>
        </p:nvSpPr>
        <p:spPr/>
        <p:txBody>
          <a:bodyPr>
            <a:normAutofit/>
          </a:bodyPr>
          <a:lstStyle/>
          <a:p>
            <a:r>
              <a:rPr lang="de-DE" dirty="0"/>
              <a:t>Bekanntgabe des Unterbringungsbeschlusses</a:t>
            </a:r>
          </a:p>
        </p:txBody>
      </p:sp>
      <p:sp>
        <p:nvSpPr>
          <p:cNvPr id="3" name="Inhaltsplatzhalter 2">
            <a:extLst>
              <a:ext uri="{FF2B5EF4-FFF2-40B4-BE49-F238E27FC236}">
                <a16:creationId xmlns:a16="http://schemas.microsoft.com/office/drawing/2014/main" id="{6AE9C339-9281-488A-8263-2EB1A4056895}"/>
              </a:ext>
            </a:extLst>
          </p:cNvPr>
          <p:cNvSpPr>
            <a:spLocks noGrp="1"/>
          </p:cNvSpPr>
          <p:nvPr>
            <p:ph idx="1"/>
          </p:nvPr>
        </p:nvSpPr>
        <p:spPr>
          <a:xfrm>
            <a:off x="838200" y="1874611"/>
            <a:ext cx="10515600" cy="4351338"/>
          </a:xfrm>
        </p:spPr>
        <p:txBody>
          <a:bodyPr/>
          <a:lstStyle/>
          <a:p>
            <a:pPr marL="0" indent="0">
              <a:buNone/>
            </a:pPr>
            <a:r>
              <a:rPr lang="de-DE" dirty="0"/>
              <a:t>Der Unterbringungsbeschluss wird dem Betroffene gemäß § 315 </a:t>
            </a:r>
            <a:r>
              <a:rPr lang="de-DE" dirty="0" err="1"/>
              <a:t>FamFG</a:t>
            </a:r>
            <a:r>
              <a:rPr lang="de-DE" dirty="0"/>
              <a:t> bekannt gegeben. </a:t>
            </a:r>
            <a:r>
              <a:rPr lang="de-DE" dirty="0">
                <a:solidFill>
                  <a:srgbClr val="C00000"/>
                </a:solidFill>
              </a:rPr>
              <a:t>(ZU)</a:t>
            </a:r>
            <a:endParaRPr lang="de-DE" dirty="0"/>
          </a:p>
          <a:p>
            <a:pPr marL="0" indent="0">
              <a:buNone/>
            </a:pPr>
            <a:br>
              <a:rPr lang="de-DE" dirty="0"/>
            </a:br>
            <a:r>
              <a:rPr lang="de-DE" b="1" dirty="0"/>
              <a:t>Gem. § 324 </a:t>
            </a:r>
            <a:r>
              <a:rPr lang="de-DE" b="1" dirty="0" err="1"/>
              <a:t>FamFG</a:t>
            </a:r>
            <a:r>
              <a:rPr lang="de-DE" b="1" dirty="0"/>
              <a:t> kann das Gericht die sofortige Wirksamkeit des Beschlusses anordnen.</a:t>
            </a:r>
            <a:br>
              <a:rPr lang="de-DE" b="1" dirty="0"/>
            </a:br>
            <a:r>
              <a:rPr lang="de-DE" b="1" dirty="0"/>
              <a:t>Mit Übergabe auf der Geschäftsstelle und dessen Vermerk ist der Beschluss sofort wirksam. </a:t>
            </a:r>
            <a:endParaRPr lang="de-DE" dirty="0"/>
          </a:p>
          <a:p>
            <a:pPr marL="0" indent="0">
              <a:buNone/>
            </a:pPr>
            <a:br>
              <a:rPr lang="de-DE" dirty="0"/>
            </a:br>
            <a:r>
              <a:rPr lang="de-DE" dirty="0"/>
              <a:t>Der Beschluss wird dem Verfahrenspfleger, dem Betreuer oder Bevollmächtigten sowie ggf. Dritten (Krankenhaus) zum Vollzug bekannt gegeben bzw. mitgeteilt </a:t>
            </a:r>
            <a:endParaRPr lang="de-DE" i="1" dirty="0"/>
          </a:p>
        </p:txBody>
      </p:sp>
    </p:spTree>
    <p:extLst>
      <p:ext uri="{BB962C8B-B14F-4D97-AF65-F5344CB8AC3E}">
        <p14:creationId xmlns:p14="http://schemas.microsoft.com/office/powerpoint/2010/main" val="397853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1E9E42-0414-45BC-A7B7-37F60B1A5EE4}"/>
              </a:ext>
            </a:extLst>
          </p:cNvPr>
          <p:cNvSpPr>
            <a:spLocks noGrp="1"/>
          </p:cNvSpPr>
          <p:nvPr>
            <p:ph type="title"/>
          </p:nvPr>
        </p:nvSpPr>
        <p:spPr/>
        <p:txBody>
          <a:bodyPr/>
          <a:lstStyle/>
          <a:p>
            <a:r>
              <a:rPr lang="de-DE" dirty="0"/>
              <a:t>6. Die Unterbringung</a:t>
            </a:r>
          </a:p>
        </p:txBody>
      </p:sp>
      <p:sp>
        <p:nvSpPr>
          <p:cNvPr id="3" name="Inhaltsplatzhalter 2">
            <a:extLst>
              <a:ext uri="{FF2B5EF4-FFF2-40B4-BE49-F238E27FC236}">
                <a16:creationId xmlns:a16="http://schemas.microsoft.com/office/drawing/2014/main" id="{7FA22229-70BE-4F27-A150-9A4928E0159D}"/>
              </a:ext>
            </a:extLst>
          </p:cNvPr>
          <p:cNvSpPr>
            <a:spLocks noGrp="1"/>
          </p:cNvSpPr>
          <p:nvPr>
            <p:ph idx="1"/>
          </p:nvPr>
        </p:nvSpPr>
        <p:spPr>
          <a:xfrm>
            <a:off x="838200" y="1364974"/>
            <a:ext cx="10515600" cy="5314122"/>
          </a:xfrm>
        </p:spPr>
        <p:txBody>
          <a:bodyPr>
            <a:normAutofit fontScale="92500" lnSpcReduction="20000"/>
          </a:bodyPr>
          <a:lstStyle/>
          <a:p>
            <a:pPr marL="0" indent="0">
              <a:buNone/>
            </a:pPr>
            <a:r>
              <a:rPr lang="de-DE" b="1" dirty="0"/>
              <a:t>Beim Unterbringungsverfahren handelt es sich um ein gerichtliches Genehmigungsverfahren gem.  § § 312 </a:t>
            </a:r>
            <a:r>
              <a:rPr lang="de-DE" b="1" dirty="0" err="1"/>
              <a:t>FamFG</a:t>
            </a:r>
            <a:r>
              <a:rPr lang="de-DE" b="1" dirty="0"/>
              <a:t> ff;</a:t>
            </a:r>
            <a:br>
              <a:rPr lang="de-DE" b="1" dirty="0"/>
            </a:br>
            <a:endParaRPr lang="de-DE" b="1" dirty="0"/>
          </a:p>
          <a:p>
            <a:pPr marL="0" indent="0">
              <a:buNone/>
            </a:pPr>
            <a:br>
              <a:rPr lang="de-DE" b="1" dirty="0"/>
            </a:br>
            <a:r>
              <a:rPr lang="de-DE" b="0" i="0" dirty="0">
                <a:solidFill>
                  <a:srgbClr val="202124"/>
                </a:solidFill>
                <a:effectLst/>
              </a:rPr>
              <a:t>Die </a:t>
            </a:r>
            <a:r>
              <a:rPr lang="de-DE" b="1" i="0" dirty="0">
                <a:solidFill>
                  <a:srgbClr val="202124"/>
                </a:solidFill>
                <a:effectLst/>
              </a:rPr>
              <a:t>Unterbringung</a:t>
            </a:r>
            <a:r>
              <a:rPr lang="de-DE" b="0" i="0" dirty="0">
                <a:solidFill>
                  <a:srgbClr val="202124"/>
                </a:solidFill>
                <a:effectLst/>
              </a:rPr>
              <a:t> bedeutet in Deutschland die Einweisung in eine geschlossene Abteilung einer psychiatrischen Klinik oder eine </a:t>
            </a:r>
            <a:r>
              <a:rPr lang="de-DE" i="0" dirty="0">
                <a:solidFill>
                  <a:srgbClr val="202124"/>
                </a:solidFill>
                <a:effectLst/>
              </a:rPr>
              <a:t>Entzugsklinik</a:t>
            </a:r>
            <a:r>
              <a:rPr lang="de-DE" b="1" i="0" dirty="0">
                <a:solidFill>
                  <a:srgbClr val="202124"/>
                </a:solidFill>
                <a:effectLst/>
              </a:rPr>
              <a:t> ohne oder gegen den Willen des Betroffenen.</a:t>
            </a:r>
            <a:br>
              <a:rPr lang="de-DE" sz="2600" b="1" dirty="0"/>
            </a:br>
            <a:endParaRPr lang="de-DE" sz="2600" b="1" dirty="0"/>
          </a:p>
          <a:p>
            <a:pPr marL="0" indent="0">
              <a:buNone/>
            </a:pPr>
            <a:br>
              <a:rPr lang="de-DE" dirty="0"/>
            </a:br>
            <a:r>
              <a:rPr lang="de-DE" dirty="0"/>
              <a:t>Eine </a:t>
            </a:r>
            <a:r>
              <a:rPr lang="de-DE" b="1" dirty="0"/>
              <a:t>Unterbringung </a:t>
            </a:r>
            <a:r>
              <a:rPr lang="de-DE" dirty="0"/>
              <a:t>liegt vor, wenn der Betreute gegen seinen Willen oder bei Willenslosigkeit in einem räumlich abgegrenzten Bereich eines Krankenhauses oder Heimes (Einrichtung) für eine gewisse Dauer festgehalten und sein Aufenthalt ständig überwacht und die Kontaktaufnahme mit anderen Personen außerhalb des Bereichs eingeschränkt wird („geschlossene Station“).</a:t>
            </a:r>
            <a:br>
              <a:rPr lang="de-DE" dirty="0"/>
            </a:br>
            <a:endParaRPr lang="de-DE" dirty="0"/>
          </a:p>
          <a:p>
            <a:pPr marL="0" indent="0">
              <a:buNone/>
            </a:pPr>
            <a:br>
              <a:rPr lang="de-DE" dirty="0"/>
            </a:br>
            <a:r>
              <a:rPr lang="de-DE" dirty="0"/>
              <a:t>Eine </a:t>
            </a:r>
            <a:r>
              <a:rPr lang="de-DE" b="1" dirty="0"/>
              <a:t>unterbringungsähnliche Maßnahme </a:t>
            </a:r>
            <a:r>
              <a:rPr lang="de-DE" dirty="0"/>
              <a:t>liegt vor, „wenn dem Betreuten, der sich in einer (…) Einrichtung aufhält, (...) durch mechanische Vorrichtungen, Medikamente oder auf andere Weise über einen längeren Zeitraum oder regelmäßig die Freiheit entzogen werden soll“ (§ 1831 Abs. 4 BGB)</a:t>
            </a:r>
          </a:p>
        </p:txBody>
      </p:sp>
    </p:spTree>
    <p:extLst>
      <p:ext uri="{BB962C8B-B14F-4D97-AF65-F5344CB8AC3E}">
        <p14:creationId xmlns:p14="http://schemas.microsoft.com/office/powerpoint/2010/main" val="2330817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68DD79-8C7C-4A17-A673-DA1D8D875643}"/>
              </a:ext>
            </a:extLst>
          </p:cNvPr>
          <p:cNvSpPr>
            <a:spLocks noGrp="1"/>
          </p:cNvSpPr>
          <p:nvPr>
            <p:ph type="title"/>
          </p:nvPr>
        </p:nvSpPr>
        <p:spPr/>
        <p:txBody>
          <a:bodyPr/>
          <a:lstStyle/>
          <a:p>
            <a:r>
              <a:rPr lang="de-DE" dirty="0"/>
              <a:t>Rechtsmittel im Unterbringungsverfahren</a:t>
            </a:r>
          </a:p>
        </p:txBody>
      </p:sp>
      <p:sp>
        <p:nvSpPr>
          <p:cNvPr id="3" name="Inhaltsplatzhalter 2">
            <a:extLst>
              <a:ext uri="{FF2B5EF4-FFF2-40B4-BE49-F238E27FC236}">
                <a16:creationId xmlns:a16="http://schemas.microsoft.com/office/drawing/2014/main" id="{F127C4EA-E84A-4694-A087-5CCC0E0F9AAE}"/>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de-DE" i="0" dirty="0">
                <a:solidFill>
                  <a:srgbClr val="333333"/>
                </a:solidFill>
                <a:effectLst/>
              </a:rPr>
              <a:t>§ 336 </a:t>
            </a:r>
            <a:r>
              <a:rPr lang="de-DE" i="0" dirty="0" err="1">
                <a:solidFill>
                  <a:srgbClr val="333333"/>
                </a:solidFill>
                <a:effectLst/>
              </a:rPr>
              <a:t>Fam</a:t>
            </a:r>
            <a:r>
              <a:rPr lang="de-DE" dirty="0" err="1">
                <a:solidFill>
                  <a:srgbClr val="333333"/>
                </a:solidFill>
              </a:rPr>
              <a:t>FG</a:t>
            </a:r>
            <a:r>
              <a:rPr lang="de-DE" dirty="0">
                <a:solidFill>
                  <a:srgbClr val="333333"/>
                </a:solidFill>
              </a:rPr>
              <a:t> </a:t>
            </a:r>
            <a:r>
              <a:rPr lang="de-DE" i="0" dirty="0">
                <a:solidFill>
                  <a:srgbClr val="333333"/>
                </a:solidFill>
                <a:effectLst/>
              </a:rPr>
              <a:t>Einlegung der </a:t>
            </a:r>
            <a:r>
              <a:rPr lang="de-DE" i="0" u="sng" dirty="0">
                <a:solidFill>
                  <a:srgbClr val="333333"/>
                </a:solidFill>
                <a:effectLst/>
              </a:rPr>
              <a:t>Beschwerde durch den Betroffenen</a:t>
            </a:r>
            <a:r>
              <a:rPr lang="de-DE" i="0" dirty="0">
                <a:solidFill>
                  <a:srgbClr val="333333"/>
                </a:solidFill>
                <a:effectLst/>
              </a:rPr>
              <a:t>, Adressat ist das Gericht des ersten Rechtszugs </a:t>
            </a:r>
            <a:r>
              <a:rPr lang="de-DE" i="1" dirty="0">
                <a:solidFill>
                  <a:srgbClr val="333333"/>
                </a:solidFill>
                <a:effectLst/>
              </a:rPr>
              <a:t>(AG wo der Beschluss erlassen wurde)</a:t>
            </a:r>
            <a:endParaRPr lang="de-DE" i="0" dirty="0">
              <a:solidFill>
                <a:srgbClr val="333333"/>
              </a:solidFill>
              <a:effectLst/>
            </a:endParaRPr>
          </a:p>
          <a:p>
            <a:pPr marL="0" indent="0">
              <a:buNone/>
            </a:pPr>
            <a:br>
              <a:rPr lang="de-DE" i="0" dirty="0">
                <a:effectLst/>
              </a:rPr>
            </a:br>
            <a:r>
              <a:rPr lang="de-DE" b="0" i="1" dirty="0">
                <a:effectLst/>
              </a:rPr>
              <a:t>§ 336 </a:t>
            </a:r>
            <a:r>
              <a:rPr lang="de-DE" b="0" i="1" dirty="0" err="1">
                <a:effectLst/>
              </a:rPr>
              <a:t>FamFG</a:t>
            </a:r>
            <a:r>
              <a:rPr lang="de-DE" b="0" i="1" dirty="0">
                <a:effectLst/>
              </a:rPr>
              <a:t> enthält allerdings eine Erleichterung für den untergebrachten Betroffenen. </a:t>
            </a:r>
            <a:br>
              <a:rPr lang="de-DE" b="0" i="1" dirty="0">
                <a:effectLst/>
              </a:rPr>
            </a:br>
            <a:r>
              <a:rPr lang="de-DE" b="0" i="1" dirty="0">
                <a:effectLst/>
              </a:rPr>
              <a:t>Dieser kann die Beschwerde auch bei dem Amtsgericht einlegen, in dessen Bezirk er untergebracht ist.</a:t>
            </a:r>
            <a:endParaRPr lang="de-DE" i="1" dirty="0"/>
          </a:p>
          <a:p>
            <a:pPr marL="0" indent="0">
              <a:buNone/>
            </a:pPr>
            <a:r>
              <a:rPr lang="de-DE" b="0" i="0" dirty="0">
                <a:effectLst/>
              </a:rPr>
              <a:t>Die </a:t>
            </a:r>
            <a:r>
              <a:rPr lang="de-DE" b="1" i="0" u="sng" dirty="0">
                <a:effectLst/>
              </a:rPr>
              <a:t>Beschwerdefrist beträgt einen Monat</a:t>
            </a:r>
            <a:r>
              <a:rPr lang="de-DE" b="1" i="0" dirty="0">
                <a:effectLst/>
              </a:rPr>
              <a:t>, § 63 Abs. 1 </a:t>
            </a:r>
            <a:r>
              <a:rPr lang="de-DE" b="1" i="0" dirty="0" err="1">
                <a:effectLst/>
              </a:rPr>
              <a:t>FamFG</a:t>
            </a:r>
            <a:br>
              <a:rPr lang="de-DE" b="1" i="0" dirty="0">
                <a:effectLst/>
              </a:rPr>
            </a:br>
            <a:br>
              <a:rPr lang="de-DE" b="0" i="0" dirty="0">
                <a:effectLst/>
              </a:rPr>
            </a:br>
            <a:r>
              <a:rPr lang="de-DE" b="1" i="0" dirty="0">
                <a:effectLst/>
              </a:rPr>
              <a:t>bei </a:t>
            </a:r>
            <a:r>
              <a:rPr lang="de-DE" b="1" i="0" u="sng" dirty="0">
                <a:effectLst/>
              </a:rPr>
              <a:t>einstweiligen Anordnungen zwei Wochen</a:t>
            </a:r>
            <a:r>
              <a:rPr lang="de-DE" b="1" i="0" dirty="0">
                <a:effectLst/>
              </a:rPr>
              <a:t>,  § 63 Abs. 2 Nr. 1 </a:t>
            </a:r>
            <a:r>
              <a:rPr lang="de-DE" b="1" i="0" dirty="0" err="1">
                <a:effectLst/>
              </a:rPr>
              <a:t>FamFG</a:t>
            </a:r>
            <a:br>
              <a:rPr lang="de-DE" b="1" i="0" dirty="0">
                <a:effectLst/>
              </a:rPr>
            </a:br>
            <a:br>
              <a:rPr lang="de-DE" b="0" i="0" dirty="0">
                <a:effectLst/>
              </a:rPr>
            </a:br>
            <a:r>
              <a:rPr lang="de-DE" b="0" i="0" dirty="0">
                <a:effectLst/>
              </a:rPr>
              <a:t>Die Frist beginnt nach schriftlicher Bekanntgabe an den Beteiligten.</a:t>
            </a:r>
          </a:p>
          <a:p>
            <a:pPr marL="0" indent="0">
              <a:buNone/>
            </a:pPr>
            <a:br>
              <a:rPr lang="de-DE" b="0" i="0" dirty="0">
                <a:effectLst/>
              </a:rPr>
            </a:br>
            <a:r>
              <a:rPr lang="de-DE" b="0" i="0" dirty="0">
                <a:solidFill>
                  <a:schemeClr val="accent6">
                    <a:lumMod val="50000"/>
                  </a:schemeClr>
                </a:solidFill>
                <a:effectLst/>
              </a:rPr>
              <a:t>Beschwerdeberechtigt sind alle Beteiligten, die durch die </a:t>
            </a:r>
            <a:r>
              <a:rPr lang="de-DE" dirty="0">
                <a:solidFill>
                  <a:schemeClr val="accent6">
                    <a:lumMod val="50000"/>
                  </a:schemeClr>
                </a:solidFill>
              </a:rPr>
              <a:t>E</a:t>
            </a:r>
            <a:r>
              <a:rPr lang="de-DE" b="0" i="0" dirty="0">
                <a:solidFill>
                  <a:schemeClr val="accent6">
                    <a:lumMod val="50000"/>
                  </a:schemeClr>
                </a:solidFill>
                <a:effectLst/>
              </a:rPr>
              <a:t>ntscheidung  beeinträchtigt sind, einschließlich Verfahrenspfleger und zuständige Behörden §§ 59 I, 335 </a:t>
            </a:r>
            <a:r>
              <a:rPr lang="de-DE" b="0" i="0" dirty="0" err="1">
                <a:solidFill>
                  <a:schemeClr val="accent6">
                    <a:lumMod val="50000"/>
                  </a:schemeClr>
                </a:solidFill>
                <a:effectLst/>
              </a:rPr>
              <a:t>FamFG</a:t>
            </a:r>
            <a:br>
              <a:rPr lang="de-DE" b="0" i="0" dirty="0">
                <a:solidFill>
                  <a:schemeClr val="accent6">
                    <a:lumMod val="50000"/>
                  </a:schemeClr>
                </a:solidFill>
                <a:effectLst/>
              </a:rPr>
            </a:br>
            <a:r>
              <a:rPr lang="de-DE" b="0" i="0" dirty="0">
                <a:solidFill>
                  <a:schemeClr val="accent6">
                    <a:lumMod val="50000"/>
                  </a:schemeClr>
                </a:solidFill>
                <a:effectLst/>
              </a:rPr>
              <a:t>Beschwerde ist schriftlich oder zu Protokoll der </a:t>
            </a:r>
            <a:r>
              <a:rPr lang="de-DE" b="0" i="0" dirty="0" err="1">
                <a:solidFill>
                  <a:schemeClr val="accent6">
                    <a:lumMod val="50000"/>
                  </a:schemeClr>
                </a:solidFill>
                <a:effectLst/>
              </a:rPr>
              <a:t>Gst</a:t>
            </a:r>
            <a:r>
              <a:rPr lang="de-DE" b="0" i="0" dirty="0">
                <a:solidFill>
                  <a:schemeClr val="accent6">
                    <a:lumMod val="50000"/>
                  </a:schemeClr>
                </a:solidFill>
                <a:effectLst/>
              </a:rPr>
              <a:t>. einzulegen</a:t>
            </a:r>
            <a:endParaRPr lang="de-DE" dirty="0">
              <a:solidFill>
                <a:schemeClr val="accent6">
                  <a:lumMod val="50000"/>
                </a:schemeClr>
              </a:solidFill>
            </a:endParaRPr>
          </a:p>
        </p:txBody>
      </p:sp>
    </p:spTree>
    <p:extLst>
      <p:ext uri="{BB962C8B-B14F-4D97-AF65-F5344CB8AC3E}">
        <p14:creationId xmlns:p14="http://schemas.microsoft.com/office/powerpoint/2010/main" val="2366550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CD8C9215-D9AC-4AA7-88D5-0AE86F9984A1}"/>
              </a:ext>
            </a:extLst>
          </p:cNvPr>
          <p:cNvSpPr>
            <a:spLocks noGrp="1"/>
          </p:cNvSpPr>
          <p:nvPr>
            <p:ph idx="1"/>
          </p:nvPr>
        </p:nvSpPr>
        <p:spPr>
          <a:xfrm>
            <a:off x="838200" y="490538"/>
            <a:ext cx="10515600" cy="5686425"/>
          </a:xfrm>
        </p:spPr>
        <p:txBody>
          <a:bodyPr/>
          <a:lstStyle/>
          <a:p>
            <a:pPr marL="0" indent="0">
              <a:buNone/>
            </a:pPr>
            <a:r>
              <a:rPr lang="de-DE" b="0" i="0" dirty="0">
                <a:solidFill>
                  <a:srgbClr val="4D5860"/>
                </a:solidFill>
                <a:effectLst/>
                <a:latin typeface="LatoWeb"/>
              </a:rPr>
              <a:t> </a:t>
            </a:r>
            <a:br>
              <a:rPr lang="de-DE" b="0" i="0" dirty="0">
                <a:effectLst/>
                <a:latin typeface="LatoWeb"/>
              </a:rPr>
            </a:br>
            <a:r>
              <a:rPr lang="de-DE" b="1" i="0" dirty="0">
                <a:solidFill>
                  <a:schemeClr val="accent6">
                    <a:lumMod val="50000"/>
                  </a:schemeClr>
                </a:solidFill>
                <a:effectLst/>
              </a:rPr>
              <a:t>Beschwerdegericht</a:t>
            </a:r>
            <a:r>
              <a:rPr lang="de-DE" b="1" i="0" dirty="0">
                <a:effectLst/>
              </a:rPr>
              <a:t> ist das dem zuständigen Betreuungsgericht übergeordnete </a:t>
            </a:r>
            <a:r>
              <a:rPr lang="de-DE" b="1" i="0" dirty="0">
                <a:solidFill>
                  <a:schemeClr val="accent6">
                    <a:lumMod val="50000"/>
                  </a:schemeClr>
                </a:solidFill>
                <a:effectLst/>
              </a:rPr>
              <a:t>Landgericht</a:t>
            </a:r>
            <a:r>
              <a:rPr lang="de-DE" b="0" i="0" dirty="0">
                <a:effectLst/>
              </a:rPr>
              <a:t>,</a:t>
            </a:r>
            <a:br>
              <a:rPr lang="de-DE" b="0" i="0" dirty="0">
                <a:effectLst/>
              </a:rPr>
            </a:br>
            <a:endParaRPr lang="de-DE" b="0" i="0" dirty="0">
              <a:effectLst/>
            </a:endParaRPr>
          </a:p>
          <a:p>
            <a:pPr marL="0" indent="0">
              <a:buNone/>
            </a:pPr>
            <a:r>
              <a:rPr lang="de-DE" b="0" i="0" dirty="0">
                <a:effectLst/>
              </a:rPr>
              <a:t>Das Beschwerdegericht hört die Hauptbeteiligten in der Sache meist noch einmal an und hat in der Regel selbst zu entscheiden. </a:t>
            </a:r>
            <a:br>
              <a:rPr lang="de-DE" b="0" i="0" dirty="0">
                <a:effectLst/>
              </a:rPr>
            </a:br>
            <a:r>
              <a:rPr lang="de-DE" dirty="0"/>
              <a:t>Eine Zurückweisung in die erste Instanz darf nur ausnahmsweise erfolgen, § 69 I 2 </a:t>
            </a:r>
            <a:r>
              <a:rPr lang="de-DE" dirty="0" err="1"/>
              <a:t>FamFG</a:t>
            </a:r>
            <a:r>
              <a:rPr lang="de-DE" dirty="0"/>
              <a:t>.</a:t>
            </a:r>
            <a:br>
              <a:rPr lang="de-DE" b="0" i="0" dirty="0">
                <a:effectLst/>
              </a:rPr>
            </a:br>
            <a:endParaRPr lang="de-DE" b="0" i="0" dirty="0">
              <a:effectLst/>
            </a:endParaRPr>
          </a:p>
          <a:p>
            <a:pPr marL="0" indent="0">
              <a:buNone/>
            </a:pPr>
            <a:r>
              <a:rPr lang="de-DE" b="0" i="0" dirty="0">
                <a:effectLst/>
              </a:rPr>
              <a:t>Ergeht hier einen negative Entscheidung für den Betroffenen, ist eine Rechtsbeschwerde vor dem </a:t>
            </a:r>
            <a:r>
              <a:rPr lang="de-DE" b="0" i="0" dirty="0">
                <a:solidFill>
                  <a:schemeClr val="accent6">
                    <a:lumMod val="50000"/>
                  </a:schemeClr>
                </a:solidFill>
                <a:effectLst/>
              </a:rPr>
              <a:t>BGH</a:t>
            </a:r>
            <a:r>
              <a:rPr lang="de-DE" b="0" i="0" dirty="0">
                <a:effectLst/>
              </a:rPr>
              <a:t> statthaft.</a:t>
            </a:r>
          </a:p>
          <a:p>
            <a:pPr marL="0" indent="0">
              <a:buNone/>
            </a:pPr>
            <a:br>
              <a:rPr lang="de-DE" b="0" i="0" dirty="0">
                <a:effectLst/>
              </a:rPr>
            </a:br>
            <a:r>
              <a:rPr lang="de-DE" b="0" i="0" dirty="0">
                <a:effectLst/>
              </a:rPr>
              <a:t>Die Rechtsbeschwerde muss durch einen beim BGH zugelassenen Rechtsanwalt binnen einen Monats nach schriftlicher Bekanntgabe der Beschwerdeentscheidung eingelegt und begründet werden.</a:t>
            </a:r>
            <a:endParaRPr lang="de-DE" dirty="0"/>
          </a:p>
        </p:txBody>
      </p:sp>
    </p:spTree>
    <p:extLst>
      <p:ext uri="{BB962C8B-B14F-4D97-AF65-F5344CB8AC3E}">
        <p14:creationId xmlns:p14="http://schemas.microsoft.com/office/powerpoint/2010/main" val="295929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1EB2644-4442-48C2-A960-997C2F328B78}"/>
              </a:ext>
            </a:extLst>
          </p:cNvPr>
          <p:cNvSpPr>
            <a:spLocks noGrp="1"/>
          </p:cNvSpPr>
          <p:nvPr>
            <p:ph idx="1"/>
          </p:nvPr>
        </p:nvSpPr>
        <p:spPr>
          <a:xfrm>
            <a:off x="838200" y="436563"/>
            <a:ext cx="10515600" cy="5740400"/>
          </a:xfrm>
        </p:spPr>
        <p:txBody>
          <a:bodyPr>
            <a:normAutofit lnSpcReduction="10000"/>
          </a:bodyPr>
          <a:lstStyle/>
          <a:p>
            <a:pPr marL="0" indent="0">
              <a:buNone/>
            </a:pPr>
            <a:r>
              <a:rPr lang="de-DE" dirty="0"/>
              <a:t>Die Unterscheidung zwischen Unterbringung und unterbringungsähnlichen Maßnahmen ist nicht immer einfach.</a:t>
            </a:r>
          </a:p>
          <a:p>
            <a:pPr marL="0" indent="0">
              <a:buNone/>
            </a:pPr>
            <a:br>
              <a:rPr lang="de-DE" dirty="0"/>
            </a:br>
            <a:r>
              <a:rPr lang="de-DE" dirty="0"/>
              <a:t>In Betracht kommen</a:t>
            </a:r>
          </a:p>
          <a:p>
            <a:pPr marL="0" indent="0">
              <a:buNone/>
            </a:pPr>
            <a:r>
              <a:rPr lang="de-DE" dirty="0"/>
              <a:t> </a:t>
            </a:r>
            <a:r>
              <a:rPr lang="de-DE" u="sng" dirty="0"/>
              <a:t>- als Unterbringung:</a:t>
            </a:r>
            <a:br>
              <a:rPr lang="de-DE" dirty="0"/>
            </a:br>
            <a:r>
              <a:rPr lang="de-DE" dirty="0"/>
              <a:t>Abschließen des Zimmers, der Station, des Hauses (tagsüber); Trickschlösser oder Zahlenkombinationen an Türen oder Aufzügen; schwergängige Türen; Täuschung (Tür ist angeblich verschlossen oder als Fenster getarnt);</a:t>
            </a:r>
          </a:p>
          <a:p>
            <a:pPr marL="0" indent="0">
              <a:buNone/>
            </a:pPr>
            <a:endParaRPr lang="de-DE" dirty="0"/>
          </a:p>
          <a:p>
            <a:pPr marL="0" indent="0">
              <a:buNone/>
            </a:pPr>
            <a:r>
              <a:rPr lang="de-DE" u="sng" dirty="0"/>
              <a:t> - als unterbringungsähnliche Maßnahme:</a:t>
            </a:r>
            <a:br>
              <a:rPr lang="de-DE" dirty="0"/>
            </a:br>
            <a:r>
              <a:rPr lang="de-DE" dirty="0"/>
              <a:t> Schutz- oder Fixierdecke; </a:t>
            </a:r>
            <a:r>
              <a:rPr lang="de-DE" dirty="0" err="1"/>
              <a:t>Leibgurt</a:t>
            </a:r>
            <a:r>
              <a:rPr lang="de-DE" dirty="0"/>
              <a:t> im Bett oder am Stuhl; Fixierung der Arme, Hände, Beine; Bettgitter; Stecktisch am Stuhl; das Verbot, das Zimmer, die Station oder das Haus zu verlassen; die Verabreichung von Medikamenten, die in erster Linie das Weglaufen der Betroffenen verhindern sollen und damit freiheitsentziehend wirken. </a:t>
            </a:r>
            <a:br>
              <a:rPr lang="de-DE" dirty="0"/>
            </a:br>
            <a:br>
              <a:rPr lang="de-DE" dirty="0"/>
            </a:br>
            <a:endParaRPr lang="de-DE" dirty="0"/>
          </a:p>
        </p:txBody>
      </p:sp>
    </p:spTree>
    <p:extLst>
      <p:ext uri="{BB962C8B-B14F-4D97-AF65-F5344CB8AC3E}">
        <p14:creationId xmlns:p14="http://schemas.microsoft.com/office/powerpoint/2010/main" val="345897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F110EE8-5661-44FB-86F2-4EE96BF22C6A}"/>
              </a:ext>
            </a:extLst>
          </p:cNvPr>
          <p:cNvSpPr>
            <a:spLocks noGrp="1"/>
          </p:cNvSpPr>
          <p:nvPr>
            <p:ph idx="1"/>
          </p:nvPr>
        </p:nvSpPr>
        <p:spPr>
          <a:xfrm>
            <a:off x="838200" y="278296"/>
            <a:ext cx="10515600" cy="5898667"/>
          </a:xfrm>
        </p:spPr>
        <p:txBody>
          <a:bodyPr/>
          <a:lstStyle/>
          <a:p>
            <a:pPr marL="0" indent="0">
              <a:buNone/>
            </a:pPr>
            <a:br>
              <a:rPr lang="de-DE" b="1" i="0" dirty="0">
                <a:solidFill>
                  <a:srgbClr val="333333"/>
                </a:solidFill>
                <a:effectLst/>
                <a:latin typeface="Arial" panose="020B0604020202020204" pitchFamily="34" charset="0"/>
              </a:rPr>
            </a:br>
            <a:br>
              <a:rPr lang="de-DE" b="1" i="0" dirty="0">
                <a:solidFill>
                  <a:srgbClr val="333333"/>
                </a:solidFill>
                <a:effectLst/>
                <a:latin typeface="Arial" panose="020B0604020202020204" pitchFamily="34" charset="0"/>
              </a:rPr>
            </a:br>
            <a:br>
              <a:rPr lang="de-DE" b="1" i="0" dirty="0">
                <a:solidFill>
                  <a:srgbClr val="333333"/>
                </a:solidFill>
                <a:effectLst/>
                <a:latin typeface="Arial" panose="020B0604020202020204" pitchFamily="34" charset="0"/>
              </a:rPr>
            </a:br>
            <a:br>
              <a:rPr lang="de-DE" b="1" i="0" dirty="0">
                <a:solidFill>
                  <a:srgbClr val="333333"/>
                </a:solidFill>
                <a:effectLst/>
                <a:latin typeface="Arial" panose="020B0604020202020204" pitchFamily="34" charset="0"/>
              </a:rPr>
            </a:br>
            <a:br>
              <a:rPr lang="de-DE" b="1" i="0" dirty="0">
                <a:solidFill>
                  <a:srgbClr val="333333"/>
                </a:solidFill>
                <a:effectLst/>
                <a:latin typeface="Arial" panose="020B0604020202020204" pitchFamily="34" charset="0"/>
              </a:rPr>
            </a:br>
            <a:br>
              <a:rPr lang="de-DE" b="1" i="0" dirty="0">
                <a:solidFill>
                  <a:srgbClr val="333333"/>
                </a:solidFill>
                <a:effectLst/>
                <a:latin typeface="Arial" panose="020B0604020202020204" pitchFamily="34" charset="0"/>
              </a:rPr>
            </a:br>
            <a:br>
              <a:rPr lang="de-DE" b="1" i="0" dirty="0">
                <a:solidFill>
                  <a:srgbClr val="333333"/>
                </a:solidFill>
                <a:effectLst/>
                <a:latin typeface="Arial" panose="020B0604020202020204" pitchFamily="34" charset="0"/>
              </a:rPr>
            </a:br>
            <a:r>
              <a:rPr lang="de-DE" b="1" dirty="0"/>
              <a:t>Bettgitter, die nur als Schutz </a:t>
            </a:r>
            <a:r>
              <a:rPr lang="de-DE" b="1" u="sng" dirty="0"/>
              <a:t>gegen ein unbeabsichtigtes Herausfallen </a:t>
            </a:r>
            <a:r>
              <a:rPr lang="de-DE" b="1" dirty="0"/>
              <a:t>aus dem Bett dienen, weil der Betreute nicht selbstständig aufzustehen versucht oder es nicht kann, sind nicht freiheitsentziehend und daher keine unterbringungsähnliche Maßnahme.</a:t>
            </a:r>
          </a:p>
          <a:p>
            <a:pPr marL="0" indent="0">
              <a:buNone/>
            </a:pPr>
            <a:endParaRPr lang="de-DE" b="1" i="0" dirty="0">
              <a:solidFill>
                <a:srgbClr val="333333"/>
              </a:solidFill>
              <a:effectLst/>
              <a:latin typeface="Arial" panose="020B0604020202020204" pitchFamily="34" charset="0"/>
            </a:endParaRPr>
          </a:p>
          <a:p>
            <a:pPr marL="0" indent="0">
              <a:buNone/>
            </a:pPr>
            <a:endParaRPr lang="de-DE" dirty="0"/>
          </a:p>
        </p:txBody>
      </p:sp>
    </p:spTree>
    <p:extLst>
      <p:ext uri="{BB962C8B-B14F-4D97-AF65-F5344CB8AC3E}">
        <p14:creationId xmlns:p14="http://schemas.microsoft.com/office/powerpoint/2010/main" val="92827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480290" y="185815"/>
            <a:ext cx="4821381" cy="6247864"/>
          </a:xfrm>
          <a:prstGeom prst="rect">
            <a:avLst/>
          </a:prstGeom>
          <a:noFill/>
          <a:ln w="19050">
            <a:solidFill>
              <a:schemeClr val="tx1"/>
            </a:solid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Freiheitsentziehende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Maßnahmen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1831 Abs. 4 BGB</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Genehmigungserfordernis auch für bereits untergebrachte Personen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Durch Betreuer oder Bevollmächtigten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Beispiele: Festbinden, Bettgitter, Einsperren, Medikamente, Wegnahme der Kleidung, psychischer Druck</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Längerer Zeitraum (spätestens nach § 128 StPO) oder regelmäßig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Narrow" panose="020B0606020202030204" pitchFamily="34" charset="0"/>
              <a:ea typeface="+mn-ea"/>
              <a:cs typeface="+mn-cs"/>
            </a:endParaRPr>
          </a:p>
        </p:txBody>
      </p:sp>
      <p:sp>
        <p:nvSpPr>
          <p:cNvPr id="3" name="Textfeld 2"/>
          <p:cNvSpPr txBox="1"/>
          <p:nvPr/>
        </p:nvSpPr>
        <p:spPr>
          <a:xfrm>
            <a:off x="6077527" y="185815"/>
            <a:ext cx="5209309" cy="5940088"/>
          </a:xfrm>
          <a:prstGeom prst="rect">
            <a:avLst/>
          </a:prstGeom>
          <a:noFill/>
          <a:ln w="19050">
            <a:solidFill>
              <a:schemeClr val="tx1"/>
            </a:solid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Ärztliche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Zwangsmaßnahmen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1832 BGB</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Betreuer oder Bevollmächtigter willigt ein; Betreuungsgericht genehmigt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Maßnahme widerspricht dem natürlichen Willen des Betroffenen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Betroffener kann seinen freien Willen nicht bilden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Versuch den Betroffenen von der Notwendigkeit der Maßnahme zu überzeugen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Erforderlichkeit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Keine ambulante Zwangsbehandlung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Nutzen der Maßnahme überwiegt die Beeinträchtigung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Betreuungsgericht muss </a:t>
            </a:r>
            <a:r>
              <a:rPr kumimoji="0" lang="de-DE" sz="2000" b="0" i="0" u="sng" strike="noStrike" kern="1200" cap="none" spc="0" normalizeH="0" baseline="0" noProof="0" dirty="0">
                <a:ln>
                  <a:noFill/>
                </a:ln>
                <a:solidFill>
                  <a:prstClr val="black"/>
                </a:solidFill>
                <a:effectLst/>
                <a:uLnTx/>
                <a:uFillTx/>
                <a:latin typeface="Arial Narrow" panose="020B0606020202030204" pitchFamily="34" charset="0"/>
                <a:ea typeface="+mn-ea"/>
                <a:cs typeface="+mn-cs"/>
              </a:rPr>
              <a:t>vorher</a:t>
            </a: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genehmigen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Zwangsbehandlung ist keine Eilmaßnahme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20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Einwilligung durch das Betreuungsgericht nur in dringenden Fällen §§ 1832 (2); 1867 BGB</a:t>
            </a: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3479014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16000" y="526473"/>
            <a:ext cx="1027083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4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Vergleich BGB und </a:t>
            </a:r>
            <a:r>
              <a:rPr kumimoji="0" lang="de-DE" sz="4000" b="1"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rPr>
              <a:t>PsychKG</a:t>
            </a:r>
            <a:endParaRPr kumimoji="0" lang="de-DE" sz="4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p:txBody>
      </p:sp>
      <p:sp>
        <p:nvSpPr>
          <p:cNvPr id="3" name="Textfeld 2"/>
          <p:cNvSpPr txBox="1"/>
          <p:nvPr/>
        </p:nvSpPr>
        <p:spPr>
          <a:xfrm>
            <a:off x="517236" y="1311564"/>
            <a:ext cx="5384800" cy="1538883"/>
          </a:xfrm>
          <a:prstGeom prst="rect">
            <a:avLst/>
          </a:prstGeom>
          <a:noFill/>
          <a:ln w="1905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Nach BGB</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Unterbringung durch Betreuer oder Bevollmächtigten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Betreuungsgericht </a:t>
            </a:r>
            <a:r>
              <a:rPr kumimoji="0" lang="de-DE" sz="1800" b="0" i="0" u="sng" strike="noStrike" kern="1200" cap="none" spc="0" normalizeH="0" baseline="0" noProof="0" dirty="0">
                <a:ln>
                  <a:noFill/>
                </a:ln>
                <a:solidFill>
                  <a:srgbClr val="FF0000"/>
                </a:solidFill>
                <a:effectLst/>
                <a:uLnTx/>
                <a:uFillTx/>
                <a:latin typeface="Arial Narrow" panose="020B0606020202030204" pitchFamily="34" charset="0"/>
                <a:ea typeface="+mn-ea"/>
                <a:cs typeface="+mn-cs"/>
              </a:rPr>
              <a:t>genehmigt</a:t>
            </a:r>
            <a:r>
              <a:rPr kumimoji="0" lang="de-DE" sz="1800" b="0" i="0" u="none" strike="noStrike" kern="1200" cap="none" spc="0" normalizeH="0" baseline="0" noProof="0" dirty="0">
                <a:ln>
                  <a:noFill/>
                </a:ln>
                <a:solidFill>
                  <a:srgbClr val="FF0000"/>
                </a:solidFill>
                <a:effectLst/>
                <a:uLnTx/>
                <a:uFillTx/>
                <a:latin typeface="Arial Narrow" panose="020B0606020202030204" pitchFamily="34" charset="0"/>
                <a:ea typeface="+mn-ea"/>
                <a:cs typeface="+mn-cs"/>
              </a:rPr>
              <a:t> </a:t>
            </a: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die Unterbringung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p:txBody>
      </p:sp>
      <p:sp>
        <p:nvSpPr>
          <p:cNvPr id="4" name="Textfeld 3"/>
          <p:cNvSpPr txBox="1"/>
          <p:nvPr/>
        </p:nvSpPr>
        <p:spPr>
          <a:xfrm>
            <a:off x="6225309" y="1311564"/>
            <a:ext cx="4636655" cy="1538883"/>
          </a:xfrm>
          <a:prstGeom prst="rect">
            <a:avLst/>
          </a:prstGeom>
          <a:noFill/>
          <a:ln w="1905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Nach </a:t>
            </a:r>
            <a:r>
              <a:rPr kumimoji="0" lang="de-DE" sz="2000" b="1"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rPr>
              <a:t>PsychKG</a:t>
            </a: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Behörde, Krankenhaus, etc. regen Unterbringung an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Betreuungsgericht </a:t>
            </a:r>
            <a:r>
              <a:rPr kumimoji="0" lang="de-DE" sz="1800" b="0" i="0" u="sng" strike="noStrike" kern="1200" cap="none" spc="0" normalizeH="0" baseline="0" noProof="0" dirty="0">
                <a:ln>
                  <a:noFill/>
                </a:ln>
                <a:solidFill>
                  <a:srgbClr val="FF0000"/>
                </a:solidFill>
                <a:effectLst/>
                <a:uLnTx/>
                <a:uFillTx/>
                <a:latin typeface="Arial Narrow" panose="020B0606020202030204" pitchFamily="34" charset="0"/>
                <a:ea typeface="+mn-ea"/>
                <a:cs typeface="+mn-cs"/>
              </a:rPr>
              <a:t>ordnet</a:t>
            </a:r>
            <a:r>
              <a:rPr kumimoji="0" lang="de-DE" sz="1800" b="0" i="0" u="none" strike="noStrike" kern="1200" cap="none" spc="0" normalizeH="0" baseline="0" noProof="0" dirty="0">
                <a:ln>
                  <a:noFill/>
                </a:ln>
                <a:solidFill>
                  <a:srgbClr val="FF0000"/>
                </a:solidFill>
                <a:effectLst/>
                <a:uLnTx/>
                <a:uFillTx/>
                <a:latin typeface="Arial Narrow" panose="020B0606020202030204" pitchFamily="34" charset="0"/>
                <a:ea typeface="+mn-ea"/>
                <a:cs typeface="+mn-cs"/>
              </a:rPr>
              <a:t> </a:t>
            </a: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die Unterbringung an</a:t>
            </a:r>
          </a:p>
        </p:txBody>
      </p:sp>
      <p:sp>
        <p:nvSpPr>
          <p:cNvPr id="5" name="Textfeld 4"/>
          <p:cNvSpPr txBox="1"/>
          <p:nvPr/>
        </p:nvSpPr>
        <p:spPr>
          <a:xfrm>
            <a:off x="517236" y="3565238"/>
            <a:ext cx="5384800" cy="2646878"/>
          </a:xfrm>
          <a:prstGeom prst="rect">
            <a:avLst/>
          </a:prstGeom>
          <a:noFill/>
          <a:ln w="1905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Unterbringung nach BGB</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1831 BGB</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Betreuung oder Bevollmächtigung liegt vor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Freiheitsentziehung (s. § 415 Abs. 2 </a:t>
            </a:r>
            <a:r>
              <a:rPr kumimoji="0" lang="de-DE" sz="1800" b="0"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rPr>
              <a:t>FamFG</a:t>
            </a: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Zum Wohl des Betroffenen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Selbstgefährdung liegt vor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Erforderlichkeit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Vollzug der Unterbringung im Gesetz nicht beschrieben</a:t>
            </a:r>
          </a:p>
        </p:txBody>
      </p:sp>
      <p:sp>
        <p:nvSpPr>
          <p:cNvPr id="6" name="Textfeld 5"/>
          <p:cNvSpPr txBox="1"/>
          <p:nvPr/>
        </p:nvSpPr>
        <p:spPr>
          <a:xfrm>
            <a:off x="6225309" y="3565238"/>
            <a:ext cx="4636655" cy="2646878"/>
          </a:xfrm>
          <a:prstGeom prst="rect">
            <a:avLst/>
          </a:prstGeom>
          <a:noFill/>
          <a:ln w="1905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Unterbringung nach </a:t>
            </a:r>
            <a:r>
              <a:rPr kumimoji="0" lang="de-DE" sz="2000" b="1"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rPr>
              <a:t>PsychKG</a:t>
            </a: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2000" b="1"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Gefahr für das Leben oder die Gesundheit des psychisch Kranken; Gefahr für bedeutsame Rechtsgüter Dritter (s. § 15 </a:t>
            </a:r>
            <a:r>
              <a:rPr kumimoji="0" lang="de-DE" sz="1800" b="0" i="0" u="none" strike="noStrike" kern="1200" cap="none" spc="0" normalizeH="0" baseline="0" noProof="0" dirty="0" err="1">
                <a:ln>
                  <a:noFill/>
                </a:ln>
                <a:solidFill>
                  <a:prstClr val="black"/>
                </a:solidFill>
                <a:effectLst/>
                <a:uLnTx/>
                <a:uFillTx/>
                <a:latin typeface="Arial Narrow" panose="020B0606020202030204" pitchFamily="34" charset="0"/>
                <a:ea typeface="+mn-ea"/>
                <a:cs typeface="+mn-cs"/>
              </a:rPr>
              <a:t>PsychKG</a:t>
            </a: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 Berlin)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Freiheitsentziehung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Erforderlichkeit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8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Unterbringung in psychiatrischen Krankenhäusern, Fachabteilungen oder Heimen</a:t>
            </a:r>
          </a:p>
        </p:txBody>
      </p:sp>
      <p:sp>
        <p:nvSpPr>
          <p:cNvPr id="7" name="Pfeil nach unten 6"/>
          <p:cNvSpPr/>
          <p:nvPr/>
        </p:nvSpPr>
        <p:spPr>
          <a:xfrm>
            <a:off x="2669309" y="2946400"/>
            <a:ext cx="1071418" cy="51723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Pfeil nach unten 7"/>
          <p:cNvSpPr/>
          <p:nvPr/>
        </p:nvSpPr>
        <p:spPr>
          <a:xfrm>
            <a:off x="8128000" y="2946400"/>
            <a:ext cx="951345" cy="51723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471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F4CDA641-D036-41B5-83CD-ADDD063DCA82}"/>
              </a:ext>
            </a:extLst>
          </p:cNvPr>
          <p:cNvSpPr>
            <a:spLocks noGrp="1"/>
          </p:cNvSpPr>
          <p:nvPr>
            <p:ph idx="1"/>
          </p:nvPr>
        </p:nvSpPr>
        <p:spPr>
          <a:xfrm>
            <a:off x="838200" y="397565"/>
            <a:ext cx="10515600" cy="5779398"/>
          </a:xfrm>
        </p:spPr>
        <p:txBody>
          <a:bodyPr>
            <a:normAutofit lnSpcReduction="10000"/>
          </a:bodyPr>
          <a:lstStyle/>
          <a:p>
            <a:pPr marL="0" indent="0">
              <a:buNone/>
            </a:pPr>
            <a:r>
              <a:rPr lang="de-DE" dirty="0"/>
              <a:t>Es wird unterschieden zwischen einer Unterbringung nach BGB (</a:t>
            </a:r>
            <a:r>
              <a:rPr lang="de-DE" dirty="0" err="1"/>
              <a:t>zivilrechtl</a:t>
            </a:r>
            <a:r>
              <a:rPr lang="de-DE" dirty="0"/>
              <a:t>. Gesetz)</a:t>
            </a:r>
            <a:br>
              <a:rPr lang="de-DE" dirty="0"/>
            </a:br>
            <a:r>
              <a:rPr lang="de-DE" dirty="0"/>
              <a:t>und einer Unterbringung nach dem Psychisch Krankengesetz (</a:t>
            </a:r>
            <a:r>
              <a:rPr lang="de-DE" dirty="0" err="1"/>
              <a:t>PsychKG</a:t>
            </a:r>
            <a:r>
              <a:rPr lang="de-DE" dirty="0"/>
              <a:t>) einem Landesgesetz – öfftl. Recht</a:t>
            </a:r>
          </a:p>
          <a:p>
            <a:pPr marL="0" indent="0">
              <a:buNone/>
            </a:pPr>
            <a:endParaRPr lang="de-DE" dirty="0"/>
          </a:p>
          <a:p>
            <a:pPr marL="0" indent="0">
              <a:buNone/>
            </a:pPr>
            <a:r>
              <a:rPr lang="de-DE" b="1" dirty="0"/>
              <a:t>Für die so genannten BGB –Unterbringung ist die Voraussetzung:</a:t>
            </a:r>
            <a:endParaRPr lang="de-DE" dirty="0"/>
          </a:p>
          <a:p>
            <a:pPr marL="0" indent="0">
              <a:buNone/>
            </a:pPr>
            <a:br>
              <a:rPr lang="de-DE" dirty="0"/>
            </a:br>
            <a:r>
              <a:rPr lang="de-DE" dirty="0">
                <a:solidFill>
                  <a:srgbClr val="C00000"/>
                </a:solidFill>
              </a:rPr>
              <a:t>- die Betreuerbestellung mit dem Aufgabenkreis der Aufenthaltsbestimmung</a:t>
            </a:r>
            <a:r>
              <a:rPr lang="de-DE" dirty="0"/>
              <a:t>,</a:t>
            </a:r>
            <a:br>
              <a:rPr lang="de-DE" dirty="0"/>
            </a:br>
            <a:r>
              <a:rPr lang="de-DE" dirty="0"/>
              <a:t>- eine psych. Krankheit oder Behinderung des Betroffenen,</a:t>
            </a:r>
            <a:br>
              <a:rPr lang="de-DE" dirty="0"/>
            </a:br>
            <a:r>
              <a:rPr lang="de-DE" dirty="0"/>
              <a:t>- eine erhebliche Selbstgefährdung des Betroffenen</a:t>
            </a:r>
          </a:p>
          <a:p>
            <a:pPr marL="0" indent="0">
              <a:buNone/>
            </a:pPr>
            <a:br>
              <a:rPr lang="de-DE" dirty="0"/>
            </a:br>
            <a:r>
              <a:rPr lang="de-DE" b="1" dirty="0"/>
              <a:t>Für die Unterbringung nach </a:t>
            </a:r>
            <a:r>
              <a:rPr lang="de-DE" b="1" dirty="0" err="1"/>
              <a:t>PsychKG</a:t>
            </a:r>
            <a:r>
              <a:rPr lang="de-DE" b="1" dirty="0"/>
              <a:t> ist die Voraussetzung:</a:t>
            </a:r>
            <a:br>
              <a:rPr lang="de-DE" dirty="0"/>
            </a:br>
            <a:endParaRPr lang="de-DE" dirty="0"/>
          </a:p>
          <a:p>
            <a:pPr marL="0" indent="0">
              <a:buNone/>
            </a:pPr>
            <a:r>
              <a:rPr lang="de-DE" dirty="0"/>
              <a:t>- eine psych. Erkrankung oder Störung der Person ( Psychose, Sucht )</a:t>
            </a:r>
            <a:br>
              <a:rPr lang="de-DE" dirty="0"/>
            </a:br>
            <a:r>
              <a:rPr lang="de-DE" dirty="0"/>
              <a:t>- die Gefährdung der öffentliche Ordnung oder Sicherheit ( wird z.B. durch die </a:t>
            </a:r>
            <a:br>
              <a:rPr lang="de-DE" dirty="0"/>
            </a:br>
            <a:r>
              <a:rPr lang="de-DE" dirty="0"/>
              <a:t>   Polizei festgestellt )</a:t>
            </a:r>
            <a:br>
              <a:rPr lang="de-DE" dirty="0"/>
            </a:br>
            <a:endParaRPr lang="de-DE" dirty="0"/>
          </a:p>
        </p:txBody>
      </p:sp>
    </p:spTree>
    <p:extLst>
      <p:ext uri="{BB962C8B-B14F-4D97-AF65-F5344CB8AC3E}">
        <p14:creationId xmlns:p14="http://schemas.microsoft.com/office/powerpoint/2010/main" val="307370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additive="base">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539241-77AC-4076-A1D5-C0CE061A8FA9}"/>
              </a:ext>
            </a:extLst>
          </p:cNvPr>
          <p:cNvSpPr>
            <a:spLocks noGrp="1"/>
          </p:cNvSpPr>
          <p:nvPr>
            <p:ph type="title"/>
          </p:nvPr>
        </p:nvSpPr>
        <p:spPr>
          <a:xfrm>
            <a:off x="838200" y="365125"/>
            <a:ext cx="10515600" cy="1569692"/>
          </a:xfrm>
        </p:spPr>
        <p:txBody>
          <a:bodyPr>
            <a:normAutofit fontScale="90000"/>
          </a:bodyPr>
          <a:lstStyle/>
          <a:p>
            <a:r>
              <a:rPr lang="de-DE" sz="3100" u="sng" dirty="0">
                <a:solidFill>
                  <a:schemeClr val="accent6">
                    <a:lumMod val="75000"/>
                  </a:schemeClr>
                </a:solidFill>
              </a:rPr>
              <a:t>§ 1831 BGB (zivilrechtliche Unterbringung)</a:t>
            </a:r>
            <a:br>
              <a:rPr lang="de-DE" sz="3100" dirty="0">
                <a:solidFill>
                  <a:schemeClr val="accent6">
                    <a:lumMod val="75000"/>
                  </a:schemeClr>
                </a:solidFill>
              </a:rPr>
            </a:br>
            <a:r>
              <a:rPr lang="de-DE" sz="3100" dirty="0">
                <a:solidFill>
                  <a:srgbClr val="333333"/>
                </a:solidFill>
              </a:rPr>
              <a:t>Genehmigung des Betreuungsgerichts bei freiheitsentziehender Unterbringung und bei freiheitsentziehenden Maßnahmen</a:t>
            </a:r>
            <a:br>
              <a:rPr lang="de-DE" dirty="0">
                <a:solidFill>
                  <a:srgbClr val="333333"/>
                </a:solidFill>
                <a:latin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A02AEB0B-AB7D-43DF-B071-DC3F121C16AD}"/>
              </a:ext>
            </a:extLst>
          </p:cNvPr>
          <p:cNvSpPr>
            <a:spLocks noGrp="1"/>
          </p:cNvSpPr>
          <p:nvPr>
            <p:ph idx="1"/>
          </p:nvPr>
        </p:nvSpPr>
        <p:spPr/>
        <p:txBody>
          <a:bodyPr>
            <a:normAutofit/>
          </a:bodyPr>
          <a:lstStyle/>
          <a:p>
            <a:pPr marL="0" indent="0" algn="l">
              <a:buNone/>
            </a:pPr>
            <a:r>
              <a:rPr lang="de-DE" b="0" i="0" dirty="0">
                <a:solidFill>
                  <a:srgbClr val="111111"/>
                </a:solidFill>
                <a:effectLst/>
                <a:latin typeface="-apple-system"/>
              </a:rPr>
              <a:t>§ 1831 Abs. 4 BGB bestimmt, dass die unterbringungsähnlichen Maßnahmen der Unterbringung im Sinne des § 1831 Abs. 1 BGB gleichgestellt sind. Das heißt, auch sie müssen vom Gericht genehmigt werden.</a:t>
            </a:r>
            <a:endParaRPr lang="de-DE" dirty="0">
              <a:solidFill>
                <a:srgbClr val="111111"/>
              </a:solidFill>
              <a:latin typeface="-apple-system"/>
            </a:endParaRPr>
          </a:p>
          <a:p>
            <a:pPr marL="0" indent="0" algn="l">
              <a:buNone/>
            </a:pPr>
            <a:r>
              <a:rPr lang="de-DE" b="0" i="0" dirty="0">
                <a:solidFill>
                  <a:srgbClr val="111111"/>
                </a:solidFill>
                <a:effectLst/>
                <a:latin typeface="-apple-system"/>
              </a:rPr>
              <a:t>Der Freiheitsentzug, der durch die Anwendung von unterbringungsähnlichen Maßnahmen erreicht wird, unterscheidet sich von demjenigen in § 1831 Abs. 1 BGB.</a:t>
            </a:r>
            <a:br>
              <a:rPr lang="de-DE" b="0" i="0" dirty="0">
                <a:solidFill>
                  <a:srgbClr val="111111"/>
                </a:solidFill>
                <a:effectLst/>
                <a:latin typeface="-apple-system"/>
              </a:rPr>
            </a:br>
            <a:endParaRPr lang="de-DE" b="0" i="0" dirty="0">
              <a:solidFill>
                <a:srgbClr val="111111"/>
              </a:solidFill>
              <a:effectLst/>
              <a:latin typeface="-apple-system"/>
            </a:endParaRPr>
          </a:p>
          <a:p>
            <a:pPr marL="0" indent="0" algn="l">
              <a:buNone/>
            </a:pPr>
            <a:r>
              <a:rPr lang="de-DE" b="0" i="0" dirty="0">
                <a:solidFill>
                  <a:srgbClr val="111111"/>
                </a:solidFill>
                <a:effectLst/>
                <a:latin typeface="-apple-system"/>
              </a:rPr>
              <a:t>Bei der Unterbringung nach § 1831 Abs. 1 BGB ist der </a:t>
            </a:r>
            <a:r>
              <a:rPr lang="de-DE" b="0" i="0" u="sng" dirty="0">
                <a:solidFill>
                  <a:srgbClr val="111111"/>
                </a:solidFill>
                <a:effectLst/>
                <a:latin typeface="-apple-system"/>
              </a:rPr>
              <a:t>Freiheitsentzug für alle Bewohner der Einrichtung grundsätzlich gleich.</a:t>
            </a:r>
            <a:br>
              <a:rPr lang="de-DE" b="0" i="0" dirty="0">
                <a:solidFill>
                  <a:srgbClr val="111111"/>
                </a:solidFill>
                <a:effectLst/>
                <a:latin typeface="-apple-system"/>
              </a:rPr>
            </a:br>
            <a:r>
              <a:rPr lang="de-DE" b="0" i="0" dirty="0">
                <a:effectLst/>
                <a:latin typeface="-apple-system"/>
              </a:rPr>
              <a:t>Dagegen handelt es sich bei </a:t>
            </a:r>
            <a:r>
              <a:rPr lang="de-DE" b="0" i="0" u="sng" dirty="0">
                <a:effectLst/>
                <a:latin typeface="-apple-system"/>
              </a:rPr>
              <a:t>unterbringungsähnlichen Maßnahmen </a:t>
            </a:r>
            <a:r>
              <a:rPr lang="de-DE" b="0" i="0" dirty="0">
                <a:effectLst/>
                <a:latin typeface="-apple-system"/>
              </a:rPr>
              <a:t>um solche, von denen </a:t>
            </a:r>
            <a:r>
              <a:rPr lang="de-DE" b="0" i="0" u="sng" dirty="0">
                <a:effectLst/>
                <a:latin typeface="-apple-system"/>
              </a:rPr>
              <a:t>nur einzelne Bewohner </a:t>
            </a:r>
            <a:r>
              <a:rPr lang="de-DE" b="0" i="0" dirty="0">
                <a:effectLst/>
                <a:latin typeface="-apple-system"/>
              </a:rPr>
              <a:t>betroffen sind. </a:t>
            </a:r>
            <a:br>
              <a:rPr lang="de-DE" b="0" i="0" dirty="0">
                <a:effectLst/>
                <a:latin typeface="-apple-system"/>
              </a:rPr>
            </a:br>
            <a:endParaRPr lang="de-DE" dirty="0"/>
          </a:p>
        </p:txBody>
      </p:sp>
    </p:spTree>
    <p:extLst>
      <p:ext uri="{BB962C8B-B14F-4D97-AF65-F5344CB8AC3E}">
        <p14:creationId xmlns:p14="http://schemas.microsoft.com/office/powerpoint/2010/main" val="303375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CF0E156-F6CA-4F2C-A89A-A16E98565959}"/>
              </a:ext>
            </a:extLst>
          </p:cNvPr>
          <p:cNvSpPr>
            <a:spLocks noGrp="1"/>
          </p:cNvSpPr>
          <p:nvPr>
            <p:ph idx="1"/>
          </p:nvPr>
        </p:nvSpPr>
        <p:spPr>
          <a:xfrm>
            <a:off x="838200" y="318052"/>
            <a:ext cx="10515600" cy="6440557"/>
          </a:xfrm>
        </p:spPr>
        <p:txBody>
          <a:bodyPr>
            <a:normAutofit fontScale="92500" lnSpcReduction="20000"/>
          </a:bodyPr>
          <a:lstStyle/>
          <a:p>
            <a:pPr marL="0" indent="0">
              <a:buNone/>
            </a:pPr>
            <a:r>
              <a:rPr lang="de-DE" sz="2600" u="sng" dirty="0"/>
              <a:t>Für die Unterbringung nach </a:t>
            </a:r>
            <a:r>
              <a:rPr lang="de-DE" sz="2600" u="sng" dirty="0" err="1"/>
              <a:t>PsychKG</a:t>
            </a:r>
            <a:r>
              <a:rPr lang="de-DE" sz="2600" u="sng" dirty="0"/>
              <a:t> wird ein gesondertes Aktenzeichen angelegt mit dem Registerzeichen </a:t>
            </a:r>
            <a:r>
              <a:rPr lang="de-DE" sz="2600" b="1" u="sng" dirty="0"/>
              <a:t>XIV</a:t>
            </a:r>
          </a:p>
          <a:p>
            <a:pPr marL="0" indent="0">
              <a:buNone/>
            </a:pPr>
            <a:br>
              <a:rPr lang="de-DE" sz="2600" dirty="0"/>
            </a:br>
            <a:r>
              <a:rPr lang="de-DE" sz="2600" dirty="0" err="1"/>
              <a:t>Bsp</a:t>
            </a:r>
            <a:r>
              <a:rPr lang="de-DE" sz="2600" dirty="0"/>
              <a:t>: 56 XIV 20/21 L</a:t>
            </a:r>
          </a:p>
          <a:p>
            <a:pPr marL="0" indent="0">
              <a:buNone/>
            </a:pPr>
            <a:br>
              <a:rPr lang="de-DE" sz="2600" dirty="0"/>
            </a:br>
            <a:r>
              <a:rPr lang="de-DE" sz="2600" i="1" dirty="0"/>
              <a:t>Abteilungsnummer – Registerzeichen- lfd. Nr. / Jahr </a:t>
            </a:r>
            <a:r>
              <a:rPr lang="de-DE" sz="2600" i="1" dirty="0">
                <a:solidFill>
                  <a:schemeClr val="accent1"/>
                </a:solidFill>
              </a:rPr>
              <a:t>L</a:t>
            </a:r>
            <a:r>
              <a:rPr lang="de-DE" sz="2600" i="1" dirty="0"/>
              <a:t> steht für </a:t>
            </a:r>
            <a:r>
              <a:rPr lang="de-DE" sz="2600" i="1" dirty="0">
                <a:solidFill>
                  <a:schemeClr val="accent1"/>
                </a:solidFill>
              </a:rPr>
              <a:t>Landesgesetz</a:t>
            </a:r>
            <a:br>
              <a:rPr lang="de-DE" sz="2600" i="1" dirty="0">
                <a:solidFill>
                  <a:schemeClr val="accent1"/>
                </a:solidFill>
              </a:rPr>
            </a:br>
            <a:r>
              <a:rPr lang="de-DE" sz="2600" i="1" dirty="0"/>
              <a:t> 					(</a:t>
            </a:r>
            <a:r>
              <a:rPr lang="de-DE" sz="2600" i="1" dirty="0">
                <a:solidFill>
                  <a:srgbClr val="00B050"/>
                </a:solidFill>
              </a:rPr>
              <a:t>B</a:t>
            </a:r>
            <a:r>
              <a:rPr lang="de-DE" sz="2600" i="1" dirty="0"/>
              <a:t> würde für </a:t>
            </a:r>
            <a:r>
              <a:rPr lang="de-DE" sz="2600" i="1" dirty="0">
                <a:solidFill>
                  <a:srgbClr val="00B050"/>
                </a:solidFill>
              </a:rPr>
              <a:t>Bundesgesetz</a:t>
            </a:r>
            <a:r>
              <a:rPr lang="de-DE" sz="2600" i="1" dirty="0"/>
              <a:t> stehen)</a:t>
            </a:r>
          </a:p>
          <a:p>
            <a:pPr marL="0" indent="0">
              <a:buNone/>
            </a:pPr>
            <a:endParaRPr lang="de-DE" sz="2600" i="1" dirty="0"/>
          </a:p>
          <a:p>
            <a:pPr marL="0" indent="0">
              <a:buNone/>
            </a:pPr>
            <a:r>
              <a:rPr lang="de-DE" sz="2600" b="1" dirty="0"/>
              <a:t>Zuständigkeiten richten sich nach den §§ 313, 314 </a:t>
            </a:r>
            <a:r>
              <a:rPr lang="de-DE" sz="2600" b="1" dirty="0" err="1"/>
              <a:t>FamFG</a:t>
            </a:r>
            <a:r>
              <a:rPr lang="de-DE" sz="2600" b="1" dirty="0"/>
              <a:t> </a:t>
            </a:r>
            <a:br>
              <a:rPr lang="de-DE" sz="2600" b="1" dirty="0"/>
            </a:br>
            <a:r>
              <a:rPr lang="de-DE" sz="2600" b="1" dirty="0"/>
              <a:t>und nach Art. 104 Abs. 2 GG</a:t>
            </a:r>
            <a:br>
              <a:rPr lang="de-DE" sz="2600" b="1" dirty="0"/>
            </a:br>
            <a:endParaRPr lang="de-DE" sz="2600" b="1" dirty="0"/>
          </a:p>
          <a:p>
            <a:pPr marL="0" indent="0">
              <a:buNone/>
            </a:pPr>
            <a:br>
              <a:rPr lang="de-DE" sz="2600" b="1" dirty="0"/>
            </a:br>
            <a:r>
              <a:rPr lang="de-DE" sz="2600" dirty="0">
                <a:solidFill>
                  <a:srgbClr val="333333"/>
                </a:solidFill>
              </a:rPr>
              <a:t>Art. 104 GG (funktionelle Zuständigkeit)</a:t>
            </a:r>
          </a:p>
          <a:p>
            <a:pPr marL="0" indent="0">
              <a:buNone/>
            </a:pPr>
            <a:r>
              <a:rPr lang="de-DE" sz="2600" b="0" i="0" dirty="0">
                <a:solidFill>
                  <a:srgbClr val="333333"/>
                </a:solidFill>
                <a:effectLst/>
              </a:rPr>
              <a:t>(2) 1</a:t>
            </a:r>
            <a:r>
              <a:rPr lang="de-DE" sz="2600" b="1" i="0" dirty="0">
                <a:solidFill>
                  <a:srgbClr val="333333"/>
                </a:solidFill>
                <a:effectLst/>
              </a:rPr>
              <a:t>Über</a:t>
            </a:r>
            <a:r>
              <a:rPr lang="de-DE" sz="2600" b="0" i="0" dirty="0">
                <a:solidFill>
                  <a:srgbClr val="333333"/>
                </a:solidFill>
                <a:effectLst/>
              </a:rPr>
              <a:t> die </a:t>
            </a:r>
            <a:r>
              <a:rPr lang="de-DE" sz="2600" dirty="0">
                <a:solidFill>
                  <a:srgbClr val="333333"/>
                </a:solidFill>
              </a:rPr>
              <a:t>Zulässigkeit</a:t>
            </a:r>
            <a:r>
              <a:rPr lang="de-DE" sz="2600" b="0" i="0" dirty="0">
                <a:solidFill>
                  <a:srgbClr val="333333"/>
                </a:solidFill>
                <a:effectLst/>
              </a:rPr>
              <a:t> und Fortdauer </a:t>
            </a:r>
            <a:r>
              <a:rPr lang="de-DE" sz="2600" b="1" i="0" dirty="0">
                <a:solidFill>
                  <a:srgbClr val="333333"/>
                </a:solidFill>
                <a:effectLst/>
              </a:rPr>
              <a:t>eine</a:t>
            </a:r>
            <a:r>
              <a:rPr lang="de-DE" sz="2600" b="0" i="0" dirty="0">
                <a:solidFill>
                  <a:srgbClr val="333333"/>
                </a:solidFill>
                <a:effectLst/>
              </a:rPr>
              <a:t>r </a:t>
            </a:r>
            <a:r>
              <a:rPr lang="de-DE" sz="2600" b="1" i="0" dirty="0">
                <a:solidFill>
                  <a:srgbClr val="333333"/>
                </a:solidFill>
                <a:effectLst/>
              </a:rPr>
              <a:t>Freiheitsentziehung hat nur der Richter zu entscheiden</a:t>
            </a:r>
            <a:r>
              <a:rPr lang="de-DE" sz="2600" b="0" i="0" dirty="0">
                <a:solidFill>
                  <a:srgbClr val="333333"/>
                </a:solidFill>
                <a:effectLst/>
              </a:rPr>
              <a:t>. 2Bei jeder nicht auf richterlicher Anordnung beruhenden Freiheitsentziehung ist unverzüglich eine richterliche Entscheidung herbeizuführen. 3Die Polizei darf aus eigener Machtvollkommenheit niemanden länger als bis zum Ende des Tages nach dem Ergreifen in eigenem Gewahrsam halten.</a:t>
            </a:r>
            <a:br>
              <a:rPr lang="de-DE" sz="2000" i="1" dirty="0"/>
            </a:br>
            <a:br>
              <a:rPr lang="de-DE" sz="2000" i="1" dirty="0"/>
            </a:br>
            <a:br>
              <a:rPr lang="de-DE" sz="2000" i="1" dirty="0"/>
            </a:br>
            <a:endParaRPr lang="de-DE" sz="2000" i="1" dirty="0"/>
          </a:p>
        </p:txBody>
      </p:sp>
    </p:spTree>
    <p:extLst>
      <p:ext uri="{BB962C8B-B14F-4D97-AF65-F5344CB8AC3E}">
        <p14:creationId xmlns:p14="http://schemas.microsoft.com/office/powerpoint/2010/main" val="333271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80">
                                          <p:stCondLst>
                                            <p:cond delay="0"/>
                                          </p:stCondLst>
                                        </p:cTn>
                                        <p:tgtEl>
                                          <p:spTgt spid="3">
                                            <p:txEl>
                                              <p:pRg st="4" end="4"/>
                                            </p:txEl>
                                          </p:spTgt>
                                        </p:tgtEl>
                                      </p:cBhvr>
                                    </p:animEffect>
                                    <p:anim calcmode="lin" valueType="num">
                                      <p:cBhvr>
                                        <p:cTn id="2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3" dur="26">
                                          <p:stCondLst>
                                            <p:cond delay="650"/>
                                          </p:stCondLst>
                                        </p:cTn>
                                        <p:tgtEl>
                                          <p:spTgt spid="3">
                                            <p:txEl>
                                              <p:pRg st="4" end="4"/>
                                            </p:txEl>
                                          </p:spTgt>
                                        </p:tgtEl>
                                      </p:cBhvr>
                                      <p:to x="100000" y="60000"/>
                                    </p:animScale>
                                    <p:animScale>
                                      <p:cBhvr>
                                        <p:cTn id="34" dur="166" decel="50000">
                                          <p:stCondLst>
                                            <p:cond delay="676"/>
                                          </p:stCondLst>
                                        </p:cTn>
                                        <p:tgtEl>
                                          <p:spTgt spid="3">
                                            <p:txEl>
                                              <p:pRg st="4" end="4"/>
                                            </p:txEl>
                                          </p:spTgt>
                                        </p:tgtEl>
                                      </p:cBhvr>
                                      <p:to x="100000" y="100000"/>
                                    </p:animScale>
                                    <p:animScale>
                                      <p:cBhvr>
                                        <p:cTn id="35" dur="26">
                                          <p:stCondLst>
                                            <p:cond delay="1312"/>
                                          </p:stCondLst>
                                        </p:cTn>
                                        <p:tgtEl>
                                          <p:spTgt spid="3">
                                            <p:txEl>
                                              <p:pRg st="4" end="4"/>
                                            </p:txEl>
                                          </p:spTgt>
                                        </p:tgtEl>
                                      </p:cBhvr>
                                      <p:to x="100000" y="80000"/>
                                    </p:animScale>
                                    <p:animScale>
                                      <p:cBhvr>
                                        <p:cTn id="36" dur="166" decel="50000">
                                          <p:stCondLst>
                                            <p:cond delay="1338"/>
                                          </p:stCondLst>
                                        </p:cTn>
                                        <p:tgtEl>
                                          <p:spTgt spid="3">
                                            <p:txEl>
                                              <p:pRg st="4" end="4"/>
                                            </p:txEl>
                                          </p:spTgt>
                                        </p:tgtEl>
                                      </p:cBhvr>
                                      <p:to x="100000" y="100000"/>
                                    </p:animScale>
                                    <p:animScale>
                                      <p:cBhvr>
                                        <p:cTn id="37" dur="26">
                                          <p:stCondLst>
                                            <p:cond delay="1642"/>
                                          </p:stCondLst>
                                        </p:cTn>
                                        <p:tgtEl>
                                          <p:spTgt spid="3">
                                            <p:txEl>
                                              <p:pRg st="4" end="4"/>
                                            </p:txEl>
                                          </p:spTgt>
                                        </p:tgtEl>
                                      </p:cBhvr>
                                      <p:to x="100000" y="90000"/>
                                    </p:animScale>
                                    <p:animScale>
                                      <p:cBhvr>
                                        <p:cTn id="38" dur="166" decel="50000">
                                          <p:stCondLst>
                                            <p:cond delay="1668"/>
                                          </p:stCondLst>
                                        </p:cTn>
                                        <p:tgtEl>
                                          <p:spTgt spid="3">
                                            <p:txEl>
                                              <p:pRg st="4" end="4"/>
                                            </p:txEl>
                                          </p:spTgt>
                                        </p:tgtEl>
                                      </p:cBhvr>
                                      <p:to x="100000" y="100000"/>
                                    </p:animScale>
                                    <p:animScale>
                                      <p:cBhvr>
                                        <p:cTn id="39" dur="26">
                                          <p:stCondLst>
                                            <p:cond delay="1808"/>
                                          </p:stCondLst>
                                        </p:cTn>
                                        <p:tgtEl>
                                          <p:spTgt spid="3">
                                            <p:txEl>
                                              <p:pRg st="4" end="4"/>
                                            </p:txEl>
                                          </p:spTgt>
                                        </p:tgtEl>
                                      </p:cBhvr>
                                      <p:to x="100000" y="95000"/>
                                    </p:animScale>
                                    <p:animScale>
                                      <p:cBhvr>
                                        <p:cTn id="40" dur="166" decel="50000">
                                          <p:stCondLst>
                                            <p:cond delay="1834"/>
                                          </p:stCondLst>
                                        </p:cTn>
                                        <p:tgtEl>
                                          <p:spTgt spid="3">
                                            <p:txEl>
                                              <p:pRg st="4" end="4"/>
                                            </p:txEl>
                                          </p:spTgt>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wipe(down)">
                                      <p:cBhvr>
                                        <p:cTn id="45" dur="580">
                                          <p:stCondLst>
                                            <p:cond delay="0"/>
                                          </p:stCondLst>
                                        </p:cTn>
                                        <p:tgtEl>
                                          <p:spTgt spid="3">
                                            <p:txEl>
                                              <p:pRg st="5" end="5"/>
                                            </p:txEl>
                                          </p:spTgt>
                                        </p:tgtEl>
                                      </p:cBhvr>
                                    </p:animEffect>
                                    <p:anim calcmode="lin" valueType="num">
                                      <p:cBhvr>
                                        <p:cTn id="4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3">
                                            <p:txEl>
                                              <p:pRg st="5" end="5"/>
                                            </p:txEl>
                                          </p:spTgt>
                                        </p:tgtEl>
                                      </p:cBhvr>
                                      <p:to x="100000" y="60000"/>
                                    </p:animScale>
                                    <p:animScale>
                                      <p:cBhvr>
                                        <p:cTn id="52" dur="166" decel="50000">
                                          <p:stCondLst>
                                            <p:cond delay="676"/>
                                          </p:stCondLst>
                                        </p:cTn>
                                        <p:tgtEl>
                                          <p:spTgt spid="3">
                                            <p:txEl>
                                              <p:pRg st="5" end="5"/>
                                            </p:txEl>
                                          </p:spTgt>
                                        </p:tgtEl>
                                      </p:cBhvr>
                                      <p:to x="100000" y="100000"/>
                                    </p:animScale>
                                    <p:animScale>
                                      <p:cBhvr>
                                        <p:cTn id="53" dur="26">
                                          <p:stCondLst>
                                            <p:cond delay="1312"/>
                                          </p:stCondLst>
                                        </p:cTn>
                                        <p:tgtEl>
                                          <p:spTgt spid="3">
                                            <p:txEl>
                                              <p:pRg st="5" end="5"/>
                                            </p:txEl>
                                          </p:spTgt>
                                        </p:tgtEl>
                                      </p:cBhvr>
                                      <p:to x="100000" y="80000"/>
                                    </p:animScale>
                                    <p:animScale>
                                      <p:cBhvr>
                                        <p:cTn id="54" dur="166" decel="50000">
                                          <p:stCondLst>
                                            <p:cond delay="1338"/>
                                          </p:stCondLst>
                                        </p:cTn>
                                        <p:tgtEl>
                                          <p:spTgt spid="3">
                                            <p:txEl>
                                              <p:pRg st="5" end="5"/>
                                            </p:txEl>
                                          </p:spTgt>
                                        </p:tgtEl>
                                      </p:cBhvr>
                                      <p:to x="100000" y="100000"/>
                                    </p:animScale>
                                    <p:animScale>
                                      <p:cBhvr>
                                        <p:cTn id="55" dur="26">
                                          <p:stCondLst>
                                            <p:cond delay="1642"/>
                                          </p:stCondLst>
                                        </p:cTn>
                                        <p:tgtEl>
                                          <p:spTgt spid="3">
                                            <p:txEl>
                                              <p:pRg st="5" end="5"/>
                                            </p:txEl>
                                          </p:spTgt>
                                        </p:tgtEl>
                                      </p:cBhvr>
                                      <p:to x="100000" y="90000"/>
                                    </p:animScale>
                                    <p:animScale>
                                      <p:cBhvr>
                                        <p:cTn id="56" dur="166" decel="50000">
                                          <p:stCondLst>
                                            <p:cond delay="1668"/>
                                          </p:stCondLst>
                                        </p:cTn>
                                        <p:tgtEl>
                                          <p:spTgt spid="3">
                                            <p:txEl>
                                              <p:pRg st="5" end="5"/>
                                            </p:txEl>
                                          </p:spTgt>
                                        </p:tgtEl>
                                      </p:cBhvr>
                                      <p:to x="100000" y="100000"/>
                                    </p:animScale>
                                    <p:animScale>
                                      <p:cBhvr>
                                        <p:cTn id="57" dur="26">
                                          <p:stCondLst>
                                            <p:cond delay="1808"/>
                                          </p:stCondLst>
                                        </p:cTn>
                                        <p:tgtEl>
                                          <p:spTgt spid="3">
                                            <p:txEl>
                                              <p:pRg st="5" end="5"/>
                                            </p:txEl>
                                          </p:spTgt>
                                        </p:tgtEl>
                                      </p:cBhvr>
                                      <p:to x="100000" y="95000"/>
                                    </p:animScale>
                                    <p:animScale>
                                      <p:cBhvr>
                                        <p:cTn id="58" dur="166" decel="50000">
                                          <p:stCondLst>
                                            <p:cond delay="1834"/>
                                          </p:stCondLst>
                                        </p:cTn>
                                        <p:tgtEl>
                                          <p:spTgt spid="3">
                                            <p:txEl>
                                              <p:pRg st="5" end="5"/>
                                            </p:txEl>
                                          </p:spTgt>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2072</Words>
  <Application>Microsoft Office PowerPoint</Application>
  <PresentationFormat>Breitbild</PresentationFormat>
  <Paragraphs>132</Paragraphs>
  <Slides>21</Slides>
  <Notes>0</Notes>
  <HiddenSlides>0</HiddenSlides>
  <MMClips>0</MMClips>
  <ScaleCrop>false</ScaleCrop>
  <HeadingPairs>
    <vt:vector size="6" baseType="variant">
      <vt:variant>
        <vt:lpstr>Verwendete Schriftarten</vt:lpstr>
      </vt:variant>
      <vt:variant>
        <vt:i4>8</vt:i4>
      </vt:variant>
      <vt:variant>
        <vt:lpstr>Design</vt:lpstr>
      </vt:variant>
      <vt:variant>
        <vt:i4>3</vt:i4>
      </vt:variant>
      <vt:variant>
        <vt:lpstr>Folientitel</vt:lpstr>
      </vt:variant>
      <vt:variant>
        <vt:i4>21</vt:i4>
      </vt:variant>
    </vt:vector>
  </HeadingPairs>
  <TitlesOfParts>
    <vt:vector size="32" baseType="lpstr">
      <vt:lpstr>-apple-system</vt:lpstr>
      <vt:lpstr>Arial</vt:lpstr>
      <vt:lpstr>Arial Narrow</vt:lpstr>
      <vt:lpstr>Bradley Hand ITC</vt:lpstr>
      <vt:lpstr>Calibri</vt:lpstr>
      <vt:lpstr>Calibri Light</vt:lpstr>
      <vt:lpstr>LatoWeb</vt:lpstr>
      <vt:lpstr>Verdana</vt:lpstr>
      <vt:lpstr>Office</vt:lpstr>
      <vt:lpstr>1_Office</vt:lpstr>
      <vt:lpstr>2_Office</vt:lpstr>
      <vt:lpstr>PowerPoint-Präsentation</vt:lpstr>
      <vt:lpstr>6. Die Unterbringung</vt:lpstr>
      <vt:lpstr>PowerPoint-Präsentation</vt:lpstr>
      <vt:lpstr>PowerPoint-Präsentation</vt:lpstr>
      <vt:lpstr>PowerPoint-Präsentation</vt:lpstr>
      <vt:lpstr>PowerPoint-Präsentation</vt:lpstr>
      <vt:lpstr>PowerPoint-Präsentation</vt:lpstr>
      <vt:lpstr>§ 1831 BGB (zivilrechtliche Unterbringung) Genehmigung des Betreuungsgerichts bei freiheitsentziehender Unterbringung und bei freiheitsentziehenden Maßnahmen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Dauer der Unterbringung</vt:lpstr>
      <vt:lpstr>PowerPoint-Präsentation</vt:lpstr>
      <vt:lpstr>PowerPoint-Präsentation</vt:lpstr>
      <vt:lpstr>Bekanntgabe des Unterbringungsbeschlusses</vt:lpstr>
      <vt:lpstr>Rechtsmittel im Unterbringungsverfahren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Simmerl-Hübner, Susanne</dc:creator>
  <cp:lastModifiedBy>Simmerl-Hübner, Susanne</cp:lastModifiedBy>
  <cp:revision>1</cp:revision>
  <dcterms:created xsi:type="dcterms:W3CDTF">2024-11-27T15:00:32Z</dcterms:created>
  <dcterms:modified xsi:type="dcterms:W3CDTF">2024-11-27T15:01:47Z</dcterms:modified>
</cp:coreProperties>
</file>