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  <p:sldId id="260" r:id="rId5"/>
    <p:sldId id="261" r:id="rId6"/>
    <p:sldId id="263" r:id="rId7"/>
    <p:sldId id="268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48A"/>
    <a:srgbClr val="F0C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6561222"/>
            <a:ext cx="914400" cy="296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Gefaltete Ecke 6"/>
          <p:cNvSpPr/>
          <p:nvPr/>
        </p:nvSpPr>
        <p:spPr>
          <a:xfrm>
            <a:off x="1823588" y="1983096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jetzt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Gefaltete Ecke 7"/>
          <p:cNvSpPr/>
          <p:nvPr/>
        </p:nvSpPr>
        <p:spPr>
          <a:xfrm rot="21232012">
            <a:off x="3041069" y="1923078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olgen 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4468894" y="1983095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die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232012">
            <a:off x="6128963" y="1598037"/>
            <a:ext cx="1809049" cy="178978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chnellen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6132513" y="4890221"/>
            <a:ext cx="1487394" cy="13371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Q01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2" name="Grafik 11" descr="Ein Bild, das Brille, Entwurf, Menschliches Gesicht, Porträt enthält.&#10;&#10;Automatisch generierte Beschreibung">
            <a:extLst>
              <a:ext uri="{FF2B5EF4-FFF2-40B4-BE49-F238E27FC236}">
                <a16:creationId xmlns:a16="http://schemas.microsoft.com/office/drawing/2014/main" id="{5A4520C5-7423-641E-7769-2EC1EE988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943" y="2085674"/>
            <a:ext cx="2754733" cy="4141730"/>
          </a:xfrm>
          <a:prstGeom prst="rect">
            <a:avLst/>
          </a:prstGeom>
        </p:spPr>
      </p:pic>
      <p:sp>
        <p:nvSpPr>
          <p:cNvPr id="13" name="Abgerundetes Rechteck 12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344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6765755" y="3032588"/>
            <a:ext cx="4063175" cy="34970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Antragsteller der Instanz, z.B.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sz="2400" b="1" dirty="0"/>
              <a:t>Kläger für Kosten der Klage 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sz="2400" b="1" dirty="0"/>
              <a:t>Widerkläger (Beklagter) für Kosten der Widerklage 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de-DE" sz="2400" b="1" dirty="0"/>
              <a:t>Rechtsmittelführer für Kosten der Berufung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538221" y="2933340"/>
            <a:ext cx="4063175" cy="17911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derjenige, dem die Kosten durch gerichtliche Entscheidung auferlegt wurden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051462" y="1371490"/>
            <a:ext cx="503669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Erstschuldner</a:t>
            </a:r>
            <a:r>
              <a:rPr lang="de-DE" sz="3200" dirty="0"/>
              <a:t> </a:t>
            </a:r>
            <a:endParaRPr lang="de-DE" sz="3200" i="1" dirty="0"/>
          </a:p>
        </p:txBody>
      </p:sp>
      <p:sp>
        <p:nvSpPr>
          <p:cNvPr id="18" name="Abgerundetes Rechteck 17"/>
          <p:cNvSpPr/>
          <p:nvPr/>
        </p:nvSpPr>
        <p:spPr>
          <a:xfrm>
            <a:off x="6366519" y="1351854"/>
            <a:ext cx="493176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Zweitschuldner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538221" y="2238787"/>
            <a:ext cx="4063175" cy="8565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29 Nr. 1 GKG Entscheidungsschuldner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6765755" y="2238787"/>
            <a:ext cx="4063175" cy="8565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§ 22 Abs. 1 GKG Antragstellerschuldner </a:t>
            </a:r>
          </a:p>
        </p:txBody>
      </p:sp>
      <p:sp>
        <p:nvSpPr>
          <p:cNvPr id="13" name="Gefaltete Ecke 12"/>
          <p:cNvSpPr/>
          <p:nvPr/>
        </p:nvSpPr>
        <p:spPr>
          <a:xfrm rot="20746031">
            <a:off x="10191360" y="688103"/>
            <a:ext cx="1747486" cy="174495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1538221" y="5151388"/>
            <a:ext cx="4063175" cy="15560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derjenige</a:t>
            </a:r>
            <a:r>
              <a:rPr lang="de-DE" sz="2400" b="1" dirty="0"/>
              <a:t>, der die Kosten übernommen hat, z.B. im Vergleich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1538222" y="4515389"/>
            <a:ext cx="4063175" cy="8565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260043">
              <a:defRPr/>
            </a:pP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29 Nr. 2 GKG </a:t>
            </a:r>
          </a:p>
          <a:p>
            <a:pPr lvl="0" algn="ctr" defTabSz="1260043">
              <a:defRPr/>
            </a:pP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Übernahmeschuldner</a:t>
            </a:r>
          </a:p>
        </p:txBody>
      </p:sp>
      <p:pic>
        <p:nvPicPr>
          <p:cNvPr id="14" name="Grafik 13" descr="Ein Bild, das Entwurf, Animation, Menschliches Gesicht, Darstellung enthält.&#10;&#10;Automatisch generierte Beschreibung">
            <a:extLst>
              <a:ext uri="{FF2B5EF4-FFF2-40B4-BE49-F238E27FC236}">
                <a16:creationId xmlns:a16="http://schemas.microsoft.com/office/drawing/2014/main" id="{601CED62-BCAA-DE97-7A99-254264FE5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7" y="5139379"/>
            <a:ext cx="1142384" cy="15654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Ovale Legende 4"/>
          <p:cNvSpPr/>
          <p:nvPr/>
        </p:nvSpPr>
        <p:spPr>
          <a:xfrm>
            <a:off x="467865" y="3962634"/>
            <a:ext cx="1903859" cy="1124790"/>
          </a:xfrm>
          <a:prstGeom prst="wedgeEllipseCallou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Da sind sie wieder, die §§ !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69664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246093" y="148519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Abgerundetes Rechteck 21"/>
          <p:cNvSpPr/>
          <p:nvPr/>
        </p:nvSpPr>
        <p:spPr>
          <a:xfrm>
            <a:off x="2390367" y="5092632"/>
            <a:ext cx="8242909" cy="856550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Mehrere Kostenschuldner haften als Gesamtschuldner, § 31 Abs. 1 GKG.</a:t>
            </a:r>
            <a:endParaRPr lang="de-DE" sz="2800" dirty="0"/>
          </a:p>
        </p:txBody>
      </p:sp>
      <p:sp>
        <p:nvSpPr>
          <p:cNvPr id="17" name="Pfeil nach unten 16"/>
          <p:cNvSpPr/>
          <p:nvPr/>
        </p:nvSpPr>
        <p:spPr>
          <a:xfrm>
            <a:off x="6139051" y="4645823"/>
            <a:ext cx="475144" cy="573807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Abgerundetes Rechteck 18"/>
          <p:cNvSpPr/>
          <p:nvPr/>
        </p:nvSpPr>
        <p:spPr>
          <a:xfrm>
            <a:off x="2390367" y="3916271"/>
            <a:ext cx="8213674" cy="8565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erfolgt die Inanspruchnahme des Zweitschuldners (durch Zweitschuldner-KR)</a:t>
            </a:r>
          </a:p>
        </p:txBody>
      </p:sp>
      <p:sp>
        <p:nvSpPr>
          <p:cNvPr id="16" name="Pfeil nach unten 15"/>
          <p:cNvSpPr/>
          <p:nvPr/>
        </p:nvSpPr>
        <p:spPr>
          <a:xfrm>
            <a:off x="6139051" y="3483835"/>
            <a:ext cx="475144" cy="573807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2346515" y="2739910"/>
            <a:ext cx="8242909" cy="8565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Zahlt dieser nicht (Vollstreckung war erfolglos oder aussichtslos, vgl. § 31 Abs. 2 S. 1 GKG),</a:t>
            </a:r>
          </a:p>
        </p:txBody>
      </p:sp>
      <p:sp>
        <p:nvSpPr>
          <p:cNvPr id="5" name="Pfeil nach unten 4"/>
          <p:cNvSpPr/>
          <p:nvPr/>
        </p:nvSpPr>
        <p:spPr>
          <a:xfrm>
            <a:off x="6163357" y="2302087"/>
            <a:ext cx="475144" cy="573807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Abgerundetes Rechteck 3"/>
          <p:cNvSpPr/>
          <p:nvPr/>
        </p:nvSpPr>
        <p:spPr>
          <a:xfrm>
            <a:off x="2375750" y="1505699"/>
            <a:ext cx="824290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 geht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zuerst an den Erstschuldner.</a:t>
            </a:r>
          </a:p>
        </p:txBody>
      </p:sp>
      <p:sp>
        <p:nvSpPr>
          <p:cNvPr id="21" name="Gefaltete Ecke 20"/>
          <p:cNvSpPr/>
          <p:nvPr/>
        </p:nvSpPr>
        <p:spPr>
          <a:xfrm rot="571710">
            <a:off x="948488" y="4802229"/>
            <a:ext cx="1901594" cy="180169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also haften auch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Erst-</a:t>
            </a:r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und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Zweitschuldner</a:t>
            </a:r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als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Gesamt-schuldner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283007" y="149925"/>
            <a:ext cx="1870997" cy="182598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Zahlungs-verlauf</a:t>
            </a:r>
          </a:p>
        </p:txBody>
      </p:sp>
      <p:sp>
        <p:nvSpPr>
          <p:cNvPr id="14" name="Ovale Legende 13"/>
          <p:cNvSpPr/>
          <p:nvPr/>
        </p:nvSpPr>
        <p:spPr>
          <a:xfrm>
            <a:off x="245346" y="3206964"/>
            <a:ext cx="2145021" cy="1124790"/>
          </a:xfrm>
          <a:prstGeom prst="wedgeEllipseCallout">
            <a:avLst>
              <a:gd name="adj1" fmla="val 78226"/>
              <a:gd name="adj2" fmla="val 56149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Das ist der mithaftende!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00860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9" grpId="0" animBg="1"/>
      <p:bldP spid="16" grpId="0" animBg="1"/>
      <p:bldP spid="7" grpId="0" animBg="1"/>
      <p:bldP spid="5" grpId="0" animBg="1"/>
      <p:bldP spid="4" grpId="0" animBg="1"/>
      <p:bldP spid="21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07305" y="2884740"/>
            <a:ext cx="7764444" cy="117392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/>
          </a:p>
          <a:p>
            <a:pPr algn="ctr"/>
            <a:r>
              <a:rPr lang="de-DE" sz="2800" dirty="0" smtClean="0"/>
              <a:t>Gebühren </a:t>
            </a:r>
            <a:r>
              <a:rPr lang="de-DE" sz="2800" dirty="0"/>
              <a:t>werden grundsätzlich mit Antragstellung (also Antragseingang) fällig.</a:t>
            </a:r>
            <a:br>
              <a:rPr lang="de-DE" sz="2800" dirty="0"/>
            </a:b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41547" y="1597506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Vorauszahlungs- und Vorschusspflicht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20054298">
            <a:off x="10635321" y="2487550"/>
            <a:ext cx="1359153" cy="1248084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vorher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389357" y="3014504"/>
            <a:ext cx="3778864" cy="914400"/>
            <a:chOff x="389357" y="3014504"/>
            <a:chExt cx="3778864" cy="914400"/>
          </a:xfrm>
        </p:grpSpPr>
        <p:sp>
          <p:nvSpPr>
            <p:cNvPr id="6" name="Pfeil nach rechts 5"/>
            <p:cNvSpPr/>
            <p:nvPr/>
          </p:nvSpPr>
          <p:spPr>
            <a:xfrm>
              <a:off x="3189813" y="3273807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89357" y="3014504"/>
              <a:ext cx="3304380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6 Abs. 1 S. 1 Nr. 1 GKG</a:t>
              </a:r>
            </a:p>
          </p:txBody>
        </p:sp>
      </p:grpSp>
      <p:sp>
        <p:nvSpPr>
          <p:cNvPr id="15" name="Abgerundetes Rechteck 14"/>
          <p:cNvSpPr/>
          <p:nvPr/>
        </p:nvSpPr>
        <p:spPr>
          <a:xfrm>
            <a:off x="4107305" y="4150959"/>
            <a:ext cx="7764444" cy="230848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/>
          </a:p>
          <a:p>
            <a:pPr algn="ctr"/>
            <a:r>
              <a:rPr lang="de-DE" sz="2800" dirty="0"/>
              <a:t>Auslagen werden mit Erlass einer Kostenentscheidung oder bei anderweitiger Verfahrensbeendigung fällig, die Dokumenten- sowie die Aktenversendungspauschale sofort mit Entstehung.</a:t>
            </a:r>
            <a:br>
              <a:rPr lang="de-DE" sz="2800" dirty="0"/>
            </a:b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389357" y="4848001"/>
            <a:ext cx="3778864" cy="914400"/>
            <a:chOff x="389357" y="3014504"/>
            <a:chExt cx="3778864" cy="914400"/>
          </a:xfrm>
        </p:grpSpPr>
        <p:sp>
          <p:nvSpPr>
            <p:cNvPr id="13" name="Pfeil nach rechts 12"/>
            <p:cNvSpPr/>
            <p:nvPr/>
          </p:nvSpPr>
          <p:spPr>
            <a:xfrm>
              <a:off x="3189813" y="3273807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389357" y="3014504"/>
              <a:ext cx="3304380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9 Abs. 2 und 3 GKG</a:t>
              </a: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8820680" y="4795389"/>
            <a:ext cx="1282440" cy="1211005"/>
            <a:chOff x="8925862" y="4967894"/>
            <a:chExt cx="1367266" cy="1248084"/>
          </a:xfrm>
        </p:grpSpPr>
        <p:sp>
          <p:nvSpPr>
            <p:cNvPr id="16" name="Gefaltete Ecke 15"/>
            <p:cNvSpPr/>
            <p:nvPr/>
          </p:nvSpPr>
          <p:spPr>
            <a:xfrm rot="20398048">
              <a:off x="8925862" y="4967894"/>
              <a:ext cx="1367266" cy="1248084"/>
            </a:xfrm>
            <a:prstGeom prst="foldedCorner">
              <a:avLst/>
            </a:prstGeom>
            <a:solidFill>
              <a:srgbClr val="E9DA69"/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pPr algn="ctr"/>
              <a:r>
                <a:rPr lang="de-DE" sz="2400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nachher</a:t>
              </a:r>
            </a:p>
          </p:txBody>
        </p:sp>
        <p:cxnSp>
          <p:nvCxnSpPr>
            <p:cNvPr id="18" name="Gerade Verbindung mit Pfeil 17"/>
            <p:cNvCxnSpPr/>
            <p:nvPr/>
          </p:nvCxnSpPr>
          <p:spPr>
            <a:xfrm flipH="1">
              <a:off x="9211604" y="5305201"/>
              <a:ext cx="606953" cy="17046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719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07305" y="2218544"/>
            <a:ext cx="7764444" cy="43537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/>
          </a:p>
          <a:p>
            <a:r>
              <a:rPr lang="de-DE" sz="2800" dirty="0"/>
              <a:t>Vorauszahlungs- (§ 12 GKG) bzw. Vorschusspflicht (§ 17 GKG) besteht demnach hinsichtlich der Gebühren für Klage, Klageerweiterung, Mahnverfahren </a:t>
            </a:r>
            <a:r>
              <a:rPr lang="de-DE" sz="2800" i="1" dirty="0"/>
              <a:t>(im maschinellen Verfahren nur für den Erlass des VB)</a:t>
            </a:r>
            <a:r>
              <a:rPr lang="de-DE" sz="2800" dirty="0"/>
              <a:t> </a:t>
            </a:r>
            <a:r>
              <a:rPr lang="de-DE" sz="2800" dirty="0" smtClean="0"/>
              <a:t>und Zwangsvollstreckungssachen </a:t>
            </a:r>
            <a:r>
              <a:rPr lang="de-DE" sz="2800" dirty="0"/>
              <a:t>sowie für Sachverständigen-/ Zeugen- und Dolmetscherauslagen bzw. ggf. Auslagen für Aktenversendung und Kopien.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41547" y="1597506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Vorauszahlungs- und Vorschusspflicht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580966">
            <a:off x="1146318" y="4336176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ier also keine Auslegung möglich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89357" y="3014504"/>
            <a:ext cx="3778864" cy="914400"/>
            <a:chOff x="389357" y="3014504"/>
            <a:chExt cx="3778864" cy="914400"/>
          </a:xfrm>
        </p:grpSpPr>
        <p:sp>
          <p:nvSpPr>
            <p:cNvPr id="6" name="Pfeil nach rechts 5"/>
            <p:cNvSpPr/>
            <p:nvPr/>
          </p:nvSpPr>
          <p:spPr>
            <a:xfrm>
              <a:off x="3189813" y="3273807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89357" y="3014504"/>
              <a:ext cx="3304380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dirty="0" smtClean="0"/>
            </a:p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§§ 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 und 17 </a:t>
              </a:r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GKG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01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41547" y="1597506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Vorauszahlungs- und Vorschusspflicht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580966">
            <a:off x="4843979" y="2723790"/>
            <a:ext cx="1985041" cy="182880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lesen einfach mal im GKG nach…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89357" y="3014504"/>
            <a:ext cx="3778864" cy="914400"/>
            <a:chOff x="389357" y="3014504"/>
            <a:chExt cx="3778864" cy="914400"/>
          </a:xfrm>
        </p:grpSpPr>
        <p:sp>
          <p:nvSpPr>
            <p:cNvPr id="6" name="Pfeil nach rechts 5"/>
            <p:cNvSpPr/>
            <p:nvPr/>
          </p:nvSpPr>
          <p:spPr>
            <a:xfrm>
              <a:off x="3189813" y="3273807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89357" y="3014504"/>
              <a:ext cx="3304380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dirty="0" smtClean="0"/>
            </a:p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§§ 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 und 17 </a:t>
              </a:r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GKG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829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64455" y="2586858"/>
            <a:ext cx="7764444" cy="23534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800" dirty="0" smtClean="0"/>
              <a:t>die </a:t>
            </a:r>
            <a:r>
              <a:rPr lang="de-DE" sz="2800" dirty="0"/>
              <a:t>durch gerichtliche Entscheidung (Urteil, Beschluss) oder gerichtlichen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Vergleich</a:t>
            </a:r>
            <a:r>
              <a:rPr lang="de-DE" sz="2800" dirty="0"/>
              <a:t> </a:t>
            </a:r>
            <a:endParaRPr lang="de-DE" sz="2800" dirty="0" smtClean="0"/>
          </a:p>
          <a:p>
            <a:pPr marL="366710" lvl="1" indent="0">
              <a:buNone/>
            </a:pPr>
            <a:r>
              <a:rPr lang="de-DE" sz="2800" i="1" dirty="0" smtClean="0"/>
              <a:t>(</a:t>
            </a:r>
            <a:r>
              <a:rPr lang="de-DE" sz="2800" i="1" dirty="0"/>
              <a:t>vgl. § 794 Abs. 1 S. 1 Nr. 1 ZPO) </a:t>
            </a:r>
            <a:r>
              <a:rPr lang="de-DE" sz="2800" dirty="0"/>
              <a:t>begründete Pflicht zur Zahlung der Verfahrenskosten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89349" y="1513253"/>
            <a:ext cx="547211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580966">
            <a:off x="2656262" y="4444030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Wem wurden die Kosten auferlegt?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80185" y="2866381"/>
            <a:ext cx="4078400" cy="914400"/>
            <a:chOff x="389357" y="3014504"/>
            <a:chExt cx="4078400" cy="914400"/>
          </a:xfrm>
        </p:grpSpPr>
        <p:sp>
          <p:nvSpPr>
            <p:cNvPr id="6" name="Pfeil nach rechts 5"/>
            <p:cNvSpPr/>
            <p:nvPr/>
          </p:nvSpPr>
          <p:spPr>
            <a:xfrm>
              <a:off x="3489349" y="3264694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89357" y="3014504"/>
              <a:ext cx="3525418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Kostenentscheidung/-regelung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988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64455" y="2586857"/>
            <a:ext cx="7764444" cy="275666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800" dirty="0"/>
              <a:t>Das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GKG</a:t>
            </a:r>
            <a:r>
              <a:rPr lang="de-DE" sz="2800" dirty="0"/>
              <a:t> nimmt in erster Linie den </a:t>
            </a:r>
            <a:r>
              <a:rPr lang="de-DE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Verursacher</a:t>
            </a:r>
            <a:r>
              <a:rPr lang="de-DE" sz="2800" b="1" dirty="0"/>
              <a:t>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Antragsteller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de-DE" sz="2800" b="1" dirty="0"/>
              <a:t> </a:t>
            </a:r>
            <a:r>
              <a:rPr lang="de-DE" sz="2800" dirty="0"/>
              <a:t>in Anspruch (vgl. §§ </a:t>
            </a:r>
            <a:r>
              <a:rPr lang="de-DE" sz="2800" b="1" dirty="0"/>
              <a:t>22</a:t>
            </a:r>
            <a:r>
              <a:rPr lang="de-DE" sz="2800" dirty="0"/>
              <a:t>, 28 GKG) und bei Vorliegen einer </a:t>
            </a:r>
            <a:r>
              <a:rPr lang="de-DE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Kostenentscheidung</a:t>
            </a:r>
            <a:r>
              <a:rPr lang="de-DE" sz="2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/-regelung</a:t>
            </a:r>
            <a:r>
              <a:rPr lang="de-DE" sz="2800" dirty="0">
                <a:solidFill>
                  <a:schemeClr val="accent2"/>
                </a:solidFill>
              </a:rPr>
              <a:t> </a:t>
            </a:r>
            <a:r>
              <a:rPr lang="de-DE" sz="2800" dirty="0"/>
              <a:t>dann den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</a:rPr>
              <a:t>Entscheidungs- bzw. </a:t>
            </a:r>
            <a:r>
              <a:rPr lang="de-DE" sz="28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Übernahmeschuldner</a:t>
            </a:r>
            <a:r>
              <a:rPr lang="de-DE" sz="2800" b="1" dirty="0"/>
              <a:t> </a:t>
            </a:r>
            <a:r>
              <a:rPr lang="de-DE" sz="2800" dirty="0"/>
              <a:t>(vgl. </a:t>
            </a:r>
            <a:r>
              <a:rPr lang="de-DE" sz="2800" b="1" dirty="0"/>
              <a:t>§ 29 Nr. 1. und 2</a:t>
            </a:r>
            <a:r>
              <a:rPr lang="de-DE" sz="2800" dirty="0"/>
              <a:t>. GKG).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89349" y="1513253"/>
            <a:ext cx="547211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20567514">
            <a:off x="9717769" y="4217889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Wem wurden die Kosten auferlegt?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29 Nr.1.+2. 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80185" y="2866381"/>
            <a:ext cx="4078400" cy="914400"/>
            <a:chOff x="389357" y="3014504"/>
            <a:chExt cx="4078400" cy="914400"/>
          </a:xfrm>
        </p:grpSpPr>
        <p:sp>
          <p:nvSpPr>
            <p:cNvPr id="6" name="Pfeil nach rechts 5"/>
            <p:cNvSpPr/>
            <p:nvPr/>
          </p:nvSpPr>
          <p:spPr>
            <a:xfrm>
              <a:off x="3489349" y="3264694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89357" y="3014504"/>
              <a:ext cx="3525418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Kostenschuldner</a:t>
              </a:r>
            </a:p>
          </p:txBody>
        </p:sp>
      </p:grpSp>
      <p:sp>
        <p:nvSpPr>
          <p:cNvPr id="12" name="Gefaltete Ecke 11"/>
          <p:cNvSpPr/>
          <p:nvPr/>
        </p:nvSpPr>
        <p:spPr>
          <a:xfrm rot="580966">
            <a:off x="3373733" y="3305108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Wer hat den Antrag gestellt?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22 I 1 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0605186">
            <a:off x="596856" y="416256"/>
            <a:ext cx="1985041" cy="182880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ist das?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 flipV="1">
            <a:off x="2376553" y="4535807"/>
            <a:ext cx="1592828" cy="4368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1731674" y="5200746"/>
            <a:ext cx="8140989" cy="3861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e Legende 6"/>
          <p:cNvSpPr/>
          <p:nvPr/>
        </p:nvSpPr>
        <p:spPr>
          <a:xfrm>
            <a:off x="291685" y="4130204"/>
            <a:ext cx="2477202" cy="1115697"/>
          </a:xfrm>
          <a:prstGeom prst="wedgeEllipseCallout">
            <a:avLst>
              <a:gd name="adj1" fmla="val -25447"/>
              <a:gd name="adj2" fmla="val 817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…. das sind wichtige §§ !!</a:t>
            </a:r>
            <a:endParaRPr lang="de-DE" sz="2400" dirty="0">
              <a:solidFill>
                <a:schemeClr val="bg1"/>
              </a:solidFill>
            </a:endParaRPr>
          </a:p>
        </p:txBody>
      </p:sp>
      <p:pic>
        <p:nvPicPr>
          <p:cNvPr id="21" name="Grafik 20" descr="Ein Bild, das Entwurf, Cartoon, Menschliches Gesicht, Darstellung enthält.&#10;&#10;Automatisch generierte Beschreibung">
            <a:extLst>
              <a:ext uri="{FF2B5EF4-FFF2-40B4-BE49-F238E27FC236}">
                <a16:creationId xmlns:a16="http://schemas.microsoft.com/office/drawing/2014/main" id="{2E5F6560-1092-D3CC-87A8-16B8C4A88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969" y="4936185"/>
            <a:ext cx="1455482" cy="167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1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2" grpId="0" animBg="1"/>
      <p:bldP spid="13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318019" y="2598965"/>
            <a:ext cx="7764444" cy="14888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Abs.1 S.1 GKG haftet der Antragsteller für alle Kosten des Rechtsstreits, er hat also immer eine </a:t>
            </a:r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de-DE" sz="2800" dirty="0"/>
              <a:t>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89349" y="1513253"/>
            <a:ext cx="547211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12"/>
          <p:cNvSpPr/>
          <p:nvPr/>
        </p:nvSpPr>
        <p:spPr>
          <a:xfrm rot="20605186">
            <a:off x="596856" y="416256"/>
            <a:ext cx="1985041" cy="182880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ist das?</a:t>
            </a:r>
          </a:p>
        </p:txBody>
      </p:sp>
      <p:sp>
        <p:nvSpPr>
          <p:cNvPr id="7" name="Ovale Legende 6"/>
          <p:cNvSpPr/>
          <p:nvPr/>
        </p:nvSpPr>
        <p:spPr>
          <a:xfrm>
            <a:off x="7313420" y="3775335"/>
            <a:ext cx="2477202" cy="1115697"/>
          </a:xfrm>
          <a:prstGeom prst="wedgeEllipseCallout">
            <a:avLst>
              <a:gd name="adj1" fmla="val 58183"/>
              <a:gd name="adj2" fmla="val 5225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…. das </a:t>
            </a:r>
            <a:r>
              <a:rPr lang="de-DE" sz="2400" dirty="0" smtClean="0">
                <a:solidFill>
                  <a:schemeClr val="bg1"/>
                </a:solidFill>
              </a:rPr>
              <a:t>ist wichtig !!</a:t>
            </a:r>
            <a:endParaRPr lang="de-DE" sz="2400" dirty="0">
              <a:solidFill>
                <a:schemeClr val="bg1"/>
              </a:solidFill>
            </a:endParaRPr>
          </a:p>
        </p:txBody>
      </p:sp>
      <p:pic>
        <p:nvPicPr>
          <p:cNvPr id="21" name="Grafik 20" descr="Ein Bild, das Entwurf, Cartoon, Menschliches Gesicht, Darstellung enthält.&#10;&#10;Automatisch generierte Beschreibung">
            <a:extLst>
              <a:ext uri="{FF2B5EF4-FFF2-40B4-BE49-F238E27FC236}">
                <a16:creationId xmlns:a16="http://schemas.microsoft.com/office/drawing/2014/main" id="{2E5F6560-1092-D3CC-87A8-16B8C4A88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370" y="3693046"/>
            <a:ext cx="2399613" cy="276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0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/>
          <p:cNvSpPr/>
          <p:nvPr/>
        </p:nvSpPr>
        <p:spPr>
          <a:xfrm>
            <a:off x="4141372" y="4006063"/>
            <a:ext cx="7764444" cy="173348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endParaRPr lang="de-DE" sz="2800" dirty="0" smtClean="0"/>
          </a:p>
          <a:p>
            <a:pPr marL="366710" lvl="1" indent="0">
              <a:buNone/>
            </a:pPr>
            <a:r>
              <a:rPr lang="de-DE" sz="2800" dirty="0" smtClean="0"/>
              <a:t>Als </a:t>
            </a:r>
            <a:r>
              <a:rPr lang="de-DE" sz="2800" dirty="0"/>
              <a:t>„</a:t>
            </a:r>
            <a:r>
              <a:rPr lang="de-DE" sz="2800" b="1" dirty="0"/>
              <a:t>Erstschuldner“ </a:t>
            </a:r>
            <a:r>
              <a:rPr lang="de-DE" sz="2800" dirty="0"/>
              <a:t>haftet regelmäßig derjenige, der den Prozess verloren oder die Kosten übernommen hat (§ 29 Nr. 1. und 2. GKG) = 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64455" y="2438723"/>
            <a:ext cx="7764444" cy="141364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800"/>
              <a:t>Für die Gerichtskosten gibt es Erstschuldner, ggf. Mit- und Zweitschuldner.</a:t>
            </a:r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3491985" y="1370626"/>
            <a:ext cx="547211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218339">
            <a:off x="2429750" y="4336278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Entscheidungs-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bzw. Übernahme-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0605186">
            <a:off x="596856" y="416256"/>
            <a:ext cx="1985041" cy="182880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377192" y="2714893"/>
            <a:ext cx="4093635" cy="1650721"/>
            <a:chOff x="377192" y="2584805"/>
            <a:chExt cx="4093635" cy="1650721"/>
          </a:xfrm>
        </p:grpSpPr>
        <p:grpSp>
          <p:nvGrpSpPr>
            <p:cNvPr id="11" name="Gruppieren 10"/>
            <p:cNvGrpSpPr/>
            <p:nvPr/>
          </p:nvGrpSpPr>
          <p:grpSpPr>
            <a:xfrm>
              <a:off x="377192" y="2584805"/>
              <a:ext cx="4093635" cy="914400"/>
              <a:chOff x="386364" y="2732928"/>
              <a:chExt cx="4093635" cy="914400"/>
            </a:xfrm>
          </p:grpSpPr>
          <p:sp>
            <p:nvSpPr>
              <p:cNvPr id="6" name="Pfeil nach rechts 5"/>
              <p:cNvSpPr/>
              <p:nvPr/>
            </p:nvSpPr>
            <p:spPr>
              <a:xfrm>
                <a:off x="3501591" y="2890235"/>
                <a:ext cx="978408" cy="484632"/>
              </a:xfrm>
              <a:prstGeom prst="rightArrow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" name="Abgerundetes Rechteck 4"/>
              <p:cNvSpPr/>
              <p:nvPr/>
            </p:nvSpPr>
            <p:spPr>
              <a:xfrm>
                <a:off x="386364" y="2732928"/>
                <a:ext cx="3525418" cy="9144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Erst- und Zweitschuldner</a:t>
                </a:r>
                <a:endPara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6" name="Pfeil nach rechts 15"/>
            <p:cNvSpPr/>
            <p:nvPr/>
          </p:nvSpPr>
          <p:spPr>
            <a:xfrm rot="2742711">
              <a:off x="3570820" y="3504006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Gefaltete Ecke 17"/>
          <p:cNvSpPr/>
          <p:nvPr/>
        </p:nvSpPr>
        <p:spPr>
          <a:xfrm rot="20630676">
            <a:off x="10413714" y="4830566"/>
            <a:ext cx="1447034" cy="1384041"/>
          </a:xfrm>
          <a:prstGeom prst="foldedCorner">
            <a:avLst/>
          </a:prstGeom>
          <a:solidFill>
            <a:srgbClr val="F0A4B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…puh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anz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chön viel! </a:t>
            </a:r>
          </a:p>
        </p:txBody>
      </p:sp>
    </p:spTree>
    <p:extLst>
      <p:ext uri="{BB962C8B-B14F-4D97-AF65-F5344CB8AC3E}">
        <p14:creationId xmlns:p14="http://schemas.microsoft.com/office/powerpoint/2010/main" val="157580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4" grpId="0" animBg="1"/>
      <p:bldP spid="10" grpId="0" animBg="1"/>
      <p:bldP spid="13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/>
          <p:cNvSpPr/>
          <p:nvPr/>
        </p:nvSpPr>
        <p:spPr>
          <a:xfrm>
            <a:off x="1545438" y="4664599"/>
            <a:ext cx="7764444" cy="17974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400" b="1" dirty="0" smtClean="0"/>
              <a:t>Haften 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mehrere Streitgenossen </a:t>
            </a:r>
            <a:r>
              <a:rPr lang="de-DE" sz="2400" b="1" dirty="0"/>
              <a:t>(mehrere Kläger oder mehrere Beklagte) gemeinschaftlich für die Kosten, so sind sie 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untereinander jeweils Mitschuldner</a:t>
            </a:r>
            <a:r>
              <a:rPr lang="de-DE" sz="2400" b="1" dirty="0"/>
              <a:t>.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164455" y="2521133"/>
            <a:ext cx="7764444" cy="194595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0" lvl="1" indent="0">
              <a:buNone/>
            </a:pPr>
            <a:r>
              <a:rPr lang="de-DE" sz="2400" b="1" dirty="0"/>
              <a:t>Ist der „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Erstschuldner</a:t>
            </a:r>
            <a:r>
              <a:rPr lang="de-DE" sz="2400" b="1" dirty="0"/>
              <a:t>“ zahlungsunfähig, muss der Antragsteller der jeweiligen gerichtlichen Maßnahme </a:t>
            </a:r>
            <a:r>
              <a:rPr lang="de-DE" sz="2400" b="1" dirty="0" smtClean="0"/>
              <a:t>als 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Zweitschuldner</a:t>
            </a:r>
            <a:r>
              <a:rPr lang="de-DE" sz="2400" b="1" dirty="0"/>
              <a:t> für die Gerichtskosten aufkommen. </a:t>
            </a:r>
            <a:r>
              <a:rPr lang="de-DE" sz="2800" b="1" dirty="0"/>
              <a:t>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91985" y="1370626"/>
            <a:ext cx="547211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Gefaltete Ecke 9"/>
          <p:cNvSpPr/>
          <p:nvPr/>
        </p:nvSpPr>
        <p:spPr>
          <a:xfrm rot="21158219">
            <a:off x="9093321" y="4293211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meist der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637402">
            <a:off x="596856" y="416256"/>
            <a:ext cx="1985041" cy="182880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394304" y="3322849"/>
            <a:ext cx="4093635" cy="1650721"/>
            <a:chOff x="377192" y="2584805"/>
            <a:chExt cx="4093635" cy="1650721"/>
          </a:xfrm>
        </p:grpSpPr>
        <p:grpSp>
          <p:nvGrpSpPr>
            <p:cNvPr id="11" name="Gruppieren 10"/>
            <p:cNvGrpSpPr/>
            <p:nvPr/>
          </p:nvGrpSpPr>
          <p:grpSpPr>
            <a:xfrm>
              <a:off x="377192" y="2584805"/>
              <a:ext cx="4093635" cy="914400"/>
              <a:chOff x="386364" y="2732928"/>
              <a:chExt cx="4093635" cy="914400"/>
            </a:xfrm>
          </p:grpSpPr>
          <p:sp>
            <p:nvSpPr>
              <p:cNvPr id="6" name="Pfeil nach rechts 5"/>
              <p:cNvSpPr/>
              <p:nvPr/>
            </p:nvSpPr>
            <p:spPr>
              <a:xfrm>
                <a:off x="3501591" y="2890235"/>
                <a:ext cx="978408" cy="484632"/>
              </a:xfrm>
              <a:prstGeom prst="rightArrow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" name="Abgerundetes Rechteck 4"/>
              <p:cNvSpPr/>
              <p:nvPr/>
            </p:nvSpPr>
            <p:spPr>
              <a:xfrm>
                <a:off x="386364" y="2732928"/>
                <a:ext cx="3525418" cy="9144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Mit- und Zweitschuldner</a:t>
                </a:r>
                <a:endPara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6" name="Pfeil nach rechts 15"/>
            <p:cNvSpPr/>
            <p:nvPr/>
          </p:nvSpPr>
          <p:spPr>
            <a:xfrm rot="2742711">
              <a:off x="3570820" y="3504006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Gefaltete Ecke 17"/>
          <p:cNvSpPr/>
          <p:nvPr/>
        </p:nvSpPr>
        <p:spPr>
          <a:xfrm rot="21158219">
            <a:off x="9944685" y="91342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§ 31 II S.1 GKG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9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4" grpId="0" animBg="1"/>
      <p:bldP spid="10" grpId="0" animBg="1"/>
      <p:bldP spid="13" grpId="0" animBg="1"/>
      <p:bldP spid="1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658</Words>
  <Application>Microsoft Office PowerPoint</Application>
  <PresentationFormat>Breitbild</PresentationFormat>
  <Paragraphs>132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Symbol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34</cp:revision>
  <dcterms:created xsi:type="dcterms:W3CDTF">2023-05-04T13:22:15Z</dcterms:created>
  <dcterms:modified xsi:type="dcterms:W3CDTF">2024-03-15T09:08:31Z</dcterms:modified>
</cp:coreProperties>
</file>