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2" r:id="rId2"/>
    <p:sldId id="293" r:id="rId3"/>
    <p:sldId id="442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2" r:id="rId12"/>
    <p:sldId id="304" r:id="rId13"/>
    <p:sldId id="305" r:id="rId14"/>
    <p:sldId id="306" r:id="rId15"/>
    <p:sldId id="440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310708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840749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362726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589272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559832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157919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47278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479691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308482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236649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409380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4/7/2026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135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/>
  </p:transition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sca_esv=a8424e5f7dad53ec&amp;q=Eintragungsantrag&amp;sa=X&amp;ved=2ahUKEwjm1bHej--SAxV7hf0HHegnL2cQgK4QegQIARAB&amp;biw=1912&amp;bih=1044&amp;dpr=1&amp;mstk=AUtExfBUFpA2p-kWyH8tsV66xG5qeAHnIa6poxt7TnRLSDX0_YUXqwB0x2Npip9KohDcqTH2vulL8mBEjMbXO8FGWv3mYnomB47ZlmPE4ApVPJTWXEpMIvliMDhufvE6kftDtE4&amp;csui=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hyperlink" Target="https://www.google.com/search?sca_esv=a8424e5f7dad53ec&amp;q=Eintragungsbewilligung&amp;sa=X&amp;ved=2ahUKEwjm1bHej--SAxV7hf0HHegnL2cQgK4QegQIARAC&amp;biw=1912&amp;bih=1044&amp;dpr=1&amp;mstk=AUtExfBUFpA2p-kWyH8tsV66xG5qeAHnIa6poxt7TnRLSDX0_YUXqwB0x2Npip9KohDcqTH2vulL8mBEjMbXO8FGWv3mYnomB47ZlmPE4ApVPJTWXEpMIvliMDhufvE6kftDtE4&amp;csui=3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9709" y="1022350"/>
            <a:ext cx="709613" cy="2095500"/>
            <a:chOff x="0" y="0"/>
            <a:chExt cx="1419225" cy="4191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9225" cy="4191000"/>
            </a:xfrm>
            <a:custGeom>
              <a:avLst/>
              <a:gdLst/>
              <a:ahLst/>
              <a:cxnLst/>
              <a:rect l="l" t="t" r="r" b="b"/>
              <a:pathLst>
                <a:path w="1419225" h="4191000">
                  <a:moveTo>
                    <a:pt x="1419225" y="4191000"/>
                  </a:moveTo>
                  <a:lnTo>
                    <a:pt x="0" y="3034919"/>
                  </a:lnTo>
                  <a:lnTo>
                    <a:pt x="0" y="0"/>
                  </a:lnTo>
                  <a:lnTo>
                    <a:pt x="1419225" y="1156081"/>
                  </a:lnTo>
                  <a:lnTo>
                    <a:pt x="1419225" y="4191000"/>
                  </a:lnTo>
                  <a:close/>
                </a:path>
              </a:pathLst>
            </a:custGeom>
            <a:solidFill>
              <a:srgbClr val="795833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09709" y="837743"/>
            <a:ext cx="403225" cy="1705432"/>
            <a:chOff x="0" y="0"/>
            <a:chExt cx="806450" cy="34108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6450" cy="3410839"/>
            </a:xfrm>
            <a:custGeom>
              <a:avLst/>
              <a:gdLst/>
              <a:ahLst/>
              <a:cxnLst/>
              <a:rect l="l" t="t" r="r" b="b"/>
              <a:pathLst>
                <a:path w="806450" h="3410839">
                  <a:moveTo>
                    <a:pt x="806450" y="3035681"/>
                  </a:moveTo>
                  <a:lnTo>
                    <a:pt x="0" y="3410839"/>
                  </a:lnTo>
                  <a:lnTo>
                    <a:pt x="0" y="366014"/>
                  </a:lnTo>
                  <a:lnTo>
                    <a:pt x="806450" y="0"/>
                  </a:lnTo>
                  <a:lnTo>
                    <a:pt x="806450" y="3035681"/>
                  </a:lnTo>
                  <a:close/>
                </a:path>
              </a:pathLst>
            </a:custGeom>
            <a:solidFill>
              <a:srgbClr val="51ABB2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4659" y="640893"/>
            <a:ext cx="168275" cy="1713192"/>
            <a:chOff x="0" y="0"/>
            <a:chExt cx="336550" cy="34263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6550" cy="3426333"/>
            </a:xfrm>
            <a:custGeom>
              <a:avLst/>
              <a:gdLst/>
              <a:ahLst/>
              <a:cxnLst/>
              <a:rect l="l" t="t" r="r" b="b"/>
              <a:pathLst>
                <a:path w="336550" h="3426333">
                  <a:moveTo>
                    <a:pt x="336550" y="3426333"/>
                  </a:moveTo>
                  <a:lnTo>
                    <a:pt x="0" y="3091180"/>
                  </a:lnTo>
                  <a:lnTo>
                    <a:pt x="0" y="0"/>
                  </a:lnTo>
                  <a:lnTo>
                    <a:pt x="336550" y="338328"/>
                  </a:lnTo>
                  <a:lnTo>
                    <a:pt x="336550" y="3426333"/>
                  </a:lnTo>
                  <a:close/>
                </a:path>
              </a:pathLst>
            </a:custGeom>
            <a:solidFill>
              <a:srgbClr val="795833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223206" y="635718"/>
            <a:ext cx="328613" cy="1742357"/>
            <a:chOff x="0" y="0"/>
            <a:chExt cx="657225" cy="34847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7225" cy="3484753"/>
            </a:xfrm>
            <a:custGeom>
              <a:avLst/>
              <a:gdLst/>
              <a:ahLst/>
              <a:cxnLst/>
              <a:rect l="l" t="t" r="r" b="b"/>
              <a:pathLst>
                <a:path w="657225" h="3484753">
                  <a:moveTo>
                    <a:pt x="657225" y="3087497"/>
                  </a:moveTo>
                  <a:lnTo>
                    <a:pt x="0" y="3484753"/>
                  </a:lnTo>
                  <a:lnTo>
                    <a:pt x="0" y="397256"/>
                  </a:lnTo>
                  <a:lnTo>
                    <a:pt x="657225" y="0"/>
                  </a:lnTo>
                  <a:lnTo>
                    <a:pt x="657225" y="3087497"/>
                  </a:lnTo>
                  <a:close/>
                </a:path>
              </a:pathLst>
            </a:custGeom>
            <a:solidFill>
              <a:srgbClr val="795833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44056" y="635717"/>
            <a:ext cx="10907865" cy="1541456"/>
            <a:chOff x="0" y="0"/>
            <a:chExt cx="21815730" cy="308291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815679" cy="3082925"/>
            </a:xfrm>
            <a:custGeom>
              <a:avLst/>
              <a:gdLst/>
              <a:ahLst/>
              <a:cxnLst/>
              <a:rect l="l" t="t" r="r" b="b"/>
              <a:pathLst>
                <a:path w="21815679" h="3082925">
                  <a:moveTo>
                    <a:pt x="0" y="0"/>
                  </a:moveTo>
                  <a:lnTo>
                    <a:pt x="21815679" y="0"/>
                  </a:lnTo>
                  <a:lnTo>
                    <a:pt x="21815679" y="3082925"/>
                  </a:lnTo>
                  <a:lnTo>
                    <a:pt x="0" y="3082925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58507" y="800392"/>
            <a:ext cx="10264699" cy="1212102"/>
            <a:chOff x="0" y="0"/>
            <a:chExt cx="20529398" cy="24242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529393" cy="2424206"/>
            </a:xfrm>
            <a:custGeom>
              <a:avLst/>
              <a:gdLst/>
              <a:ahLst/>
              <a:cxnLst/>
              <a:rect l="l" t="t" r="r" b="b"/>
              <a:pathLst>
                <a:path w="20529393" h="2424206">
                  <a:moveTo>
                    <a:pt x="0" y="0"/>
                  </a:moveTo>
                  <a:lnTo>
                    <a:pt x="20529393" y="0"/>
                  </a:lnTo>
                  <a:lnTo>
                    <a:pt x="20529393" y="2424206"/>
                  </a:lnTo>
                  <a:lnTo>
                    <a:pt x="0" y="2424206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5009" b="-115008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57150"/>
              <a:ext cx="20529398" cy="236705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320"/>
                </a:lnSpc>
              </a:pPr>
              <a:r>
                <a:rPr lang="en-US" sz="4000">
                  <a:solidFill>
                    <a:srgbClr val="F0DFC8"/>
                  </a:solidFill>
                  <a:latin typeface="Nickainley"/>
                  <a:ea typeface="Nickainley"/>
                  <a:cs typeface="Nickainley"/>
                  <a:sym typeface="Nickainley"/>
                </a:rPr>
                <a:t>Antragsprinzip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339819" y="2514081"/>
            <a:ext cx="9516337" cy="44114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432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Recoleta"/>
                <a:ea typeface="Recoleta"/>
                <a:cs typeface="Recoleta"/>
                <a:sym typeface="Recoleta"/>
              </a:rPr>
              <a:t>• </a:t>
            </a:r>
            <a:r>
              <a:rPr lang="en-US" sz="4000" dirty="0" err="1">
                <a:solidFill>
                  <a:srgbClr val="000000"/>
                </a:solidFill>
                <a:latin typeface="Recoleta"/>
                <a:ea typeface="Recoleta"/>
                <a:cs typeface="Recoleta"/>
                <a:sym typeface="Recoleta"/>
              </a:rPr>
              <a:t>Grundbucheinträge</a:t>
            </a:r>
            <a:r>
              <a:rPr lang="en-US" sz="4000" dirty="0">
                <a:solidFill>
                  <a:srgbClr val="000000"/>
                </a:solidFill>
                <a:latin typeface="Recoleta"/>
                <a:ea typeface="Recoleta"/>
                <a:cs typeface="Recoleta"/>
                <a:sym typeface="Recoleta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ecoleta"/>
                <a:ea typeface="Recoleta"/>
                <a:cs typeface="Recoleta"/>
                <a:sym typeface="Recoleta"/>
              </a:rPr>
              <a:t>passieren</a:t>
            </a:r>
            <a:r>
              <a:rPr lang="en-US" sz="4000" dirty="0">
                <a:solidFill>
                  <a:srgbClr val="000000"/>
                </a:solidFill>
                <a:latin typeface="Recoleta"/>
                <a:ea typeface="Recoleta"/>
                <a:cs typeface="Recoleta"/>
                <a:sym typeface="Recoleta"/>
              </a:rPr>
              <a:t> in der Regel </a:t>
            </a:r>
            <a:r>
              <a:rPr lang="en-US" sz="4000" dirty="0" err="1">
                <a:solidFill>
                  <a:srgbClr val="000000"/>
                </a:solidFill>
                <a:latin typeface="Recoleta"/>
                <a:ea typeface="Recoleta"/>
                <a:cs typeface="Recoleta"/>
                <a:sym typeface="Recoleta"/>
              </a:rPr>
              <a:t>nur</a:t>
            </a:r>
            <a:r>
              <a:rPr lang="en-US" sz="4000" dirty="0">
                <a:solidFill>
                  <a:srgbClr val="000000"/>
                </a:solidFill>
                <a:latin typeface="Recoleta"/>
                <a:ea typeface="Recoleta"/>
                <a:cs typeface="Recoleta"/>
                <a:sym typeface="Recoleta"/>
              </a:rPr>
              <a:t> auf </a:t>
            </a:r>
            <a:r>
              <a:rPr lang="en-US" sz="4000" dirty="0" err="1">
                <a:solidFill>
                  <a:srgbClr val="000000"/>
                </a:solidFill>
                <a:latin typeface="Recoleta"/>
                <a:ea typeface="Recoleta"/>
                <a:cs typeface="Recoleta"/>
                <a:sym typeface="Recoleta"/>
              </a:rPr>
              <a:t>Antrag</a:t>
            </a:r>
            <a:r>
              <a:rPr lang="en-US" sz="4000" dirty="0">
                <a:solidFill>
                  <a:srgbClr val="000000"/>
                </a:solidFill>
                <a:latin typeface="Recoleta"/>
                <a:ea typeface="Recoleta"/>
                <a:cs typeface="Recoleta"/>
                <a:sym typeface="Recoleta"/>
              </a:rPr>
              <a:t> §13 Abs. 1 S. 1 GBO</a:t>
            </a:r>
          </a:p>
          <a:p>
            <a:pPr algn="ctr" defTabSz="609630">
              <a:lnSpc>
                <a:spcPts val="4320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Recoleta"/>
              <a:ea typeface="Recoleta"/>
              <a:cs typeface="Recoleta"/>
              <a:sym typeface="Recoleta"/>
            </a:endParaRPr>
          </a:p>
          <a:p>
            <a:pPr algn="ctr" defTabSz="609630">
              <a:lnSpc>
                <a:spcPts val="432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Recoleta"/>
                <a:ea typeface="Recoleta"/>
                <a:cs typeface="Recoleta"/>
                <a:sym typeface="Recoleta"/>
              </a:rPr>
              <a:t>• </a:t>
            </a:r>
            <a:r>
              <a:rPr lang="en-US" sz="4000" dirty="0" err="1">
                <a:solidFill>
                  <a:srgbClr val="000000"/>
                </a:solidFill>
                <a:latin typeface="Recoleta"/>
                <a:ea typeface="Recoleta"/>
                <a:cs typeface="Recoleta"/>
                <a:sym typeface="Recoleta"/>
              </a:rPr>
              <a:t>Grundbuchamt</a:t>
            </a:r>
            <a:r>
              <a:rPr lang="en-US" sz="4000" dirty="0">
                <a:solidFill>
                  <a:srgbClr val="000000"/>
                </a:solidFill>
                <a:latin typeface="Recoleta"/>
                <a:ea typeface="Recoleta"/>
                <a:cs typeface="Recoleta"/>
                <a:sym typeface="Recoleta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ecoleta"/>
                <a:ea typeface="Recoleta"/>
                <a:cs typeface="Recoleta"/>
                <a:sym typeface="Recoleta"/>
              </a:rPr>
              <a:t>wird</a:t>
            </a:r>
            <a:r>
              <a:rPr lang="en-US" sz="4000" dirty="0">
                <a:solidFill>
                  <a:srgbClr val="000000"/>
                </a:solidFill>
                <a:latin typeface="Recoleta"/>
                <a:ea typeface="Recoleta"/>
                <a:cs typeface="Recoleta"/>
                <a:sym typeface="Recoleta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ecoleta"/>
                <a:ea typeface="Recoleta"/>
                <a:cs typeface="Recoleta"/>
                <a:sym typeface="Recoleta"/>
              </a:rPr>
              <a:t>nur</a:t>
            </a:r>
            <a:r>
              <a:rPr lang="en-US" sz="4000" dirty="0">
                <a:solidFill>
                  <a:srgbClr val="000000"/>
                </a:solidFill>
                <a:latin typeface="Recoleta"/>
                <a:ea typeface="Recoleta"/>
                <a:cs typeface="Recoleta"/>
                <a:sym typeface="Recoleta"/>
              </a:rPr>
              <a:t> auf Interesse der </a:t>
            </a:r>
            <a:r>
              <a:rPr lang="en-US" sz="4000" dirty="0" err="1">
                <a:solidFill>
                  <a:srgbClr val="000000"/>
                </a:solidFill>
                <a:latin typeface="Recoleta"/>
                <a:ea typeface="Recoleta"/>
                <a:cs typeface="Recoleta"/>
                <a:sym typeface="Recoleta"/>
              </a:rPr>
              <a:t>Beteiligten</a:t>
            </a:r>
            <a:r>
              <a:rPr lang="en-US" sz="4000" dirty="0">
                <a:solidFill>
                  <a:srgbClr val="000000"/>
                </a:solidFill>
                <a:latin typeface="Recoleta"/>
                <a:ea typeface="Recoleta"/>
                <a:cs typeface="Recoleta"/>
                <a:sym typeface="Recoleta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ecoleta"/>
                <a:ea typeface="Recoleta"/>
                <a:cs typeface="Recoleta"/>
                <a:sym typeface="Recoleta"/>
              </a:rPr>
              <a:t>tätig</a:t>
            </a:r>
            <a:endParaRPr lang="en-US" sz="4000" dirty="0">
              <a:solidFill>
                <a:srgbClr val="000000"/>
              </a:solidFill>
              <a:latin typeface="Recoleta"/>
              <a:ea typeface="Recoleta"/>
              <a:cs typeface="Recoleta"/>
              <a:sym typeface="Recoleta"/>
            </a:endParaRPr>
          </a:p>
          <a:p>
            <a:pPr algn="ctr" defTabSz="609630">
              <a:lnSpc>
                <a:spcPts val="4320"/>
              </a:lnSpc>
              <a:spcBef>
                <a:spcPct val="0"/>
              </a:spcBef>
            </a:pPr>
            <a:endParaRPr lang="en-US" sz="4000" dirty="0">
              <a:solidFill>
                <a:srgbClr val="000000"/>
              </a:solidFill>
              <a:latin typeface="Recoleta"/>
              <a:ea typeface="Recoleta"/>
              <a:cs typeface="Recoleta"/>
              <a:sym typeface="Recoleta"/>
            </a:endParaRPr>
          </a:p>
          <a:p>
            <a:pPr algn="ctr" defTabSz="609630">
              <a:lnSpc>
                <a:spcPts val="4320"/>
              </a:lnSpc>
              <a:spcBef>
                <a:spcPct val="0"/>
              </a:spcBef>
            </a:pPr>
            <a:r>
              <a:rPr lang="en-US" sz="4000" dirty="0">
                <a:solidFill>
                  <a:srgbClr val="000000"/>
                </a:solidFill>
                <a:latin typeface="Recoleta"/>
                <a:ea typeface="Recoleta"/>
                <a:cs typeface="Recoleta"/>
                <a:sym typeface="Recoleta"/>
              </a:rPr>
              <a:t>• </a:t>
            </a:r>
            <a:r>
              <a:rPr lang="en-US" sz="4000" dirty="0" err="1">
                <a:solidFill>
                  <a:srgbClr val="000000"/>
                </a:solidFill>
                <a:latin typeface="Recoleta"/>
                <a:ea typeface="Recoleta"/>
                <a:cs typeface="Recoleta"/>
                <a:sym typeface="Recoleta"/>
              </a:rPr>
              <a:t>Antrag</a:t>
            </a:r>
            <a:r>
              <a:rPr lang="en-US" sz="4000" dirty="0">
                <a:solidFill>
                  <a:srgbClr val="000000"/>
                </a:solidFill>
                <a:latin typeface="Recoleta"/>
                <a:ea typeface="Recoleta"/>
                <a:cs typeface="Recoleta"/>
                <a:sym typeface="Recoleta"/>
              </a:rPr>
              <a:t> </a:t>
            </a:r>
            <a:r>
              <a:rPr lang="en-US" sz="4000" dirty="0" err="1">
                <a:solidFill>
                  <a:srgbClr val="000000"/>
                </a:solidFill>
                <a:latin typeface="Recoleta"/>
                <a:ea typeface="Recoleta"/>
                <a:cs typeface="Recoleta"/>
                <a:sym typeface="Recoleta"/>
              </a:rPr>
              <a:t>setzt</a:t>
            </a:r>
            <a:r>
              <a:rPr lang="en-US" sz="4000" dirty="0">
                <a:solidFill>
                  <a:srgbClr val="000000"/>
                </a:solidFill>
                <a:latin typeface="Recoleta"/>
                <a:ea typeface="Recoleta"/>
                <a:cs typeface="Recoleta"/>
                <a:sym typeface="Recoleta"/>
              </a:rPr>
              <a:t> das </a:t>
            </a:r>
            <a:r>
              <a:rPr lang="en-US" sz="4000" dirty="0" err="1">
                <a:solidFill>
                  <a:srgbClr val="000000"/>
                </a:solidFill>
                <a:latin typeface="Recoleta"/>
                <a:ea typeface="Recoleta"/>
                <a:cs typeface="Recoleta"/>
                <a:sym typeface="Recoleta"/>
              </a:rPr>
              <a:t>Verfahren</a:t>
            </a:r>
            <a:r>
              <a:rPr lang="en-US" sz="4000" dirty="0">
                <a:solidFill>
                  <a:srgbClr val="000000"/>
                </a:solidFill>
                <a:latin typeface="Recoleta"/>
                <a:ea typeface="Recoleta"/>
                <a:cs typeface="Recoleta"/>
                <a:sym typeface="Recoleta"/>
              </a:rPr>
              <a:t> in Gang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08698" y="1"/>
            <a:ext cx="1135069" cy="477996"/>
            <a:chOff x="0" y="0"/>
            <a:chExt cx="2270138" cy="9559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70125" cy="956056"/>
            </a:xfrm>
            <a:custGeom>
              <a:avLst/>
              <a:gdLst/>
              <a:ahLst/>
              <a:cxnLst/>
              <a:rect l="l" t="t" r="r" b="b"/>
              <a:pathLst>
                <a:path w="2270125" h="956056">
                  <a:moveTo>
                    <a:pt x="0" y="0"/>
                  </a:moveTo>
                  <a:lnTo>
                    <a:pt x="2270125" y="0"/>
                  </a:lnTo>
                  <a:lnTo>
                    <a:pt x="2266696" y="33655"/>
                  </a:lnTo>
                  <a:cubicBezTo>
                    <a:pt x="2159000" y="560070"/>
                    <a:pt x="1693291" y="956056"/>
                    <a:pt x="1135126" y="956056"/>
                  </a:cubicBezTo>
                  <a:cubicBezTo>
                    <a:pt x="576961" y="956056"/>
                    <a:pt x="111125" y="560070"/>
                    <a:pt x="3429" y="33655"/>
                  </a:cubicBezTo>
                  <a:close/>
                </a:path>
              </a:pathLst>
            </a:custGeom>
            <a:solidFill>
              <a:srgbClr val="51ABB2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38200" y="365126"/>
            <a:ext cx="10515600" cy="1325563"/>
            <a:chOff x="0" y="0"/>
            <a:chExt cx="21031200" cy="26511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31200" cy="2651127"/>
            </a:xfrm>
            <a:custGeom>
              <a:avLst/>
              <a:gdLst/>
              <a:ahLst/>
              <a:cxnLst/>
              <a:rect l="l" t="t" r="r" b="b"/>
              <a:pathLst>
                <a:path w="21031200" h="2651127">
                  <a:moveTo>
                    <a:pt x="0" y="0"/>
                  </a:moveTo>
                  <a:lnTo>
                    <a:pt x="21031200" y="0"/>
                  </a:lnTo>
                  <a:lnTo>
                    <a:pt x="21031200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4573" b="-104573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6675"/>
              <a:ext cx="21031200" cy="25844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752"/>
                </a:lnSpc>
              </a:pPr>
              <a:r>
                <a:rPr lang="en-US" sz="4400">
                  <a:solidFill>
                    <a:srgbClr val="303030"/>
                  </a:solidFill>
                  <a:latin typeface="Nickainley"/>
                  <a:ea typeface="Nickainley"/>
                  <a:cs typeface="Nickainley"/>
                  <a:sym typeface="Nickainley"/>
                </a:rPr>
                <a:t>Form und Inhalt des Antrages </a:t>
              </a:r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899160" y="1582677"/>
            <a:ext cx="10393680" cy="52065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2948"/>
              </a:lnSpc>
            </a:pPr>
            <a:r>
              <a:rPr lang="en-US" sz="2730" b="1" i="1" u="sng" dirty="0" err="1">
                <a:solidFill>
                  <a:srgbClr val="303030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Inhalt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: </a:t>
            </a:r>
          </a:p>
          <a:p>
            <a:pPr defTabSz="609630">
              <a:lnSpc>
                <a:spcPts val="2948"/>
              </a:lnSpc>
            </a:pPr>
            <a:endParaRPr lang="en-US" sz="273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89437" lvl="1" indent="-294718" defTabSz="609630">
              <a:lnSpc>
                <a:spcPts val="2948"/>
              </a:lnSpc>
              <a:buFont typeface="Arial"/>
              <a:buChar char="•"/>
            </a:pP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Erklärung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erforderlich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aus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der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hervorgeht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dass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eine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bestimmte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Eintragung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vorgenommen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werden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soll</a:t>
            </a:r>
            <a:endParaRPr lang="en-US" sz="273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294719" lvl="1" defTabSz="609630">
              <a:lnSpc>
                <a:spcPts val="2948"/>
              </a:lnSpc>
            </a:pPr>
            <a:endParaRPr lang="en-US" sz="273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89437" lvl="1" indent="-294718" defTabSz="609630">
              <a:lnSpc>
                <a:spcPts val="2948"/>
              </a:lnSpc>
              <a:buFont typeface="Arial"/>
              <a:buChar char="•"/>
            </a:pP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Willen des Antragstellers muss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zu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erkennen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sein</a:t>
            </a:r>
          </a:p>
          <a:p>
            <a:pPr defTabSz="609630">
              <a:lnSpc>
                <a:spcPts val="2948"/>
              </a:lnSpc>
            </a:pP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      →  das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Eintragung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bewilligt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ist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(§ 19 GBO)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ergibt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nicht    </a:t>
            </a:r>
          </a:p>
          <a:p>
            <a:pPr defTabSz="609630">
              <a:lnSpc>
                <a:spcPts val="2948"/>
              </a:lnSpc>
            </a:pP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          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gleich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dass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diese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auch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beantragt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werden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soll</a:t>
            </a:r>
            <a:endParaRPr lang="en-US" sz="273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defTabSz="609630">
              <a:lnSpc>
                <a:spcPts val="2948"/>
              </a:lnSpc>
            </a:pPr>
            <a:endParaRPr lang="en-US" sz="273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94087" lvl="1" indent="-247043" defTabSz="609630">
              <a:lnSpc>
                <a:spcPts val="2948"/>
              </a:lnSpc>
              <a:buFont typeface="Arial"/>
              <a:buChar char="•"/>
            </a:pP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Antrag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muss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erkennen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lassen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wer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der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Antragsteller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ist</a:t>
            </a:r>
            <a:endParaRPr lang="en-US" sz="273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247044" lvl="1" defTabSz="609630">
              <a:lnSpc>
                <a:spcPts val="2948"/>
              </a:lnSpc>
            </a:pPr>
            <a:endParaRPr lang="en-US" sz="273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494087" lvl="1" indent="-247043" defTabSz="609630">
              <a:lnSpc>
                <a:spcPts val="2948"/>
              </a:lnSpc>
              <a:buFont typeface="Arial"/>
              <a:buChar char="•"/>
            </a:pP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Inhalt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der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begehrten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Eintragung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muss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erkennbar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sein</a:t>
            </a:r>
          </a:p>
          <a:p>
            <a:pPr defTabSz="609630">
              <a:lnSpc>
                <a:spcPts val="2948"/>
              </a:lnSpc>
            </a:pP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     (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rechtsändernde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berichtigende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oder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73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löschende</a:t>
            </a:r>
            <a:r>
              <a:rPr lang="en-US" sz="273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Recht)</a:t>
            </a:r>
          </a:p>
          <a:p>
            <a:pPr marL="494087" lvl="1" indent="-247043" defTabSz="609630">
              <a:lnSpc>
                <a:spcPts val="2948"/>
              </a:lnSpc>
            </a:pPr>
            <a:endParaRPr lang="en-US" sz="273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8812"/>
            <a:ext cx="4167270" cy="6858000"/>
            <a:chOff x="0" y="0"/>
            <a:chExt cx="833454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34502" cy="13716000"/>
            </a:xfrm>
            <a:custGeom>
              <a:avLst/>
              <a:gdLst/>
              <a:ahLst/>
              <a:cxnLst/>
              <a:rect l="l" t="t" r="r" b="b"/>
              <a:pathLst>
                <a:path w="8334502" h="13716000">
                  <a:moveTo>
                    <a:pt x="0" y="0"/>
                  </a:moveTo>
                  <a:lnTo>
                    <a:pt x="4519041" y="0"/>
                  </a:lnTo>
                  <a:lnTo>
                    <a:pt x="4775581" y="164465"/>
                  </a:lnTo>
                  <a:cubicBezTo>
                    <a:pt x="6922770" y="1615059"/>
                    <a:pt x="8334502" y="4071620"/>
                    <a:pt x="8334502" y="6858000"/>
                  </a:cubicBezTo>
                  <a:cubicBezTo>
                    <a:pt x="8334502" y="9644380"/>
                    <a:pt x="6922770" y="12100941"/>
                    <a:pt x="4775581" y="13551536"/>
                  </a:cubicBezTo>
                  <a:lnTo>
                    <a:pt x="451904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86835" y="1153573"/>
            <a:ext cx="3200400" cy="4461163"/>
            <a:chOff x="0" y="0"/>
            <a:chExt cx="6400800" cy="89223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00800" cy="8922331"/>
            </a:xfrm>
            <a:custGeom>
              <a:avLst/>
              <a:gdLst/>
              <a:ahLst/>
              <a:cxnLst/>
              <a:rect l="l" t="t" r="r" b="b"/>
              <a:pathLst>
                <a:path w="6400800" h="8922331">
                  <a:moveTo>
                    <a:pt x="0" y="0"/>
                  </a:moveTo>
                  <a:lnTo>
                    <a:pt x="6400800" y="0"/>
                  </a:lnTo>
                  <a:lnTo>
                    <a:pt x="6400800" y="8922331"/>
                  </a:lnTo>
                  <a:lnTo>
                    <a:pt x="0" y="89223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28847" r="-128847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6675"/>
              <a:ext cx="6400800" cy="88556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752"/>
                </a:lnSpc>
              </a:pPr>
              <a:r>
                <a:rPr lang="en-US" sz="4400">
                  <a:solidFill>
                    <a:srgbClr val="F0DFC8"/>
                  </a:solidFill>
                  <a:latin typeface="Nickainley"/>
                  <a:ea typeface="Nickainley"/>
                  <a:cs typeface="Nickainley"/>
                  <a:sym typeface="Nickainley"/>
                </a:rPr>
                <a:t>Form des Antrages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447306" y="591344"/>
            <a:ext cx="7487531" cy="5585619"/>
            <a:chOff x="0" y="0"/>
            <a:chExt cx="14975063" cy="111712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975067" cy="11171239"/>
            </a:xfrm>
            <a:custGeom>
              <a:avLst/>
              <a:gdLst/>
              <a:ahLst/>
              <a:cxnLst/>
              <a:rect l="l" t="t" r="r" b="b"/>
              <a:pathLst>
                <a:path w="14975067" h="11171239">
                  <a:moveTo>
                    <a:pt x="0" y="0"/>
                  </a:moveTo>
                  <a:lnTo>
                    <a:pt x="14975067" y="0"/>
                  </a:lnTo>
                  <a:lnTo>
                    <a:pt x="14975067" y="11171239"/>
                  </a:lnTo>
                  <a:lnTo>
                    <a:pt x="0" y="1117123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49593" r="-41832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14975063" cy="111331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506755" lvl="1" indent="-253378" defTabSz="609630">
                <a:lnSpc>
                  <a:spcPts val="3024"/>
                </a:lnSpc>
                <a:buFont typeface="Arial"/>
                <a:buChar char="•"/>
              </a:pP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kann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schriftlich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gestellt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oder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zur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Niederschrift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eines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zur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Entgegennahme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zuständigen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Beamten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erklärt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warden</a:t>
              </a:r>
            </a:p>
            <a:p>
              <a:pPr marL="253377" lvl="1" defTabSz="609630">
                <a:lnSpc>
                  <a:spcPts val="3024"/>
                </a:lnSpc>
              </a:pPr>
              <a:endParaRPr lang="en-US" sz="28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506755" lvl="1" indent="-253378" defTabSz="609630">
                <a:lnSpc>
                  <a:spcPts val="3024"/>
                </a:lnSpc>
                <a:buFont typeface="Arial"/>
                <a:buChar char="•"/>
              </a:pP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sollte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der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Eintragungsantrag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zugleich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die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erforderliche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Eintragungsbewilligung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(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gemischter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Antrag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)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enthalten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,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dann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in der Form des § 29 GBO (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öffentliche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Urkunde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o.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öffentlich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beglaubigte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Urkunde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)</a:t>
              </a:r>
            </a:p>
            <a:p>
              <a:pPr defTabSz="609630">
                <a:lnSpc>
                  <a:spcPts val="3024"/>
                </a:lnSpc>
              </a:pPr>
              <a:endParaRPr lang="en-US" sz="28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defTabSz="609630">
                <a:lnSpc>
                  <a:spcPts val="3024"/>
                </a:lnSpc>
              </a:pPr>
              <a:endParaRPr lang="en-US" sz="28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defTabSz="609630">
                <a:lnSpc>
                  <a:spcPts val="3024"/>
                </a:lnSpc>
              </a:pPr>
              <a:r>
                <a:rPr lang="en-US" sz="2800" b="1" i="1" dirty="0" err="1">
                  <a:solidFill>
                    <a:srgbClr val="795833"/>
                  </a:solidFill>
                  <a:latin typeface="Inter Bold Italics"/>
                  <a:ea typeface="Inter Bold Italics"/>
                  <a:cs typeface="Inter Bold Italics"/>
                  <a:sym typeface="Inter Bold Italics"/>
                </a:rPr>
                <a:t>gemischter</a:t>
              </a:r>
              <a:r>
                <a:rPr lang="en-US" sz="2800" b="1" i="1" dirty="0">
                  <a:solidFill>
                    <a:srgbClr val="795833"/>
                  </a:solidFill>
                  <a:latin typeface="Inter Bold Italics"/>
                  <a:ea typeface="Inter Bold Italics"/>
                  <a:cs typeface="Inter Bold Italics"/>
                  <a:sym typeface="Inter Bold Italics"/>
                </a:rPr>
                <a:t> </a:t>
              </a:r>
              <a:r>
                <a:rPr lang="en-US" sz="2800" b="1" i="1" dirty="0" err="1">
                  <a:solidFill>
                    <a:srgbClr val="795833"/>
                  </a:solidFill>
                  <a:latin typeface="Inter Bold Italics"/>
                  <a:ea typeface="Inter Bold Italics"/>
                  <a:cs typeface="Inter Bold Italics"/>
                  <a:sym typeface="Inter Bold Italics"/>
                </a:rPr>
                <a:t>Antrag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= </a:t>
              </a:r>
              <a:r>
                <a:rPr lang="en-US" sz="2800" u="sng" dirty="0">
                  <a:solidFill>
                    <a:srgbClr val="F79646">
                      <a:lumMod val="75000"/>
                    </a:srgbClr>
                  </a:solidFill>
                  <a:latin typeface="Inter"/>
                  <a:ea typeface="Inter"/>
                  <a:cs typeface="Inter"/>
                  <a:sym typeface="Inter"/>
                  <a:hlinkClick r:id="rId3" tooltip="https://www.google.com/search?sca_esv=a8424e5f7dad53ec&amp;q=Eintragungsantrag&amp;sa=X&amp;ved=2ahUKEwjm1bHej--SAxV7hf0HHegnL2cQgK4QegQIARAB&amp;biw=1912&amp;bih=1044&amp;dpr=1&amp;mstk=AUtExfBUFpA2p-kWyH8tsV66xG5qeAHnIa6poxt7TnRLSDX0_YUXqwB0x2Npip9KohDcqTH2vulL8mBEjMbXO8FGWv3mYnomB47ZlmPE4ApVPJTWXEpMIvliMDhufvE6kftDtE4&amp;csui=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Eintragungsantrag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(§ 13 GBO)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direkt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mit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der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erforderlichen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u="sng" dirty="0">
                  <a:solidFill>
                    <a:srgbClr val="F79646">
                      <a:lumMod val="75000"/>
                    </a:srgbClr>
                  </a:solidFill>
                  <a:latin typeface="Inter"/>
                  <a:ea typeface="Inter"/>
                  <a:cs typeface="Inter"/>
                  <a:sym typeface="Inter"/>
                  <a:hlinkClick r:id="rId4" tooltip="https://www.google.com/search?sca_esv=a8424e5f7dad53ec&amp;q=Eintragungsbewilligung&amp;sa=X&amp;ved=2ahUKEwjm1bHej--SAxV7hf0HHegnL2cQgK4QegQIARAC&amp;biw=1912&amp;bih=1044&amp;dpr=1&amp;mstk=AUtExfBUFpA2p-kWyH8tsV66xG5qeAHnIa6poxt7TnRLSDX0_YUXqwB0x2Npip9KohDcqTH2vulL8mBEjMbXO8FGWv3mYnomB47ZlmPE4ApVPJTWXEpMIvliMDhufvE6kftDtE4&amp;csui=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Eintragungsbewilligung</a:t>
              </a:r>
              <a:r>
                <a:rPr lang="en-US" sz="2800" dirty="0">
                  <a:solidFill>
                    <a:srgbClr val="F79646">
                      <a:lumMod val="75000"/>
                    </a:srgbClr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(§ 19 GBO)</a:t>
              </a:r>
            </a:p>
          </p:txBody>
        </p:sp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8EF26E69-63DB-74C6-DD27-11F17910F437}"/>
              </a:ext>
            </a:extLst>
          </p:cNvPr>
          <p:cNvSpPr/>
          <p:nvPr/>
        </p:nvSpPr>
        <p:spPr>
          <a:xfrm>
            <a:off x="3170267" y="4834095"/>
            <a:ext cx="996985" cy="1406680"/>
          </a:xfrm>
          <a:custGeom>
            <a:avLst/>
            <a:gdLst/>
            <a:ahLst/>
            <a:cxnLst/>
            <a:rect l="l" t="t" r="r" b="b"/>
            <a:pathLst>
              <a:path w="1495477" h="2110020">
                <a:moveTo>
                  <a:pt x="0" y="0"/>
                </a:moveTo>
                <a:lnTo>
                  <a:pt x="1495477" y="0"/>
                </a:lnTo>
                <a:lnTo>
                  <a:pt x="1495477" y="2110020"/>
                </a:lnTo>
                <a:lnTo>
                  <a:pt x="0" y="21100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4167270" cy="6858000"/>
            <a:chOff x="0" y="0"/>
            <a:chExt cx="833454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34502" cy="13716000"/>
            </a:xfrm>
            <a:custGeom>
              <a:avLst/>
              <a:gdLst/>
              <a:ahLst/>
              <a:cxnLst/>
              <a:rect l="l" t="t" r="r" b="b"/>
              <a:pathLst>
                <a:path w="8334502" h="13716000">
                  <a:moveTo>
                    <a:pt x="0" y="0"/>
                  </a:moveTo>
                  <a:lnTo>
                    <a:pt x="4519041" y="0"/>
                  </a:lnTo>
                  <a:lnTo>
                    <a:pt x="4775581" y="164465"/>
                  </a:lnTo>
                  <a:cubicBezTo>
                    <a:pt x="6922770" y="1615059"/>
                    <a:pt x="8334502" y="4071620"/>
                    <a:pt x="8334502" y="6858000"/>
                  </a:cubicBezTo>
                  <a:cubicBezTo>
                    <a:pt x="8334502" y="9644380"/>
                    <a:pt x="6922770" y="12100941"/>
                    <a:pt x="4775581" y="13551536"/>
                  </a:cubicBezTo>
                  <a:lnTo>
                    <a:pt x="451904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86835" y="1153573"/>
            <a:ext cx="3200400" cy="4461163"/>
            <a:chOff x="0" y="0"/>
            <a:chExt cx="6400800" cy="89223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00800" cy="8922331"/>
            </a:xfrm>
            <a:custGeom>
              <a:avLst/>
              <a:gdLst/>
              <a:ahLst/>
              <a:cxnLst/>
              <a:rect l="l" t="t" r="r" b="b"/>
              <a:pathLst>
                <a:path w="6400800" h="8922331">
                  <a:moveTo>
                    <a:pt x="0" y="0"/>
                  </a:moveTo>
                  <a:lnTo>
                    <a:pt x="6400800" y="0"/>
                  </a:lnTo>
                  <a:lnTo>
                    <a:pt x="6400800" y="8922331"/>
                  </a:lnTo>
                  <a:lnTo>
                    <a:pt x="0" y="89223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28847" r="-128847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6675"/>
              <a:ext cx="6400800" cy="88556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752"/>
                </a:lnSpc>
              </a:pPr>
              <a:r>
                <a:rPr lang="en-US" sz="4400">
                  <a:solidFill>
                    <a:srgbClr val="F0DFC8"/>
                  </a:solidFill>
                  <a:latin typeface="Nickainley"/>
                  <a:ea typeface="Nickainley"/>
                  <a:cs typeface="Nickainley"/>
                  <a:sym typeface="Nickainley"/>
                </a:rPr>
                <a:t>Öffentliche Urkunde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447306" y="591344"/>
            <a:ext cx="7461121" cy="5585619"/>
            <a:chOff x="0" y="0"/>
            <a:chExt cx="14922241" cy="111712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922246" cy="11171239"/>
            </a:xfrm>
            <a:custGeom>
              <a:avLst/>
              <a:gdLst/>
              <a:ahLst/>
              <a:cxnLst/>
              <a:rect l="l" t="t" r="r" b="b"/>
              <a:pathLst>
                <a:path w="14922246" h="11171239">
                  <a:moveTo>
                    <a:pt x="0" y="0"/>
                  </a:moveTo>
                  <a:lnTo>
                    <a:pt x="14922246" y="0"/>
                  </a:lnTo>
                  <a:lnTo>
                    <a:pt x="14922246" y="11171239"/>
                  </a:lnTo>
                  <a:lnTo>
                    <a:pt x="0" y="1117123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49768" r="-42335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14922241" cy="111331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470558" lvl="1" indent="-235279" defTabSz="609630">
                <a:lnSpc>
                  <a:spcPts val="2808"/>
                </a:lnSpc>
                <a:buFont typeface="Arial"/>
                <a:buChar char="•"/>
              </a:pP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§ 415 ZPO, §§ 1 ff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BeurkG</a:t>
              </a:r>
              <a:endParaRPr lang="en-US" sz="26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235279" lvl="1" defTabSz="609630">
                <a:lnSpc>
                  <a:spcPts val="2808"/>
                </a:lnSpc>
              </a:pPr>
              <a:endParaRPr lang="en-US" sz="26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470558" lvl="1" indent="-235279" defTabSz="609630">
                <a:lnSpc>
                  <a:spcPts val="2808"/>
                </a:lnSpc>
                <a:buFont typeface="Arial"/>
                <a:buChar char="•"/>
              </a:pP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Urkunden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erbringen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vollen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Beweis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,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dass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enthaltenen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Erklärungen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inhaltlich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,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örtlich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&amp;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zeitlich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korrekt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abgegeben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wurden</a:t>
              </a:r>
              <a:endParaRPr lang="en-US" sz="26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235279" lvl="1" defTabSz="609630">
                <a:lnSpc>
                  <a:spcPts val="2808"/>
                </a:lnSpc>
              </a:pPr>
              <a:endParaRPr lang="en-US" sz="26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470558" lvl="1" indent="-235279" defTabSz="609630">
                <a:lnSpc>
                  <a:spcPts val="2808"/>
                </a:lnSpc>
                <a:buFont typeface="Arial"/>
                <a:buChar char="•"/>
              </a:pP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zuständig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für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Beurkundung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bzw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.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Beglaubigung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sind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grds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.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Notare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§ 20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BNotO</a:t>
              </a:r>
              <a:endParaRPr lang="en-US" sz="26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235279" lvl="1" defTabSz="609630">
                <a:lnSpc>
                  <a:spcPts val="2808"/>
                </a:lnSpc>
              </a:pPr>
              <a:endParaRPr lang="en-US" sz="26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470558" lvl="1" indent="-235279" defTabSz="609630">
                <a:lnSpc>
                  <a:spcPts val="2808"/>
                </a:lnSpc>
                <a:buFont typeface="Arial"/>
                <a:buChar char="•"/>
              </a:pP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Urschrift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bleibt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grundsätzlich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in der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Verwahrung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des Notars</a:t>
              </a:r>
            </a:p>
            <a:p>
              <a:pPr defTabSz="609630">
                <a:lnSpc>
                  <a:spcPts val="2808"/>
                </a:lnSpc>
              </a:pP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    →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im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Rechtsverkehr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vertritt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daher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eine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 </a:t>
              </a:r>
            </a:p>
            <a:p>
              <a:pPr defTabSz="609630">
                <a:lnSpc>
                  <a:spcPts val="2808"/>
                </a:lnSpc>
              </a:pP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       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Ausfertigung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 die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Urschrift</a:t>
              </a: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§ 47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BeurkG</a:t>
              </a:r>
              <a:endParaRPr lang="en-US" sz="26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defTabSz="609630">
                <a:lnSpc>
                  <a:spcPts val="2808"/>
                </a:lnSpc>
              </a:pPr>
              <a:endParaRPr lang="en-US" sz="26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470558" lvl="1" indent="-235279" defTabSz="609630">
                <a:lnSpc>
                  <a:spcPts val="2808"/>
                </a:lnSpc>
                <a:buFont typeface="Arial"/>
                <a:buChar char="•"/>
              </a:pPr>
              <a:r>
                <a:rPr lang="en-US" sz="26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Form § 49 </a:t>
              </a:r>
              <a:r>
                <a:rPr lang="en-US" sz="26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BeurkG</a:t>
              </a:r>
              <a:endParaRPr lang="en-US" sz="26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4167270" cy="6858000"/>
            <a:chOff x="0" y="0"/>
            <a:chExt cx="833454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34502" cy="13716000"/>
            </a:xfrm>
            <a:custGeom>
              <a:avLst/>
              <a:gdLst/>
              <a:ahLst/>
              <a:cxnLst/>
              <a:rect l="l" t="t" r="r" b="b"/>
              <a:pathLst>
                <a:path w="8334502" h="13716000">
                  <a:moveTo>
                    <a:pt x="0" y="0"/>
                  </a:moveTo>
                  <a:lnTo>
                    <a:pt x="4519041" y="0"/>
                  </a:lnTo>
                  <a:lnTo>
                    <a:pt x="4775581" y="164465"/>
                  </a:lnTo>
                  <a:cubicBezTo>
                    <a:pt x="6922770" y="1615059"/>
                    <a:pt x="8334502" y="4071620"/>
                    <a:pt x="8334502" y="6858000"/>
                  </a:cubicBezTo>
                  <a:cubicBezTo>
                    <a:pt x="8334502" y="9644380"/>
                    <a:pt x="6922770" y="12100941"/>
                    <a:pt x="4775581" y="13551536"/>
                  </a:cubicBezTo>
                  <a:lnTo>
                    <a:pt x="451904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86835" y="1153573"/>
            <a:ext cx="3200400" cy="4461163"/>
            <a:chOff x="0" y="0"/>
            <a:chExt cx="6400800" cy="89223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00800" cy="8922331"/>
            </a:xfrm>
            <a:custGeom>
              <a:avLst/>
              <a:gdLst/>
              <a:ahLst/>
              <a:cxnLst/>
              <a:rect l="l" t="t" r="r" b="b"/>
              <a:pathLst>
                <a:path w="6400800" h="8922331">
                  <a:moveTo>
                    <a:pt x="0" y="0"/>
                  </a:moveTo>
                  <a:lnTo>
                    <a:pt x="6400800" y="0"/>
                  </a:lnTo>
                  <a:lnTo>
                    <a:pt x="6400800" y="8922331"/>
                  </a:lnTo>
                  <a:lnTo>
                    <a:pt x="0" y="89223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28847" r="-128847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6675"/>
              <a:ext cx="6400800" cy="88556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752"/>
                </a:lnSpc>
              </a:pPr>
              <a:r>
                <a:rPr lang="en-US" sz="4400">
                  <a:solidFill>
                    <a:srgbClr val="F0DFC8"/>
                  </a:solidFill>
                  <a:latin typeface="Nickainley"/>
                  <a:ea typeface="Nickainley"/>
                  <a:cs typeface="Nickainley"/>
                  <a:sym typeface="Nickainley"/>
                </a:rPr>
                <a:t>Öffentliche Urkunde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447306" y="591344"/>
            <a:ext cx="6906489" cy="5585619"/>
            <a:chOff x="0" y="0"/>
            <a:chExt cx="13812977" cy="111712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812982" cy="11171239"/>
            </a:xfrm>
            <a:custGeom>
              <a:avLst/>
              <a:gdLst/>
              <a:ahLst/>
              <a:cxnLst/>
              <a:rect l="l" t="t" r="r" b="b"/>
              <a:pathLst>
                <a:path w="13812982" h="11171239">
                  <a:moveTo>
                    <a:pt x="0" y="0"/>
                  </a:moveTo>
                  <a:lnTo>
                    <a:pt x="13812982" y="0"/>
                  </a:lnTo>
                  <a:lnTo>
                    <a:pt x="13812982" y="11171239"/>
                  </a:lnTo>
                  <a:lnTo>
                    <a:pt x="0" y="1117123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53765" r="-53765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13812977" cy="111331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506755" lvl="1" indent="-253378" defTabSz="609630">
                <a:lnSpc>
                  <a:spcPts val="3024"/>
                </a:lnSpc>
                <a:buFont typeface="Arial"/>
                <a:buChar char="•"/>
              </a:pP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Ausfertigung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ersetzt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Urschrift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im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Rechtsverkehr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(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erlaubt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Rechtshandlungen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)</a:t>
              </a:r>
            </a:p>
            <a:p>
              <a:pPr marL="253377" lvl="1" defTabSz="609630">
                <a:lnSpc>
                  <a:spcPts val="3024"/>
                </a:lnSpc>
              </a:pPr>
              <a:endParaRPr lang="en-US" sz="28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506755" lvl="1" indent="-253378" defTabSz="609630">
                <a:lnSpc>
                  <a:spcPts val="3024"/>
                </a:lnSpc>
                <a:buFont typeface="Arial"/>
                <a:buChar char="•"/>
              </a:pP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beglaubigte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Abschrift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ist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eine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Zweitschrift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,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welche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lediglich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die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inhaltliche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Übereinstimmung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des Original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bestätigt</a:t>
              </a:r>
              <a:endParaRPr lang="en-US" sz="28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253377" lvl="1" defTabSz="609630">
                <a:lnSpc>
                  <a:spcPts val="3024"/>
                </a:lnSpc>
              </a:pPr>
              <a:endParaRPr lang="en-US" sz="28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506755" lvl="1" indent="-253378" defTabSz="609630">
                <a:lnSpc>
                  <a:spcPts val="3024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dem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Grundbuchamt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können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die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öffentliche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Urkunden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in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Ausfertigung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oder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beglaubigter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Abschrift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vorgelegt</a:t>
              </a: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werden</a:t>
              </a:r>
              <a:endParaRPr lang="en-US" sz="28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253377" lvl="1" defTabSz="609630">
                <a:lnSpc>
                  <a:spcPts val="3024"/>
                </a:lnSpc>
              </a:pPr>
              <a:endParaRPr lang="en-US" sz="2800" dirty="0">
                <a:solidFill>
                  <a:srgbClr val="795833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506755" lvl="1" indent="-253378" defTabSz="609630">
                <a:lnSpc>
                  <a:spcPts val="3024"/>
                </a:lnSpc>
                <a:buFont typeface="Arial"/>
                <a:buChar char="•"/>
              </a:pPr>
              <a:r>
                <a:rPr lang="en-US" sz="2800" dirty="0">
                  <a:solidFill>
                    <a:srgbClr val="795833"/>
                  </a:solidFill>
                  <a:latin typeface="Inter"/>
                  <a:ea typeface="Inter"/>
                  <a:cs typeface="Inter"/>
                  <a:sym typeface="Inter"/>
                </a:rPr>
                <a:t>§ 435 ZPO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85800" y="748006"/>
            <a:ext cx="4120927" cy="5177306"/>
            <a:chOff x="0" y="0"/>
            <a:chExt cx="7205472" cy="905256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205472" cy="9052560"/>
            </a:xfrm>
            <a:custGeom>
              <a:avLst/>
              <a:gdLst/>
              <a:ahLst/>
              <a:cxnLst/>
              <a:rect l="l" t="t" r="r" b="b"/>
              <a:pathLst>
                <a:path w="7205472" h="9052560">
                  <a:moveTo>
                    <a:pt x="0" y="0"/>
                  </a:moveTo>
                  <a:lnTo>
                    <a:pt x="7205472" y="0"/>
                  </a:lnTo>
                  <a:lnTo>
                    <a:pt x="7205472" y="9052560"/>
                  </a:lnTo>
                  <a:lnTo>
                    <a:pt x="0" y="90525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11193" r="-111193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57150"/>
              <a:ext cx="7205472" cy="89954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320"/>
                </a:lnSpc>
              </a:pPr>
              <a:r>
                <a:rPr lang="en-US" sz="4000">
                  <a:solidFill>
                    <a:srgbClr val="303030"/>
                  </a:solidFill>
                  <a:latin typeface="Nickainley"/>
                  <a:ea typeface="Nickainley"/>
                  <a:cs typeface="Nickainley"/>
                  <a:sym typeface="Nickainley"/>
                </a:rPr>
                <a:t>Öffentlich beglaubigte Urkunde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434146" y="932688"/>
            <a:ext cx="5916606" cy="4992624"/>
            <a:chOff x="0" y="0"/>
            <a:chExt cx="11833212" cy="998524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833206" cy="9985248"/>
            </a:xfrm>
            <a:custGeom>
              <a:avLst/>
              <a:gdLst/>
              <a:ahLst/>
              <a:cxnLst/>
              <a:rect l="l" t="t" r="r" b="b"/>
              <a:pathLst>
                <a:path w="11833206" h="9985248">
                  <a:moveTo>
                    <a:pt x="0" y="0"/>
                  </a:moveTo>
                  <a:lnTo>
                    <a:pt x="11833206" y="0"/>
                  </a:lnTo>
                  <a:lnTo>
                    <a:pt x="11833206" y="9985248"/>
                  </a:lnTo>
                  <a:lnTo>
                    <a:pt x="0" y="99852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58266" r="-58266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8575"/>
              <a:ext cx="11833212" cy="995667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bei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einer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beglaubigten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Urkunde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wird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lediglich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die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Unterschrift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durch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den Notar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bestätigt</a:t>
              </a: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180984" lvl="1" defTabSz="609630">
                <a:lnSpc>
                  <a:spcPts val="2160"/>
                </a:lnSpc>
              </a:pP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§ 129 BGB, §§ 39,39a,40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BeurkG</a:t>
              </a: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180984" lvl="1" defTabSz="609630">
                <a:lnSpc>
                  <a:spcPts val="2160"/>
                </a:lnSpc>
              </a:pP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Beglaubigungen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erbringen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den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Nachweis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,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wann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und wo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eine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privatschriftliche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Urkunde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unterschrieben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wurde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(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Echtheit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der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Urkunde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)</a:t>
              </a:r>
            </a:p>
            <a:p>
              <a:pPr marL="180984" lvl="1" defTabSz="609630">
                <a:lnSpc>
                  <a:spcPts val="2160"/>
                </a:lnSpc>
              </a:pP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nicht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bewiesen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ist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hier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die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Abgabe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des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Inhalts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der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Erklärung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durch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den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Unterzeichnenden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,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sondern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u="sng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nur</a:t>
              </a:r>
              <a:r>
                <a:rPr lang="en-US" sz="2000" u="sng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die </a:t>
              </a:r>
              <a:r>
                <a:rPr lang="en-US" sz="2000" u="sng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Unterzeichnung</a:t>
              </a:r>
              <a:endParaRPr lang="en-US" sz="2000" u="sng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361968" lvl="1" indent="-180984" defTabSz="609630">
                <a:lnSpc>
                  <a:spcPts val="2160"/>
                </a:lnSpc>
              </a:pPr>
              <a:endParaRPr lang="en-US" sz="2000" u="sng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>
            <a:extLst>
              <a:ext uri="{FF2B5EF4-FFF2-40B4-BE49-F238E27FC236}">
                <a16:creationId xmlns:a16="http://schemas.microsoft.com/office/drawing/2014/main" id="{788E509F-3D3D-2C04-A6B6-F5AF3EB32CA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26809" y="-533400"/>
          <a:ext cx="6538383" cy="925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5667480" imgH="8020080" progId="AcroExch.Document.DC">
                  <p:embed/>
                </p:oleObj>
              </mc:Choice>
              <mc:Fallback>
                <p:oleObj name="Acrobat Document" r:id="rId2" imgW="5667480" imgH="8020080" progId="AcroExch.Document.DC">
                  <p:embed/>
                  <p:pic>
                    <p:nvPicPr>
                      <p:cNvPr id="8" name="Objekt 7">
                        <a:extLst>
                          <a:ext uri="{FF2B5EF4-FFF2-40B4-BE49-F238E27FC236}">
                            <a16:creationId xmlns:a16="http://schemas.microsoft.com/office/drawing/2014/main" id="{788E509F-3D3D-2C04-A6B6-F5AF3EB32C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826809" y="-533400"/>
                        <a:ext cx="6538383" cy="9252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98551696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4167270" cy="6858000"/>
            <a:chOff x="0" y="0"/>
            <a:chExt cx="833454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34502" cy="13716000"/>
            </a:xfrm>
            <a:custGeom>
              <a:avLst/>
              <a:gdLst/>
              <a:ahLst/>
              <a:cxnLst/>
              <a:rect l="l" t="t" r="r" b="b"/>
              <a:pathLst>
                <a:path w="8334502" h="13716000">
                  <a:moveTo>
                    <a:pt x="0" y="0"/>
                  </a:moveTo>
                  <a:lnTo>
                    <a:pt x="4519041" y="0"/>
                  </a:lnTo>
                  <a:lnTo>
                    <a:pt x="4775581" y="164465"/>
                  </a:lnTo>
                  <a:cubicBezTo>
                    <a:pt x="6922770" y="1615059"/>
                    <a:pt x="8334502" y="4071620"/>
                    <a:pt x="8334502" y="6858000"/>
                  </a:cubicBezTo>
                  <a:cubicBezTo>
                    <a:pt x="8334502" y="9644380"/>
                    <a:pt x="6922770" y="12100941"/>
                    <a:pt x="4775581" y="13551536"/>
                  </a:cubicBezTo>
                  <a:lnTo>
                    <a:pt x="451904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AB7D7D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21792" y="1161288"/>
            <a:ext cx="3602736" cy="4526280"/>
            <a:chOff x="0" y="0"/>
            <a:chExt cx="7205472" cy="90525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05472" cy="9052560"/>
            </a:xfrm>
            <a:custGeom>
              <a:avLst/>
              <a:gdLst/>
              <a:ahLst/>
              <a:cxnLst/>
              <a:rect l="l" t="t" r="r" b="b"/>
              <a:pathLst>
                <a:path w="7205472" h="9052560">
                  <a:moveTo>
                    <a:pt x="0" y="0"/>
                  </a:moveTo>
                  <a:lnTo>
                    <a:pt x="7205472" y="0"/>
                  </a:lnTo>
                  <a:lnTo>
                    <a:pt x="7205472" y="9052560"/>
                  </a:lnTo>
                  <a:lnTo>
                    <a:pt x="0" y="90525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11193" r="-111193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7150"/>
              <a:ext cx="7205472" cy="89954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320"/>
                </a:lnSpc>
              </a:pPr>
              <a:r>
                <a:rPr lang="en-US" sz="4000">
                  <a:solidFill>
                    <a:srgbClr val="FFFFFF"/>
                  </a:solidFill>
                  <a:latin typeface="Nickainley"/>
                  <a:ea typeface="Nickainley"/>
                  <a:cs typeface="Nickainley"/>
                  <a:sym typeface="Nickainley"/>
                </a:rPr>
                <a:t>Wirkung des Antrages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622077" y="932688"/>
            <a:ext cx="6728675" cy="4992624"/>
            <a:chOff x="0" y="0"/>
            <a:chExt cx="13457349" cy="99852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457343" cy="9985248"/>
            </a:xfrm>
            <a:custGeom>
              <a:avLst/>
              <a:gdLst/>
              <a:ahLst/>
              <a:cxnLst/>
              <a:rect l="l" t="t" r="r" b="b"/>
              <a:pathLst>
                <a:path w="13457343" h="9985248">
                  <a:moveTo>
                    <a:pt x="0" y="0"/>
                  </a:moveTo>
                  <a:lnTo>
                    <a:pt x="13457343" y="0"/>
                  </a:lnTo>
                  <a:lnTo>
                    <a:pt x="13457343" y="9985248"/>
                  </a:lnTo>
                  <a:lnTo>
                    <a:pt x="0" y="99852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51234" r="-39165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28575"/>
              <a:ext cx="13457349" cy="995667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Antrag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wird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gem. § 13 Abs. 2 Satz 2 GBO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wirksam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,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wenn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er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einer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zur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Entgegennahme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zuständigen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Person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vorgelegt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wird</a:t>
              </a: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180984" lvl="1" defTabSz="609630">
                <a:lnSpc>
                  <a:spcPts val="2160"/>
                </a:lnSpc>
              </a:pP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nach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§ 13 Abs. 3 Satz 1 GBO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zuständig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für die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Entgegennahme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sind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die für das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Grundbuch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zuständigen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Rechtspfleger</a:t>
              </a: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180984" lvl="1" defTabSz="609630">
                <a:lnSpc>
                  <a:spcPts val="2160"/>
                </a:lnSpc>
              </a:pP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alternativ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der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vom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Amtsgericht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bestellte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Beamte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der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Geschäftsstelle</a:t>
              </a: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4167270" cy="6858000"/>
            <a:chOff x="0" y="0"/>
            <a:chExt cx="833454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34502" cy="13716000"/>
            </a:xfrm>
            <a:custGeom>
              <a:avLst/>
              <a:gdLst/>
              <a:ahLst/>
              <a:cxnLst/>
              <a:rect l="l" t="t" r="r" b="b"/>
              <a:pathLst>
                <a:path w="8334502" h="13716000">
                  <a:moveTo>
                    <a:pt x="0" y="0"/>
                  </a:moveTo>
                  <a:lnTo>
                    <a:pt x="4519041" y="0"/>
                  </a:lnTo>
                  <a:lnTo>
                    <a:pt x="4775581" y="164465"/>
                  </a:lnTo>
                  <a:cubicBezTo>
                    <a:pt x="6922770" y="1615059"/>
                    <a:pt x="8334502" y="4071620"/>
                    <a:pt x="8334502" y="6858000"/>
                  </a:cubicBezTo>
                  <a:cubicBezTo>
                    <a:pt x="8334502" y="9644380"/>
                    <a:pt x="6922770" y="12100941"/>
                    <a:pt x="4775581" y="13551536"/>
                  </a:cubicBezTo>
                  <a:lnTo>
                    <a:pt x="451904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AB7D7D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21792" y="1161288"/>
            <a:ext cx="3602736" cy="4526280"/>
            <a:chOff x="0" y="0"/>
            <a:chExt cx="7205472" cy="905256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205472" cy="9052560"/>
            </a:xfrm>
            <a:custGeom>
              <a:avLst/>
              <a:gdLst/>
              <a:ahLst/>
              <a:cxnLst/>
              <a:rect l="l" t="t" r="r" b="b"/>
              <a:pathLst>
                <a:path w="7205472" h="9052560">
                  <a:moveTo>
                    <a:pt x="0" y="0"/>
                  </a:moveTo>
                  <a:lnTo>
                    <a:pt x="7205472" y="0"/>
                  </a:lnTo>
                  <a:lnTo>
                    <a:pt x="7205472" y="9052560"/>
                  </a:lnTo>
                  <a:lnTo>
                    <a:pt x="0" y="90525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11193" r="-111193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57150"/>
              <a:ext cx="7205472" cy="89954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320"/>
                </a:lnSpc>
              </a:pPr>
              <a:r>
                <a:rPr lang="en-US" sz="4000">
                  <a:solidFill>
                    <a:srgbClr val="FFFFFF"/>
                  </a:solidFill>
                  <a:latin typeface="Nickainley"/>
                  <a:ea typeface="Nickainley"/>
                  <a:cs typeface="Nickainley"/>
                  <a:sym typeface="Nickainley"/>
                </a:rPr>
                <a:t>Wirkung des Antrages</a:t>
              </a:r>
            </a:p>
          </p:txBody>
        </p:sp>
      </p:grpSp>
      <p:graphicFrame>
        <p:nvGraphicFramePr>
          <p:cNvPr id="10" name="Objekt 9">
            <a:extLst>
              <a:ext uri="{FF2B5EF4-FFF2-40B4-BE49-F238E27FC236}">
                <a16:creationId xmlns:a16="http://schemas.microsoft.com/office/drawing/2014/main" id="{1D6FB147-879C-0C24-D6E6-C0B8EF66328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0400" y="0"/>
          <a:ext cx="7099808" cy="100471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3" imgW="5667063" imgH="8019890" progId="AcroExch.Document.DC">
                  <p:embed/>
                </p:oleObj>
              </mc:Choice>
              <mc:Fallback>
                <p:oleObj name="Acrobat Document" r:id="rId3" imgW="5667063" imgH="8019890" progId="AcroExch.Document.DC">
                  <p:embed/>
                  <p:pic>
                    <p:nvPicPr>
                      <p:cNvPr id="10" name="Objekt 9">
                        <a:extLst>
                          <a:ext uri="{FF2B5EF4-FFF2-40B4-BE49-F238E27FC236}">
                            <a16:creationId xmlns:a16="http://schemas.microsoft.com/office/drawing/2014/main" id="{1D6FB147-879C-0C24-D6E6-C0B8EF6632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70400" y="0"/>
                        <a:ext cx="7099808" cy="100471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260710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34146" y="932688"/>
            <a:ext cx="6300693" cy="4992624"/>
            <a:chOff x="0" y="0"/>
            <a:chExt cx="12601385" cy="998524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2601379" cy="9985248"/>
            </a:xfrm>
            <a:custGeom>
              <a:avLst/>
              <a:gdLst/>
              <a:ahLst/>
              <a:cxnLst/>
              <a:rect l="l" t="t" r="r" b="b"/>
              <a:pathLst>
                <a:path w="12601379" h="9985248">
                  <a:moveTo>
                    <a:pt x="0" y="0"/>
                  </a:moveTo>
                  <a:lnTo>
                    <a:pt x="12601379" y="0"/>
                  </a:lnTo>
                  <a:lnTo>
                    <a:pt x="12601379" y="9985248"/>
                  </a:lnTo>
                  <a:lnTo>
                    <a:pt x="0" y="9985248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54714" r="-48618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28575"/>
              <a:ext cx="12601385" cy="9956673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Zeitpunkt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des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Eingangs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soll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auf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ihm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vermerkt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werden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, § 13 Abs. 2 Satz 1 GBO</a:t>
              </a:r>
            </a:p>
            <a:p>
              <a:pPr marL="180984" lvl="1" defTabSz="609630">
                <a:lnSpc>
                  <a:spcPts val="2160"/>
                </a:lnSpc>
              </a:pP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Eingangsvermerk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hat den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Eingangszeitpunkt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nach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Tag,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Stunde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und Minute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sowie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die dem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Antrag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beigefügten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Anlagen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anzugeben</a:t>
              </a: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180984" lvl="1" defTabSz="609630">
                <a:lnSpc>
                  <a:spcPts val="2160"/>
                </a:lnSpc>
              </a:pP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von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zuständigen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Person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mit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ausgeschriebenen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Namen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zu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unterzeichnen</a:t>
              </a: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180984" lvl="1" defTabSz="609630">
                <a:lnSpc>
                  <a:spcPts val="2160"/>
                </a:lnSpc>
              </a:pP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Zeitangabe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bei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Vorliegen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mehrerer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Anträge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von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großer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Bedeutung</a:t>
              </a: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180984" lvl="1" defTabSz="609630">
                <a:lnSpc>
                  <a:spcPts val="2160"/>
                </a:lnSpc>
              </a:pP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die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Bearbeitung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hat gem.§§ 17,45 GBO in der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Reihenfolge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der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Antragstellung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zu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erfolgen</a:t>
              </a: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180984" lvl="1" defTabSz="609630">
                <a:lnSpc>
                  <a:spcPts val="2160"/>
                </a:lnSpc>
              </a:pP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361968" lvl="1" indent="-180984" defTabSz="609630">
                <a:lnSpc>
                  <a:spcPts val="2160"/>
                </a:lnSpc>
                <a:buFont typeface="Arial"/>
                <a:buChar char="•"/>
              </a:pP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Post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präsentieren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§ 15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iVm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. § 3 Allgemeine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Geschäftsanweisung</a:t>
              </a:r>
              <a:r>
                <a:rPr lang="en-US" sz="20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für </a:t>
              </a:r>
              <a:r>
                <a:rPr lang="en-US" sz="20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Grundbuchsachen</a:t>
              </a:r>
              <a:endPara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0" y="0"/>
            <a:ext cx="4167270" cy="6858000"/>
            <a:chOff x="0" y="0"/>
            <a:chExt cx="8334540" cy="137160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334502" cy="13716000"/>
            </a:xfrm>
            <a:custGeom>
              <a:avLst/>
              <a:gdLst/>
              <a:ahLst/>
              <a:cxnLst/>
              <a:rect l="l" t="t" r="r" b="b"/>
              <a:pathLst>
                <a:path w="8334502" h="13716000">
                  <a:moveTo>
                    <a:pt x="0" y="0"/>
                  </a:moveTo>
                  <a:lnTo>
                    <a:pt x="4519041" y="0"/>
                  </a:lnTo>
                  <a:lnTo>
                    <a:pt x="4775581" y="164465"/>
                  </a:lnTo>
                  <a:cubicBezTo>
                    <a:pt x="6922770" y="1615059"/>
                    <a:pt x="8334502" y="4071620"/>
                    <a:pt x="8334502" y="6858000"/>
                  </a:cubicBezTo>
                  <a:cubicBezTo>
                    <a:pt x="8334502" y="9644380"/>
                    <a:pt x="6922770" y="12100941"/>
                    <a:pt x="4775581" y="13551536"/>
                  </a:cubicBezTo>
                  <a:lnTo>
                    <a:pt x="451904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AB7D7D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21792" y="1161288"/>
            <a:ext cx="3602736" cy="4526280"/>
            <a:chOff x="0" y="0"/>
            <a:chExt cx="7205472" cy="905256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205472" cy="9052560"/>
            </a:xfrm>
            <a:custGeom>
              <a:avLst/>
              <a:gdLst/>
              <a:ahLst/>
              <a:cxnLst/>
              <a:rect l="l" t="t" r="r" b="b"/>
              <a:pathLst>
                <a:path w="7205472" h="9052560">
                  <a:moveTo>
                    <a:pt x="0" y="0"/>
                  </a:moveTo>
                  <a:lnTo>
                    <a:pt x="7205472" y="0"/>
                  </a:lnTo>
                  <a:lnTo>
                    <a:pt x="7205472" y="9052560"/>
                  </a:lnTo>
                  <a:lnTo>
                    <a:pt x="0" y="905256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11193" r="-111193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7150"/>
              <a:ext cx="7205472" cy="8995410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320"/>
                </a:lnSpc>
              </a:pPr>
              <a:r>
                <a:rPr lang="en-US" sz="4000">
                  <a:solidFill>
                    <a:srgbClr val="FFFFFF"/>
                  </a:solidFill>
                  <a:latin typeface="Nickainley"/>
                  <a:ea typeface="Nickainley"/>
                  <a:cs typeface="Nickainley"/>
                  <a:sym typeface="Nickainley"/>
                </a:rPr>
                <a:t>Wirkung des Antrages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89191" y="1119029"/>
            <a:ext cx="4619936" cy="4619936"/>
            <a:chOff x="0" y="0"/>
            <a:chExt cx="9239872" cy="923987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9239885" cy="9239885"/>
            </a:xfrm>
            <a:custGeom>
              <a:avLst/>
              <a:gdLst/>
              <a:ahLst/>
              <a:cxnLst/>
              <a:rect l="l" t="t" r="r" b="b"/>
              <a:pathLst>
                <a:path w="9239885" h="9239885">
                  <a:moveTo>
                    <a:pt x="0" y="4619879"/>
                  </a:moveTo>
                  <a:cubicBezTo>
                    <a:pt x="0" y="2068449"/>
                    <a:pt x="2068449" y="0"/>
                    <a:pt x="4619879" y="0"/>
                  </a:cubicBezTo>
                  <a:cubicBezTo>
                    <a:pt x="7171309" y="0"/>
                    <a:pt x="9239885" y="2068449"/>
                    <a:pt x="9239885" y="4619879"/>
                  </a:cubicBezTo>
                  <a:cubicBezTo>
                    <a:pt x="9239885" y="7171309"/>
                    <a:pt x="7171436" y="9239885"/>
                    <a:pt x="4619879" y="9239885"/>
                  </a:cubicBezTo>
                  <a:cubicBezTo>
                    <a:pt x="2068322" y="9239885"/>
                    <a:pt x="0" y="7171436"/>
                    <a:pt x="0" y="4619879"/>
                  </a:cubicBezTo>
                  <a:close/>
                </a:path>
              </a:pathLst>
            </a:custGeom>
            <a:solidFill>
              <a:srgbClr val="303030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171073" y="1396689"/>
            <a:ext cx="3240507" cy="4064628"/>
            <a:chOff x="0" y="0"/>
            <a:chExt cx="6481013" cy="812925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81012" cy="8129254"/>
            </a:xfrm>
            <a:custGeom>
              <a:avLst/>
              <a:gdLst/>
              <a:ahLst/>
              <a:cxnLst/>
              <a:rect l="l" t="t" r="r" b="b"/>
              <a:pathLst>
                <a:path w="6481012" h="8129254">
                  <a:moveTo>
                    <a:pt x="0" y="0"/>
                  </a:moveTo>
                  <a:lnTo>
                    <a:pt x="6481012" y="0"/>
                  </a:lnTo>
                  <a:lnTo>
                    <a:pt x="6481012" y="8129254"/>
                  </a:lnTo>
                  <a:lnTo>
                    <a:pt x="0" y="8129254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10933" r="-110933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6675"/>
              <a:ext cx="6481013" cy="806258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752"/>
                </a:lnSpc>
              </a:pPr>
              <a:r>
                <a:rPr lang="en-US" sz="4400">
                  <a:solidFill>
                    <a:srgbClr val="F0DFC8"/>
                  </a:solidFill>
                  <a:latin typeface="Nickainley"/>
                  <a:ea typeface="Nickainley"/>
                  <a:cs typeface="Nickainley"/>
                  <a:sym typeface="Nickainley"/>
                </a:rPr>
                <a:t>Antragsrecht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910050" y="4780991"/>
            <a:ext cx="546100" cy="546100"/>
            <a:chOff x="0" y="0"/>
            <a:chExt cx="1092200" cy="10922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092200" cy="1092200"/>
            </a:xfrm>
            <a:custGeom>
              <a:avLst/>
              <a:gdLst/>
              <a:ahLst/>
              <a:cxnLst/>
              <a:rect l="l" t="t" r="r" b="b"/>
              <a:pathLst>
                <a:path w="1092200" h="1092200">
                  <a:moveTo>
                    <a:pt x="0" y="546100"/>
                  </a:moveTo>
                  <a:cubicBezTo>
                    <a:pt x="0" y="244475"/>
                    <a:pt x="244475" y="0"/>
                    <a:pt x="546100" y="0"/>
                  </a:cubicBezTo>
                  <a:cubicBezTo>
                    <a:pt x="847725" y="0"/>
                    <a:pt x="1092200" y="244475"/>
                    <a:pt x="1092200" y="546100"/>
                  </a:cubicBezTo>
                  <a:cubicBezTo>
                    <a:pt x="1092200" y="847725"/>
                    <a:pt x="847725" y="1092200"/>
                    <a:pt x="546100" y="1092200"/>
                  </a:cubicBezTo>
                  <a:cubicBezTo>
                    <a:pt x="244475" y="1092200"/>
                    <a:pt x="0" y="847725"/>
                    <a:pt x="0" y="546100"/>
                  </a:cubicBezTo>
                  <a:close/>
                </a:path>
              </a:pathLst>
            </a:custGeom>
            <a:solidFill>
              <a:srgbClr val="51ABB2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255528" y="1434789"/>
            <a:ext cx="6720374" cy="40523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609630">
              <a:lnSpc>
                <a:spcPts val="1944"/>
              </a:lnSpc>
            </a:pPr>
            <a:r>
              <a:rPr lang="en-US" sz="2000" b="1" i="1" u="sng" dirty="0">
                <a:solidFill>
                  <a:srgbClr val="303030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A) </a:t>
            </a:r>
            <a:r>
              <a:rPr lang="en-US" sz="2000" b="1" i="1" u="sng" dirty="0" err="1">
                <a:solidFill>
                  <a:srgbClr val="303030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unmittelbare</a:t>
            </a:r>
            <a:r>
              <a:rPr lang="en-US" sz="2000" b="1" i="1" u="sng" dirty="0">
                <a:solidFill>
                  <a:srgbClr val="303030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 </a:t>
            </a:r>
            <a:r>
              <a:rPr lang="en-US" sz="2000" b="1" i="1" u="sng" dirty="0" err="1">
                <a:solidFill>
                  <a:srgbClr val="303030"/>
                </a:solidFill>
                <a:latin typeface="Inter Bold Italics"/>
                <a:ea typeface="Inter Bold Italics"/>
                <a:cs typeface="Inter Bold Italics"/>
                <a:sym typeface="Inter Bold Italics"/>
              </a:rPr>
              <a:t>Beteiligung</a:t>
            </a:r>
            <a:endParaRPr lang="en-US" sz="2000" b="1" i="1" u="sng" dirty="0">
              <a:solidFill>
                <a:srgbClr val="303030"/>
              </a:solidFill>
              <a:latin typeface="Inter Bold Italics"/>
              <a:ea typeface="Inter Bold Italics"/>
              <a:cs typeface="Inter Bold Italics"/>
              <a:sym typeface="Inter Bold Italics"/>
            </a:endParaRPr>
          </a:p>
          <a:p>
            <a:pPr defTabSz="609630">
              <a:lnSpc>
                <a:spcPts val="1944"/>
              </a:lnSpc>
            </a:pPr>
            <a:endParaRPr lang="en-US" sz="2000" b="1" i="1" u="sng" dirty="0">
              <a:solidFill>
                <a:srgbClr val="303030"/>
              </a:solidFill>
              <a:latin typeface="Inter Bold Italics"/>
              <a:ea typeface="Inter Bold Italics"/>
              <a:cs typeface="Inter Bold Italics"/>
              <a:sym typeface="Inter Bold Italics"/>
            </a:endParaRPr>
          </a:p>
          <a:p>
            <a:pPr marL="361968" lvl="1" indent="-180984" defTabSz="609630">
              <a:buFont typeface="Arial"/>
              <a:buChar char="•"/>
            </a:pP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Antragsberechtigt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ist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jeder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dessen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Recht von der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Eintragung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betroffen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wird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oder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zu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dessen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Gunsten  die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Eintragung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erfolgen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soll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 § 13 Abs. 1 Satz 2 GBO</a:t>
            </a:r>
          </a:p>
          <a:p>
            <a:pPr defTabSz="609630">
              <a:lnSpc>
                <a:spcPts val="1944"/>
              </a:lnSpc>
            </a:pPr>
            <a:endParaRPr lang="en-US" sz="20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61968" lvl="1" indent="-180984" defTabSz="609630">
              <a:buFont typeface="Arial"/>
              <a:buChar char="•"/>
            </a:pP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a)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Betroffener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: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jemand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ist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betroffen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wenn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es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unmittelbar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d.h.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zum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Zeitpunkt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der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Eintragung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zu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einer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1" dirty="0" err="1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Verschlechterung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seiner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Rechtsstellung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kommt</a:t>
            </a:r>
            <a:endParaRPr lang="en-US" sz="20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defTabSz="609630">
              <a:lnSpc>
                <a:spcPts val="1944"/>
              </a:lnSpc>
            </a:pPr>
            <a:endParaRPr lang="en-US" sz="20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361968" lvl="1" indent="-180984" defTabSz="609630">
              <a:buFont typeface="Arial"/>
              <a:buChar char="•"/>
            </a:pP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b)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Begünstigter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: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jemand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ist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begünstigt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wenn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es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unmittelbar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d.h.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zum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Zeitpunkt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der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Eintragung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zu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einer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b="1" dirty="0" err="1">
                <a:solidFill>
                  <a:srgbClr val="303030"/>
                </a:solidFill>
                <a:latin typeface="Inter Bold"/>
                <a:ea typeface="Inter Bold"/>
                <a:cs typeface="Inter Bold"/>
                <a:sym typeface="Inter Bold"/>
              </a:rPr>
              <a:t>Verbesserung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seiner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Rechtsstellung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kommt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&amp; Zweck der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Eintragung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die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Begünstigung</a:t>
            </a:r>
            <a:r>
              <a:rPr lang="en-US" sz="20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des Antragstellers </a:t>
            </a:r>
            <a:r>
              <a:rPr lang="en-US" sz="20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ist</a:t>
            </a:r>
            <a:endParaRPr lang="en-US" sz="20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" y="0"/>
            <a:ext cx="4167270" cy="6858000"/>
            <a:chOff x="0" y="0"/>
            <a:chExt cx="8334540" cy="13716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334502" cy="13716000"/>
            </a:xfrm>
            <a:custGeom>
              <a:avLst/>
              <a:gdLst/>
              <a:ahLst/>
              <a:cxnLst/>
              <a:rect l="l" t="t" r="r" b="b"/>
              <a:pathLst>
                <a:path w="8334502" h="13716000">
                  <a:moveTo>
                    <a:pt x="0" y="0"/>
                  </a:moveTo>
                  <a:lnTo>
                    <a:pt x="4519041" y="0"/>
                  </a:lnTo>
                  <a:lnTo>
                    <a:pt x="4775581" y="164465"/>
                  </a:lnTo>
                  <a:cubicBezTo>
                    <a:pt x="6922770" y="1615059"/>
                    <a:pt x="8334502" y="4071620"/>
                    <a:pt x="8334502" y="6858000"/>
                  </a:cubicBezTo>
                  <a:cubicBezTo>
                    <a:pt x="8334502" y="9644380"/>
                    <a:pt x="6922770" y="12100941"/>
                    <a:pt x="4775581" y="13551536"/>
                  </a:cubicBezTo>
                  <a:lnTo>
                    <a:pt x="4519041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86835" y="1153573"/>
            <a:ext cx="3200400" cy="4461163"/>
            <a:chOff x="0" y="0"/>
            <a:chExt cx="6400800" cy="89223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400800" cy="8922331"/>
            </a:xfrm>
            <a:custGeom>
              <a:avLst/>
              <a:gdLst/>
              <a:ahLst/>
              <a:cxnLst/>
              <a:rect l="l" t="t" r="r" b="b"/>
              <a:pathLst>
                <a:path w="6400800" h="8922331">
                  <a:moveTo>
                    <a:pt x="0" y="0"/>
                  </a:moveTo>
                  <a:lnTo>
                    <a:pt x="6400800" y="0"/>
                  </a:lnTo>
                  <a:lnTo>
                    <a:pt x="6400800" y="8922331"/>
                  </a:lnTo>
                  <a:lnTo>
                    <a:pt x="0" y="8922331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128847" r="-128847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6675"/>
              <a:ext cx="6400800" cy="88556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752"/>
                </a:lnSpc>
              </a:pPr>
              <a:r>
                <a:rPr lang="en-US" sz="4400">
                  <a:solidFill>
                    <a:srgbClr val="F0DFC8"/>
                  </a:solidFill>
                  <a:latin typeface="Nickainley"/>
                  <a:ea typeface="Nickainley"/>
                  <a:cs typeface="Nickainley"/>
                  <a:sym typeface="Nickainley"/>
                </a:rPr>
                <a:t>Antragsrecht</a:t>
              </a: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4447306" y="768291"/>
            <a:ext cx="7645998" cy="5585619"/>
            <a:chOff x="0" y="0"/>
            <a:chExt cx="15291996" cy="1117123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5292000" cy="11171239"/>
            </a:xfrm>
            <a:custGeom>
              <a:avLst/>
              <a:gdLst/>
              <a:ahLst/>
              <a:cxnLst/>
              <a:rect l="l" t="t" r="r" b="b"/>
              <a:pathLst>
                <a:path w="15292000" h="11171239">
                  <a:moveTo>
                    <a:pt x="0" y="0"/>
                  </a:moveTo>
                  <a:lnTo>
                    <a:pt x="15292000" y="0"/>
                  </a:lnTo>
                  <a:lnTo>
                    <a:pt x="15292000" y="11171239"/>
                  </a:lnTo>
                  <a:lnTo>
                    <a:pt x="0" y="11171239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l="-48565" r="-38893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38100"/>
              <a:ext cx="15291996" cy="11133138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/>
              <a:r>
                <a:rPr lang="en-US" sz="2800" b="1" i="1" u="sng" dirty="0">
                  <a:solidFill>
                    <a:srgbClr val="000000"/>
                  </a:solidFill>
                  <a:latin typeface="Inter Bold Italics"/>
                  <a:ea typeface="Inter Bold Italics"/>
                  <a:cs typeface="Inter Bold Italics"/>
                  <a:sym typeface="Inter Bold Italics"/>
                </a:rPr>
                <a:t>B) </a:t>
              </a:r>
              <a:r>
                <a:rPr lang="en-US" sz="2800" b="1" i="1" u="sng" dirty="0" err="1">
                  <a:solidFill>
                    <a:srgbClr val="000000"/>
                  </a:solidFill>
                  <a:latin typeface="Inter Bold Italics"/>
                  <a:ea typeface="Inter Bold Italics"/>
                  <a:cs typeface="Inter Bold Italics"/>
                  <a:sym typeface="Inter Bold Italics"/>
                </a:rPr>
                <a:t>mittelbare</a:t>
              </a:r>
              <a:r>
                <a:rPr lang="en-US" sz="2800" b="1" i="1" u="sng" dirty="0">
                  <a:solidFill>
                    <a:srgbClr val="000000"/>
                  </a:solidFill>
                  <a:latin typeface="Inter Bold Italics"/>
                  <a:ea typeface="Inter Bold Italics"/>
                  <a:cs typeface="Inter Bold Italics"/>
                  <a:sym typeface="Inter Bold Italics"/>
                </a:rPr>
                <a:t> </a:t>
              </a:r>
              <a:r>
                <a:rPr lang="en-US" sz="2800" b="1" i="1" u="sng" dirty="0" err="1">
                  <a:solidFill>
                    <a:srgbClr val="000000"/>
                  </a:solidFill>
                  <a:latin typeface="Inter Bold Italics"/>
                  <a:ea typeface="Inter Bold Italics"/>
                  <a:cs typeface="Inter Bold Italics"/>
                  <a:sym typeface="Inter Bold Italics"/>
                </a:rPr>
                <a:t>Beteiligung</a:t>
              </a:r>
              <a:endParaRPr lang="en-US" sz="2800" b="1" i="1" u="sng" dirty="0">
                <a:solidFill>
                  <a:srgbClr val="000000"/>
                </a:solidFill>
                <a:latin typeface="Inter Bold Italics"/>
                <a:ea typeface="Inter Bold Italics"/>
                <a:cs typeface="Inter Bold Italics"/>
                <a:sym typeface="Inter Bold Italics"/>
              </a:endParaRPr>
            </a:p>
            <a:p>
              <a:pPr marL="506755" lvl="1" indent="-253378" defTabSz="609630">
                <a:buFont typeface="Arial"/>
                <a:buChar char="•"/>
              </a:pP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§§ 9 Abs. 1 und 14 GBO</a:t>
              </a:r>
            </a:p>
            <a:p>
              <a:pPr marL="253377" lvl="1" defTabSz="609630"/>
              <a:endParaRPr lang="en-US" sz="28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506755" lvl="1" indent="-253378" defTabSz="609630">
                <a:buFont typeface="Arial"/>
                <a:buChar char="•"/>
              </a:pP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z.B.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ein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Grundpfandrecht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soll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im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Rang hinter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ein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anderes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Recht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zurücktreten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, so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können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nur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die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beiden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Gläubiger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den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Antrag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stellen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, nicht der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Eigentümer</a:t>
              </a:r>
              <a:endParaRPr lang="en-US" sz="28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253377" lvl="1" defTabSz="609630"/>
              <a:endParaRPr lang="en-US" sz="28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506755" lvl="1" indent="-253378" defTabSz="609630">
                <a:buFont typeface="Arial"/>
                <a:buChar char="•"/>
              </a:pP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sind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mehrere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Beteiligte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antragsberechtigt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, so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reicht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Antrag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eines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Beteiligten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aus</a:t>
              </a:r>
              <a:endParaRPr lang="en-US" sz="28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defTabSz="609630"/>
              <a:endParaRPr lang="en-US" sz="28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defTabSz="609630"/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→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grundsätzlich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haben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nur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unmittelbare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Berechtigten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ein</a:t>
              </a:r>
              <a:r>
                <a:rPr lang="en-US" sz="2800" dirty="0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800" dirty="0" err="1">
                  <a:solidFill>
                    <a:srgbClr val="000000"/>
                  </a:solidFill>
                  <a:latin typeface="Inter"/>
                  <a:ea typeface="Inter"/>
                  <a:cs typeface="Inter"/>
                  <a:sym typeface="Inter"/>
                </a:rPr>
                <a:t>Antragsrecht</a:t>
              </a:r>
              <a:endParaRPr lang="en-US" sz="2800" dirty="0">
                <a:solidFill>
                  <a:srgbClr val="00000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2" name="Freeform 10">
            <a:extLst>
              <a:ext uri="{FF2B5EF4-FFF2-40B4-BE49-F238E27FC236}">
                <a16:creationId xmlns:a16="http://schemas.microsoft.com/office/drawing/2014/main" id="{C3A00C83-2197-FFE2-840D-896CE06F9185}"/>
              </a:ext>
            </a:extLst>
          </p:cNvPr>
          <p:cNvSpPr/>
          <p:nvPr/>
        </p:nvSpPr>
        <p:spPr>
          <a:xfrm>
            <a:off x="3310276" y="5001087"/>
            <a:ext cx="996985" cy="1406680"/>
          </a:xfrm>
          <a:custGeom>
            <a:avLst/>
            <a:gdLst/>
            <a:ahLst/>
            <a:cxnLst/>
            <a:rect l="l" t="t" r="r" b="b"/>
            <a:pathLst>
              <a:path w="1495477" h="2110020">
                <a:moveTo>
                  <a:pt x="0" y="0"/>
                </a:moveTo>
                <a:lnTo>
                  <a:pt x="1495477" y="0"/>
                </a:lnTo>
                <a:lnTo>
                  <a:pt x="1495477" y="2110020"/>
                </a:lnTo>
                <a:lnTo>
                  <a:pt x="0" y="211002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38200" y="365126"/>
            <a:ext cx="10515600" cy="1325563"/>
            <a:chOff x="0" y="0"/>
            <a:chExt cx="21031200" cy="265112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031200" cy="2651127"/>
            </a:xfrm>
            <a:custGeom>
              <a:avLst/>
              <a:gdLst/>
              <a:ahLst/>
              <a:cxnLst/>
              <a:rect l="l" t="t" r="r" b="b"/>
              <a:pathLst>
                <a:path w="21031200" h="2651127">
                  <a:moveTo>
                    <a:pt x="0" y="0"/>
                  </a:moveTo>
                  <a:lnTo>
                    <a:pt x="21031200" y="0"/>
                  </a:lnTo>
                  <a:lnTo>
                    <a:pt x="21031200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4573" b="-104573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66675"/>
              <a:ext cx="21031200" cy="25844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752"/>
                </a:lnSpc>
              </a:pPr>
              <a:r>
                <a:rPr lang="en-US" sz="4400">
                  <a:solidFill>
                    <a:srgbClr val="303030"/>
                  </a:solidFill>
                  <a:latin typeface="Nickainley"/>
                  <a:ea typeface="Nickainley"/>
                  <a:cs typeface="Nickainley"/>
                  <a:sym typeface="Nickainley"/>
                </a:rPr>
                <a:t>Vertretung</a:t>
              </a:r>
            </a:p>
          </p:txBody>
        </p:sp>
      </p:grpSp>
      <p:sp>
        <p:nvSpPr>
          <p:cNvPr id="5" name="Freeform 5"/>
          <p:cNvSpPr/>
          <p:nvPr/>
        </p:nvSpPr>
        <p:spPr>
          <a:xfrm rot="378352">
            <a:off x="8821341" y="4127944"/>
            <a:ext cx="2532459" cy="1902510"/>
          </a:xfrm>
          <a:custGeom>
            <a:avLst/>
            <a:gdLst/>
            <a:ahLst/>
            <a:cxnLst/>
            <a:rect l="l" t="t" r="r" b="b"/>
            <a:pathLst>
              <a:path w="3798689" h="2853765">
                <a:moveTo>
                  <a:pt x="0" y="0"/>
                </a:moveTo>
                <a:lnTo>
                  <a:pt x="3798689" y="0"/>
                </a:lnTo>
                <a:lnTo>
                  <a:pt x="3798689" y="2853765"/>
                </a:lnTo>
                <a:lnTo>
                  <a:pt x="0" y="285376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Freeform 6"/>
          <p:cNvSpPr/>
          <p:nvPr/>
        </p:nvSpPr>
        <p:spPr>
          <a:xfrm rot="-481158">
            <a:off x="843389" y="4072648"/>
            <a:ext cx="3850529" cy="2529131"/>
          </a:xfrm>
          <a:custGeom>
            <a:avLst/>
            <a:gdLst/>
            <a:ahLst/>
            <a:cxnLst/>
            <a:rect l="l" t="t" r="r" b="b"/>
            <a:pathLst>
              <a:path w="5775794" h="3793696">
                <a:moveTo>
                  <a:pt x="0" y="0"/>
                </a:moveTo>
                <a:lnTo>
                  <a:pt x="5775794" y="0"/>
                </a:lnTo>
                <a:lnTo>
                  <a:pt x="5775794" y="3793696"/>
                </a:lnTo>
                <a:lnTo>
                  <a:pt x="0" y="379369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527" b="-527"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99160" y="1881505"/>
            <a:ext cx="10393680" cy="2693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6755" lvl="1" indent="-253378" defTabSz="609630">
              <a:lnSpc>
                <a:spcPts val="3024"/>
              </a:lnSpc>
              <a:buFont typeface="Arial"/>
              <a:buChar char="•"/>
            </a:pPr>
            <a:r>
              <a:rPr lang="en-US" sz="28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Antragsteller</a:t>
            </a:r>
            <a:r>
              <a:rPr lang="en-US" sz="28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kann</a:t>
            </a:r>
            <a:r>
              <a:rPr lang="en-US" sz="28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, muss </a:t>
            </a:r>
            <a:r>
              <a:rPr lang="en-US" sz="28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aber</a:t>
            </a:r>
            <a:r>
              <a:rPr lang="en-US" sz="28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nicht </a:t>
            </a:r>
            <a:r>
              <a:rPr lang="en-US" sz="28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persönlich</a:t>
            </a:r>
            <a:r>
              <a:rPr lang="en-US" sz="28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auftreten</a:t>
            </a:r>
            <a:r>
              <a:rPr lang="en-US" sz="28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(§10 </a:t>
            </a:r>
            <a:r>
              <a:rPr lang="en-US" sz="28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FamFG</a:t>
            </a:r>
            <a:r>
              <a:rPr lang="en-US" sz="28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)</a:t>
            </a:r>
          </a:p>
          <a:p>
            <a:pPr marL="253377" lvl="1" defTabSz="609630">
              <a:lnSpc>
                <a:spcPts val="3024"/>
              </a:lnSpc>
            </a:pPr>
            <a:endParaRPr lang="en-US" sz="28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06755" lvl="1" indent="-253378" defTabSz="609630">
              <a:lnSpc>
                <a:spcPts val="3024"/>
              </a:lnSpc>
              <a:buFont typeface="Arial"/>
              <a:buChar char="•"/>
            </a:pPr>
            <a:r>
              <a:rPr lang="en-US" sz="28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Vertreter</a:t>
            </a:r>
            <a:r>
              <a:rPr lang="en-US" sz="28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muss dem </a:t>
            </a:r>
            <a:r>
              <a:rPr lang="en-US" sz="28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Grundbuchamt</a:t>
            </a:r>
            <a:r>
              <a:rPr lang="en-US" sz="28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seine </a:t>
            </a:r>
            <a:r>
              <a:rPr lang="en-US" sz="28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Vertretungsbefugnis</a:t>
            </a:r>
            <a:r>
              <a:rPr lang="en-US" sz="28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durch</a:t>
            </a:r>
            <a:r>
              <a:rPr lang="en-US" sz="28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eine</a:t>
            </a:r>
            <a:r>
              <a:rPr lang="en-US" sz="28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Vollmacht</a:t>
            </a:r>
            <a:r>
              <a:rPr lang="en-US" sz="28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nachweisen</a:t>
            </a:r>
            <a:endParaRPr lang="en-US" sz="28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06755" lvl="1" indent="-253378" defTabSz="609630">
              <a:lnSpc>
                <a:spcPts val="3024"/>
              </a:lnSpc>
            </a:pPr>
            <a:endParaRPr lang="en-US" sz="28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06755" lvl="1" indent="-253378" defTabSz="609630">
              <a:lnSpc>
                <a:spcPts val="3024"/>
              </a:lnSpc>
            </a:pPr>
            <a:endParaRPr lang="en-US" sz="28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09709" y="1022350"/>
            <a:ext cx="709613" cy="2095500"/>
            <a:chOff x="0" y="0"/>
            <a:chExt cx="1419225" cy="4191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419225" cy="4191000"/>
            </a:xfrm>
            <a:custGeom>
              <a:avLst/>
              <a:gdLst/>
              <a:ahLst/>
              <a:cxnLst/>
              <a:rect l="l" t="t" r="r" b="b"/>
              <a:pathLst>
                <a:path w="1419225" h="4191000">
                  <a:moveTo>
                    <a:pt x="1419225" y="4191000"/>
                  </a:moveTo>
                  <a:lnTo>
                    <a:pt x="0" y="3034919"/>
                  </a:lnTo>
                  <a:lnTo>
                    <a:pt x="0" y="0"/>
                  </a:lnTo>
                  <a:lnTo>
                    <a:pt x="1419225" y="1156081"/>
                  </a:lnTo>
                  <a:lnTo>
                    <a:pt x="1419225" y="4191000"/>
                  </a:lnTo>
                  <a:close/>
                </a:path>
              </a:pathLst>
            </a:custGeom>
            <a:solidFill>
              <a:srgbClr val="795833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09709" y="837743"/>
            <a:ext cx="403225" cy="1705432"/>
            <a:chOff x="0" y="0"/>
            <a:chExt cx="806450" cy="341086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6450" cy="3410839"/>
            </a:xfrm>
            <a:custGeom>
              <a:avLst/>
              <a:gdLst/>
              <a:ahLst/>
              <a:cxnLst/>
              <a:rect l="l" t="t" r="r" b="b"/>
              <a:pathLst>
                <a:path w="806450" h="3410839">
                  <a:moveTo>
                    <a:pt x="806450" y="3035681"/>
                  </a:moveTo>
                  <a:lnTo>
                    <a:pt x="0" y="3410839"/>
                  </a:lnTo>
                  <a:lnTo>
                    <a:pt x="0" y="366014"/>
                  </a:lnTo>
                  <a:lnTo>
                    <a:pt x="806450" y="0"/>
                  </a:lnTo>
                  <a:lnTo>
                    <a:pt x="806450" y="3035681"/>
                  </a:lnTo>
                  <a:close/>
                </a:path>
              </a:pathLst>
            </a:custGeom>
            <a:solidFill>
              <a:srgbClr val="51ABB2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44659" y="640893"/>
            <a:ext cx="168275" cy="1713192"/>
            <a:chOff x="0" y="0"/>
            <a:chExt cx="336550" cy="34263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36550" cy="3426333"/>
            </a:xfrm>
            <a:custGeom>
              <a:avLst/>
              <a:gdLst/>
              <a:ahLst/>
              <a:cxnLst/>
              <a:rect l="l" t="t" r="r" b="b"/>
              <a:pathLst>
                <a:path w="336550" h="3426333">
                  <a:moveTo>
                    <a:pt x="336550" y="3426333"/>
                  </a:moveTo>
                  <a:lnTo>
                    <a:pt x="0" y="3091180"/>
                  </a:lnTo>
                  <a:lnTo>
                    <a:pt x="0" y="0"/>
                  </a:lnTo>
                  <a:lnTo>
                    <a:pt x="336550" y="338328"/>
                  </a:lnTo>
                  <a:lnTo>
                    <a:pt x="336550" y="3426333"/>
                  </a:lnTo>
                  <a:close/>
                </a:path>
              </a:pathLst>
            </a:custGeom>
            <a:solidFill>
              <a:srgbClr val="795833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1223206" y="635718"/>
            <a:ext cx="328613" cy="1742357"/>
            <a:chOff x="0" y="0"/>
            <a:chExt cx="657225" cy="34847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57225" cy="3484753"/>
            </a:xfrm>
            <a:custGeom>
              <a:avLst/>
              <a:gdLst/>
              <a:ahLst/>
              <a:cxnLst/>
              <a:rect l="l" t="t" r="r" b="b"/>
              <a:pathLst>
                <a:path w="657225" h="3484753">
                  <a:moveTo>
                    <a:pt x="657225" y="3087497"/>
                  </a:moveTo>
                  <a:lnTo>
                    <a:pt x="0" y="3484753"/>
                  </a:lnTo>
                  <a:lnTo>
                    <a:pt x="0" y="397256"/>
                  </a:lnTo>
                  <a:lnTo>
                    <a:pt x="657225" y="0"/>
                  </a:lnTo>
                  <a:lnTo>
                    <a:pt x="657225" y="3087497"/>
                  </a:lnTo>
                  <a:close/>
                </a:path>
              </a:pathLst>
            </a:custGeom>
            <a:solidFill>
              <a:srgbClr val="795833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644056" y="635717"/>
            <a:ext cx="10907865" cy="1541456"/>
            <a:chOff x="0" y="0"/>
            <a:chExt cx="21815730" cy="3082912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1815679" cy="3082925"/>
            </a:xfrm>
            <a:custGeom>
              <a:avLst/>
              <a:gdLst/>
              <a:ahLst/>
              <a:cxnLst/>
              <a:rect l="l" t="t" r="r" b="b"/>
              <a:pathLst>
                <a:path w="21815679" h="3082925">
                  <a:moveTo>
                    <a:pt x="0" y="0"/>
                  </a:moveTo>
                  <a:lnTo>
                    <a:pt x="21815679" y="0"/>
                  </a:lnTo>
                  <a:lnTo>
                    <a:pt x="21815679" y="3082925"/>
                  </a:lnTo>
                  <a:lnTo>
                    <a:pt x="0" y="3082925"/>
                  </a:lnTo>
                  <a:close/>
                </a:path>
              </a:pathLst>
            </a:custGeom>
            <a:solidFill>
              <a:srgbClr val="303030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958507" y="800392"/>
            <a:ext cx="10264699" cy="1212102"/>
            <a:chOff x="0" y="0"/>
            <a:chExt cx="20529398" cy="2424204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0529393" cy="2424206"/>
            </a:xfrm>
            <a:custGeom>
              <a:avLst/>
              <a:gdLst/>
              <a:ahLst/>
              <a:cxnLst/>
              <a:rect l="l" t="t" r="r" b="b"/>
              <a:pathLst>
                <a:path w="20529393" h="2424206">
                  <a:moveTo>
                    <a:pt x="0" y="0"/>
                  </a:moveTo>
                  <a:lnTo>
                    <a:pt x="20529393" y="0"/>
                  </a:lnTo>
                  <a:lnTo>
                    <a:pt x="20529393" y="2424206"/>
                  </a:lnTo>
                  <a:lnTo>
                    <a:pt x="0" y="2424206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15009" b="-115008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57150"/>
              <a:ext cx="20529398" cy="236705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320"/>
                </a:lnSpc>
              </a:pPr>
              <a:r>
                <a:rPr lang="en-US" sz="4000">
                  <a:solidFill>
                    <a:srgbClr val="F0DFC8"/>
                  </a:solidFill>
                  <a:latin typeface="Nickainley"/>
                  <a:ea typeface="Nickainley"/>
                  <a:cs typeface="Nickainley"/>
                  <a:sym typeface="Nickainley"/>
                </a:rPr>
                <a:t>Vertretung durch Notar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367625" y="2490438"/>
            <a:ext cx="9708997" cy="3567173"/>
            <a:chOff x="0" y="0"/>
            <a:chExt cx="19417995" cy="7134346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9417990" cy="7134340"/>
            </a:xfrm>
            <a:custGeom>
              <a:avLst/>
              <a:gdLst/>
              <a:ahLst/>
              <a:cxnLst/>
              <a:rect l="l" t="t" r="r" b="b"/>
              <a:pathLst>
                <a:path w="19417990" h="7134340">
                  <a:moveTo>
                    <a:pt x="0" y="0"/>
                  </a:moveTo>
                  <a:lnTo>
                    <a:pt x="19417990" y="0"/>
                  </a:lnTo>
                  <a:lnTo>
                    <a:pt x="19417990" y="7134340"/>
                  </a:lnTo>
                  <a:lnTo>
                    <a:pt x="0" y="7134340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3033" b="-3033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8100"/>
              <a:ext cx="19417995" cy="7096246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marL="434362" lvl="1" indent="-217181" defTabSz="609630">
                <a:lnSpc>
                  <a:spcPts val="2592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Notar gilt gem. § 15 Abs. 2 GBO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zur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Antragstellung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ermächtigt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,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wenn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er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erforderliche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Erklärung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beurkundet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oder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beglaubigt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hat</a:t>
              </a:r>
            </a:p>
            <a:p>
              <a:pPr marL="217181" lvl="1" defTabSz="609630">
                <a:lnSpc>
                  <a:spcPts val="2592"/>
                </a:lnSpc>
              </a:pPr>
              <a:endPara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434362" lvl="1" indent="-217181" defTabSz="609630">
                <a:lnSpc>
                  <a:spcPts val="2592"/>
                </a:lnSpc>
                <a:buFont typeface="Arial"/>
                <a:buChar char="•"/>
              </a:pP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solche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Erklärung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kann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eine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Bewilligung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(§19 GBO), die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Auflassung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(§20 GBO)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oder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eine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Mitbewilligung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sein (§ 27 GBO)</a:t>
              </a:r>
            </a:p>
            <a:p>
              <a:pPr marL="217181" lvl="1" defTabSz="609630">
                <a:lnSpc>
                  <a:spcPts val="2592"/>
                </a:lnSpc>
              </a:pPr>
              <a:endPara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434362" lvl="1" indent="-217181" defTabSz="609630">
                <a:lnSpc>
                  <a:spcPts val="2592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es muss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erkennbar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sein,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dass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Notar von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seinem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Antragsrecht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gem. § 15 GBO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Gebrauch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macht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&amp; nicht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nur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als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Bote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auftritt</a:t>
              </a:r>
              <a:endPara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434362" lvl="1" indent="-217181" defTabSz="609630">
                <a:lnSpc>
                  <a:spcPts val="2592"/>
                </a:lnSpc>
                <a:buFont typeface="Arial"/>
                <a:buChar char="•"/>
              </a:pPr>
              <a:endPara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  <a:p>
              <a:pPr marL="434362" lvl="1" indent="-217181" defTabSz="609630">
                <a:lnSpc>
                  <a:spcPts val="2592"/>
                </a:lnSpc>
                <a:buFont typeface="Arial"/>
                <a:buChar char="•"/>
              </a:pP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Notar muss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genau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benennen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,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welche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Verfügung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vollzogen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werden</a:t>
              </a:r>
              <a:r>
                <a:rPr lang="en-US" sz="2400" dirty="0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 </a:t>
              </a:r>
              <a:r>
                <a:rPr lang="en-US" sz="2400" dirty="0" err="1">
                  <a:solidFill>
                    <a:srgbClr val="303030"/>
                  </a:solidFill>
                  <a:latin typeface="Inter"/>
                  <a:ea typeface="Inter"/>
                  <a:cs typeface="Inter"/>
                  <a:sym typeface="Inter"/>
                </a:rPr>
                <a:t>soll</a:t>
              </a:r>
              <a:endParaRPr lang="en-US" sz="24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endParaRPr>
            </a:p>
          </p:txBody>
        </p:sp>
      </p:grpSp>
      <p:sp>
        <p:nvSpPr>
          <p:cNvPr id="18" name="Freeform 18"/>
          <p:cNvSpPr/>
          <p:nvPr/>
        </p:nvSpPr>
        <p:spPr>
          <a:xfrm>
            <a:off x="5557020" y="739892"/>
            <a:ext cx="1330209" cy="1330209"/>
          </a:xfrm>
          <a:custGeom>
            <a:avLst/>
            <a:gdLst/>
            <a:ahLst/>
            <a:cxnLst/>
            <a:rect l="l" t="t" r="r" b="b"/>
            <a:pathLst>
              <a:path w="1995313" h="1995313">
                <a:moveTo>
                  <a:pt x="0" y="0"/>
                </a:moveTo>
                <a:lnTo>
                  <a:pt x="1995313" y="0"/>
                </a:lnTo>
                <a:lnTo>
                  <a:pt x="1995313" y="1995313"/>
                </a:lnTo>
                <a:lnTo>
                  <a:pt x="0" y="199531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DF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976183" y="-57101"/>
            <a:ext cx="2005267" cy="844451"/>
            <a:chOff x="0" y="0"/>
            <a:chExt cx="2270138" cy="95599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270125" cy="956056"/>
            </a:xfrm>
            <a:custGeom>
              <a:avLst/>
              <a:gdLst/>
              <a:ahLst/>
              <a:cxnLst/>
              <a:rect l="l" t="t" r="r" b="b"/>
              <a:pathLst>
                <a:path w="2270125" h="956056">
                  <a:moveTo>
                    <a:pt x="0" y="0"/>
                  </a:moveTo>
                  <a:lnTo>
                    <a:pt x="2270125" y="0"/>
                  </a:lnTo>
                  <a:lnTo>
                    <a:pt x="2266696" y="33655"/>
                  </a:lnTo>
                  <a:cubicBezTo>
                    <a:pt x="2159000" y="560070"/>
                    <a:pt x="1693291" y="956056"/>
                    <a:pt x="1135126" y="956056"/>
                  </a:cubicBezTo>
                  <a:cubicBezTo>
                    <a:pt x="576961" y="956056"/>
                    <a:pt x="111125" y="560070"/>
                    <a:pt x="3429" y="33655"/>
                  </a:cubicBezTo>
                  <a:close/>
                </a:path>
              </a:pathLst>
            </a:custGeom>
            <a:solidFill>
              <a:srgbClr val="51ABB2"/>
            </a:solid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838200" y="365126"/>
            <a:ext cx="10515600" cy="1325563"/>
            <a:chOff x="0" y="0"/>
            <a:chExt cx="21031200" cy="2651126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1031200" cy="2651127"/>
            </a:xfrm>
            <a:custGeom>
              <a:avLst/>
              <a:gdLst/>
              <a:ahLst/>
              <a:cxnLst/>
              <a:rect l="l" t="t" r="r" b="b"/>
              <a:pathLst>
                <a:path w="21031200" h="2651127">
                  <a:moveTo>
                    <a:pt x="0" y="0"/>
                  </a:moveTo>
                  <a:lnTo>
                    <a:pt x="21031200" y="0"/>
                  </a:lnTo>
                  <a:lnTo>
                    <a:pt x="21031200" y="2651127"/>
                  </a:lnTo>
                  <a:lnTo>
                    <a:pt x="0" y="2651127"/>
                  </a:lnTo>
                  <a:close/>
                </a:path>
              </a:pathLst>
            </a:custGeom>
            <a:blipFill>
              <a:blip r:embed="rId2">
                <a:alphaModFix amt="0"/>
              </a:blip>
              <a:stretch>
                <a:fillRect t="-104573" b="-104573"/>
              </a:stretch>
            </a:blipFill>
          </p:spPr>
          <p:txBody>
            <a:bodyPr/>
            <a:lstStyle/>
            <a:p>
              <a:pPr defTabSz="609630"/>
              <a:endParaRPr lang="de-DE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66675"/>
              <a:ext cx="21031200" cy="25844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defTabSz="609630">
                <a:lnSpc>
                  <a:spcPts val="4752"/>
                </a:lnSpc>
              </a:pPr>
              <a:r>
                <a:rPr lang="en-US" sz="4400">
                  <a:solidFill>
                    <a:srgbClr val="303030"/>
                  </a:solidFill>
                  <a:latin typeface="Nickainley"/>
                  <a:ea typeface="Nickainley"/>
                  <a:cs typeface="Nickainley"/>
                  <a:sym typeface="Nickainley"/>
                </a:rPr>
                <a:t>Verfahrensfähigkeit</a:t>
              </a:r>
            </a:p>
          </p:txBody>
        </p:sp>
      </p:grpSp>
      <p:sp>
        <p:nvSpPr>
          <p:cNvPr id="7" name="Freeform 7"/>
          <p:cNvSpPr/>
          <p:nvPr/>
        </p:nvSpPr>
        <p:spPr>
          <a:xfrm>
            <a:off x="3032539" y="3621123"/>
            <a:ext cx="6515733" cy="3005382"/>
          </a:xfrm>
          <a:custGeom>
            <a:avLst/>
            <a:gdLst/>
            <a:ahLst/>
            <a:cxnLst/>
            <a:rect l="l" t="t" r="r" b="b"/>
            <a:pathLst>
              <a:path w="9773599" h="4508073">
                <a:moveTo>
                  <a:pt x="0" y="0"/>
                </a:moveTo>
                <a:lnTo>
                  <a:pt x="9773599" y="0"/>
                </a:lnTo>
                <a:lnTo>
                  <a:pt x="9773599" y="4508072"/>
                </a:lnTo>
                <a:lnTo>
                  <a:pt x="0" y="450807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de-DE" sz="12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99160" y="1881505"/>
            <a:ext cx="10393680" cy="11541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06755" lvl="1" indent="-253378" defTabSz="609630">
              <a:lnSpc>
                <a:spcPts val="3024"/>
              </a:lnSpc>
              <a:buFont typeface="Arial"/>
              <a:buChar char="•"/>
            </a:pPr>
            <a:r>
              <a:rPr lang="en-US" sz="28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wirksame</a:t>
            </a:r>
            <a:r>
              <a:rPr lang="en-US" sz="28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Antragstellung</a:t>
            </a:r>
            <a:r>
              <a:rPr lang="en-US" sz="28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setzt</a:t>
            </a:r>
            <a:r>
              <a:rPr lang="en-US" sz="28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eine</a:t>
            </a:r>
            <a:r>
              <a:rPr lang="en-US" sz="28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Verfahrensfähigkeit</a:t>
            </a:r>
            <a:r>
              <a:rPr lang="en-US" sz="28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r>
              <a:rPr lang="en-US" sz="28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voraus</a:t>
            </a:r>
            <a:endParaRPr lang="en-US" sz="28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253377" lvl="1" defTabSz="609630">
              <a:lnSpc>
                <a:spcPts val="3024"/>
              </a:lnSpc>
            </a:pPr>
            <a:endParaRPr lang="en-US" sz="28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  <a:p>
            <a:pPr marL="506755" lvl="1" indent="-253378" defTabSz="609630">
              <a:lnSpc>
                <a:spcPts val="3024"/>
              </a:lnSpc>
              <a:buFont typeface="Arial"/>
              <a:buChar char="•"/>
            </a:pPr>
            <a:r>
              <a:rPr lang="en-US" sz="2800" dirty="0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§ 9 Abs. 1 Nr. 1 bis 4 </a:t>
            </a:r>
            <a:r>
              <a:rPr lang="en-US" sz="2800" dirty="0" err="1">
                <a:solidFill>
                  <a:srgbClr val="303030"/>
                </a:solidFill>
                <a:latin typeface="Inter"/>
                <a:ea typeface="Inter"/>
                <a:cs typeface="Inter"/>
                <a:sym typeface="Inter"/>
              </a:rPr>
              <a:t>FamFG</a:t>
            </a:r>
            <a:endParaRPr lang="en-US" sz="2800" dirty="0">
              <a:solidFill>
                <a:srgbClr val="303030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3321891" y="4159629"/>
            <a:ext cx="5937028" cy="17953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 defTabSz="609630">
              <a:lnSpc>
                <a:spcPts val="2781"/>
              </a:lnSpc>
              <a:spcBef>
                <a:spcPct val="0"/>
              </a:spcBef>
            </a:pPr>
            <a:r>
              <a:rPr lang="en-US" sz="2575">
                <a:solidFill>
                  <a:srgbClr val="303030"/>
                </a:solidFill>
                <a:latin typeface="Recoleta"/>
                <a:ea typeface="Recoleta"/>
                <a:cs typeface="Recoleta"/>
                <a:sym typeface="Recoleta"/>
              </a:rPr>
              <a:t>Fähigkeit als Verfahrensbeteiligter aufzutreten und Verfahrenshandlungen selbst zu erklären oder durch einen bestellten Vertreter wirksam vornehmen zu lassen.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797932" y="3460750"/>
            <a:ext cx="1552068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609630">
              <a:lnSpc>
                <a:spcPts val="3354"/>
              </a:lnSpc>
              <a:spcBef>
                <a:spcPct val="0"/>
              </a:spcBef>
            </a:pPr>
            <a:r>
              <a:rPr lang="en-US" sz="3105" dirty="0">
                <a:solidFill>
                  <a:srgbClr val="303030"/>
                </a:solidFill>
                <a:latin typeface="Nickainley"/>
                <a:ea typeface="Nickainley"/>
                <a:cs typeface="Nickainley"/>
                <a:sym typeface="Nickainley"/>
              </a:rPr>
              <a:t>Definition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769</Words>
  <Application>Microsoft Office PowerPoint</Application>
  <PresentationFormat>Breitbild</PresentationFormat>
  <Paragraphs>108</Paragraphs>
  <Slides>15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4" baseType="lpstr">
      <vt:lpstr>Arial</vt:lpstr>
      <vt:lpstr>Calibri</vt:lpstr>
      <vt:lpstr>Inter</vt:lpstr>
      <vt:lpstr>Inter Bold</vt:lpstr>
      <vt:lpstr>Inter Bold Italics</vt:lpstr>
      <vt:lpstr>Nickainley</vt:lpstr>
      <vt:lpstr>Recoleta</vt:lpstr>
      <vt:lpstr>Office Theme</vt:lpstr>
      <vt:lpstr>Acrobat Document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Simmerl-Hübner, Susanne</dc:creator>
  <cp:lastModifiedBy>Simmerl-Hübner, Susanne</cp:lastModifiedBy>
  <cp:revision>1</cp:revision>
  <dcterms:created xsi:type="dcterms:W3CDTF">2026-04-07T13:40:48Z</dcterms:created>
  <dcterms:modified xsi:type="dcterms:W3CDTF">2026-04-07T13:41:42Z</dcterms:modified>
</cp:coreProperties>
</file>