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64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57439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5564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092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7788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1270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854725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13054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26031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33102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5721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7513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5B738F-0BC5-4C1B-B3C4-D6C2B34A63C3}" type="datetimeFigureOut">
              <a:rPr lang="de-DE" smtClean="0"/>
              <a:t>17.08.2023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A5E2A-6B2E-4C5C-AF7F-714081FC8E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47071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187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871538" y="1697237"/>
            <a:ext cx="10052114" cy="1688188"/>
            <a:chOff x="871538" y="1697237"/>
            <a:chExt cx="10052114" cy="1688188"/>
          </a:xfrm>
        </p:grpSpPr>
        <p:sp>
          <p:nvSpPr>
            <p:cNvPr id="6" name="Abgerundetes Rechteck 5"/>
            <p:cNvSpPr/>
            <p:nvPr/>
          </p:nvSpPr>
          <p:spPr>
            <a:xfrm>
              <a:off x="871538" y="1887062"/>
              <a:ext cx="10052114" cy="14983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 smtClean="0"/>
                <a:t>nun </a:t>
              </a:r>
              <a:r>
                <a:rPr lang="de-DE" dirty="0"/>
                <a:t>besteht die Frage, wer die bisherige Ehewohnung benutzen bzw. wem der bislang gemeinsame Hausrat zustehen</a:t>
              </a:r>
            </a:p>
            <a:p>
              <a:r>
                <a:rPr lang="de-DE" dirty="0"/>
                <a:t> </a:t>
              </a:r>
            </a:p>
            <a:p>
              <a:pPr algn="ctr"/>
              <a:r>
                <a:rPr lang="de-DE" i="1" dirty="0"/>
                <a:t>ausführliche Erklärung siehe isoliertes Verfahren Wohnung und Hausrat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871538" y="1697237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Wohnung und Hausrat </a:t>
              </a:r>
              <a:endParaRPr lang="de-DE" sz="2400" dirty="0"/>
            </a:p>
          </p:txBody>
        </p:sp>
      </p:grpSp>
      <p:sp>
        <p:nvSpPr>
          <p:cNvPr id="4" name="Ellipse 3"/>
          <p:cNvSpPr/>
          <p:nvPr/>
        </p:nvSpPr>
        <p:spPr>
          <a:xfrm>
            <a:off x="180305" y="500260"/>
            <a:ext cx="2828925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</a:t>
            </a:r>
            <a:r>
              <a:rPr lang="de-DE" sz="2400" b="1" dirty="0" smtClean="0"/>
              <a:t>eitere Folgesachen:</a:t>
            </a:r>
            <a:endParaRPr lang="de-DE" sz="2400" b="1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871538" y="3575250"/>
            <a:ext cx="10052114" cy="2354404"/>
            <a:chOff x="871538" y="1697237"/>
            <a:chExt cx="10052114" cy="2354404"/>
          </a:xfrm>
        </p:grpSpPr>
        <p:sp>
          <p:nvSpPr>
            <p:cNvPr id="14" name="Abgerundetes Rechteck 13"/>
            <p:cNvSpPr/>
            <p:nvPr/>
          </p:nvSpPr>
          <p:spPr>
            <a:xfrm>
              <a:off x="871538" y="1910320"/>
              <a:ext cx="10052114" cy="2141321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/>
                <a:t>regelt die Auswirkungen der Eheschließung auf das Vermögen der Ehegatten</a:t>
              </a:r>
            </a:p>
            <a:p>
              <a:r>
                <a:rPr lang="de-DE" dirty="0"/>
                <a:t> </a:t>
              </a:r>
            </a:p>
            <a:p>
              <a:r>
                <a:rPr lang="de-DE" dirty="0"/>
                <a:t>das BGB kennt den gesetzlichen (Zugewinngemeinschaft) und den vertraglichen Güterstand (Gütertrennung oder Gütergemeinschaft)</a:t>
              </a:r>
            </a:p>
            <a:p>
              <a:r>
                <a:rPr lang="de-DE" dirty="0"/>
                <a:t> </a:t>
              </a:r>
            </a:p>
            <a:p>
              <a:pPr algn="ctr"/>
              <a:r>
                <a:rPr lang="de-DE" i="1" dirty="0"/>
                <a:t>ausführliche Erklärung siehe Familienstreitsachen Güterrecht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871538" y="1697237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Güterrecht </a:t>
              </a:r>
              <a:endParaRPr lang="de-DE" sz="2400" dirty="0"/>
            </a:p>
          </p:txBody>
        </p:sp>
      </p:grpSp>
      <p:sp>
        <p:nvSpPr>
          <p:cNvPr id="16" name="Gefaltete Ecke 15"/>
          <p:cNvSpPr/>
          <p:nvPr/>
        </p:nvSpPr>
        <p:spPr>
          <a:xfrm rot="171909">
            <a:off x="10237720" y="4744889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…wird gesondert erklärt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51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188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871538" y="1697237"/>
            <a:ext cx="10052114" cy="2544725"/>
            <a:chOff x="871538" y="1697237"/>
            <a:chExt cx="10052114" cy="2544725"/>
          </a:xfrm>
        </p:grpSpPr>
        <p:sp>
          <p:nvSpPr>
            <p:cNvPr id="6" name="Abgerundetes Rechteck 5"/>
            <p:cNvSpPr/>
            <p:nvPr/>
          </p:nvSpPr>
          <p:spPr>
            <a:xfrm>
              <a:off x="871538" y="1887062"/>
              <a:ext cx="10052114" cy="2354900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/>
                <a:t>Scheidung hat grundsätzlich keinen Einfluss auf die gemeinsame elterliche Sorge</a:t>
              </a:r>
            </a:p>
            <a:p>
              <a:r>
                <a:rPr lang="de-DE" dirty="0"/>
                <a:t> </a:t>
              </a:r>
            </a:p>
            <a:p>
              <a:r>
                <a:rPr lang="de-DE" dirty="0"/>
                <a:t>im Scheidungsantrag ist anzugeben, ob gemeinsame minderjährige Kinder vorhanden sind + ob von den Eltern eine Regelung über das Sorgerecht getroffen wurde (§ 133 I Nr. 1, 2 </a:t>
              </a:r>
              <a:r>
                <a:rPr lang="de-DE" dirty="0" err="1"/>
                <a:t>FamFG</a:t>
              </a:r>
              <a:r>
                <a:rPr lang="de-DE" dirty="0"/>
                <a:t>)</a:t>
              </a:r>
            </a:p>
            <a:p>
              <a:r>
                <a:rPr lang="de-DE" dirty="0"/>
                <a:t>kein Antrag zur </a:t>
              </a:r>
              <a:r>
                <a:rPr lang="de-DE" dirty="0" err="1"/>
                <a:t>eSo</a:t>
              </a:r>
              <a:r>
                <a:rPr lang="de-DE" dirty="0"/>
                <a:t> gestellt: Mitteilungspflicht an JA hin (§§ 17 III SGB VIII, X/2 I </a:t>
              </a:r>
              <a:r>
                <a:rPr lang="de-DE" dirty="0" err="1"/>
                <a:t>MiZi</a:t>
              </a:r>
              <a:r>
                <a:rPr lang="de-DE" dirty="0"/>
                <a:t>)</a:t>
              </a:r>
            </a:p>
            <a:p>
              <a:r>
                <a:rPr lang="de-DE" dirty="0"/>
                <a:t> </a:t>
              </a:r>
            </a:p>
            <a:p>
              <a:r>
                <a:rPr lang="de-DE" dirty="0"/>
                <a:t>Gericht gibt Hinweis auf die Beratungsmöglichkeit durch das Jugendamt 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871538" y="1697237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elterliche Sorge </a:t>
              </a:r>
              <a:endParaRPr lang="de-DE" sz="2400" dirty="0"/>
            </a:p>
          </p:txBody>
        </p:sp>
      </p:grpSp>
      <p:sp>
        <p:nvSpPr>
          <p:cNvPr id="4" name="Ellipse 3"/>
          <p:cNvSpPr/>
          <p:nvPr/>
        </p:nvSpPr>
        <p:spPr>
          <a:xfrm>
            <a:off x="180305" y="500260"/>
            <a:ext cx="2828925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</a:t>
            </a:r>
            <a:r>
              <a:rPr lang="de-DE" sz="2400" b="1" dirty="0" smtClean="0"/>
              <a:t>eitere Folgesachen:</a:t>
            </a:r>
            <a:endParaRPr lang="de-DE" sz="2400" b="1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71538" y="4431787"/>
            <a:ext cx="10052114" cy="214132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das Gericht kann auch die Teilnahme der Ehegatten an einer außergerichtlichen Streitbeilegung (Mediation) anordnen (§ 135 I S. 1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Zwang darf nicht ausgeübt werden (§ 135 I S.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bei Verweigerung können aber kostenrechtliche Nachteile entstehen (§ 150 IV S. 2 </a:t>
            </a:r>
            <a:r>
              <a:rPr lang="de-DE" dirty="0" err="1"/>
              <a:t>FamFG</a:t>
            </a:r>
            <a:r>
              <a:rPr lang="de-DE" dirty="0"/>
              <a:t>) </a:t>
            </a:r>
          </a:p>
          <a:p>
            <a:r>
              <a:rPr lang="de-DE" dirty="0"/>
              <a:t> </a:t>
            </a:r>
          </a:p>
        </p:txBody>
      </p:sp>
      <p:sp>
        <p:nvSpPr>
          <p:cNvPr id="16" name="Gefaltete Ecke 15"/>
          <p:cNvSpPr/>
          <p:nvPr/>
        </p:nvSpPr>
        <p:spPr>
          <a:xfrm rot="171909">
            <a:off x="10237047" y="3131433"/>
            <a:ext cx="1574094" cy="1592530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0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Mitteilungs-pflicht an JA</a:t>
            </a:r>
          </a:p>
        </p:txBody>
      </p:sp>
      <p:sp>
        <p:nvSpPr>
          <p:cNvPr id="13" name="Gefaltete Ecke 12"/>
          <p:cNvSpPr/>
          <p:nvPr/>
        </p:nvSpPr>
        <p:spPr>
          <a:xfrm rot="21200589">
            <a:off x="9882180" y="677542"/>
            <a:ext cx="1829589" cy="1756811"/>
          </a:xfrm>
          <a:prstGeom prst="foldedCorner">
            <a:avLst/>
          </a:prstGeom>
          <a:solidFill>
            <a:schemeClr val="accent6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JA=</a:t>
            </a: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Jugendamt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76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  <p:bldP spid="13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dirty="0" smtClean="0">
                <a:solidFill>
                  <a:prstClr val="black"/>
                </a:solidFill>
                <a:latin typeface="Calibri" panose="020F0502020204030204"/>
              </a:rPr>
              <a:t>189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871538" y="1697237"/>
            <a:ext cx="10052114" cy="1506850"/>
            <a:chOff x="871538" y="1697237"/>
            <a:chExt cx="10052114" cy="1506850"/>
          </a:xfrm>
        </p:grpSpPr>
        <p:sp>
          <p:nvSpPr>
            <p:cNvPr id="6" name="Abgerundetes Rechteck 5"/>
            <p:cNvSpPr/>
            <p:nvPr/>
          </p:nvSpPr>
          <p:spPr>
            <a:xfrm>
              <a:off x="871538" y="1887062"/>
              <a:ext cx="10052114" cy="1317025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/>
                <a:t>auf Antrag kann die </a:t>
              </a:r>
              <a:r>
                <a:rPr lang="de-DE" dirty="0" err="1"/>
                <a:t>eSo</a:t>
              </a:r>
              <a:r>
                <a:rPr lang="de-DE" dirty="0"/>
                <a:t> oder einzelne Teile jedoch einem Elternteil übertragen werden (§ 137 III </a:t>
              </a:r>
              <a:r>
                <a:rPr lang="de-DE" dirty="0" err="1"/>
                <a:t>FamFG</a:t>
              </a:r>
              <a:r>
                <a:rPr lang="de-DE" dirty="0"/>
                <a:t>, § 1671 I BGB)</a:t>
              </a:r>
            </a:p>
            <a:p>
              <a:endParaRPr lang="de-DE" dirty="0"/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871538" y="1697237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elterliche Sorge </a:t>
              </a:r>
              <a:endParaRPr lang="de-DE" sz="2400" dirty="0"/>
            </a:p>
          </p:txBody>
        </p:sp>
      </p:grpSp>
      <p:sp>
        <p:nvSpPr>
          <p:cNvPr id="4" name="Ellipse 3"/>
          <p:cNvSpPr/>
          <p:nvPr/>
        </p:nvSpPr>
        <p:spPr>
          <a:xfrm>
            <a:off x="180305" y="500260"/>
            <a:ext cx="2828925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</a:t>
            </a:r>
            <a:r>
              <a:rPr lang="de-DE" sz="2400" b="1" dirty="0" smtClean="0"/>
              <a:t>eitere Folgesachen:</a:t>
            </a:r>
            <a:endParaRPr lang="de-DE" sz="2400" b="1" dirty="0"/>
          </a:p>
        </p:txBody>
      </p:sp>
      <p:sp>
        <p:nvSpPr>
          <p:cNvPr id="14" name="Abgerundetes Rechteck 13"/>
          <p:cNvSpPr/>
          <p:nvPr/>
        </p:nvSpPr>
        <p:spPr>
          <a:xfrm>
            <a:off x="871538" y="3281584"/>
            <a:ext cx="10052114" cy="2141321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de-DE" dirty="0"/>
              <a:t>Voraussetzungen für Übertragung der alleinigen Sorge sind: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Antrag eines Elternteils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bislang gemeinsames Sorgerecht beider Eltern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de-DE" dirty="0"/>
              <a:t>Zustimmung des anderen Elternteils und Vorliegen des Kinderwohls </a:t>
            </a:r>
            <a:endParaRPr lang="de-DE" dirty="0" smtClean="0"/>
          </a:p>
          <a:p>
            <a:pPr lvl="0"/>
            <a:endParaRPr lang="de-DE" dirty="0"/>
          </a:p>
          <a:p>
            <a:pPr algn="ctr"/>
            <a:r>
              <a:rPr lang="de-DE" i="1" dirty="0"/>
              <a:t>ausführliche Erklärung siehe </a:t>
            </a:r>
            <a:r>
              <a:rPr lang="de-DE" i="1" dirty="0" err="1"/>
              <a:t>Kindschaftssachen</a:t>
            </a:r>
            <a:r>
              <a:rPr lang="de-DE" i="1" dirty="0"/>
              <a:t> </a:t>
            </a:r>
            <a:r>
              <a:rPr lang="de-DE" i="1" dirty="0" err="1"/>
              <a:t>eSo</a:t>
            </a:r>
            <a:endParaRPr lang="de-DE" i="1" dirty="0"/>
          </a:p>
        </p:txBody>
      </p:sp>
    </p:spTree>
    <p:extLst>
      <p:ext uri="{BB962C8B-B14F-4D97-AF65-F5344CB8AC3E}">
        <p14:creationId xmlns:p14="http://schemas.microsoft.com/office/powerpoint/2010/main" val="4183250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bgerundetes Rechteck 1"/>
          <p:cNvSpPr/>
          <p:nvPr/>
        </p:nvSpPr>
        <p:spPr>
          <a:xfrm>
            <a:off x="2988912" y="69375"/>
            <a:ext cx="6472988" cy="522010"/>
          </a:xfrm>
          <a:prstGeom prst="round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Familiensachen</a:t>
            </a:r>
            <a:endParaRPr kumimoji="0" lang="de-DE" sz="36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hteck 8"/>
          <p:cNvSpPr/>
          <p:nvPr/>
        </p:nvSpPr>
        <p:spPr>
          <a:xfrm>
            <a:off x="0" y="6551736"/>
            <a:ext cx="871538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e-DE" noProof="0" smtClean="0">
                <a:solidFill>
                  <a:prstClr val="black"/>
                </a:solidFill>
                <a:latin typeface="Calibri" panose="020F0502020204030204"/>
              </a:rPr>
              <a:t>190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10198229" y="6551736"/>
            <a:ext cx="1993771" cy="30626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KG-Ref.AF Carus</a:t>
            </a: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Abgerundetes Rechteck 11"/>
          <p:cNvSpPr/>
          <p:nvPr/>
        </p:nvSpPr>
        <p:spPr>
          <a:xfrm>
            <a:off x="3893008" y="607082"/>
            <a:ext cx="4590787" cy="617753"/>
          </a:xfrm>
          <a:prstGeom prst="round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0" marR="0" lvl="1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1" i="0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  <a:p>
            <a:pPr algn="ctr"/>
            <a:r>
              <a:rPr lang="de-DE" sz="2800" b="1" dirty="0" smtClean="0">
                <a:latin typeface="Arial" panose="020B06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Ehescheidung</a:t>
            </a:r>
            <a:endParaRPr lang="de-DE" sz="2800" dirty="0" smtClean="0"/>
          </a:p>
          <a:p>
            <a:pPr algn="ctr"/>
            <a:endParaRPr kumimoji="0" lang="de-DE" sz="2800" b="1" i="0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grpSp>
        <p:nvGrpSpPr>
          <p:cNvPr id="5" name="Gruppieren 4"/>
          <p:cNvGrpSpPr/>
          <p:nvPr/>
        </p:nvGrpSpPr>
        <p:grpSpPr>
          <a:xfrm>
            <a:off x="871538" y="1697237"/>
            <a:ext cx="10052114" cy="1688188"/>
            <a:chOff x="871538" y="1697237"/>
            <a:chExt cx="10052114" cy="1688188"/>
          </a:xfrm>
        </p:grpSpPr>
        <p:sp>
          <p:nvSpPr>
            <p:cNvPr id="6" name="Abgerundetes Rechteck 5"/>
            <p:cNvSpPr/>
            <p:nvPr/>
          </p:nvSpPr>
          <p:spPr>
            <a:xfrm>
              <a:off x="871538" y="1887062"/>
              <a:ext cx="10052114" cy="1498363"/>
            </a:xfrm>
            <a:prstGeom prst="roundRect">
              <a:avLst/>
            </a:prstGeom>
            <a:solidFill>
              <a:schemeClr val="bg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/>
                <a:t>Kinder mit beiden Elternteilen bzw. Bezugspersonen </a:t>
              </a:r>
            </a:p>
            <a:p>
              <a:r>
                <a:rPr lang="de-DE" dirty="0"/>
                <a:t> </a:t>
              </a:r>
            </a:p>
            <a:p>
              <a:pPr algn="ctr"/>
              <a:r>
                <a:rPr lang="de-DE" i="1" dirty="0"/>
                <a:t>ausführliche Erklärung siehe </a:t>
              </a:r>
              <a:r>
                <a:rPr lang="de-DE" i="1" dirty="0" err="1"/>
                <a:t>Kindschaftssachen</a:t>
              </a:r>
              <a:r>
                <a:rPr lang="de-DE" i="1" dirty="0"/>
                <a:t> Umgang</a:t>
              </a:r>
            </a:p>
          </p:txBody>
        </p:sp>
        <p:sp>
          <p:nvSpPr>
            <p:cNvPr id="3" name="Abgerundetes Rechteck 2"/>
            <p:cNvSpPr/>
            <p:nvPr/>
          </p:nvSpPr>
          <p:spPr>
            <a:xfrm>
              <a:off x="871538" y="1697237"/>
              <a:ext cx="3829050" cy="455515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Umgang</a:t>
              </a:r>
              <a:endParaRPr lang="de-DE" sz="2400" dirty="0"/>
            </a:p>
          </p:txBody>
        </p:sp>
      </p:grpSp>
      <p:sp>
        <p:nvSpPr>
          <p:cNvPr id="4" name="Ellipse 3"/>
          <p:cNvSpPr/>
          <p:nvPr/>
        </p:nvSpPr>
        <p:spPr>
          <a:xfrm>
            <a:off x="180305" y="500260"/>
            <a:ext cx="2828925" cy="914400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2400" b="1" dirty="0"/>
              <a:t>w</a:t>
            </a:r>
            <a:r>
              <a:rPr lang="de-DE" sz="2400" b="1" dirty="0" smtClean="0"/>
              <a:t>eitere Folgesachen:</a:t>
            </a:r>
            <a:endParaRPr lang="de-DE" sz="2400" b="1" dirty="0"/>
          </a:p>
        </p:txBody>
      </p:sp>
      <p:grpSp>
        <p:nvGrpSpPr>
          <p:cNvPr id="13" name="Gruppieren 12"/>
          <p:cNvGrpSpPr/>
          <p:nvPr/>
        </p:nvGrpSpPr>
        <p:grpSpPr>
          <a:xfrm>
            <a:off x="871537" y="3575250"/>
            <a:ext cx="10587037" cy="3282750"/>
            <a:chOff x="871537" y="1697237"/>
            <a:chExt cx="10587037" cy="3282750"/>
          </a:xfrm>
        </p:grpSpPr>
        <p:sp>
          <p:nvSpPr>
            <p:cNvPr id="14" name="Abgerundetes Rechteck 13"/>
            <p:cNvSpPr/>
            <p:nvPr/>
          </p:nvSpPr>
          <p:spPr>
            <a:xfrm>
              <a:off x="871537" y="1910320"/>
              <a:ext cx="10587037" cy="3069667"/>
            </a:xfrm>
            <a:prstGeom prst="round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endParaRPr lang="de-DE" dirty="0" smtClean="0"/>
            </a:p>
            <a:p>
              <a:r>
                <a:rPr lang="de-DE" dirty="0"/>
                <a:t>grundsätzlich behält der geschiedene Ehegatte einen durch die Eheschließung erworbenen Ehenamen (§ 1355 V S. 1 BGB) </a:t>
              </a:r>
            </a:p>
            <a:p>
              <a:r>
                <a:rPr lang="de-DE" dirty="0"/>
                <a:t> </a:t>
              </a:r>
            </a:p>
            <a:p>
              <a:r>
                <a:rPr lang="de-DE" dirty="0"/>
                <a:t>möchte er das nicht, kann er durch Erklärung gegenüber dem Standesbeamten unbefristet wählen, ob er: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den Geburtsnamen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den bis zur Bestimmung des Ehenamens geführten Namen oder </a:t>
              </a:r>
            </a:p>
            <a:p>
              <a:pPr marL="285750" lvl="0" indent="-285750">
                <a:buFont typeface="Arial" panose="020B0604020202020204" pitchFamily="34" charset="0"/>
                <a:buChar char="•"/>
              </a:pPr>
              <a:r>
                <a:rPr lang="de-DE" dirty="0"/>
                <a:t>den Geburtsnamen oder den bei Bestimmung des Ehenamens geführten Namen (Begleitnamen) mit dem Ehenamen kombiniert</a:t>
              </a:r>
            </a:p>
            <a:p>
              <a:r>
                <a:rPr lang="de-DE" dirty="0"/>
                <a:t>führen möchte </a:t>
              </a:r>
            </a:p>
          </p:txBody>
        </p:sp>
        <p:sp>
          <p:nvSpPr>
            <p:cNvPr id="15" name="Abgerundetes Rechteck 14"/>
            <p:cNvSpPr/>
            <p:nvPr/>
          </p:nvSpPr>
          <p:spPr>
            <a:xfrm>
              <a:off x="871538" y="1697237"/>
              <a:ext cx="6215062" cy="455515"/>
            </a:xfrm>
            <a:prstGeom prst="roundRect">
              <a:avLst/>
            </a:prstGeom>
            <a:solidFill>
              <a:schemeClr val="accent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de-DE" sz="2400" b="1" dirty="0"/>
                <a:t>Namensrecht – Achtung keine Folgesache!!</a:t>
              </a:r>
              <a:endParaRPr lang="de-DE" sz="2400" dirty="0"/>
            </a:p>
          </p:txBody>
        </p:sp>
      </p:grpSp>
      <p:sp>
        <p:nvSpPr>
          <p:cNvPr id="16" name="Gefaltete Ecke 15"/>
          <p:cNvSpPr/>
          <p:nvPr/>
        </p:nvSpPr>
        <p:spPr>
          <a:xfrm rot="20978791">
            <a:off x="10139427" y="1596963"/>
            <a:ext cx="1568450" cy="1619338"/>
          </a:xfrm>
          <a:prstGeom prst="foldedCorner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bg1">
                <a:lumMod val="75000"/>
              </a:schemeClr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2400" b="1" dirty="0" smtClean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  <a:p>
            <a:pPr algn="ctr"/>
            <a:r>
              <a:rPr lang="de-DE" sz="2400" b="1" dirty="0" smtClean="0">
                <a:solidFill>
                  <a:schemeClr val="tx1"/>
                </a:solidFill>
                <a:latin typeface="MV Boli" panose="02000500030200090000" pitchFamily="2" charset="0"/>
                <a:cs typeface="MV Boli" panose="02000500030200090000" pitchFamily="2" charset="0"/>
              </a:rPr>
              <a:t>…wird gesondert erklärt</a:t>
            </a:r>
            <a:endParaRPr lang="de-DE" sz="2400" b="1" dirty="0">
              <a:solidFill>
                <a:schemeClr val="tx1"/>
              </a:solidFill>
              <a:latin typeface="MV Boli" panose="02000500030200090000" pitchFamily="2" charset="0"/>
              <a:cs typeface="MV Boli" panose="0200050003020009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0846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6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382</Words>
  <Application>Microsoft Office PowerPoint</Application>
  <PresentationFormat>Breitbild</PresentationFormat>
  <Paragraphs>79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10" baseType="lpstr">
      <vt:lpstr>Arial</vt:lpstr>
      <vt:lpstr>Calibri</vt:lpstr>
      <vt:lpstr>Calibri Light</vt:lpstr>
      <vt:lpstr>MV Boli</vt:lpstr>
      <vt:lpstr>Times New Roman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>ITDZ-Berlin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Carus, Natascha</dc:creator>
  <cp:lastModifiedBy>Carus, Natascha</cp:lastModifiedBy>
  <cp:revision>7</cp:revision>
  <dcterms:created xsi:type="dcterms:W3CDTF">2023-08-14T13:57:37Z</dcterms:created>
  <dcterms:modified xsi:type="dcterms:W3CDTF">2023-08-17T14:05:34Z</dcterms:modified>
</cp:coreProperties>
</file>