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12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EEE2150-0D43-4157-A59B-241043D9EBED}"/>
              </a:ext>
            </a:extLst>
          </p:cNvPr>
          <p:cNvSpPr/>
          <p:nvPr/>
        </p:nvSpPr>
        <p:spPr>
          <a:xfrm>
            <a:off x="780475" y="1215614"/>
            <a:ext cx="2119257" cy="1635162"/>
          </a:xfrm>
          <a:prstGeom prst="rect">
            <a:avLst/>
          </a:prstGeom>
          <a:solidFill>
            <a:srgbClr val="C93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Ehesachen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0CA0CA0-3CCB-490B-B316-29D21631D8CF}"/>
              </a:ext>
            </a:extLst>
          </p:cNvPr>
          <p:cNvSpPr/>
          <p:nvPr/>
        </p:nvSpPr>
        <p:spPr>
          <a:xfrm>
            <a:off x="780475" y="3062714"/>
            <a:ext cx="2119257" cy="163516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Familienstreit-sachen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6562313-91F1-4BE0-A15D-EADDC4F67B03}"/>
              </a:ext>
            </a:extLst>
          </p:cNvPr>
          <p:cNvSpPr/>
          <p:nvPr/>
        </p:nvSpPr>
        <p:spPr>
          <a:xfrm>
            <a:off x="780475" y="4898123"/>
            <a:ext cx="2119257" cy="16351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Angelegenheiten der freiwilligen Gerichtsbarkeit</a:t>
            </a:r>
          </a:p>
        </p:txBody>
      </p:sp>
      <p:graphicFrame>
        <p:nvGraphicFramePr>
          <p:cNvPr id="16" name="Tabelle 15">
            <a:extLst>
              <a:ext uri="{FF2B5EF4-FFF2-40B4-BE49-F238E27FC236}">
                <a16:creationId xmlns:a16="http://schemas.microsoft.com/office/drawing/2014/main" id="{88018445-F1DF-4BD0-91CD-1B6062C2F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513198"/>
              </p:ext>
            </p:extLst>
          </p:nvPr>
        </p:nvGraphicFramePr>
        <p:xfrm>
          <a:off x="3382832" y="1233509"/>
          <a:ext cx="7181178" cy="16351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81178">
                  <a:extLst>
                    <a:ext uri="{9D8B030D-6E8A-4147-A177-3AD203B41FA5}">
                      <a16:colId xmlns:a16="http://schemas.microsoft.com/office/drawing/2014/main" val="2780420258"/>
                    </a:ext>
                  </a:extLst>
                </a:gridCol>
              </a:tblGrid>
              <a:tr h="1635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kern="100" dirty="0">
                          <a:effectLst/>
                        </a:rPr>
                        <a:t>Folgesache VA, Antrag auf Ehescheidung, Aufhebung der Ehe, Feststellung des Nichtbestehens einer Ehe,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kern="100" dirty="0">
                          <a:effectLst/>
                        </a:rPr>
                        <a:t>Folgesache: Trennungsunterhalt, Folgesache Ehe-wohnungs- und Haushaltssachen, Folgesache elterliche Sorge</a:t>
                      </a:r>
                      <a:endParaRPr lang="de-DE" sz="1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93F49">
                        <a:alpha val="7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098658"/>
                  </a:ext>
                </a:extLst>
              </a:tr>
            </a:tbl>
          </a:graphicData>
        </a:graphic>
      </p:graphicFrame>
      <p:graphicFrame>
        <p:nvGraphicFramePr>
          <p:cNvPr id="17" name="Tabelle 16">
            <a:extLst>
              <a:ext uri="{FF2B5EF4-FFF2-40B4-BE49-F238E27FC236}">
                <a16:creationId xmlns:a16="http://schemas.microsoft.com/office/drawing/2014/main" id="{72C306C8-DBD7-40EF-85A3-8F12E4574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395531"/>
              </p:ext>
            </p:extLst>
          </p:nvPr>
        </p:nvGraphicFramePr>
        <p:xfrm>
          <a:off x="3382832" y="3062714"/>
          <a:ext cx="7181178" cy="1600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81178">
                  <a:extLst>
                    <a:ext uri="{9D8B030D-6E8A-4147-A177-3AD203B41FA5}">
                      <a16:colId xmlns:a16="http://schemas.microsoft.com/office/drawing/2014/main" val="2148015338"/>
                    </a:ext>
                  </a:extLst>
                </a:gridCol>
              </a:tblGrid>
              <a:tr h="1600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kern="100" dirty="0">
                          <a:effectLst/>
                        </a:rPr>
                        <a:t>Verwandtenunterhalt, Beerdigungskosten der Mutter, Unterhaltssachen gem. § 231 I </a:t>
                      </a:r>
                      <a:r>
                        <a:rPr lang="de-DE" sz="1800" kern="100" dirty="0" err="1">
                          <a:effectLst/>
                        </a:rPr>
                        <a:t>FamFG</a:t>
                      </a:r>
                      <a:r>
                        <a:rPr lang="de-DE" sz="1800" kern="100" dirty="0">
                          <a:effectLst/>
                        </a:rPr>
                        <a:t>, sonstige Familiensachen, Ansprüche aus dem Güterrecht, Güterrechts-sachen gem. § 261 I </a:t>
                      </a:r>
                      <a:r>
                        <a:rPr lang="de-DE" sz="1800" kern="100" dirty="0" err="1">
                          <a:effectLst/>
                        </a:rPr>
                        <a:t>FamFG</a:t>
                      </a:r>
                      <a:r>
                        <a:rPr lang="de-DE" sz="1800" kern="100" dirty="0">
                          <a:effectLst/>
                        </a:rPr>
                        <a:t>, Kindesunterhalt, Ansprüche aus der Verlobung, Ansprüche aus Anlass der Geburt</a:t>
                      </a:r>
                      <a:endParaRPr lang="de-DE" sz="1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3692581"/>
                  </a:ext>
                </a:extLst>
              </a:tr>
            </a:tbl>
          </a:graphicData>
        </a:graphic>
      </p:graphicFrame>
      <p:sp>
        <p:nvSpPr>
          <p:cNvPr id="18" name="Rechteck 17">
            <a:extLst>
              <a:ext uri="{FF2B5EF4-FFF2-40B4-BE49-F238E27FC236}">
                <a16:creationId xmlns:a16="http://schemas.microsoft.com/office/drawing/2014/main" id="{C5790668-5DCE-46EC-A9AE-346AB6EB3745}"/>
              </a:ext>
            </a:extLst>
          </p:cNvPr>
          <p:cNvSpPr/>
          <p:nvPr/>
        </p:nvSpPr>
        <p:spPr>
          <a:xfrm>
            <a:off x="3382833" y="4898123"/>
            <a:ext cx="7181177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  <a:ea typeface="Times New Roman" panose="02020603050405020304" pitchFamily="18" charset="0"/>
              </a:rPr>
              <a:t>Folgesache Umgang, elterliche Sorge, Vormundschaft, Pflegschaft, Pflegschaft, Ersetzung der Einwilligung zur Annahme als Kind, Gewaltschutzsachen, Annahme als Kind, Ehewohnungs- und Haushaltsachen, Feststellung des Bestehens eines Eltern-Kind-Verhältnisses, Umgang, Unterbringung eines Kindes, Unterhaltssachen gem. § 231 II </a:t>
            </a:r>
            <a:r>
              <a:rPr lang="de-DE" sz="1600" b="1" dirty="0" err="1">
                <a:solidFill>
                  <a:schemeClr val="bg1"/>
                </a:solidFill>
                <a:ea typeface="Times New Roman" panose="02020603050405020304" pitchFamily="18" charset="0"/>
              </a:rPr>
              <a:t>FamFG</a:t>
            </a:r>
            <a:r>
              <a:rPr lang="de-DE" sz="1600" b="1" dirty="0">
                <a:solidFill>
                  <a:schemeClr val="bg1"/>
                </a:solidFill>
                <a:ea typeface="Times New Roman" panose="02020603050405020304" pitchFamily="18" charset="0"/>
              </a:rPr>
              <a:t>, Vaterschaftsanfechtung, Versorgungsausgleich, Kindesherausgabe</a:t>
            </a:r>
            <a:endParaRPr lang="de-DE" sz="1600" b="1" dirty="0">
              <a:solidFill>
                <a:schemeClr val="bg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077401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A4</a:t>
            </a: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8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Breitbild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</cp:revision>
  <dcterms:created xsi:type="dcterms:W3CDTF">2025-01-06T11:40:08Z</dcterms:created>
  <dcterms:modified xsi:type="dcterms:W3CDTF">2025-01-06T11:58:49Z</dcterms:modified>
</cp:coreProperties>
</file>