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4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6008" y="4079032"/>
            <a:ext cx="8825658" cy="1760913"/>
          </a:xfrm>
        </p:spPr>
        <p:txBody>
          <a:bodyPr/>
          <a:lstStyle/>
          <a:p>
            <a:pPr algn="ctr"/>
            <a:r>
              <a:rPr lang="de-DE" sz="8800" dirty="0" smtClean="0"/>
              <a:t>Zuständigkeiten</a:t>
            </a:r>
            <a:endParaRPr lang="de-DE" sz="8800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2535886" y="765110"/>
            <a:ext cx="8825658" cy="2031698"/>
          </a:xfrm>
        </p:spPr>
        <p:txBody>
          <a:bodyPr>
            <a:normAutofit lnSpcReduction="10000"/>
          </a:bodyPr>
          <a:lstStyle/>
          <a:p>
            <a:pPr algn="r"/>
            <a:r>
              <a:rPr lang="de-DE" sz="4000" cap="none" spc="300" dirty="0"/>
              <a:t>s</a:t>
            </a:r>
            <a:r>
              <a:rPr lang="de-DE" sz="4000" cap="none" spc="300" dirty="0" smtClean="0"/>
              <a:t>achliche</a:t>
            </a:r>
            <a:r>
              <a:rPr lang="de-DE" cap="none" dirty="0" smtClean="0"/>
              <a:t> Zuständigkeit</a:t>
            </a:r>
          </a:p>
          <a:p>
            <a:pPr algn="r"/>
            <a:r>
              <a:rPr lang="de-DE" sz="4000" cap="none" spc="300" dirty="0"/>
              <a:t>ö</a:t>
            </a:r>
            <a:r>
              <a:rPr lang="de-DE" sz="4000" cap="none" spc="300" dirty="0" smtClean="0"/>
              <a:t>rtliche</a:t>
            </a:r>
            <a:r>
              <a:rPr lang="de-DE" cap="none" dirty="0" smtClean="0"/>
              <a:t> Zuständigkeit</a:t>
            </a:r>
          </a:p>
          <a:p>
            <a:pPr algn="r"/>
            <a:r>
              <a:rPr lang="de-DE" sz="4300" cap="none" spc="300" dirty="0"/>
              <a:t>f</a:t>
            </a:r>
            <a:r>
              <a:rPr lang="de-DE" sz="4300" cap="none" spc="300" dirty="0" smtClean="0"/>
              <a:t>unktionelle</a:t>
            </a:r>
            <a:r>
              <a:rPr lang="de-DE" cap="non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8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4825" y="1993238"/>
            <a:ext cx="970330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4825" y="1993238"/>
            <a:ext cx="970330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43200" y="4779033"/>
            <a:ext cx="36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GERICHTSSTAND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9291" y="3450565"/>
            <a:ext cx="254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allgemeiner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26943" y="3450564"/>
            <a:ext cx="298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b</a:t>
            </a:r>
            <a:r>
              <a:rPr lang="de-DE" sz="3600" dirty="0" smtClean="0"/>
              <a:t>esonderer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7539487" y="3450565"/>
            <a:ext cx="408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</a:t>
            </a:r>
            <a:r>
              <a:rPr lang="de-DE" sz="3600" dirty="0" smtClean="0"/>
              <a:t>usschließlicher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2" name="Gerader Verbinder 11"/>
          <p:cNvCxnSpPr>
            <a:stCxn id="8" idx="2"/>
          </p:cNvCxnSpPr>
          <p:nvPr/>
        </p:nvCxnSpPr>
        <p:spPr>
          <a:xfrm>
            <a:off x="2281687" y="4096896"/>
            <a:ext cx="1608826" cy="768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9" idx="2"/>
          </p:cNvCxnSpPr>
          <p:nvPr/>
        </p:nvCxnSpPr>
        <p:spPr>
          <a:xfrm>
            <a:off x="5719313" y="4096895"/>
            <a:ext cx="0" cy="589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10" idx="2"/>
          </p:cNvCxnSpPr>
          <p:nvPr/>
        </p:nvCxnSpPr>
        <p:spPr>
          <a:xfrm flipH="1">
            <a:off x="7709426" y="4096896"/>
            <a:ext cx="1874522" cy="768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33710" y="3718393"/>
            <a:ext cx="938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4000" dirty="0" smtClean="0"/>
              <a:t>Wohnsitz des Beklagten (§§ 12, 13 ZPO)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</a:t>
            </a:r>
            <a:r>
              <a:rPr lang="de-DE" sz="4000" dirty="0" smtClean="0">
                <a:solidFill>
                  <a:srgbClr val="FF0000"/>
                </a:solidFill>
              </a:rPr>
              <a:t>llgemeiner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68083" y="3836309"/>
            <a:ext cx="10055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4000" dirty="0" smtClean="0"/>
              <a:t>Wohnsitz des Beklagten (§§ 12, 13 ZPO)</a:t>
            </a:r>
          </a:p>
          <a:p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000" dirty="0"/>
              <a:t>w</a:t>
            </a:r>
            <a:r>
              <a:rPr lang="de-DE" sz="3000" dirty="0" smtClean="0"/>
              <a:t>ohnsitzloser Beklagter (§ 16 ZPO)</a:t>
            </a:r>
          </a:p>
          <a:p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000" dirty="0"/>
              <a:t>j</a:t>
            </a:r>
            <a:r>
              <a:rPr lang="de-DE" sz="3000" dirty="0" smtClean="0"/>
              <a:t>uristische Personen: Sitz bzw. Ort der Verwaltung (§ 17 ZPO)</a:t>
            </a:r>
            <a:endParaRPr lang="de-DE" sz="3000" dirty="0"/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</a:t>
            </a:r>
            <a:r>
              <a:rPr lang="de-DE" sz="4000" dirty="0" smtClean="0">
                <a:solidFill>
                  <a:srgbClr val="FF0000"/>
                </a:solidFill>
              </a:rPr>
              <a:t>llgemeiner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besonderer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5117" y="3694439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</a:t>
            </a:r>
            <a:r>
              <a:rPr lang="de-DE" sz="4000" dirty="0" smtClean="0"/>
              <a:t>ufgrund besonderer Sachnähe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407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23903" y="2539146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besonderer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5117" y="3327965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</a:t>
            </a:r>
            <a:r>
              <a:rPr lang="de-DE" sz="4000" dirty="0" smtClean="0"/>
              <a:t>ufgrund besonderer Sachnähe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1199072" y="4281663"/>
            <a:ext cx="1067621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Aufenthaltsort (§ 20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Niederlassung (§ 21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Erfüllungsort (§ 29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/>
              <a:t>u</a:t>
            </a:r>
            <a:r>
              <a:rPr lang="de-DE" sz="2800" dirty="0" smtClean="0"/>
              <a:t>nerlaubte Handlung (§ 32 ZPO)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147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0068" y="2539146"/>
            <a:ext cx="697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ausschließlicher 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99072" y="3700732"/>
            <a:ext cx="973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>
                <a:sym typeface="Wingdings" panose="05000000000000000000" pitchFamily="2" charset="2"/>
              </a:rPr>
              <a:t>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sz="5400" b="1" dirty="0" smtClean="0">
                <a:sym typeface="Wingdings" panose="05000000000000000000" pitchFamily="2" charset="2"/>
              </a:rPr>
              <a:t>Geht dem allgemeinen und besonderen Gerichtsstand vor!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1657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0068" y="2539146"/>
            <a:ext cx="697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ausschließlicher 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78634" y="3283905"/>
            <a:ext cx="106777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dinglicher Gerichtsstand (§ 24 ZPO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Gerichtsstand bei Miet- oder Pachträumen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(§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29a ZPO)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8859" y="2053086"/>
            <a:ext cx="612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</a:rPr>
              <a:t>Wahlrecht des Klägers 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(§ 35 ZPO)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sachliche</a:t>
            </a:r>
            <a:r>
              <a:rPr lang="de-D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8859" y="2053086"/>
            <a:ext cx="612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</a:rPr>
              <a:t>Wahlrecht des Klägers 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(§ 35 ZPO)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4785" y="3588589"/>
            <a:ext cx="1018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Wahl zwischen dem </a:t>
            </a:r>
          </a:p>
          <a:p>
            <a:pPr algn="ctr"/>
            <a:r>
              <a:rPr lang="de-DE" sz="3200" dirty="0" smtClean="0"/>
              <a:t>allgemeinen und dem besonderen Gerichtstand 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1540677" y="4785321"/>
            <a:ext cx="9049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a</a:t>
            </a:r>
            <a:r>
              <a:rPr lang="de-DE" sz="3600" dirty="0" smtClean="0">
                <a:solidFill>
                  <a:srgbClr val="FF0000"/>
                </a:solidFill>
              </a:rPr>
              <a:t>usgeschlossen, wenn ein ausschließlicher Gerichtsstand vorhanden ist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funktionelle</a:t>
            </a:r>
            <a:r>
              <a:rPr lang="de-D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0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funktionelle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 Personengruppe ist im Gericht für welche Aufgabe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funktionelle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 Personengruppe ist im Gericht für welche Aufgabe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31307" y="2877878"/>
            <a:ext cx="11110822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Wachtmeister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Urkundsbeamter der Geschäftsstelle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Rechtspfleger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Richter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593" y="200878"/>
            <a:ext cx="10058400" cy="1450757"/>
          </a:xfrm>
        </p:spPr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620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52951" y="3585744"/>
            <a:ext cx="21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Streitwert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893" y="3041780"/>
            <a:ext cx="29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Amtsgericht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8782050" y="3041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Landgericht </a:t>
            </a:r>
            <a:endParaRPr lang="de-DE" sz="2800" dirty="0"/>
          </a:p>
        </p:txBody>
      </p:sp>
      <p:cxnSp>
        <p:nvCxnSpPr>
          <p:cNvPr id="9" name="Gewinkelter Verbinder 8"/>
          <p:cNvCxnSpPr>
            <a:stCxn id="5" idx="3"/>
          </p:cNvCxnSpPr>
          <p:nvPr/>
        </p:nvCxnSpPr>
        <p:spPr>
          <a:xfrm flipV="1">
            <a:off x="6655683" y="3303390"/>
            <a:ext cx="1850142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r Verbinder 10"/>
          <p:cNvCxnSpPr>
            <a:stCxn id="5" idx="1"/>
          </p:cNvCxnSpPr>
          <p:nvPr/>
        </p:nvCxnSpPr>
        <p:spPr>
          <a:xfrm rot="10800000">
            <a:off x="2914651" y="3303390"/>
            <a:ext cx="1638301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593" y="200878"/>
            <a:ext cx="10058400" cy="1450757"/>
          </a:xfrm>
        </p:spPr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620" y="2008492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52951" y="3585744"/>
            <a:ext cx="21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Streitwert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893" y="3041780"/>
            <a:ext cx="29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Amtsgericht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8782050" y="3041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Landgericht </a:t>
            </a:r>
            <a:endParaRPr lang="de-DE" sz="2800" dirty="0"/>
          </a:p>
        </p:txBody>
      </p:sp>
      <p:cxnSp>
        <p:nvCxnSpPr>
          <p:cNvPr id="9" name="Gewinkelter Verbinder 8"/>
          <p:cNvCxnSpPr>
            <a:stCxn id="5" idx="3"/>
          </p:cNvCxnSpPr>
          <p:nvPr/>
        </p:nvCxnSpPr>
        <p:spPr>
          <a:xfrm flipV="1">
            <a:off x="6655683" y="3303390"/>
            <a:ext cx="1850142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r Verbinder 10"/>
          <p:cNvCxnSpPr>
            <a:stCxn id="5" idx="1"/>
          </p:cNvCxnSpPr>
          <p:nvPr/>
        </p:nvCxnSpPr>
        <p:spPr>
          <a:xfrm rot="10800000">
            <a:off x="2914651" y="3303390"/>
            <a:ext cx="1638301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efaltete Ecke 3"/>
          <p:cNvSpPr/>
          <p:nvPr/>
        </p:nvSpPr>
        <p:spPr>
          <a:xfrm>
            <a:off x="657225" y="3826610"/>
            <a:ext cx="2476500" cy="214556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09637" y="4391560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b</a:t>
            </a:r>
            <a:r>
              <a:rPr lang="de-DE" sz="2400" dirty="0" smtClean="0">
                <a:solidFill>
                  <a:srgbClr val="FF0000"/>
                </a:solidFill>
              </a:rPr>
              <a:t>is 5.000,</a:t>
            </a:r>
            <a:r>
              <a:rPr lang="de-DE" sz="2400" u="sng" dirty="0" smtClean="0">
                <a:solidFill>
                  <a:srgbClr val="FF0000"/>
                </a:solidFill>
              </a:rPr>
              <a:t>00</a:t>
            </a:r>
            <a:r>
              <a:rPr lang="de-DE" sz="2400" dirty="0" smtClean="0">
                <a:solidFill>
                  <a:srgbClr val="FF0000"/>
                </a:solidFill>
              </a:rPr>
              <a:t> €</a:t>
            </a:r>
          </a:p>
          <a:p>
            <a:endParaRPr lang="de-DE" dirty="0"/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(§ 23 Nr. 1 GVG)</a:t>
            </a:r>
            <a:endParaRPr lang="de-DE" dirty="0"/>
          </a:p>
        </p:txBody>
      </p:sp>
      <p:sp>
        <p:nvSpPr>
          <p:cNvPr id="12" name="Gefaltete Ecke 11"/>
          <p:cNvSpPr/>
          <p:nvPr/>
        </p:nvSpPr>
        <p:spPr>
          <a:xfrm>
            <a:off x="8420100" y="3826608"/>
            <a:ext cx="2476500" cy="214556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553450" y="4339592"/>
            <a:ext cx="22097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ab 5.000,</a:t>
            </a:r>
            <a:r>
              <a:rPr lang="de-DE" sz="2400" u="sng" dirty="0" smtClean="0">
                <a:solidFill>
                  <a:srgbClr val="FF0000"/>
                </a:solidFill>
              </a:rPr>
              <a:t>01</a:t>
            </a:r>
            <a:r>
              <a:rPr lang="de-DE" sz="2400" dirty="0" smtClean="0">
                <a:solidFill>
                  <a:srgbClr val="FF0000"/>
                </a:solidFill>
              </a:rPr>
              <a:t> €</a:t>
            </a:r>
          </a:p>
          <a:p>
            <a:pPr algn="ctr"/>
            <a:endParaRPr lang="de-DE" dirty="0"/>
          </a:p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(§§ 23 Nr. 1, 71 GVG)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62378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95689"/>
              </p:ext>
            </p:extLst>
          </p:nvPr>
        </p:nvGraphicFramePr>
        <p:xfrm>
          <a:off x="657223" y="3326339"/>
          <a:ext cx="1091079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  <a:endParaRPr lang="de-DE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7449" y="2042084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54655" y="2544785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42293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7449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19245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22382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 für Amtshaftung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Klagen aus fehlerhaften Kapitalmarkt-informationen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3408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40015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24768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 für Amtshaftung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Klagen aus fehlerhaften Kapitalmarkt-informationen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Entschädigungsklagen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Musterprozesse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501</Words>
  <Application>Microsoft Office PowerPoint</Application>
  <PresentationFormat>Breitbild</PresentationFormat>
  <Paragraphs>147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Rückblick</vt:lpstr>
      <vt:lpstr>Zuständigkeiten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funktionelle Zuständigkeit </vt:lpstr>
      <vt:lpstr>funktionelle Zuständigkeit </vt:lpstr>
      <vt:lpstr>funktionelle Zuständigkeit 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Zuständigkeiten</dc:title>
  <dc:creator>Dittrich, Katja</dc:creator>
  <cp:lastModifiedBy>Dittrich, Katja</cp:lastModifiedBy>
  <cp:revision>22</cp:revision>
  <dcterms:created xsi:type="dcterms:W3CDTF">2021-01-28T05:04:58Z</dcterms:created>
  <dcterms:modified xsi:type="dcterms:W3CDTF">2021-01-28T07:10:07Z</dcterms:modified>
</cp:coreProperties>
</file>