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09" r:id="rId2"/>
    <p:sldId id="396" r:id="rId3"/>
    <p:sldId id="397" r:id="rId4"/>
    <p:sldId id="368" r:id="rId5"/>
    <p:sldId id="327" r:id="rId6"/>
    <p:sldId id="328" r:id="rId7"/>
    <p:sldId id="329" r:id="rId8"/>
    <p:sldId id="330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2107" autoAdjust="0"/>
  </p:normalViewPr>
  <p:slideViewPr>
    <p:cSldViewPr snapToGrid="0">
      <p:cViewPr varScale="1">
        <p:scale>
          <a:sx n="68" d="100"/>
          <a:sy n="68" d="100"/>
        </p:scale>
        <p:origin x="22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507C6-5542-4AFA-B78D-4C0AE85301E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C2AAF-F0D5-48F5-AC19-5CF91A6727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875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1714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3A822-F485-D886-9E10-842AC10A9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679F1AD-0262-8AA3-17D7-D2E44F1A1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15E628-1A27-12B3-7013-883F0714A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FF157B-96F5-8484-A307-12969E2BCE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1853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B2B00-FC02-4BF3-E6DF-C73835D77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09BD12F-EDA5-4D58-8B78-AA9C2084B6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2289256-141C-F8FB-7F8F-4D11B5E2DB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95478C-705F-112B-D049-C0D6420694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9DDE-ED35-4A43-BA4D-CEC27D9B6C5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234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fbbed393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fbbed393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6806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7fbbed393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7fbbed393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7738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fbbed393e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fbbed393e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0" u="none" dirty="0"/>
          </a:p>
        </p:txBody>
      </p:sp>
    </p:spTree>
    <p:extLst>
      <p:ext uri="{BB962C8B-B14F-4D97-AF65-F5344CB8AC3E}">
        <p14:creationId xmlns:p14="http://schemas.microsoft.com/office/powerpoint/2010/main" val="1885619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fbbed393e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fbbed393e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16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647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76ACCA-4F6E-4CA3-D618-73BBFC836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46C485-C5F0-C46B-7100-21CF6E42B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CAC96F-9672-35AD-985F-06981A2D5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4B08AB-DC70-7EBA-54FC-7FB475A92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9EA27-0E93-0E2A-109C-D3EB17F98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60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08B95-7DF7-EE71-E64B-40F416C8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9748A9-87F1-F2EB-5516-1040D027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A70830-4552-928B-58AE-C4B68E90A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BE4F3A-FEFB-DA71-8123-AA103092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3630E5-2509-495D-DF0F-B9129D41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34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AAD542A-1277-1B75-F7BC-8ED7A7ACA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223843-4D70-FCD0-31A2-1E19A417E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CC5C0A-9F6D-082B-C050-8347F607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99B27E-BD4A-CE5A-A2BF-9777B3AB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B118A1-2BC7-DEE6-6E24-08293D8D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686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338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33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25FC9-AC86-3950-44B5-AF2D1840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36D083-3802-B1BA-E18F-71E08A459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2CFE27-AB08-341F-83A7-575A809B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B9A84C-E8CD-AD62-57F1-9056A5853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68A084-65D6-12E9-DE82-23717C35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99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B45B5A-B8EB-EFB2-AB12-B311D9651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A157CD-7219-B57B-6A88-C1F44BD44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1990E0-6914-DB97-8644-5AE303D8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CC1429-2214-6369-41FA-15248A98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E8B2C5-886D-CC53-4B2C-569C421AB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86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BF494-C3CD-A015-1EC5-72E6891B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2B2E2D-19FF-A151-2E4E-CAEBBF0FF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58FDD1-9D96-C7F5-858F-8B610626D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3E3DD7-95C9-4CB8-916F-C601A6D6B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41EFF9-D637-E273-A4B3-68ECBB651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57B4D7-ADF2-DA5D-CDE1-459343E1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005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DDD80-EAE8-3B01-91E8-E213299C7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C58231-0F41-D5BB-1ACD-8F8BEC50E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BBA2D0-E248-5AAE-4DDE-2D551CED6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E0A1049-CF4D-5995-8994-D2A342FD20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669DA13-54B3-4B8D-4E8A-E45024915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5F8EB17-FAE0-9F8C-1B12-9A8DA142E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30D2F1B-4B90-3EDF-6522-583494DDC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919B9A9-110F-D524-BAA5-6B047BFA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89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B3839-AA62-040D-8D01-65B0AD98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1C6687-8592-84F7-C19E-F62FF28D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F4CAA8-B5BC-2C7C-9D64-68F8285B3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A87ACE-E9B6-5274-76FE-B9C79911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83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4EBF1C1-B0DC-64E0-7EE6-4A6A7DB6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8B211D-7F01-16D5-773D-0818934D7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527D76-D1C3-2650-5E47-3DCC7735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30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9D98C-4965-B5FE-C3F1-F627BFC4F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75BEDE-EDDD-E29E-81FB-C17EB0078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0072508-35E8-0473-EC32-DDA088020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892F7F-2940-3D5D-FFC1-08241394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98F5A6-D8ED-32CD-A9DB-4D0BB1548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B784DC-4EEB-7416-4A37-DAB2524B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23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38BC00-FCFD-96EC-0F06-A6DA908D1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9A0CE2-3837-DFBE-A657-C0D1DDEE6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278176-1F01-C58F-A4D9-1910F2474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562C17-3FAE-21EB-5737-96C77F82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06D0E2-24EC-920A-8854-244FD9CA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83098E-C5AB-C7E2-CA98-AC27774C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29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B13C759-A566-19D9-0F57-7318290E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09579B-EF94-EC9C-4EFC-710C7A804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5CC5EB-9BFF-E7B6-DE7E-AD9FB4932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474DC-B013-4D59-B4A9-60846BB88BAB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9F678D-F9EF-2B47-5407-4F5F585DE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213647-A734-0576-0F69-F9C35B020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DF3CD-1DDD-4EA8-B51C-F966C8B77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527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868215" y="2027047"/>
            <a:ext cx="8455569" cy="21919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Herausgabevollstreckung</a:t>
            </a:r>
            <a:r>
              <a:rPr lang="en-US" sz="6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§ 833 ZPO</a:t>
            </a:r>
          </a:p>
        </p:txBody>
      </p:sp>
    </p:spTree>
    <p:extLst>
      <p:ext uri="{BB962C8B-B14F-4D97-AF65-F5344CB8AC3E}">
        <p14:creationId xmlns:p14="http://schemas.microsoft.com/office/powerpoint/2010/main" val="404870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8FDD8-A6BC-E210-16C9-D4C93A667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9D17BF-5E0C-7EFF-15B2-1E9805E7E2B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b="1" dirty="0">
                <a:solidFill>
                  <a:schemeClr val="bg1"/>
                </a:solidFill>
              </a:rPr>
              <a:t>Herausgabevollstreckung</a:t>
            </a:r>
            <a:r>
              <a:rPr lang="de-DE" b="1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6CD8B6-4806-5987-5E2C-9D2A1E6B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Voraussetzung:</a:t>
            </a:r>
          </a:p>
          <a:p>
            <a:pPr marL="0" indent="0">
              <a:buNone/>
            </a:pPr>
            <a:r>
              <a:rPr lang="de-DE" dirty="0"/>
              <a:t>	- allgemeine Voraussetzungen (Titel, Klausel, Zustellung)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Zuständigkeit:</a:t>
            </a:r>
          </a:p>
          <a:p>
            <a:pPr marL="0" indent="0">
              <a:buNone/>
            </a:pPr>
            <a:r>
              <a:rPr lang="de-DE" dirty="0"/>
              <a:t>	-örtl.	in dem Bezirk, wo die Herausgabevollstreckung stattfinden 		soll</a:t>
            </a:r>
          </a:p>
          <a:p>
            <a:pPr marL="0" indent="0">
              <a:buNone/>
            </a:pPr>
            <a:r>
              <a:rPr lang="de-DE" dirty="0"/>
              <a:t>	- Gerichtsvollzieher</a:t>
            </a:r>
          </a:p>
        </p:txBody>
      </p:sp>
    </p:spTree>
    <p:extLst>
      <p:ext uri="{BB962C8B-B14F-4D97-AF65-F5344CB8AC3E}">
        <p14:creationId xmlns:p14="http://schemas.microsoft.com/office/powerpoint/2010/main" val="1274475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4D83C-B352-B8FE-69BB-E568D1038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B81E81-49EB-A506-A10C-53575AAC78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b="1" dirty="0">
                <a:solidFill>
                  <a:schemeClr val="bg1"/>
                </a:solidFill>
              </a:rPr>
              <a:t>Bei Verweigerung der Herausgabe o. wenn Schuldner sagt er besitzt die Sache nicht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9C91EF-CB5E-9D00-E021-A6A69657A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4399"/>
            <a:ext cx="10515600" cy="3992563"/>
          </a:xfrm>
        </p:spPr>
        <p:txBody>
          <a:bodyPr/>
          <a:lstStyle/>
          <a:p>
            <a:pPr marL="571500" indent="-571500">
              <a:buAutoNum type="romanUcPeriod"/>
            </a:pPr>
            <a:r>
              <a:rPr lang="de-DE" dirty="0"/>
              <a:t>Ladung zum Termin und Herausgabeaufforderung</a:t>
            </a:r>
          </a:p>
          <a:p>
            <a:pPr marL="571500" indent="-571500">
              <a:buAutoNum type="romanUcPeriod"/>
            </a:pPr>
            <a:r>
              <a:rPr lang="de-DE" dirty="0" err="1"/>
              <a:t>Terminsmitteilung</a:t>
            </a:r>
            <a:r>
              <a:rPr lang="de-DE" dirty="0"/>
              <a:t> an Gläubiger</a:t>
            </a:r>
          </a:p>
          <a:p>
            <a:pPr marL="571500" indent="-571500">
              <a:buAutoNum type="romanUcPeriod"/>
            </a:pPr>
            <a:r>
              <a:rPr lang="de-DE" dirty="0" err="1"/>
              <a:t>eid</a:t>
            </a:r>
            <a:r>
              <a:rPr lang="de-DE" dirty="0"/>
              <a:t>. Versicherung des Schuldners im Termin </a:t>
            </a:r>
          </a:p>
          <a:p>
            <a:pPr marL="571500" indent="-571500">
              <a:buAutoNum type="romanUcPeriod"/>
            </a:pPr>
            <a:r>
              <a:rPr lang="de-DE" dirty="0"/>
              <a:t>GV hinterlegt </a:t>
            </a:r>
            <a:r>
              <a:rPr lang="de-DE" dirty="0" err="1"/>
              <a:t>eid</a:t>
            </a:r>
            <a:r>
              <a:rPr lang="de-DE" dirty="0"/>
              <a:t>. Versicherung </a:t>
            </a:r>
          </a:p>
        </p:txBody>
      </p:sp>
    </p:spTree>
    <p:extLst>
      <p:ext uri="{BB962C8B-B14F-4D97-AF65-F5344CB8AC3E}">
        <p14:creationId xmlns:p14="http://schemas.microsoft.com/office/powerpoint/2010/main" val="189677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9425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sz="3600" dirty="0"/>
              <a:t>Die Wegzunehmende Sache wird nicht vorgefunden</a:t>
            </a:r>
            <a:endParaRPr sz="36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u="sng" dirty="0"/>
              <a:t>unvertretbare Sachen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de-DE" sz="2400">
                <a:solidFill>
                  <a:srgbClr val="FF0000"/>
                </a:solidFill>
                <a:sym typeface="Wingdings" panose="05000000000000000000" pitchFamily="2" charset="2"/>
              </a:rPr>
              <a:t>Eidesstattliche </a:t>
            </a:r>
            <a:r>
              <a:rPr lang="de-DE" sz="2400" dirty="0">
                <a:solidFill>
                  <a:srgbClr val="FF0000"/>
                </a:solidFill>
                <a:sym typeface="Wingdings" panose="05000000000000000000" pitchFamily="2" charset="2"/>
              </a:rPr>
              <a:t>Versicherung</a:t>
            </a:r>
          </a:p>
          <a:p>
            <a:endParaRPr lang="de-DE" sz="2400" dirty="0">
              <a:sym typeface="Wingdings" panose="05000000000000000000" pitchFamily="2" charset="2"/>
            </a:endParaRPr>
          </a:p>
          <a:p>
            <a:r>
              <a:rPr lang="de-DE" sz="2400" dirty="0">
                <a:sym typeface="Wingdings" panose="05000000000000000000" pitchFamily="2" charset="2"/>
              </a:rPr>
              <a:t>Antrag des Gläubigers</a:t>
            </a:r>
          </a:p>
          <a:p>
            <a:r>
              <a:rPr lang="de-DE" sz="2400" dirty="0">
                <a:sym typeface="Wingdings" panose="05000000000000000000" pitchFamily="2" charset="2"/>
              </a:rPr>
              <a:t>keine Vermögensoffenbarung</a:t>
            </a:r>
          </a:p>
          <a:p>
            <a:r>
              <a:rPr lang="de-DE" sz="2400" dirty="0">
                <a:sym typeface="Wingdings" panose="05000000000000000000" pitchFamily="2" charset="2"/>
              </a:rPr>
              <a:t>kein Eintrag in das SchuV</a:t>
            </a:r>
          </a:p>
          <a:p>
            <a:pPr marL="0" indent="0">
              <a:buNone/>
            </a:pPr>
            <a:r>
              <a:rPr lang="de-DE" sz="2400" dirty="0">
                <a:sym typeface="Wingdings" panose="05000000000000000000" pitchFamily="2" charset="2"/>
              </a:rPr>
              <a:t>„Wo ist der konkrete Gegenstand geblieben?“</a:t>
            </a:r>
          </a:p>
          <a:p>
            <a:pPr marL="0" indent="0">
              <a:buNone/>
            </a:pP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u="sng" dirty="0"/>
              <a:t>vertretbare Sachen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sz="2400" dirty="0">
                <a:solidFill>
                  <a:srgbClr val="FF0000"/>
                </a:solidFill>
                <a:sym typeface="Wingdings" panose="05000000000000000000" pitchFamily="2" charset="2"/>
              </a:rPr>
              <a:t>Schadenersatz gem. § 893 ZPO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DEE4C6F-CD36-4E15-A76D-9F53A4E62955}"/>
              </a:ext>
            </a:extLst>
          </p:cNvPr>
          <p:cNvSpPr/>
          <p:nvPr/>
        </p:nvSpPr>
        <p:spPr>
          <a:xfrm rot="552309">
            <a:off x="7623810" y="3909059"/>
            <a:ext cx="3440430" cy="1371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Übung Handout S. 67</a:t>
            </a:r>
          </a:p>
        </p:txBody>
      </p:sp>
    </p:spTree>
    <p:extLst>
      <p:ext uri="{BB962C8B-B14F-4D97-AF65-F5344CB8AC3E}">
        <p14:creationId xmlns:p14="http://schemas.microsoft.com/office/powerpoint/2010/main" val="331381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1866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Der Tenor des Urteils lautet:</a:t>
            </a:r>
            <a:endParaRPr dirty="0"/>
          </a:p>
          <a:p>
            <a:r>
              <a:rPr lang="de" dirty="0"/>
              <a:t>Der Beklagte hat an den Kläger den Wohnwagen Marke XY herauszugeben.</a:t>
            </a:r>
            <a:endParaRPr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608533" y="2536767"/>
            <a:ext cx="5333200" cy="418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lang="de-DE" b="1" u="sng" dirty="0"/>
          </a:p>
          <a:p>
            <a:pPr marL="0" indent="0">
              <a:buNone/>
            </a:pPr>
            <a:r>
              <a:rPr lang="de-DE" b="1" u="sng" dirty="0"/>
              <a:t>Bewegliche Sache</a:t>
            </a:r>
            <a:endParaRPr b="1" u="sng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-Wegnahme nach § 883 ZPO durch GV und Übergabe an den Gläubiger</a:t>
            </a:r>
            <a:endParaRPr dirty="0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2"/>
          </p:nvPr>
        </p:nvSpPr>
        <p:spPr>
          <a:xfrm>
            <a:off x="6636100" y="2536767"/>
            <a:ext cx="5333200" cy="4182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 lang="de" b="1" u="sng" dirty="0"/>
          </a:p>
          <a:p>
            <a:pPr marL="0" indent="0">
              <a:buNone/>
            </a:pPr>
            <a:r>
              <a:rPr lang="de" b="1" u="sng" dirty="0"/>
              <a:t>Unbewegliche Sache</a:t>
            </a:r>
            <a:endParaRPr b="1" dirty="0"/>
          </a:p>
          <a:p>
            <a:pPr marL="0" indent="0">
              <a:spcBef>
                <a:spcPts val="2133"/>
              </a:spcBef>
              <a:buNone/>
            </a:pPr>
            <a:r>
              <a:rPr lang="de" b="1" dirty="0"/>
              <a:t>Bsp</a:t>
            </a:r>
            <a:r>
              <a:rPr lang="de" dirty="0"/>
              <a:t>.: Schuldner bewohnt den Wohnwagen und ihm ist wegen Zahlungsverzug gekündigt worden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-Räumung nach § 885 ZPO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658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/>
              <a:t>Durchführung der Räumung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474121">
              <a:buSzPts val="2000"/>
              <a:buAutoNum type="arabicPeriod"/>
            </a:pPr>
            <a:endParaRPr lang="de" sz="2667" dirty="0"/>
          </a:p>
          <a:p>
            <a:pPr indent="-474121">
              <a:buSzPts val="2000"/>
              <a:buAutoNum type="arabicPeriod"/>
            </a:pPr>
            <a:r>
              <a:rPr lang="de" sz="3200" dirty="0"/>
              <a:t>Außer Besitz setzen des Schuldners</a:t>
            </a:r>
            <a:endParaRPr sz="3200" dirty="0"/>
          </a:p>
          <a:p>
            <a:pPr marL="1219170" indent="-609585">
              <a:spcBef>
                <a:spcPts val="2133"/>
              </a:spcBef>
              <a:buFont typeface="+mj-lt"/>
              <a:buAutoNum type="arabicPeriod"/>
            </a:pPr>
            <a:endParaRPr sz="2667"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Inbesitznahme durch den Gerichtsvollzieher</a:t>
            </a:r>
            <a:endParaRPr sz="3200"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endParaRPr dirty="0"/>
          </a:p>
          <a:p>
            <a:pPr>
              <a:spcBef>
                <a:spcPts val="2133"/>
              </a:spcBef>
              <a:buAutoNum type="arabicPeriod"/>
            </a:pPr>
            <a:r>
              <a:rPr lang="de" sz="3200" dirty="0"/>
              <a:t>In Besitz setzen des Gläubigers</a:t>
            </a:r>
            <a:endParaRPr sz="3200" dirty="0"/>
          </a:p>
          <a:p>
            <a:pPr indent="0">
              <a:spcBef>
                <a:spcPts val="2133"/>
              </a:spcBef>
              <a:buNone/>
            </a:pPr>
            <a:endParaRPr dirty="0"/>
          </a:p>
          <a:p>
            <a:pPr indent="0">
              <a:spcBef>
                <a:spcPts val="2133"/>
              </a:spcBef>
              <a:buNone/>
            </a:pPr>
            <a:endParaRPr dirty="0"/>
          </a:p>
          <a:p>
            <a:pPr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071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Varianten der Räumung</a:t>
            </a:r>
            <a:endParaRPr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35463" indent="0">
              <a:buSzPts val="2000"/>
              <a:buNone/>
            </a:pPr>
            <a:r>
              <a:rPr lang="de" sz="2667" b="1" u="sng" dirty="0"/>
              <a:t>1. Klassische Räumung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de" dirty="0"/>
              <a:t>Räumung mit Speditionsunternehmen</a:t>
            </a:r>
          </a:p>
          <a:p>
            <a:pPr indent="0">
              <a:spcBef>
                <a:spcPts val="2133"/>
              </a:spcBef>
              <a:buNone/>
            </a:pPr>
            <a:endParaRPr sz="2667" dirty="0"/>
          </a:p>
          <a:p>
            <a:pPr marL="135463" indent="0">
              <a:spcBef>
                <a:spcPts val="2133"/>
              </a:spcBef>
              <a:buSzPts val="2000"/>
              <a:buNone/>
            </a:pPr>
            <a:r>
              <a:rPr lang="de" sz="2667" b="1" u="sng" dirty="0"/>
              <a:t>2. Berliner Räumung §§ 885, 885a ZPO</a:t>
            </a:r>
            <a:endParaRPr sz="2667" b="1" u="sng" dirty="0"/>
          </a:p>
          <a:p>
            <a:pPr indent="0">
              <a:spcBef>
                <a:spcPts val="2133"/>
              </a:spcBef>
              <a:buNone/>
            </a:pPr>
            <a:r>
              <a:rPr lang="de" dirty="0"/>
              <a:t>-Besitzentsetzung und Besitzeinweisung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de" dirty="0"/>
              <a:t>-Vermieter macht Vermieterpfandrecht geltend</a:t>
            </a:r>
            <a:endParaRPr dirty="0"/>
          </a:p>
          <a:p>
            <a:pPr indent="0">
              <a:spcBef>
                <a:spcPts val="2133"/>
              </a:spcBef>
              <a:spcAft>
                <a:spcPts val="2133"/>
              </a:spcAft>
              <a:buNone/>
            </a:pPr>
            <a:endParaRPr sz="2667" b="1" u="sng" dirty="0"/>
          </a:p>
        </p:txBody>
      </p:sp>
    </p:spTree>
    <p:extLst>
      <p:ext uri="{BB962C8B-B14F-4D97-AF65-F5344CB8AC3E}">
        <p14:creationId xmlns:p14="http://schemas.microsoft.com/office/powerpoint/2010/main" val="208913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Ist der Schuldner verurteilt: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sz="2133" b="1" u="sng" dirty="0"/>
              <a:t>eine bewegliche Sache § 883ff ZPO</a:t>
            </a:r>
            <a:endParaRPr sz="2133" b="1" u="sng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herauszugeben, zu übereignen, zu liefern, zu überlassen, zu hinterlegen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Wegnahme der Sache beim Schuldner durch GV und Übergabe an den Gläubiger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wird die Sache nicht vorgefunden, eV des Schuldners hinsichtlich Besitz und Unkenntnis des Verbleibs der Sache oder Schadenersatz</a:t>
            </a:r>
            <a:endParaRPr sz="2133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b="1" dirty="0"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82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sz="2133" b="1" u="sng" dirty="0"/>
              <a:t>eine unbewegliche Sache §885 ZPO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herauszugeben, zu räumen, zu überlassen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Besitzentsetzung des Schuldners, Besitzeinweisung des Gläubigers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Wegschaffung nicht vollstreckbarer Sachen - Einlagerung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Vollstreckbare Sachen - Pfändung</a:t>
            </a:r>
            <a:endParaRPr sz="2133" dirty="0"/>
          </a:p>
          <a:p>
            <a:pPr marL="380990" indent="-380990">
              <a:spcBef>
                <a:spcPts val="2133"/>
              </a:spcBef>
            </a:pPr>
            <a:r>
              <a:rPr lang="de" sz="2133" dirty="0"/>
              <a:t>Räumung</a:t>
            </a:r>
            <a:endParaRPr sz="2133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784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Breitbild</PresentationFormat>
  <Paragraphs>61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</vt:lpstr>
      <vt:lpstr>Herausgabevollstreckung § 833 ZPO</vt:lpstr>
      <vt:lpstr>Herausgabevollstreckung </vt:lpstr>
      <vt:lpstr>Bei Verweigerung der Herausgabe o. wenn Schuldner sagt er besitzt die Sache nicht </vt:lpstr>
      <vt:lpstr>Die Wegzunehmende Sache wird nicht vorgefunden</vt:lpstr>
      <vt:lpstr>Der Tenor des Urteils lautet: Der Beklagte hat an den Kläger den Wohnwagen Marke XY herauszugeben.</vt:lpstr>
      <vt:lpstr>Durchführung der Räumung</vt:lpstr>
      <vt:lpstr>Varianten der Räumung</vt:lpstr>
      <vt:lpstr>Ist der Schuldner verurteilt: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2</cp:revision>
  <dcterms:created xsi:type="dcterms:W3CDTF">2025-11-25T07:02:35Z</dcterms:created>
  <dcterms:modified xsi:type="dcterms:W3CDTF">2025-11-25T07:03:33Z</dcterms:modified>
</cp:coreProperties>
</file>