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75" r:id="rId5"/>
    <p:sldId id="277" r:id="rId6"/>
    <p:sldId id="274" r:id="rId7"/>
    <p:sldId id="278" r:id="rId8"/>
    <p:sldId id="267" r:id="rId9"/>
    <p:sldId id="268" r:id="rId10"/>
    <p:sldId id="279" r:id="rId11"/>
    <p:sldId id="270" r:id="rId12"/>
    <p:sldId id="271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5D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43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30.05.2024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054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30.05.2024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428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30.05.2024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422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30.05.2024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6915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30.05.2024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86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30.05.2024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6070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30.05.2024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1444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30.05.2024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6871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30.05.2024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9505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30.05.2024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3462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30.05.2024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4705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02CDF-2DC7-49AC-9ECF-63027A015A06}" type="datetimeFigureOut">
              <a:rPr lang="de-DE" smtClean="0"/>
              <a:t>30.05.2024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2478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8359228"/>
              </p:ext>
            </p:extLst>
          </p:nvPr>
        </p:nvGraphicFramePr>
        <p:xfrm>
          <a:off x="1467765" y="1380484"/>
          <a:ext cx="10150879" cy="46875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Kläger/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rgbClr val="FF0000"/>
                          </a:solidFill>
                          <a:effectLst/>
                        </a:rPr>
                        <a:t>Widerbekl</a:t>
                      </a:r>
                      <a:r>
                        <a:rPr lang="de-DE" sz="2000" dirty="0" smtClean="0">
                          <a:solidFill>
                            <a:srgbClr val="FF0000"/>
                          </a:solidFill>
                          <a:effectLst/>
                        </a:rPr>
                        <a:t>.</a:t>
                      </a:r>
                      <a:endParaRPr lang="de-DE" sz="2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Beklagter/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Widerkl</a:t>
                      </a:r>
                      <a:r>
                        <a:rPr lang="de-DE" sz="20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de-DE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 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Ü027z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467765" y="3177834"/>
            <a:ext cx="809468" cy="2950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0315" y="3138029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16.300,00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791858" y="3213611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1059,00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769558" y="3136980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885,00 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16959" y="3230081"/>
            <a:ext cx="1781284" cy="5482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</a:p>
          <a:p>
            <a:pPr algn="ctr"/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809355" y="3832327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179,00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245531" y="3141200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483,00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10239070" y="3771965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179,00 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1492652" y="3847306"/>
            <a:ext cx="882153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2597129" y="3825208"/>
            <a:ext cx="1713691" cy="577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Zeugenauslagen nach JVEG in voller Höhe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35376" y="6089990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734759" y="6075483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 2.194,00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8769558" y="3752633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179,00 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Rechteck 38"/>
          <p:cNvSpPr/>
          <p:nvPr/>
        </p:nvSpPr>
        <p:spPr>
          <a:xfrm>
            <a:off x="2667184" y="4576179"/>
            <a:ext cx="1713691" cy="577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Sachverständigen-auslagen nach JVEG in voller Höhe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40" name="Rechteck 39"/>
          <p:cNvSpPr/>
          <p:nvPr/>
        </p:nvSpPr>
        <p:spPr>
          <a:xfrm>
            <a:off x="1521360" y="4640179"/>
            <a:ext cx="882153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1" name="Rechteck 40"/>
          <p:cNvSpPr/>
          <p:nvPr/>
        </p:nvSpPr>
        <p:spPr>
          <a:xfrm>
            <a:off x="6838624" y="4572644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956,00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2" name="Rechteck 41"/>
          <p:cNvSpPr/>
          <p:nvPr/>
        </p:nvSpPr>
        <p:spPr>
          <a:xfrm>
            <a:off x="8771434" y="4557856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956,00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3" name="Rechteck 42"/>
          <p:cNvSpPr/>
          <p:nvPr/>
        </p:nvSpPr>
        <p:spPr>
          <a:xfrm>
            <a:off x="10244743" y="4543887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956,00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8" name="Gefaltete Ecke 27"/>
          <p:cNvSpPr/>
          <p:nvPr/>
        </p:nvSpPr>
        <p:spPr>
          <a:xfrm>
            <a:off x="8482963" y="5227934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2020€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3" name="Gefaltete Ecke 32"/>
          <p:cNvSpPr/>
          <p:nvPr/>
        </p:nvSpPr>
        <p:spPr>
          <a:xfrm>
            <a:off x="10198229" y="5183664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Beklagter=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1618€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4" name="Gefaltete Ecke 43"/>
          <p:cNvSpPr/>
          <p:nvPr/>
        </p:nvSpPr>
        <p:spPr>
          <a:xfrm>
            <a:off x="8576374" y="3691267"/>
            <a:ext cx="1491341" cy="1362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Streitwert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11800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5" name="Gefaltete Ecke 44"/>
          <p:cNvSpPr/>
          <p:nvPr/>
        </p:nvSpPr>
        <p:spPr>
          <a:xfrm>
            <a:off x="10267349" y="3630411"/>
            <a:ext cx="1441309" cy="132949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Streitwert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4500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351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4" grpId="0" animBg="1"/>
      <p:bldP spid="12" grpId="0" animBg="1"/>
      <p:bldP spid="13" grpId="0" animBg="1"/>
      <p:bldP spid="15" grpId="0" animBg="1"/>
      <p:bldP spid="17" grpId="0" animBg="1"/>
      <p:bldP spid="22" grpId="0" animBg="1"/>
      <p:bldP spid="24" grpId="0" animBg="1"/>
      <p:bldP spid="26" grpId="0" animBg="1"/>
      <p:bldP spid="32" grpId="0" animBg="1"/>
      <p:bldP spid="36" grpId="0" animBg="1"/>
      <p:bldP spid="37" grpId="0" animBg="1"/>
      <p:bldP spid="25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28" grpId="0" animBg="1"/>
      <p:bldP spid="33" grpId="0" animBg="1"/>
      <p:bldP spid="44" grpId="0" animBg="1"/>
      <p:bldP spid="4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8359228"/>
              </p:ext>
            </p:extLst>
          </p:nvPr>
        </p:nvGraphicFramePr>
        <p:xfrm>
          <a:off x="1467765" y="1380484"/>
          <a:ext cx="10150879" cy="46875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Kläger/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rgbClr val="FF0000"/>
                          </a:solidFill>
                          <a:effectLst/>
                        </a:rPr>
                        <a:t>Widerbekl</a:t>
                      </a:r>
                      <a:r>
                        <a:rPr lang="de-DE" sz="2000" dirty="0" smtClean="0">
                          <a:solidFill>
                            <a:srgbClr val="FF0000"/>
                          </a:solidFill>
                          <a:effectLst/>
                        </a:rPr>
                        <a:t>.</a:t>
                      </a:r>
                      <a:endParaRPr lang="de-DE" sz="2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Beklagter/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Widerkl</a:t>
                      </a:r>
                      <a:r>
                        <a:rPr lang="de-DE" sz="20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de-DE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 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Ü027z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467765" y="3177834"/>
            <a:ext cx="809468" cy="2950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0315" y="3138029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.800,00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791858" y="3213611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357,00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769558" y="3136980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294,00 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16959" y="3230081"/>
            <a:ext cx="1781284" cy="5482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</a:p>
          <a:p>
            <a:pPr algn="ctr"/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245531" y="3141200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174,00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16959" y="5389257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650220" y="5389257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 357,00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4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8" name="Gefaltete Ecke 27"/>
          <p:cNvSpPr/>
          <p:nvPr/>
        </p:nvSpPr>
        <p:spPr>
          <a:xfrm>
            <a:off x="8482963" y="5227934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294€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3" name="Gefaltete Ecke 32"/>
          <p:cNvSpPr/>
          <p:nvPr/>
        </p:nvSpPr>
        <p:spPr>
          <a:xfrm>
            <a:off x="10198229" y="5183664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Beklagter=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174€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4" name="Gefaltete Ecke 43"/>
          <p:cNvSpPr/>
          <p:nvPr/>
        </p:nvSpPr>
        <p:spPr>
          <a:xfrm>
            <a:off x="8459339" y="3504222"/>
            <a:ext cx="1491341" cy="1362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Streitwert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1800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5" name="Gefaltete Ecke 44"/>
          <p:cNvSpPr/>
          <p:nvPr/>
        </p:nvSpPr>
        <p:spPr>
          <a:xfrm>
            <a:off x="10088277" y="3533302"/>
            <a:ext cx="1441309" cy="132949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Streitwert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1000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961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4" grpId="0" animBg="1"/>
      <p:bldP spid="12" grpId="0" animBg="1"/>
      <p:bldP spid="13" grpId="0" animBg="1"/>
      <p:bldP spid="15" grpId="0" animBg="1"/>
      <p:bldP spid="22" grpId="0" animBg="1"/>
      <p:bldP spid="36" grpId="0" animBg="1"/>
      <p:bldP spid="37" grpId="0" animBg="1"/>
      <p:bldP spid="28" grpId="0" animBg="1"/>
      <p:bldP spid="33" grpId="0" animBg="1"/>
      <p:bldP spid="44" grpId="0" animBg="1"/>
      <p:bldP spid="4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uppieren 32"/>
          <p:cNvGrpSpPr/>
          <p:nvPr/>
        </p:nvGrpSpPr>
        <p:grpSpPr>
          <a:xfrm>
            <a:off x="6334361" y="3864429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0,00 EUR</a:t>
              </a:r>
              <a:endParaRPr lang="de-DE" dirty="0"/>
            </a:p>
          </p:txBody>
        </p:sp>
      </p:grpSp>
      <p:cxnSp>
        <p:nvCxnSpPr>
          <p:cNvPr id="9" name="Gerade Verbindung mit Pfeil 8"/>
          <p:cNvCxnSpPr>
            <a:endCxn id="39" idx="3"/>
          </p:cNvCxnSpPr>
          <p:nvPr/>
        </p:nvCxnSpPr>
        <p:spPr>
          <a:xfrm flipH="1" flipV="1">
            <a:off x="5553856" y="4049095"/>
            <a:ext cx="1489882" cy="158018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Klägerin: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84833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  294,00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</a:t>
            </a:r>
            <a:r>
              <a:rPr lang="de-DE" dirty="0"/>
              <a:t>mit 100% </a:t>
            </a:r>
            <a:r>
              <a:rPr lang="de-DE" dirty="0" smtClean="0"/>
              <a:t>                                     =  357,00 EUR</a:t>
            </a:r>
            <a:endParaRPr lang="de-DE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503420" y="4370777"/>
            <a:ext cx="5050437" cy="421672"/>
            <a:chOff x="1190005" y="6361812"/>
            <a:chExt cx="5050437" cy="421672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66124" y="6387982"/>
              <a:ext cx="1774318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=0,00 EUR</a:t>
              </a:r>
              <a:endParaRPr lang="de-DE" dirty="0"/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027z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503420" y="3789092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auf den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3779538" y="3864429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63,00 EUR</a:t>
            </a:r>
            <a:endParaRPr lang="de-DE" dirty="0"/>
          </a:p>
        </p:txBody>
      </p: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			 0,00 EUR</a:t>
            </a:r>
            <a:endParaRPr lang="de-DE" dirty="0"/>
          </a:p>
        </p:txBody>
      </p:sp>
      <p:grpSp>
        <p:nvGrpSpPr>
          <p:cNvPr id="5" name="Gruppieren 4"/>
          <p:cNvGrpSpPr/>
          <p:nvPr/>
        </p:nvGrpSpPr>
        <p:grpSpPr>
          <a:xfrm>
            <a:off x="6322895" y="3118062"/>
            <a:ext cx="4955248" cy="401271"/>
            <a:chOff x="6322895" y="3118062"/>
            <a:chExt cx="4955248" cy="401271"/>
          </a:xfrm>
        </p:grpSpPr>
        <p:sp>
          <p:nvSpPr>
            <p:cNvPr id="32" name="Rechteck 31"/>
            <p:cNvSpPr/>
            <p:nvPr/>
          </p:nvSpPr>
          <p:spPr>
            <a:xfrm>
              <a:off x="6322895" y="3118062"/>
              <a:ext cx="4188811" cy="2939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u="sng" dirty="0" smtClean="0">
                  <a:solidFill>
                    <a:schemeClr val="tx1"/>
                  </a:solidFill>
                </a:rPr>
                <a:t>Zu verrechnen vom Kläger:</a:t>
              </a:r>
              <a:endParaRPr lang="de-DE" u="sng" dirty="0">
                <a:solidFill>
                  <a:schemeClr val="tx1"/>
                </a:solidFill>
              </a:endParaRPr>
            </a:p>
          </p:txBody>
        </p:sp>
        <p:sp>
          <p:nvSpPr>
            <p:cNvPr id="31" name="Rectangle 1"/>
            <p:cNvSpPr>
              <a:spLocks noChangeArrowheads="1"/>
            </p:cNvSpPr>
            <p:nvPr/>
          </p:nvSpPr>
          <p:spPr bwMode="auto">
            <a:xfrm>
              <a:off x="9583357" y="3150001"/>
              <a:ext cx="1694786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63,00 EUR</a:t>
              </a:r>
              <a:endParaRPr lang="de-DE" dirty="0"/>
            </a:p>
          </p:txBody>
        </p:sp>
      </p:grpSp>
      <p:sp>
        <p:nvSpPr>
          <p:cNvPr id="36" name="Gefaltete Ecke 35"/>
          <p:cNvSpPr/>
          <p:nvPr/>
        </p:nvSpPr>
        <p:spPr>
          <a:xfrm>
            <a:off x="8274693" y="180153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174,00€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1" name="Gefaltete Ecke 40"/>
          <p:cNvSpPr/>
          <p:nvPr/>
        </p:nvSpPr>
        <p:spPr>
          <a:xfrm>
            <a:off x="6438416" y="5102543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des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174€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24" name="Gruppieren 23"/>
          <p:cNvGrpSpPr/>
          <p:nvPr/>
        </p:nvGrpSpPr>
        <p:grpSpPr>
          <a:xfrm>
            <a:off x="6322896" y="2549009"/>
            <a:ext cx="4955247" cy="438374"/>
            <a:chOff x="6322896" y="2549009"/>
            <a:chExt cx="4955247" cy="438374"/>
          </a:xfrm>
        </p:grpSpPr>
        <p:sp>
          <p:nvSpPr>
            <p:cNvPr id="26" name="Rechteck 25"/>
            <p:cNvSpPr/>
            <p:nvPr/>
          </p:nvSpPr>
          <p:spPr>
            <a:xfrm>
              <a:off x="6322896" y="2549009"/>
              <a:ext cx="4188811" cy="2939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u="sng" dirty="0">
                  <a:solidFill>
                    <a:schemeClr val="tx1"/>
                  </a:solidFill>
                </a:rPr>
                <a:t>Bereits </a:t>
              </a:r>
              <a:r>
                <a:rPr lang="de-DE" u="sng" dirty="0" smtClean="0">
                  <a:solidFill>
                    <a:schemeClr val="tx1"/>
                  </a:solidFill>
                </a:rPr>
                <a:t>gezahlt von Beklagten:</a:t>
              </a:r>
              <a:endParaRPr lang="de-DE" u="sng" dirty="0">
                <a:solidFill>
                  <a:schemeClr val="tx1"/>
                </a:solidFill>
              </a:endParaRPr>
            </a:p>
          </p:txBody>
        </p:sp>
        <p:sp>
          <p:nvSpPr>
            <p:cNvPr id="29" name="Rectangle 1"/>
            <p:cNvSpPr>
              <a:spLocks noChangeArrowheads="1"/>
            </p:cNvSpPr>
            <p:nvPr/>
          </p:nvSpPr>
          <p:spPr bwMode="auto">
            <a:xfrm>
              <a:off x="9583357" y="2618051"/>
              <a:ext cx="1694786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63,00 EUR</a:t>
              </a:r>
              <a:endParaRPr lang="de-DE" dirty="0"/>
            </a:p>
          </p:txBody>
        </p:sp>
      </p:grpSp>
      <p:sp>
        <p:nvSpPr>
          <p:cNvPr id="37" name="Gefaltete Ecke 36"/>
          <p:cNvSpPr/>
          <p:nvPr/>
        </p:nvSpPr>
        <p:spPr>
          <a:xfrm>
            <a:off x="8814317" y="4631197"/>
            <a:ext cx="1491341" cy="1362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gezahlt: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63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0" name="Gefaltete Ecke 39"/>
          <p:cNvSpPr/>
          <p:nvPr/>
        </p:nvSpPr>
        <p:spPr>
          <a:xfrm>
            <a:off x="10198229" y="4798369"/>
            <a:ext cx="1491341" cy="1362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357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-294=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63</a:t>
            </a:r>
          </a:p>
        </p:txBody>
      </p:sp>
      <p:sp>
        <p:nvSpPr>
          <p:cNvPr id="42" name="Gefaltete Ecke 41"/>
          <p:cNvSpPr/>
          <p:nvPr/>
        </p:nvSpPr>
        <p:spPr>
          <a:xfrm rot="21054758">
            <a:off x="250768" y="328325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4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165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13" grpId="0" animBg="1"/>
      <p:bldP spid="15" grpId="0" animBg="1"/>
      <p:bldP spid="38" grpId="0" animBg="1"/>
      <p:bldP spid="39" grpId="0" animBg="1"/>
      <p:bldP spid="22" grpId="0" animBg="1"/>
      <p:bldP spid="41" grpId="0" animBg="1"/>
      <p:bldP spid="37" grpId="0" animBg="1"/>
      <p:bldP spid="4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a) Alle </a:t>
            </a:r>
            <a:r>
              <a:rPr lang="de-DE" dirty="0"/>
              <a:t>Kosten sind nun gem. § 9 Abs. </a:t>
            </a:r>
            <a:r>
              <a:rPr lang="de-DE" dirty="0" smtClean="0"/>
              <a:t>3 </a:t>
            </a:r>
            <a:r>
              <a:rPr lang="de-DE" dirty="0"/>
              <a:t>Nr. 1 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514659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</a:t>
            </a:r>
            <a:r>
              <a:rPr lang="de-DE" dirty="0"/>
              <a:t>ist gem. § 29 Nr. 1 GKG </a:t>
            </a:r>
            <a:r>
              <a:rPr lang="de-DE" dirty="0" smtClean="0"/>
              <a:t>der </a:t>
            </a:r>
            <a:r>
              <a:rPr lang="de-DE" u="sng" dirty="0" smtClean="0"/>
              <a:t>Kläger als Entscheidungsschuldner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4" y="4428077"/>
            <a:ext cx="10150979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c) Der </a:t>
            </a:r>
            <a:r>
              <a:rPr lang="de-DE" dirty="0"/>
              <a:t>von dem </a:t>
            </a:r>
            <a:r>
              <a:rPr lang="de-DE" dirty="0" smtClean="0"/>
              <a:t>Beklagten, </a:t>
            </a:r>
            <a:r>
              <a:rPr lang="de-DE" dirty="0"/>
              <a:t>als Antragsschuldner gem. § 22 I S.1 GKG, geleisteter Vorschuss ist </a:t>
            </a:r>
            <a:r>
              <a:rPr lang="de-DE" dirty="0" smtClean="0"/>
              <a:t>auf </a:t>
            </a:r>
            <a:r>
              <a:rPr lang="de-DE" dirty="0"/>
              <a:t>die </a:t>
            </a:r>
            <a:endParaRPr lang="de-DE" dirty="0" smtClean="0"/>
          </a:p>
          <a:p>
            <a:r>
              <a:rPr lang="de-DE" dirty="0"/>
              <a:t> </a:t>
            </a:r>
            <a:r>
              <a:rPr lang="de-DE" dirty="0" smtClean="0"/>
              <a:t>   zu </a:t>
            </a:r>
            <a:r>
              <a:rPr lang="de-DE" dirty="0"/>
              <a:t>Kosten </a:t>
            </a:r>
            <a:r>
              <a:rPr lang="de-DE" dirty="0" smtClean="0"/>
              <a:t>des Klägers, </a:t>
            </a:r>
            <a:r>
              <a:rPr lang="de-DE" dirty="0"/>
              <a:t>im Rahmen der restlichen </a:t>
            </a:r>
            <a:r>
              <a:rPr lang="de-DE" dirty="0" err="1"/>
              <a:t>Mithaft</a:t>
            </a:r>
            <a:r>
              <a:rPr lang="de-DE" dirty="0"/>
              <a:t>, zu </a:t>
            </a:r>
            <a:r>
              <a:rPr lang="de-DE" dirty="0" smtClean="0"/>
              <a:t>verrechnen.</a:t>
            </a:r>
          </a:p>
          <a:p>
            <a:endParaRPr lang="de-DE" dirty="0" smtClean="0"/>
          </a:p>
          <a:p>
            <a:r>
              <a:rPr lang="de-DE" dirty="0"/>
              <a:t> </a:t>
            </a:r>
            <a:r>
              <a:rPr lang="de-DE" dirty="0" smtClean="0"/>
              <a:t>   Es </a:t>
            </a:r>
            <a:r>
              <a:rPr lang="de-DE" dirty="0"/>
              <a:t>gibt </a:t>
            </a:r>
            <a:r>
              <a:rPr lang="de-DE" b="1" dirty="0"/>
              <a:t>keine</a:t>
            </a:r>
            <a:r>
              <a:rPr lang="de-DE" dirty="0"/>
              <a:t> offene </a:t>
            </a:r>
            <a:r>
              <a:rPr lang="de-DE" b="1" dirty="0" smtClean="0"/>
              <a:t>Restforderung.</a:t>
            </a:r>
            <a:endParaRPr lang="de-DE" dirty="0"/>
          </a:p>
          <a:p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Ü022z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1503759" y="2560155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4" name="Rechteck 13"/>
          <p:cNvSpPr/>
          <p:nvPr/>
        </p:nvSpPr>
        <p:spPr>
          <a:xfrm>
            <a:off x="11503759" y="3371061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F</a:t>
            </a:r>
            <a:r>
              <a:rPr lang="de-DE" sz="16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7" name="Rechteck 16"/>
          <p:cNvSpPr/>
          <p:nvPr/>
        </p:nvSpPr>
        <p:spPr>
          <a:xfrm>
            <a:off x="11503759" y="5087028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G</a:t>
            </a:r>
            <a:r>
              <a:rPr lang="de-DE" sz="16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8" name="Gefaltete Ecke 17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4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5939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  <p:bldP spid="12" grpId="0" animBg="1"/>
      <p:bldP spid="14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uppieren 32"/>
          <p:cNvGrpSpPr/>
          <p:nvPr/>
        </p:nvGrpSpPr>
        <p:grpSpPr>
          <a:xfrm>
            <a:off x="6226236" y="3857866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285,00 EUR</a:t>
              </a:r>
              <a:endParaRPr lang="de-DE" dirty="0"/>
            </a:p>
          </p:txBody>
        </p:sp>
      </p:grpSp>
      <p:cxnSp>
        <p:nvCxnSpPr>
          <p:cNvPr id="9" name="Gerade Verbindung mit Pfeil 8"/>
          <p:cNvCxnSpPr/>
          <p:nvPr/>
        </p:nvCxnSpPr>
        <p:spPr>
          <a:xfrm flipV="1">
            <a:off x="4946242" y="3429000"/>
            <a:ext cx="1638656" cy="229154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Klägerin: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84833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  1585,00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u. </a:t>
            </a:r>
            <a:r>
              <a:rPr lang="de-DE" dirty="0" err="1" smtClean="0"/>
              <a:t>Widerbekl</a:t>
            </a:r>
            <a:r>
              <a:rPr lang="de-DE" dirty="0" smtClean="0"/>
              <a:t>. mit               1/3 =  731,33 EUR</a:t>
            </a:r>
            <a:endParaRPr lang="de-DE" dirty="0"/>
          </a:p>
        </p:txBody>
      </p: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027z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330957" y="2905294"/>
            <a:ext cx="5322445" cy="429560"/>
            <a:chOff x="649264" y="4830623"/>
            <a:chExt cx="5322445" cy="429560"/>
          </a:xfrm>
        </p:grpSpPr>
        <p:sp>
          <p:nvSpPr>
            <p:cNvPr id="42" name="Rechteck 41"/>
            <p:cNvSpPr/>
            <p:nvPr/>
          </p:nvSpPr>
          <p:spPr>
            <a:xfrm>
              <a:off x="649264" y="4830623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Summe/Rest:</a:t>
              </a:r>
            </a:p>
          </p:txBody>
        </p:sp>
        <p:sp>
          <p:nvSpPr>
            <p:cNvPr id="43" name="Rectangle 1"/>
            <p:cNvSpPr>
              <a:spLocks noChangeArrowheads="1"/>
            </p:cNvSpPr>
            <p:nvPr/>
          </p:nvSpPr>
          <p:spPr bwMode="auto">
            <a:xfrm>
              <a:off x="4123378" y="4890851"/>
              <a:ext cx="18483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853,67 EUR</a:t>
              </a:r>
              <a:endParaRPr lang="de-DE" dirty="0"/>
            </a:p>
          </p:txBody>
        </p:sp>
      </p:grp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u. </a:t>
            </a:r>
            <a:r>
              <a:rPr lang="de-DE" dirty="0" err="1" smtClean="0"/>
              <a:t>Widerkl</a:t>
            </a:r>
            <a:r>
              <a:rPr lang="de-DE" dirty="0" smtClean="0"/>
              <a:t>. mit       2/3          = 1462,67 EUR</a:t>
            </a:r>
            <a:endParaRPr lang="de-DE" dirty="0"/>
          </a:p>
        </p:txBody>
      </p:sp>
      <p:grpSp>
        <p:nvGrpSpPr>
          <p:cNvPr id="5" name="Gruppieren 4"/>
          <p:cNvGrpSpPr/>
          <p:nvPr/>
        </p:nvGrpSpPr>
        <p:grpSpPr>
          <a:xfrm>
            <a:off x="6322896" y="2549009"/>
            <a:ext cx="4955247" cy="438374"/>
            <a:chOff x="6322896" y="2549009"/>
            <a:chExt cx="4955247" cy="438374"/>
          </a:xfrm>
        </p:grpSpPr>
        <p:sp>
          <p:nvSpPr>
            <p:cNvPr id="24" name="Rechteck 23"/>
            <p:cNvSpPr/>
            <p:nvPr/>
          </p:nvSpPr>
          <p:spPr>
            <a:xfrm>
              <a:off x="6322896" y="2549009"/>
              <a:ext cx="4188811" cy="2939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u="sng" dirty="0">
                  <a:solidFill>
                    <a:schemeClr val="tx1"/>
                  </a:solidFill>
                </a:rPr>
                <a:t>Bereits </a:t>
              </a:r>
              <a:r>
                <a:rPr lang="de-DE" u="sng" dirty="0" smtClean="0">
                  <a:solidFill>
                    <a:schemeClr val="tx1"/>
                  </a:solidFill>
                </a:rPr>
                <a:t>gezahlt von Beklagten:</a:t>
              </a:r>
              <a:endParaRPr lang="de-DE" u="sng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1"/>
            <p:cNvSpPr>
              <a:spLocks noChangeArrowheads="1"/>
            </p:cNvSpPr>
            <p:nvPr/>
          </p:nvSpPr>
          <p:spPr bwMode="auto">
            <a:xfrm>
              <a:off x="9583357" y="2618051"/>
              <a:ext cx="1694786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324,00 EUR</a:t>
              </a:r>
              <a:endParaRPr lang="de-DE" dirty="0"/>
            </a:p>
          </p:txBody>
        </p:sp>
      </p:grpSp>
      <p:sp>
        <p:nvSpPr>
          <p:cNvPr id="36" name="Gefaltete Ecke 35"/>
          <p:cNvSpPr/>
          <p:nvPr/>
        </p:nvSpPr>
        <p:spPr>
          <a:xfrm>
            <a:off x="3174849" y="166635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2020,00€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1" name="Gefaltete Ecke 40"/>
          <p:cNvSpPr/>
          <p:nvPr/>
        </p:nvSpPr>
        <p:spPr>
          <a:xfrm>
            <a:off x="3660585" y="5252577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des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817,50€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6" name="Gefaltete Ecke 45"/>
          <p:cNvSpPr/>
          <p:nvPr/>
        </p:nvSpPr>
        <p:spPr>
          <a:xfrm>
            <a:off x="2093755" y="5252577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2020</a:t>
            </a:r>
          </a:p>
          <a:p>
            <a:pPr marL="285750" indent="-285750" algn="ctr">
              <a:buFontTx/>
              <a:buChar char="-"/>
            </a:pP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731,33=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1288,67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0" name="Rechteckige Legende 39"/>
          <p:cNvSpPr/>
          <p:nvPr/>
        </p:nvSpPr>
        <p:spPr>
          <a:xfrm>
            <a:off x="9026818" y="4504741"/>
            <a:ext cx="2727701" cy="612648"/>
          </a:xfrm>
          <a:prstGeom prst="wedgeRectCallout">
            <a:avLst>
              <a:gd name="adj1" fmla="val 4394"/>
              <a:gd name="adj2" fmla="val -96872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u="sng" dirty="0" smtClean="0">
                <a:solidFill>
                  <a:schemeClr val="tx1"/>
                </a:solidFill>
              </a:rPr>
              <a:t>Zweitschuldnerrechnung</a:t>
            </a:r>
            <a:r>
              <a:rPr lang="de-DE" sz="1600" dirty="0" smtClean="0">
                <a:solidFill>
                  <a:schemeClr val="tx1"/>
                </a:solidFill>
              </a:rPr>
              <a:t> über diesen Betrag möglich !!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37" name="Gefaltete Ecke 36"/>
          <p:cNvSpPr/>
          <p:nvPr/>
        </p:nvSpPr>
        <p:spPr>
          <a:xfrm>
            <a:off x="8092016" y="276874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Bekl.=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1618,00€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7" name="Gruppieren 6"/>
          <p:cNvGrpSpPr/>
          <p:nvPr/>
        </p:nvGrpSpPr>
        <p:grpSpPr>
          <a:xfrm>
            <a:off x="540425" y="3565653"/>
            <a:ext cx="5153778" cy="508514"/>
            <a:chOff x="540425" y="3565653"/>
            <a:chExt cx="5153778" cy="508514"/>
          </a:xfrm>
        </p:grpSpPr>
        <p:sp>
          <p:nvSpPr>
            <p:cNvPr id="29" name="Rechteck 28"/>
            <p:cNvSpPr/>
            <p:nvPr/>
          </p:nvSpPr>
          <p:spPr>
            <a:xfrm>
              <a:off x="540425" y="3565653"/>
              <a:ext cx="4188811" cy="2939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u="sng" dirty="0" smtClean="0">
                  <a:solidFill>
                    <a:schemeClr val="tx1"/>
                  </a:solidFill>
                </a:rPr>
                <a:t>Zu verrechnen auf den Beklagten:</a:t>
              </a:r>
              <a:endParaRPr lang="de-DE" u="sng" dirty="0">
                <a:solidFill>
                  <a:schemeClr val="tx1"/>
                </a:solidFill>
              </a:endParaRPr>
            </a:p>
          </p:txBody>
        </p:sp>
        <p:sp>
          <p:nvSpPr>
            <p:cNvPr id="30" name="Rectangle 1"/>
            <p:cNvSpPr>
              <a:spLocks noChangeArrowheads="1"/>
            </p:cNvSpPr>
            <p:nvPr/>
          </p:nvSpPr>
          <p:spPr bwMode="auto">
            <a:xfrm>
              <a:off x="3845872" y="3704835"/>
              <a:ext cx="18483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853,67 EUR</a:t>
              </a:r>
              <a:endParaRPr lang="de-DE" dirty="0"/>
            </a:p>
          </p:txBody>
        </p:sp>
      </p:grpSp>
      <p:grpSp>
        <p:nvGrpSpPr>
          <p:cNvPr id="4" name="Gruppieren 3"/>
          <p:cNvGrpSpPr/>
          <p:nvPr/>
        </p:nvGrpSpPr>
        <p:grpSpPr>
          <a:xfrm>
            <a:off x="6334361" y="3120074"/>
            <a:ext cx="4943783" cy="375184"/>
            <a:chOff x="6334361" y="3120074"/>
            <a:chExt cx="4943783" cy="375184"/>
          </a:xfrm>
        </p:grpSpPr>
        <p:sp>
          <p:nvSpPr>
            <p:cNvPr id="31" name="Rechteck 30"/>
            <p:cNvSpPr/>
            <p:nvPr/>
          </p:nvSpPr>
          <p:spPr>
            <a:xfrm>
              <a:off x="6334361" y="3120074"/>
              <a:ext cx="4188811" cy="2939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u="sng" dirty="0" smtClean="0">
                  <a:solidFill>
                    <a:schemeClr val="tx1"/>
                  </a:solidFill>
                </a:rPr>
                <a:t>Zu verrechnen vom Kläger:</a:t>
              </a:r>
              <a:endParaRPr lang="de-DE" u="sng" dirty="0">
                <a:solidFill>
                  <a:schemeClr val="tx1"/>
                </a:solidFill>
              </a:endParaRPr>
            </a:p>
          </p:txBody>
        </p:sp>
        <p:sp>
          <p:nvSpPr>
            <p:cNvPr id="32" name="Rectangle 1"/>
            <p:cNvSpPr>
              <a:spLocks noChangeArrowheads="1"/>
            </p:cNvSpPr>
            <p:nvPr/>
          </p:nvSpPr>
          <p:spPr bwMode="auto">
            <a:xfrm>
              <a:off x="9583358" y="3125926"/>
              <a:ext cx="1694786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853,67 EUR</a:t>
              </a:r>
              <a:endParaRPr lang="de-DE" dirty="0"/>
            </a:p>
          </p:txBody>
        </p:sp>
      </p:grpSp>
      <p:sp>
        <p:nvSpPr>
          <p:cNvPr id="38" name="Gefaltete Ecke 37"/>
          <p:cNvSpPr/>
          <p:nvPr/>
        </p:nvSpPr>
        <p:spPr>
          <a:xfrm>
            <a:off x="6379214" y="5252577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des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435€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9" name="Gefaltete Ecke 38"/>
          <p:cNvSpPr/>
          <p:nvPr/>
        </p:nvSpPr>
        <p:spPr>
          <a:xfrm>
            <a:off x="10503955" y="2132874"/>
            <a:ext cx="1491341" cy="1362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gezahlt: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150 +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174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5" name="Gefaltete Ecke 44"/>
          <p:cNvSpPr/>
          <p:nvPr/>
        </p:nvSpPr>
        <p:spPr>
          <a:xfrm>
            <a:off x="10536120" y="5233005"/>
            <a:ext cx="1491341" cy="1362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1059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-885=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174</a:t>
            </a:r>
          </a:p>
        </p:txBody>
      </p:sp>
      <p:sp>
        <p:nvSpPr>
          <p:cNvPr id="51" name="Gefaltete Ecke 50"/>
          <p:cNvSpPr/>
          <p:nvPr/>
        </p:nvSpPr>
        <p:spPr>
          <a:xfrm rot="21054758">
            <a:off x="194977" y="208982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059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13" grpId="0" animBg="1"/>
      <p:bldP spid="15" grpId="0" animBg="1"/>
      <p:bldP spid="22" grpId="0" animBg="1"/>
      <p:bldP spid="41" grpId="0" animBg="1"/>
      <p:bldP spid="46" grpId="0" animBg="1"/>
      <p:bldP spid="40" grpId="0" animBg="1"/>
      <p:bldP spid="38" grpId="0" animBg="1"/>
      <p:bldP spid="39" grpId="0" animBg="1"/>
      <p:bldP spid="4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a) Alle </a:t>
            </a:r>
            <a:r>
              <a:rPr lang="de-DE" dirty="0"/>
              <a:t>Kosten sind nun gem. § 9 Abs. </a:t>
            </a:r>
            <a:r>
              <a:rPr lang="de-DE" dirty="0" smtClean="0"/>
              <a:t>3 </a:t>
            </a:r>
            <a:r>
              <a:rPr lang="de-DE" dirty="0"/>
              <a:t>Nr. 1 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376160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</a:t>
            </a:r>
            <a:r>
              <a:rPr lang="de-DE" dirty="0"/>
              <a:t>ist gem. § 29 Nr. 1 GKG </a:t>
            </a:r>
            <a:r>
              <a:rPr lang="de-DE" dirty="0" smtClean="0"/>
              <a:t>der Beklagte mit 2/3 und der Kläger mit 1/3 </a:t>
            </a:r>
            <a:r>
              <a:rPr lang="de-DE" dirty="0"/>
              <a:t>als </a:t>
            </a:r>
            <a:r>
              <a:rPr lang="de-DE" dirty="0" smtClean="0"/>
              <a:t>	Entscheidungsschuldner.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4" y="4428075"/>
            <a:ext cx="10150979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Der </a:t>
            </a:r>
            <a:r>
              <a:rPr lang="de-DE" dirty="0"/>
              <a:t>von dem Kläger, als Antragsschuldner gem. § 22 I S.1 GKG, geleisteter </a:t>
            </a:r>
            <a:r>
              <a:rPr lang="de-DE" dirty="0" smtClean="0"/>
              <a:t>Vorschuss </a:t>
            </a:r>
            <a:r>
              <a:rPr lang="de-DE" dirty="0"/>
              <a:t>ist auf die zu </a:t>
            </a:r>
            <a:r>
              <a:rPr lang="de-DE" dirty="0" smtClean="0"/>
              <a:t>	Kosten </a:t>
            </a:r>
            <a:r>
              <a:rPr lang="de-DE" dirty="0"/>
              <a:t>der Beklagten, im Rahmen der </a:t>
            </a:r>
            <a:r>
              <a:rPr lang="de-DE" dirty="0" err="1"/>
              <a:t>Mithaft</a:t>
            </a:r>
            <a:r>
              <a:rPr lang="de-DE" dirty="0"/>
              <a:t>, zu </a:t>
            </a:r>
            <a:r>
              <a:rPr lang="de-DE" dirty="0" smtClean="0"/>
              <a:t>verrechnen</a:t>
            </a:r>
            <a:r>
              <a:rPr lang="de-DE" dirty="0"/>
              <a:t>. </a:t>
            </a:r>
          </a:p>
          <a:p>
            <a:r>
              <a:rPr lang="de-DE" dirty="0"/>
              <a:t>	Der offene Restbetrag wird im Wege </a:t>
            </a:r>
            <a:r>
              <a:rPr lang="de-DE" u="sng" dirty="0">
                <a:solidFill>
                  <a:srgbClr val="FF0000"/>
                </a:solidFill>
              </a:rPr>
              <a:t>der Sollstellung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/>
              <a:t>gem. §§ 4 Abs. 2, 15 Abs. 1 </a:t>
            </a:r>
          </a:p>
          <a:p>
            <a:r>
              <a:rPr lang="de-DE" dirty="0"/>
              <a:t>	und 25 </a:t>
            </a:r>
            <a:r>
              <a:rPr lang="de-DE" dirty="0" err="1"/>
              <a:t>KostVfg</a:t>
            </a:r>
            <a:r>
              <a:rPr lang="de-DE" dirty="0"/>
              <a:t> mit Kost23 von </a:t>
            </a:r>
            <a:r>
              <a:rPr lang="de-DE" dirty="0" smtClean="0"/>
              <a:t>dem </a:t>
            </a:r>
            <a:r>
              <a:rPr lang="de-DE" dirty="0"/>
              <a:t>Beklagten erfordert.</a:t>
            </a:r>
          </a:p>
          <a:p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Ü027z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1503759" y="2560155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4" name="Rechteck 13"/>
          <p:cNvSpPr/>
          <p:nvPr/>
        </p:nvSpPr>
        <p:spPr>
          <a:xfrm>
            <a:off x="11503759" y="3371061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F</a:t>
            </a:r>
            <a:r>
              <a:rPr lang="de-DE" sz="16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7" name="Rechteck 16"/>
          <p:cNvSpPr/>
          <p:nvPr/>
        </p:nvSpPr>
        <p:spPr>
          <a:xfrm>
            <a:off x="11503759" y="5608271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G</a:t>
            </a:r>
            <a:r>
              <a:rPr lang="de-DE" sz="1600" dirty="0" smtClean="0">
                <a:solidFill>
                  <a:schemeClr val="tx1"/>
                </a:solidFill>
              </a:rPr>
              <a:t>2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8" name="Gefaltete Ecke 17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294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  <p:bldP spid="12" grpId="0" animBg="1"/>
      <p:bldP spid="14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8359228"/>
              </p:ext>
            </p:extLst>
          </p:nvPr>
        </p:nvGraphicFramePr>
        <p:xfrm>
          <a:off x="1467765" y="1380484"/>
          <a:ext cx="10150879" cy="46875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Kläger/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rgbClr val="FF0000"/>
                          </a:solidFill>
                          <a:effectLst/>
                        </a:rPr>
                        <a:t>Widerbekl</a:t>
                      </a:r>
                      <a:r>
                        <a:rPr lang="de-DE" sz="2000" dirty="0" smtClean="0">
                          <a:solidFill>
                            <a:srgbClr val="FF0000"/>
                          </a:solidFill>
                          <a:effectLst/>
                        </a:rPr>
                        <a:t>.</a:t>
                      </a:r>
                      <a:endParaRPr lang="de-DE" sz="2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Beklagter/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Widerkl</a:t>
                      </a:r>
                      <a:r>
                        <a:rPr lang="de-DE" sz="20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de-DE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 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Ü027z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467765" y="3177834"/>
            <a:ext cx="809468" cy="2950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0315" y="3138029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9.400,00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791858" y="3213611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798,00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769558" y="3136980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546,00 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16959" y="3230081"/>
            <a:ext cx="1781284" cy="5482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</a:p>
          <a:p>
            <a:pPr algn="ctr"/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809355" y="3832327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775,00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245531" y="3141200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420,00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10245531" y="3878934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775,00 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35376" y="6089990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734759" y="6075483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 1573,00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8746855" y="3848954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775,00 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Rechteck 38"/>
          <p:cNvSpPr/>
          <p:nvPr/>
        </p:nvSpPr>
        <p:spPr>
          <a:xfrm>
            <a:off x="2601279" y="3911817"/>
            <a:ext cx="1713691" cy="577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Sachverständigen-auslagen nach JVEG in voller Höhe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40" name="Rechteck 39"/>
          <p:cNvSpPr/>
          <p:nvPr/>
        </p:nvSpPr>
        <p:spPr>
          <a:xfrm>
            <a:off x="1488135" y="3932025"/>
            <a:ext cx="882153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8" name="Gefaltete Ecke 27"/>
          <p:cNvSpPr/>
          <p:nvPr/>
        </p:nvSpPr>
        <p:spPr>
          <a:xfrm>
            <a:off x="8482963" y="5227934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1321€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3" name="Gefaltete Ecke 32"/>
          <p:cNvSpPr/>
          <p:nvPr/>
        </p:nvSpPr>
        <p:spPr>
          <a:xfrm>
            <a:off x="10198229" y="5183664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Beklagter=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1195€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4" name="Gefaltete Ecke 43"/>
          <p:cNvSpPr/>
          <p:nvPr/>
        </p:nvSpPr>
        <p:spPr>
          <a:xfrm>
            <a:off x="8419732" y="3589972"/>
            <a:ext cx="1491341" cy="1362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Streitwert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5900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5" name="Gefaltete Ecke 44"/>
          <p:cNvSpPr/>
          <p:nvPr/>
        </p:nvSpPr>
        <p:spPr>
          <a:xfrm>
            <a:off x="10044204" y="3603566"/>
            <a:ext cx="1441309" cy="132949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Streitwert</a:t>
            </a:r>
          </a:p>
          <a:p>
            <a:pPr algn="ctr"/>
            <a:r>
              <a:rPr lang="de-DE" b="1" u="sng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3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500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224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4" grpId="0" animBg="1"/>
      <p:bldP spid="12" grpId="0" animBg="1"/>
      <p:bldP spid="13" grpId="0" animBg="1"/>
      <p:bldP spid="15" grpId="0" animBg="1"/>
      <p:bldP spid="17" grpId="0" animBg="1"/>
      <p:bldP spid="22" grpId="0" animBg="1"/>
      <p:bldP spid="24" grpId="0" animBg="1"/>
      <p:bldP spid="36" grpId="0" animBg="1"/>
      <p:bldP spid="37" grpId="0" animBg="1"/>
      <p:bldP spid="25" grpId="0" animBg="1"/>
      <p:bldP spid="39" grpId="0" animBg="1"/>
      <p:bldP spid="40" grpId="0" animBg="1"/>
      <p:bldP spid="28" grpId="0" animBg="1"/>
      <p:bldP spid="33" grpId="0" animBg="1"/>
      <p:bldP spid="44" grpId="0" animBg="1"/>
      <p:bldP spid="4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uppieren 32"/>
          <p:cNvGrpSpPr/>
          <p:nvPr/>
        </p:nvGrpSpPr>
        <p:grpSpPr>
          <a:xfrm>
            <a:off x="6226236" y="3027847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34,50 EUR</a:t>
              </a:r>
              <a:endParaRPr lang="de-DE" dirty="0"/>
            </a:p>
          </p:txBody>
        </p:sp>
      </p:grpSp>
      <p:cxnSp>
        <p:nvCxnSpPr>
          <p:cNvPr id="9" name="Gerade Verbindung mit Pfeil 8"/>
          <p:cNvCxnSpPr/>
          <p:nvPr/>
        </p:nvCxnSpPr>
        <p:spPr>
          <a:xfrm flipV="1">
            <a:off x="4946242" y="3429000"/>
            <a:ext cx="1638656" cy="229154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Klägerin: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84833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  546,00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u. </a:t>
            </a:r>
            <a:r>
              <a:rPr lang="de-DE" dirty="0" err="1" smtClean="0"/>
              <a:t>Widerbekl</a:t>
            </a:r>
            <a:r>
              <a:rPr lang="de-DE" dirty="0" smtClean="0"/>
              <a:t>. mit               50% =  786,50 EUR</a:t>
            </a:r>
            <a:endParaRPr lang="de-DE" dirty="0"/>
          </a:p>
        </p:txBody>
      </p: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027z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330957" y="2905294"/>
            <a:ext cx="5322445" cy="429560"/>
            <a:chOff x="649264" y="4830623"/>
            <a:chExt cx="5322445" cy="429560"/>
          </a:xfrm>
        </p:grpSpPr>
        <p:sp>
          <p:nvSpPr>
            <p:cNvPr id="42" name="Rechteck 41"/>
            <p:cNvSpPr/>
            <p:nvPr/>
          </p:nvSpPr>
          <p:spPr>
            <a:xfrm>
              <a:off x="649264" y="4830623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Rest:</a:t>
              </a:r>
            </a:p>
          </p:txBody>
        </p:sp>
        <p:sp>
          <p:nvSpPr>
            <p:cNvPr id="43" name="Rectangle 1"/>
            <p:cNvSpPr>
              <a:spLocks noChangeArrowheads="1"/>
            </p:cNvSpPr>
            <p:nvPr/>
          </p:nvSpPr>
          <p:spPr bwMode="auto">
            <a:xfrm>
              <a:off x="4123378" y="4890851"/>
              <a:ext cx="18483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240,50 EUR</a:t>
              </a:r>
              <a:endParaRPr lang="de-DE" dirty="0"/>
            </a:p>
          </p:txBody>
        </p:sp>
      </p:grp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u. </a:t>
            </a:r>
            <a:r>
              <a:rPr lang="de-DE" dirty="0" err="1" smtClean="0"/>
              <a:t>Widerkl</a:t>
            </a:r>
            <a:r>
              <a:rPr lang="de-DE" dirty="0" smtClean="0"/>
              <a:t>. mit       50%          = 786,50 EUR</a:t>
            </a:r>
            <a:endParaRPr lang="de-DE" dirty="0"/>
          </a:p>
        </p:txBody>
      </p:sp>
      <p:sp>
        <p:nvSpPr>
          <p:cNvPr id="24" name="Rechteck 23"/>
          <p:cNvSpPr/>
          <p:nvPr/>
        </p:nvSpPr>
        <p:spPr>
          <a:xfrm>
            <a:off x="6322896" y="2549009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9583357" y="261805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752,00 EUR</a:t>
            </a:r>
            <a:endParaRPr lang="de-DE" dirty="0"/>
          </a:p>
        </p:txBody>
      </p:sp>
      <p:sp>
        <p:nvSpPr>
          <p:cNvPr id="36" name="Gefaltete Ecke 35"/>
          <p:cNvSpPr/>
          <p:nvPr/>
        </p:nvSpPr>
        <p:spPr>
          <a:xfrm>
            <a:off x="3174849" y="166635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1321,00€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1" name="Gefaltete Ecke 40"/>
          <p:cNvSpPr/>
          <p:nvPr/>
        </p:nvSpPr>
        <p:spPr>
          <a:xfrm>
            <a:off x="3660585" y="5252577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des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534,50€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6" name="Gefaltete Ecke 45"/>
          <p:cNvSpPr/>
          <p:nvPr/>
        </p:nvSpPr>
        <p:spPr>
          <a:xfrm>
            <a:off x="2093755" y="5252577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1321</a:t>
            </a:r>
          </a:p>
          <a:p>
            <a:pPr marL="285750" indent="-285750" algn="ctr">
              <a:buFontTx/>
              <a:buChar char="-"/>
            </a:pP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786,50=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534,50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0" name="Rechteckige Legende 39"/>
          <p:cNvSpPr/>
          <p:nvPr/>
        </p:nvSpPr>
        <p:spPr>
          <a:xfrm>
            <a:off x="9000397" y="3712612"/>
            <a:ext cx="2727701" cy="612648"/>
          </a:xfrm>
          <a:prstGeom prst="wedgeRectCallout">
            <a:avLst>
              <a:gd name="adj1" fmla="val 4394"/>
              <a:gd name="adj2" fmla="val -96872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u="sng" dirty="0" smtClean="0">
                <a:solidFill>
                  <a:schemeClr val="tx1"/>
                </a:solidFill>
              </a:rPr>
              <a:t>Zweitschuldnerrechnung</a:t>
            </a:r>
            <a:r>
              <a:rPr lang="de-DE" sz="1600" dirty="0" smtClean="0">
                <a:solidFill>
                  <a:schemeClr val="tx1"/>
                </a:solidFill>
              </a:rPr>
              <a:t> über diesen Betrag möglich !!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37" name="Gefaltete Ecke 36"/>
          <p:cNvSpPr/>
          <p:nvPr/>
        </p:nvSpPr>
        <p:spPr>
          <a:xfrm>
            <a:off x="8092016" y="276874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Bekl.=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1195,00€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7" name="Gefaltete Ecke 46"/>
          <p:cNvSpPr/>
          <p:nvPr/>
        </p:nvSpPr>
        <p:spPr>
          <a:xfrm>
            <a:off x="5722623" y="5252577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Beklagter=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1195</a:t>
            </a:r>
          </a:p>
          <a:p>
            <a:pPr marL="285750" indent="-285750" algn="ctr">
              <a:buFontTx/>
              <a:buChar char="-"/>
            </a:pP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786,50=</a:t>
            </a:r>
          </a:p>
          <a:p>
            <a:pPr marL="285750" indent="-285750" algn="ctr">
              <a:buFontTx/>
              <a:buChar char="-"/>
            </a:pP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408,50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cxnSp>
        <p:nvCxnSpPr>
          <p:cNvPr id="49" name="Gerade Verbindung mit Pfeil 48"/>
          <p:cNvCxnSpPr/>
          <p:nvPr/>
        </p:nvCxnSpPr>
        <p:spPr>
          <a:xfrm flipH="1" flipV="1">
            <a:off x="5287569" y="3103243"/>
            <a:ext cx="2361448" cy="238094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Gefaltete Ecke 47"/>
          <p:cNvSpPr/>
          <p:nvPr/>
        </p:nvSpPr>
        <p:spPr>
          <a:xfrm>
            <a:off x="7401416" y="5252577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des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408,50€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0" name="Rechteckige Legende 49"/>
          <p:cNvSpPr/>
          <p:nvPr/>
        </p:nvSpPr>
        <p:spPr>
          <a:xfrm>
            <a:off x="2518272" y="3612706"/>
            <a:ext cx="2727701" cy="612648"/>
          </a:xfrm>
          <a:prstGeom prst="wedgeRectCallout">
            <a:avLst>
              <a:gd name="adj1" fmla="val 4394"/>
              <a:gd name="adj2" fmla="val -96872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u="sng" dirty="0" smtClean="0">
                <a:solidFill>
                  <a:schemeClr val="tx1"/>
                </a:solidFill>
              </a:rPr>
              <a:t>Zweitschuldnerrechnung</a:t>
            </a:r>
            <a:r>
              <a:rPr lang="de-DE" sz="1600" dirty="0" smtClean="0">
                <a:solidFill>
                  <a:schemeClr val="tx1"/>
                </a:solidFill>
              </a:rPr>
              <a:t> über diesen Betrag möglich !!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29" name="Gefaltete Ecke 28"/>
          <p:cNvSpPr/>
          <p:nvPr/>
        </p:nvSpPr>
        <p:spPr>
          <a:xfrm>
            <a:off x="7897171" y="2326939"/>
            <a:ext cx="1491341" cy="1362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gezahlt: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500 +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252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0" name="Gefaltete Ecke 29"/>
          <p:cNvSpPr/>
          <p:nvPr/>
        </p:nvSpPr>
        <p:spPr>
          <a:xfrm>
            <a:off x="10364247" y="5068194"/>
            <a:ext cx="1491341" cy="1362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798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-546=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252</a:t>
            </a:r>
          </a:p>
        </p:txBody>
      </p:sp>
      <p:sp>
        <p:nvSpPr>
          <p:cNvPr id="31" name="Gefaltete Ecke 30"/>
          <p:cNvSpPr/>
          <p:nvPr/>
        </p:nvSpPr>
        <p:spPr>
          <a:xfrm rot="21054758">
            <a:off x="194979" y="320438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519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6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13" grpId="0" animBg="1"/>
      <p:bldP spid="15" grpId="0" animBg="1"/>
      <p:bldP spid="22" grpId="0" animBg="1"/>
      <p:bldP spid="24" grpId="0" animBg="1"/>
      <p:bldP spid="26" grpId="0" animBg="1"/>
      <p:bldP spid="41" grpId="0" animBg="1"/>
      <p:bldP spid="46" grpId="0" animBg="1"/>
      <p:bldP spid="40" grpId="0" animBg="1"/>
      <p:bldP spid="47" grpId="0" animBg="1"/>
      <p:bldP spid="48" grpId="0" animBg="1"/>
      <p:bldP spid="50" grpId="0" animBg="1"/>
      <p:bldP spid="29" grpId="0" animBg="1"/>
      <p:bldP spid="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a) Alle </a:t>
            </a:r>
            <a:r>
              <a:rPr lang="de-DE" dirty="0"/>
              <a:t>Kosten sind nun gem. § 9 Abs. </a:t>
            </a:r>
            <a:r>
              <a:rPr lang="de-DE" dirty="0" smtClean="0"/>
              <a:t>3 </a:t>
            </a:r>
            <a:r>
              <a:rPr lang="de-DE" dirty="0"/>
              <a:t>Nr. 1 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376160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</a:t>
            </a:r>
            <a:r>
              <a:rPr lang="de-DE" dirty="0"/>
              <a:t>ist gem. § 29 Nr. 1 GKG </a:t>
            </a:r>
            <a:r>
              <a:rPr lang="de-DE" dirty="0" smtClean="0"/>
              <a:t>der Beklagte mit ½ und der Kläger mit ½  </a:t>
            </a:r>
            <a:r>
              <a:rPr lang="de-DE" dirty="0"/>
              <a:t>als </a:t>
            </a:r>
            <a:r>
              <a:rPr lang="de-DE" dirty="0" smtClean="0"/>
              <a:t>	</a:t>
            </a:r>
            <a:r>
              <a:rPr lang="de-DE" u="sng" dirty="0" smtClean="0"/>
              <a:t>Entscheidungsschuldner.</a:t>
            </a:r>
            <a:endParaRPr lang="de-DE" u="sng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4" y="4705074"/>
            <a:ext cx="10150979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</a:t>
            </a:r>
            <a:r>
              <a:rPr lang="de-DE" dirty="0"/>
              <a:t>	</a:t>
            </a:r>
            <a:r>
              <a:rPr lang="de-DE" dirty="0" smtClean="0"/>
              <a:t>Die </a:t>
            </a:r>
            <a:r>
              <a:rPr lang="de-DE" dirty="0"/>
              <a:t>offene </a:t>
            </a:r>
            <a:r>
              <a:rPr lang="de-DE" dirty="0" smtClean="0"/>
              <a:t>Restbeträge werden </a:t>
            </a:r>
            <a:r>
              <a:rPr lang="de-DE" dirty="0"/>
              <a:t>im Wege </a:t>
            </a:r>
            <a:r>
              <a:rPr lang="de-DE" u="sng" dirty="0">
                <a:solidFill>
                  <a:srgbClr val="FF0000"/>
                </a:solidFill>
              </a:rPr>
              <a:t>der Sollstellung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/>
              <a:t>gem. §§ 4 Abs. 2, 15 Abs. 1 </a:t>
            </a:r>
          </a:p>
          <a:p>
            <a:r>
              <a:rPr lang="de-DE" dirty="0"/>
              <a:t>	und 25 </a:t>
            </a:r>
            <a:r>
              <a:rPr lang="de-DE" dirty="0" err="1"/>
              <a:t>KostVfg</a:t>
            </a:r>
            <a:r>
              <a:rPr lang="de-DE" dirty="0"/>
              <a:t> mit </a:t>
            </a:r>
            <a:r>
              <a:rPr lang="de-DE" dirty="0" smtClean="0"/>
              <a:t>Kost23 jeweils </a:t>
            </a:r>
            <a:r>
              <a:rPr lang="de-DE" dirty="0"/>
              <a:t>von </a:t>
            </a:r>
            <a:r>
              <a:rPr lang="de-DE" dirty="0" smtClean="0"/>
              <a:t>dem </a:t>
            </a:r>
            <a:r>
              <a:rPr lang="de-DE" u="sng" dirty="0"/>
              <a:t>Beklagten </a:t>
            </a:r>
            <a:r>
              <a:rPr lang="de-DE" u="sng" dirty="0" smtClean="0"/>
              <a:t>und Kläger </a:t>
            </a:r>
            <a:r>
              <a:rPr lang="de-DE" dirty="0" smtClean="0"/>
              <a:t>erfordert</a:t>
            </a:r>
            <a:r>
              <a:rPr lang="de-DE" dirty="0"/>
              <a:t>.</a:t>
            </a:r>
          </a:p>
          <a:p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Ü027z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1503759" y="2560155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4" name="Rechteck 13"/>
          <p:cNvSpPr/>
          <p:nvPr/>
        </p:nvSpPr>
        <p:spPr>
          <a:xfrm>
            <a:off x="11503759" y="3371061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F</a:t>
            </a:r>
            <a:r>
              <a:rPr lang="de-DE" sz="16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7" name="Rechteck 16"/>
          <p:cNvSpPr/>
          <p:nvPr/>
        </p:nvSpPr>
        <p:spPr>
          <a:xfrm>
            <a:off x="11503759" y="5202828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G</a:t>
            </a:r>
            <a:r>
              <a:rPr lang="de-DE" sz="1600" dirty="0" smtClean="0">
                <a:solidFill>
                  <a:schemeClr val="tx1"/>
                </a:solidFill>
              </a:rPr>
              <a:t>2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8" name="Gefaltete Ecke 17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8464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  <p:bldP spid="12" grpId="0" animBg="1"/>
      <p:bldP spid="14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8359228"/>
              </p:ext>
            </p:extLst>
          </p:nvPr>
        </p:nvGraphicFramePr>
        <p:xfrm>
          <a:off x="1467765" y="1380484"/>
          <a:ext cx="10150879" cy="46875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Kläger/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rgbClr val="FF0000"/>
                          </a:solidFill>
                          <a:effectLst/>
                        </a:rPr>
                        <a:t>Widerbekl</a:t>
                      </a:r>
                      <a:r>
                        <a:rPr lang="de-DE" sz="2000" dirty="0" smtClean="0">
                          <a:solidFill>
                            <a:srgbClr val="FF0000"/>
                          </a:solidFill>
                          <a:effectLst/>
                        </a:rPr>
                        <a:t>.</a:t>
                      </a:r>
                      <a:endParaRPr lang="de-DE" sz="2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Beklagter/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Widerkl</a:t>
                      </a:r>
                      <a:r>
                        <a:rPr lang="de-DE" sz="20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de-DE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 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Ü027z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467765" y="3177834"/>
            <a:ext cx="809468" cy="2950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0315" y="3138029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11.800,00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791858" y="3213611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885</a:t>
            </a:r>
            <a:r>
              <a:rPr lang="de-DE" b="1" dirty="0" smtClean="0">
                <a:solidFill>
                  <a:schemeClr val="tx1"/>
                </a:solidFill>
              </a:rPr>
              <a:t>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769558" y="3136980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735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,00 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16959" y="3230081"/>
            <a:ext cx="1781284" cy="5482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</a:p>
          <a:p>
            <a:pPr algn="ctr"/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245531" y="3141200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357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16959" y="5389257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650220" y="5389257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 </a:t>
            </a:r>
            <a:r>
              <a:rPr lang="de-DE" b="1" u="sng" dirty="0" smtClean="0">
                <a:solidFill>
                  <a:schemeClr val="tx1"/>
                </a:solidFill>
              </a:rPr>
              <a:t>885</a:t>
            </a:r>
            <a:r>
              <a:rPr lang="de-DE" b="1" u="sng" dirty="0" smtClean="0">
                <a:solidFill>
                  <a:schemeClr val="tx1"/>
                </a:solidFill>
              </a:rPr>
              <a:t>,00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8" name="Gefaltete Ecke 27"/>
          <p:cNvSpPr/>
          <p:nvPr/>
        </p:nvSpPr>
        <p:spPr>
          <a:xfrm>
            <a:off x="8482963" y="5227934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73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5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3" name="Gefaltete Ecke 32"/>
          <p:cNvSpPr/>
          <p:nvPr/>
        </p:nvSpPr>
        <p:spPr>
          <a:xfrm>
            <a:off x="10198229" y="5183664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Beklagter=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357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4" name="Gefaltete Ecke 43"/>
          <p:cNvSpPr/>
          <p:nvPr/>
        </p:nvSpPr>
        <p:spPr>
          <a:xfrm>
            <a:off x="8459339" y="3504222"/>
            <a:ext cx="1491341" cy="1362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Streitwert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8900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5" name="Gefaltete Ecke 44"/>
          <p:cNvSpPr/>
          <p:nvPr/>
        </p:nvSpPr>
        <p:spPr>
          <a:xfrm>
            <a:off x="10088277" y="3533302"/>
            <a:ext cx="1441309" cy="132949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Streitwert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2900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965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4" grpId="0" animBg="1"/>
      <p:bldP spid="12" grpId="0" animBg="1"/>
      <p:bldP spid="13" grpId="0" animBg="1"/>
      <p:bldP spid="15" grpId="0" animBg="1"/>
      <p:bldP spid="22" grpId="0" animBg="1"/>
      <p:bldP spid="36" grpId="0" animBg="1"/>
      <p:bldP spid="37" grpId="0" animBg="1"/>
      <p:bldP spid="28" grpId="0" animBg="1"/>
      <p:bldP spid="33" grpId="0" animBg="1"/>
      <p:bldP spid="44" grpId="0" animBg="1"/>
      <p:bldP spid="4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uppieren 32"/>
          <p:cNvGrpSpPr/>
          <p:nvPr/>
        </p:nvGrpSpPr>
        <p:grpSpPr>
          <a:xfrm>
            <a:off x="6334361" y="3864429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</a:t>
              </a:r>
              <a:r>
                <a:rPr lang="de-DE" dirty="0" smtClean="0"/>
                <a:t>0</a:t>
              </a:r>
              <a:r>
                <a:rPr lang="de-DE" dirty="0" smtClean="0"/>
                <a:t>,00 </a:t>
              </a:r>
              <a:r>
                <a:rPr lang="de-DE" dirty="0" smtClean="0"/>
                <a:t>EUR</a:t>
              </a:r>
              <a:endParaRPr lang="de-DE" dirty="0"/>
            </a:p>
          </p:txBody>
        </p:sp>
      </p:grpSp>
      <p:cxnSp>
        <p:nvCxnSpPr>
          <p:cNvPr id="9" name="Gerade Verbindung mit Pfeil 8"/>
          <p:cNvCxnSpPr/>
          <p:nvPr/>
        </p:nvCxnSpPr>
        <p:spPr>
          <a:xfrm>
            <a:off x="4486275" y="1306991"/>
            <a:ext cx="2185988" cy="184301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Klägerin: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84833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  </a:t>
            </a:r>
            <a:r>
              <a:rPr lang="de-DE" dirty="0" smtClean="0"/>
              <a:t>735</a:t>
            </a:r>
            <a:r>
              <a:rPr lang="de-DE" dirty="0" smtClean="0"/>
              <a:t>,00 </a:t>
            </a:r>
            <a:r>
              <a:rPr lang="de-DE" dirty="0" smtClean="0"/>
              <a:t>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	                                     =  0,00 EUR</a:t>
            </a:r>
            <a:endParaRPr lang="de-DE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503420" y="4370777"/>
            <a:ext cx="5050437" cy="421672"/>
            <a:chOff x="1190005" y="6361812"/>
            <a:chExt cx="5050437" cy="421672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66124" y="6387982"/>
              <a:ext cx="1774318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=0,00 EUR</a:t>
              </a:r>
              <a:endParaRPr lang="de-DE" dirty="0"/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027z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503420" y="3789092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auf den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3779538" y="3864429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</a:t>
            </a:r>
            <a:r>
              <a:rPr lang="de-DE" dirty="0" smtClean="0"/>
              <a:t>735,00 </a:t>
            </a:r>
            <a:r>
              <a:rPr lang="de-DE" dirty="0" smtClean="0"/>
              <a:t>EUR</a:t>
            </a:r>
            <a:endParaRPr lang="de-DE" dirty="0"/>
          </a:p>
        </p:txBody>
      </p: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	mit 100%                    = </a:t>
            </a:r>
            <a:r>
              <a:rPr lang="de-DE" dirty="0" smtClean="0"/>
              <a:t>88</a:t>
            </a:r>
            <a:r>
              <a:rPr lang="de-DE" dirty="0" smtClean="0"/>
              <a:t>5,00 </a:t>
            </a:r>
            <a:r>
              <a:rPr lang="de-DE" dirty="0" smtClean="0"/>
              <a:t>EUR</a:t>
            </a:r>
            <a:endParaRPr lang="de-DE" dirty="0"/>
          </a:p>
        </p:txBody>
      </p:sp>
      <p:grpSp>
        <p:nvGrpSpPr>
          <p:cNvPr id="7" name="Gruppieren 6"/>
          <p:cNvGrpSpPr/>
          <p:nvPr/>
        </p:nvGrpSpPr>
        <p:grpSpPr>
          <a:xfrm>
            <a:off x="6334361" y="3120074"/>
            <a:ext cx="4858304" cy="399259"/>
            <a:chOff x="6334361" y="3120074"/>
            <a:chExt cx="4858304" cy="399259"/>
          </a:xfrm>
        </p:grpSpPr>
        <p:sp>
          <p:nvSpPr>
            <p:cNvPr id="32" name="Rechteck 31"/>
            <p:cNvSpPr/>
            <p:nvPr/>
          </p:nvSpPr>
          <p:spPr>
            <a:xfrm>
              <a:off x="6334361" y="3120074"/>
              <a:ext cx="4188811" cy="2939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u="sng" dirty="0" smtClean="0">
                  <a:solidFill>
                    <a:schemeClr val="tx1"/>
                  </a:solidFill>
                </a:rPr>
                <a:t>Zu verrechnen vom Kläger:</a:t>
              </a:r>
              <a:endParaRPr lang="de-DE" u="sng" dirty="0">
                <a:solidFill>
                  <a:schemeClr val="tx1"/>
                </a:solidFill>
              </a:endParaRPr>
            </a:p>
          </p:txBody>
        </p:sp>
        <p:sp>
          <p:nvSpPr>
            <p:cNvPr id="31" name="Rectangle 1"/>
            <p:cNvSpPr>
              <a:spLocks noChangeArrowheads="1"/>
            </p:cNvSpPr>
            <p:nvPr/>
          </p:nvSpPr>
          <p:spPr bwMode="auto">
            <a:xfrm>
              <a:off x="9497879" y="3150001"/>
              <a:ext cx="1694786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</a:t>
              </a:r>
              <a:r>
                <a:rPr lang="de-DE" dirty="0" smtClean="0"/>
                <a:t>735</a:t>
              </a:r>
              <a:r>
                <a:rPr lang="de-DE" dirty="0" smtClean="0"/>
                <a:t>,00 </a:t>
              </a:r>
              <a:r>
                <a:rPr lang="de-DE" dirty="0" smtClean="0"/>
                <a:t>EUR</a:t>
              </a:r>
              <a:endParaRPr lang="de-DE" dirty="0"/>
            </a:p>
          </p:txBody>
        </p:sp>
      </p:grpSp>
      <p:sp>
        <p:nvSpPr>
          <p:cNvPr id="36" name="Gefaltete Ecke 35"/>
          <p:cNvSpPr/>
          <p:nvPr/>
        </p:nvSpPr>
        <p:spPr>
          <a:xfrm>
            <a:off x="3174849" y="166635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735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,00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233433" y="316922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5" name="Gruppieren 4"/>
          <p:cNvGrpSpPr/>
          <p:nvPr/>
        </p:nvGrpSpPr>
        <p:grpSpPr>
          <a:xfrm>
            <a:off x="6322896" y="2549009"/>
            <a:ext cx="4955247" cy="438374"/>
            <a:chOff x="6322896" y="2549009"/>
            <a:chExt cx="4955247" cy="438374"/>
          </a:xfrm>
        </p:grpSpPr>
        <p:sp>
          <p:nvSpPr>
            <p:cNvPr id="37" name="Rechteck 36"/>
            <p:cNvSpPr/>
            <p:nvPr/>
          </p:nvSpPr>
          <p:spPr>
            <a:xfrm>
              <a:off x="6322896" y="2549009"/>
              <a:ext cx="4188811" cy="2939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u="sng" dirty="0">
                  <a:solidFill>
                    <a:schemeClr val="tx1"/>
                  </a:solidFill>
                </a:rPr>
                <a:t>Bereits </a:t>
              </a:r>
              <a:r>
                <a:rPr lang="de-DE" u="sng" dirty="0" smtClean="0">
                  <a:solidFill>
                    <a:schemeClr val="tx1"/>
                  </a:solidFill>
                </a:rPr>
                <a:t>gezahlt von Beklagten:</a:t>
              </a:r>
              <a:endParaRPr lang="de-DE" u="sng" dirty="0">
                <a:solidFill>
                  <a:schemeClr val="tx1"/>
                </a:solidFill>
              </a:endParaRPr>
            </a:p>
          </p:txBody>
        </p:sp>
        <p:sp>
          <p:nvSpPr>
            <p:cNvPr id="40" name="Rectangle 1"/>
            <p:cNvSpPr>
              <a:spLocks noChangeArrowheads="1"/>
            </p:cNvSpPr>
            <p:nvPr/>
          </p:nvSpPr>
          <p:spPr bwMode="auto">
            <a:xfrm>
              <a:off x="9583357" y="2618051"/>
              <a:ext cx="1694786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</a:t>
              </a:r>
              <a:r>
                <a:rPr lang="de-DE" dirty="0" smtClean="0"/>
                <a:t>150,00 </a:t>
              </a:r>
              <a:r>
                <a:rPr lang="de-DE" dirty="0" smtClean="0"/>
                <a:t>EUR</a:t>
              </a:r>
              <a:endParaRPr lang="de-DE" dirty="0"/>
            </a:p>
          </p:txBody>
        </p:sp>
      </p:grpSp>
      <p:sp>
        <p:nvSpPr>
          <p:cNvPr id="42" name="Gefaltete Ecke 41"/>
          <p:cNvSpPr/>
          <p:nvPr/>
        </p:nvSpPr>
        <p:spPr>
          <a:xfrm>
            <a:off x="7924696" y="4396947"/>
            <a:ext cx="1491341" cy="1362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gezahlt: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150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3" name="Gefaltete Ecke 42"/>
          <p:cNvSpPr/>
          <p:nvPr/>
        </p:nvSpPr>
        <p:spPr>
          <a:xfrm>
            <a:off x="9599601" y="4657367"/>
            <a:ext cx="1491341" cy="1362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885</a:t>
            </a:r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735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=</a:t>
            </a:r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15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0</a:t>
            </a:r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95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13" grpId="0" animBg="1"/>
      <p:bldP spid="15" grpId="0" animBg="1"/>
      <p:bldP spid="38" grpId="0" animBg="1"/>
      <p:bldP spid="39" grpId="0" animBg="1"/>
      <p:bldP spid="22" grpId="0" animBg="1"/>
      <p:bldP spid="36" grpId="0" animBg="1"/>
      <p:bldP spid="42" grpId="0" animBg="1"/>
      <p:bldP spid="4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a) Alle </a:t>
            </a:r>
            <a:r>
              <a:rPr lang="de-DE" dirty="0"/>
              <a:t>Kosten sind nun gem. § 9 Abs. </a:t>
            </a:r>
            <a:r>
              <a:rPr lang="de-DE" dirty="0" smtClean="0"/>
              <a:t>3 </a:t>
            </a:r>
            <a:r>
              <a:rPr lang="de-DE" dirty="0"/>
              <a:t>Nr. 1 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182294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</a:t>
            </a:r>
            <a:r>
              <a:rPr lang="de-DE" dirty="0"/>
              <a:t>ist gem. § 29 Nr. 1 GKG </a:t>
            </a:r>
            <a:r>
              <a:rPr lang="de-DE" dirty="0" smtClean="0"/>
              <a:t>der </a:t>
            </a:r>
            <a:r>
              <a:rPr lang="de-DE" u="sng" dirty="0" smtClean="0"/>
              <a:t>Beklagte als Entscheidungsschuldner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4" y="3771486"/>
            <a:ext cx="10150979" cy="120032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Der </a:t>
            </a:r>
            <a:r>
              <a:rPr lang="de-DE" dirty="0"/>
              <a:t>von dem Kläger, als Antragsschuldner gem. § 22 I S.1 GKG, geleisteter </a:t>
            </a:r>
            <a:r>
              <a:rPr lang="de-DE" dirty="0" smtClean="0"/>
              <a:t>Vorschuss </a:t>
            </a:r>
            <a:r>
              <a:rPr lang="de-DE" dirty="0"/>
              <a:t>ist auf die zu </a:t>
            </a:r>
            <a:r>
              <a:rPr lang="de-DE" dirty="0" smtClean="0"/>
              <a:t>	Kosten </a:t>
            </a:r>
            <a:r>
              <a:rPr lang="de-DE" dirty="0"/>
              <a:t>der Beklagten, im Rahmen der </a:t>
            </a:r>
            <a:r>
              <a:rPr lang="de-DE" dirty="0" err="1"/>
              <a:t>Mithaft</a:t>
            </a:r>
            <a:r>
              <a:rPr lang="de-DE" dirty="0"/>
              <a:t>, zu </a:t>
            </a:r>
            <a:r>
              <a:rPr lang="de-DE" dirty="0" smtClean="0"/>
              <a:t>verrechnen</a:t>
            </a:r>
            <a:r>
              <a:rPr lang="de-DE" dirty="0"/>
              <a:t>. </a:t>
            </a:r>
          </a:p>
          <a:p>
            <a:pPr lvl="0"/>
            <a:r>
              <a:rPr lang="de-DE" dirty="0"/>
              <a:t>	Es gibt </a:t>
            </a:r>
            <a:r>
              <a:rPr lang="de-DE" b="1" dirty="0"/>
              <a:t>keine</a:t>
            </a:r>
            <a:r>
              <a:rPr lang="de-DE" dirty="0"/>
              <a:t> offene </a:t>
            </a:r>
            <a:r>
              <a:rPr lang="de-DE" b="1" dirty="0"/>
              <a:t>Restforderung</a:t>
            </a:r>
            <a:endParaRPr lang="de-DE" dirty="0"/>
          </a:p>
          <a:p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Ü027z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1503759" y="2383582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4" name="Rechteck 13"/>
          <p:cNvSpPr/>
          <p:nvPr/>
        </p:nvSpPr>
        <p:spPr>
          <a:xfrm>
            <a:off x="11503759" y="3097281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F</a:t>
            </a:r>
            <a:r>
              <a:rPr lang="de-DE" sz="16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7" name="Rechteck 16"/>
          <p:cNvSpPr/>
          <p:nvPr/>
        </p:nvSpPr>
        <p:spPr>
          <a:xfrm>
            <a:off x="11503759" y="4168119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G1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20" name="Gefaltete Ecke 19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640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  <p:bldP spid="12" grpId="0" animBg="1"/>
      <p:bldP spid="14" grpId="0" animBg="1"/>
      <p:bldP spid="17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1184</Words>
  <Application>Microsoft Office PowerPoint</Application>
  <PresentationFormat>Breitbild</PresentationFormat>
  <Paragraphs>447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73</cp:revision>
  <dcterms:created xsi:type="dcterms:W3CDTF">2023-07-24T07:26:55Z</dcterms:created>
  <dcterms:modified xsi:type="dcterms:W3CDTF">2024-05-30T10:58:54Z</dcterms:modified>
</cp:coreProperties>
</file>