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75" r:id="rId5"/>
    <p:sldId id="277" r:id="rId6"/>
    <p:sldId id="274" r:id="rId7"/>
    <p:sldId id="278" r:id="rId8"/>
    <p:sldId id="267" r:id="rId9"/>
    <p:sldId id="268" r:id="rId10"/>
    <p:sldId id="279" r:id="rId11"/>
    <p:sldId id="270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30.05.2024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7765" y="3177834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0315" y="313802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16.300,00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91858" y="321361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1059,00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69558" y="313698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16959" y="323008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09355" y="383232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179,00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531" y="31412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483,00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39070" y="3771965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2652" y="3847306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97129" y="3825208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35376" y="6089990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60754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2.194,00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69558" y="375263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667184" y="4576179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521360" y="4640179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838624" y="457264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8771434" y="455785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10244743" y="454388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82963" y="522793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2020€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98229" y="518366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8576374" y="369126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11800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267349" y="3630411"/>
            <a:ext cx="1441309" cy="13294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8" grpId="0" animBg="1"/>
      <p:bldP spid="33" grpId="0" animBg="1"/>
      <p:bldP spid="44" grpId="0" animBg="1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7765" y="3177834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0315" y="313802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91858" y="321361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357,00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69558" y="313698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294,00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16959" y="323008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531" y="31412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174,00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16959" y="5389257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650220" y="5389257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357,00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82963" y="522793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98229" y="518366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8459339" y="350422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88277" y="3533302"/>
            <a:ext cx="1441309" cy="13294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3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>
            <a:endCxn id="39" idx="3"/>
          </p:cNvCxnSpPr>
          <p:nvPr/>
        </p:nvCxnSpPr>
        <p:spPr>
          <a:xfrm flipH="1" flipV="1">
            <a:off x="5553856" y="4049095"/>
            <a:ext cx="1489882" cy="15801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294,00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</a:t>
            </a:r>
            <a:r>
              <a:rPr lang="de-DE" dirty="0"/>
              <a:t>mit 100% </a:t>
            </a:r>
            <a:r>
              <a:rPr lang="de-DE" dirty="0" smtClean="0"/>
              <a:t>                                     =  357,00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63,00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 0,00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322895" y="3118062"/>
            <a:ext cx="4955248" cy="401271"/>
            <a:chOff x="6322895" y="3118062"/>
            <a:chExt cx="4955248" cy="401271"/>
          </a:xfrm>
        </p:grpSpPr>
        <p:sp>
          <p:nvSpPr>
            <p:cNvPr id="32" name="Rechteck 31"/>
            <p:cNvSpPr/>
            <p:nvPr/>
          </p:nvSpPr>
          <p:spPr>
            <a:xfrm>
              <a:off x="6322895" y="3118062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vom Kläger: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9583357" y="315000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63,00 EUR</a:t>
              </a:r>
              <a:endParaRPr lang="de-DE" dirty="0"/>
            </a:p>
          </p:txBody>
        </p:sp>
      </p:grpSp>
      <p:sp>
        <p:nvSpPr>
          <p:cNvPr id="36" name="Gefaltete Ecke 35"/>
          <p:cNvSpPr/>
          <p:nvPr/>
        </p:nvSpPr>
        <p:spPr>
          <a:xfrm>
            <a:off x="8274693" y="180153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6438416" y="5102543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6322896" y="2549009"/>
            <a:ext cx="4955247" cy="438374"/>
            <a:chOff x="6322896" y="2549009"/>
            <a:chExt cx="4955247" cy="438374"/>
          </a:xfrm>
        </p:grpSpPr>
        <p:sp>
          <p:nvSpPr>
            <p:cNvPr id="26" name="Rechteck 25"/>
            <p:cNvSpPr/>
            <p:nvPr/>
          </p:nvSpPr>
          <p:spPr>
            <a:xfrm>
              <a:off x="6322896" y="2549009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1"/>
            <p:cNvSpPr>
              <a:spLocks noChangeArrowheads="1"/>
            </p:cNvSpPr>
            <p:nvPr/>
          </p:nvSpPr>
          <p:spPr bwMode="auto">
            <a:xfrm>
              <a:off x="9583357" y="261805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63,00 EUR</a:t>
              </a:r>
              <a:endParaRPr lang="de-DE" dirty="0"/>
            </a:p>
          </p:txBody>
        </p:sp>
      </p:grpSp>
      <p:sp>
        <p:nvSpPr>
          <p:cNvPr id="37" name="Gefaltete Ecke 36"/>
          <p:cNvSpPr/>
          <p:nvPr/>
        </p:nvSpPr>
        <p:spPr>
          <a:xfrm>
            <a:off x="8814317" y="463119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10198229" y="479836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357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-294=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</a:t>
            </a:r>
          </a:p>
        </p:txBody>
      </p:sp>
      <p:sp>
        <p:nvSpPr>
          <p:cNvPr id="42" name="Gefaltete Ecke 41"/>
          <p:cNvSpPr/>
          <p:nvPr/>
        </p:nvSpPr>
        <p:spPr>
          <a:xfrm rot="21054758">
            <a:off x="250768" y="32832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41" grpId="0" animBg="1"/>
      <p:bldP spid="37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Kläger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c) Der </a:t>
            </a:r>
            <a:r>
              <a:rPr lang="de-DE" dirty="0"/>
              <a:t>von dem </a:t>
            </a:r>
            <a:r>
              <a:rPr lang="de-DE" dirty="0" smtClean="0"/>
              <a:t>Beklagten, </a:t>
            </a:r>
            <a:r>
              <a:rPr lang="de-DE" dirty="0"/>
              <a:t>als Antragsschuldner gem. § 22 I S.1 GKG, geleisteter Vorschuss ist </a:t>
            </a:r>
            <a:r>
              <a:rPr lang="de-DE" dirty="0" smtClean="0"/>
              <a:t>auf </a:t>
            </a:r>
            <a:r>
              <a:rPr lang="de-DE" dirty="0"/>
              <a:t>die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zu </a:t>
            </a:r>
            <a:r>
              <a:rPr lang="de-DE" dirty="0"/>
              <a:t>Kosten </a:t>
            </a:r>
            <a:r>
              <a:rPr lang="de-DE" dirty="0" smtClean="0"/>
              <a:t>des Klägers, </a:t>
            </a:r>
            <a:r>
              <a:rPr lang="de-DE" dirty="0"/>
              <a:t>im Rahmen der restlichen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verrechnen.</a:t>
            </a:r>
          </a:p>
          <a:p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Es </a:t>
            </a:r>
            <a:r>
              <a:rPr lang="de-DE" dirty="0"/>
              <a:t>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 smtClean="0"/>
              <a:t>Restforderung.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08702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226236" y="3857866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285,00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946242" y="3429000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1585,00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u. </a:t>
            </a:r>
            <a:r>
              <a:rPr lang="de-DE" dirty="0" err="1" smtClean="0"/>
              <a:t>Widerbekl</a:t>
            </a:r>
            <a:r>
              <a:rPr lang="de-DE" dirty="0" smtClean="0"/>
              <a:t>. mit               1/3 =  731,33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Summe/Rest: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853,67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u. </a:t>
            </a:r>
            <a:r>
              <a:rPr lang="de-DE" dirty="0" err="1" smtClean="0"/>
              <a:t>Widerkl</a:t>
            </a:r>
            <a:r>
              <a:rPr lang="de-DE" dirty="0" smtClean="0"/>
              <a:t>. mit       2/3          = 1462,67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322896" y="2549009"/>
            <a:ext cx="4955247" cy="438374"/>
            <a:chOff x="6322896" y="2549009"/>
            <a:chExt cx="4955247" cy="438374"/>
          </a:xfrm>
        </p:grpSpPr>
        <p:sp>
          <p:nvSpPr>
            <p:cNvPr id="24" name="Rechteck 23"/>
            <p:cNvSpPr/>
            <p:nvPr/>
          </p:nvSpPr>
          <p:spPr>
            <a:xfrm>
              <a:off x="6322896" y="2549009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9583357" y="261805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324,00 EUR</a:t>
              </a:r>
              <a:endParaRPr lang="de-DE" dirty="0"/>
            </a:p>
          </p:txBody>
        </p:sp>
      </p:grp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2020,00€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66058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817,50€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209375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2020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731,33=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1288,67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9026818" y="4504741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092016" y="27687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1618,00€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40425" y="3565653"/>
            <a:ext cx="5153778" cy="508514"/>
            <a:chOff x="540425" y="3565653"/>
            <a:chExt cx="5153778" cy="508514"/>
          </a:xfrm>
        </p:grpSpPr>
        <p:sp>
          <p:nvSpPr>
            <p:cNvPr id="29" name="Rechteck 28"/>
            <p:cNvSpPr/>
            <p:nvPr/>
          </p:nvSpPr>
          <p:spPr>
            <a:xfrm>
              <a:off x="540425" y="3565653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auf den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45872" y="3704835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853,67 EUR</a:t>
              </a:r>
              <a:endParaRPr lang="de-DE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6334361" y="3120074"/>
            <a:ext cx="4943783" cy="375184"/>
            <a:chOff x="6334361" y="3120074"/>
            <a:chExt cx="4943783" cy="375184"/>
          </a:xfrm>
        </p:grpSpPr>
        <p:sp>
          <p:nvSpPr>
            <p:cNvPr id="31" name="Rechteck 30"/>
            <p:cNvSpPr/>
            <p:nvPr/>
          </p:nvSpPr>
          <p:spPr>
            <a:xfrm>
              <a:off x="6334361" y="312007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vom Kläger: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1"/>
            <p:cNvSpPr>
              <a:spLocks noChangeArrowheads="1"/>
            </p:cNvSpPr>
            <p:nvPr/>
          </p:nvSpPr>
          <p:spPr bwMode="auto">
            <a:xfrm>
              <a:off x="9583358" y="3125926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853,67 EUR</a:t>
              </a:r>
              <a:endParaRPr lang="de-DE" dirty="0"/>
            </a:p>
          </p:txBody>
        </p:sp>
      </p:grpSp>
      <p:sp>
        <p:nvSpPr>
          <p:cNvPr id="38" name="Gefaltete Ecke 37"/>
          <p:cNvSpPr/>
          <p:nvPr/>
        </p:nvSpPr>
        <p:spPr>
          <a:xfrm>
            <a:off x="6379214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435€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503955" y="2132874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150 +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536120" y="5233005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1059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-885=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</a:t>
            </a:r>
          </a:p>
        </p:txBody>
      </p:sp>
      <p:sp>
        <p:nvSpPr>
          <p:cNvPr id="51" name="Gefaltete Ecke 50"/>
          <p:cNvSpPr/>
          <p:nvPr/>
        </p:nvSpPr>
        <p:spPr>
          <a:xfrm rot="21054758">
            <a:off x="194977" y="208982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41" grpId="0" animBg="1"/>
      <p:bldP spid="46" grpId="0" animBg="1"/>
      <p:bldP spid="40" grpId="0" animBg="1"/>
      <p:bldP spid="38" grpId="0" animBg="1"/>
      <p:bldP spid="39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2/3 und der Kläger mit 1/3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7765" y="3177834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0315" y="313802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9.400,00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91858" y="321361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798,00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69558" y="313698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16959" y="323008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09355" y="383232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775,00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531" y="31412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45531" y="387893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35376" y="6089990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60754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1573,00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46855" y="384895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775,00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601279" y="3911817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488135" y="3932025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82963" y="522793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1321€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98229" y="518366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1195€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8419732" y="358997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5900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44204" y="3603566"/>
            <a:ext cx="1441309" cy="13294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36" grpId="0" animBg="1"/>
      <p:bldP spid="37" grpId="0" animBg="1"/>
      <p:bldP spid="25" grpId="0" animBg="1"/>
      <p:bldP spid="39" grpId="0" animBg="1"/>
      <p:bldP spid="40" grpId="0" animBg="1"/>
      <p:bldP spid="28" grpId="0" animBg="1"/>
      <p:bldP spid="3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226236" y="3027847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34,50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946242" y="3429000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546,00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u. </a:t>
            </a:r>
            <a:r>
              <a:rPr lang="de-DE" dirty="0" err="1" smtClean="0"/>
              <a:t>Widerbekl</a:t>
            </a:r>
            <a:r>
              <a:rPr lang="de-DE" dirty="0" smtClean="0"/>
              <a:t>. mit               50% =  786,50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240,50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u. </a:t>
            </a:r>
            <a:r>
              <a:rPr lang="de-DE" dirty="0" err="1" smtClean="0"/>
              <a:t>Widerkl</a:t>
            </a:r>
            <a:r>
              <a:rPr lang="de-DE" dirty="0" smtClean="0"/>
              <a:t>. mit       50%          = 786,50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752,00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1321,00€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66058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2093755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1321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786,50=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534,50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Rechteckige Legende 39"/>
          <p:cNvSpPr/>
          <p:nvPr/>
        </p:nvSpPr>
        <p:spPr>
          <a:xfrm>
            <a:off x="9000397" y="3712612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092016" y="27687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1195,00€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Gefaltete Ecke 46"/>
          <p:cNvSpPr/>
          <p:nvPr/>
        </p:nvSpPr>
        <p:spPr>
          <a:xfrm>
            <a:off x="5722623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1195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786,50=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408,50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>
          <a:xfrm flipH="1" flipV="1">
            <a:off x="5287569" y="3103243"/>
            <a:ext cx="2361448" cy="23809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efaltete Ecke 47"/>
          <p:cNvSpPr/>
          <p:nvPr/>
        </p:nvSpPr>
        <p:spPr>
          <a:xfrm>
            <a:off x="7401416" y="525257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408,50€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0" name="Rechteckige Legende 49"/>
          <p:cNvSpPr/>
          <p:nvPr/>
        </p:nvSpPr>
        <p:spPr>
          <a:xfrm>
            <a:off x="2518272" y="3612706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7897171" y="232693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500 +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252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10364247" y="5068194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798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-546=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252</a:t>
            </a:r>
          </a:p>
        </p:txBody>
      </p:sp>
      <p:sp>
        <p:nvSpPr>
          <p:cNvPr id="31" name="Gefaltete Ecke 30"/>
          <p:cNvSpPr/>
          <p:nvPr/>
        </p:nvSpPr>
        <p:spPr>
          <a:xfrm rot="21054758">
            <a:off x="194979" y="320438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  <p:bldP spid="41" grpId="0" animBg="1"/>
      <p:bldP spid="46" grpId="0" animBg="1"/>
      <p:bldP spid="40" grpId="0" animBg="1"/>
      <p:bldP spid="47" grpId="0" animBg="1"/>
      <p:bldP spid="48" grpId="0" animBg="1"/>
      <p:bldP spid="50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½ und der Kläger mit ½  </a:t>
            </a:r>
            <a:r>
              <a:rPr lang="de-DE" dirty="0"/>
              <a:t>als </a:t>
            </a:r>
            <a:r>
              <a:rPr lang="de-DE" dirty="0" smtClean="0"/>
              <a:t>	</a:t>
            </a:r>
            <a:r>
              <a:rPr lang="de-DE" u="sng" dirty="0" smtClean="0"/>
              <a:t>Entscheidungsschuldner.</a:t>
            </a:r>
            <a:endParaRPr lang="de-DE" u="sng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705074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</a:t>
            </a:r>
            <a:r>
              <a:rPr lang="de-DE" dirty="0"/>
              <a:t>	</a:t>
            </a:r>
            <a:r>
              <a:rPr lang="de-DE" dirty="0" smtClean="0"/>
              <a:t>Die </a:t>
            </a:r>
            <a:r>
              <a:rPr lang="de-DE" dirty="0"/>
              <a:t>offene </a:t>
            </a:r>
            <a:r>
              <a:rPr lang="de-DE" dirty="0" smtClean="0"/>
              <a:t>Restbeträge werden </a:t>
            </a:r>
            <a:r>
              <a:rPr lang="de-DE" dirty="0"/>
              <a:t>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</a:t>
            </a:r>
            <a:r>
              <a:rPr lang="de-DE" dirty="0" smtClean="0"/>
              <a:t>Kost23 jeweils </a:t>
            </a:r>
            <a:r>
              <a:rPr lang="de-DE" dirty="0"/>
              <a:t>von </a:t>
            </a:r>
            <a:r>
              <a:rPr lang="de-DE" dirty="0" smtClean="0"/>
              <a:t>dem </a:t>
            </a:r>
            <a:r>
              <a:rPr lang="de-DE" u="sng" dirty="0"/>
              <a:t>Beklagten </a:t>
            </a:r>
            <a:r>
              <a:rPr lang="de-DE" u="sng" dirty="0" smtClean="0"/>
              <a:t>und Kläger </a:t>
            </a:r>
            <a:r>
              <a:rPr lang="de-DE" dirty="0" smtClean="0"/>
              <a:t>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20282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5922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7765" y="3177834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0315" y="313802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91858" y="321361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885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69558" y="313698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735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16959" y="323008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45531" y="31412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16959" y="5389257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650220" y="5389257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</a:t>
            </a:r>
            <a:r>
              <a:rPr lang="de-DE" b="1" u="sng" dirty="0" smtClean="0">
                <a:solidFill>
                  <a:schemeClr val="tx1"/>
                </a:solidFill>
              </a:rPr>
              <a:t>885</a:t>
            </a:r>
            <a:r>
              <a:rPr lang="de-DE" b="1" u="sng" dirty="0" smtClean="0">
                <a:solidFill>
                  <a:schemeClr val="tx1"/>
                </a:solidFill>
              </a:rPr>
              <a:t>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82963" y="522793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98229" y="518366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357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8459339" y="350422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8900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88277" y="3533302"/>
            <a:ext cx="1441309" cy="132949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2900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6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3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 smtClean="0"/>
                <a:t>0</a:t>
              </a:r>
              <a:r>
                <a:rPr lang="de-DE" dirty="0" smtClean="0"/>
                <a:t>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>
            <a:off x="4486275" y="1306991"/>
            <a:ext cx="2185988" cy="18430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</a:t>
            </a:r>
            <a:r>
              <a:rPr lang="de-DE" dirty="0" smtClean="0"/>
              <a:t>735</a:t>
            </a:r>
            <a:r>
              <a:rPr lang="de-DE" dirty="0" smtClean="0"/>
              <a:t>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735,00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</a:t>
            </a:r>
            <a:r>
              <a:rPr lang="de-DE" dirty="0" smtClean="0"/>
              <a:t>88</a:t>
            </a:r>
            <a:r>
              <a:rPr lang="de-DE" dirty="0" smtClean="0"/>
              <a:t>5,00 </a:t>
            </a:r>
            <a:r>
              <a:rPr lang="de-DE" dirty="0" smtClean="0"/>
              <a:t>EUR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6334361" y="3120074"/>
            <a:ext cx="4858304" cy="399259"/>
            <a:chOff x="6334361" y="3120074"/>
            <a:chExt cx="4858304" cy="399259"/>
          </a:xfrm>
        </p:grpSpPr>
        <p:sp>
          <p:nvSpPr>
            <p:cNvPr id="32" name="Rechteck 31"/>
            <p:cNvSpPr/>
            <p:nvPr/>
          </p:nvSpPr>
          <p:spPr>
            <a:xfrm>
              <a:off x="6334361" y="312007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vom Kläger: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9497879" y="315000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</a:t>
              </a:r>
              <a:r>
                <a:rPr lang="de-DE" dirty="0" smtClean="0"/>
                <a:t>735</a:t>
              </a:r>
              <a:r>
                <a:rPr lang="de-DE" dirty="0" smtClean="0"/>
                <a:t>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735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233433" y="316922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6322896" y="2549009"/>
            <a:ext cx="4955247" cy="438374"/>
            <a:chOff x="6322896" y="2549009"/>
            <a:chExt cx="4955247" cy="438374"/>
          </a:xfrm>
        </p:grpSpPr>
        <p:sp>
          <p:nvSpPr>
            <p:cNvPr id="37" name="Rechteck 36"/>
            <p:cNvSpPr/>
            <p:nvPr/>
          </p:nvSpPr>
          <p:spPr>
            <a:xfrm>
              <a:off x="6322896" y="2549009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1"/>
            <p:cNvSpPr>
              <a:spLocks noChangeArrowheads="1"/>
            </p:cNvSpPr>
            <p:nvPr/>
          </p:nvSpPr>
          <p:spPr bwMode="auto">
            <a:xfrm>
              <a:off x="9583357" y="261805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</a:t>
              </a:r>
              <a:r>
                <a:rPr lang="de-DE" dirty="0" smtClean="0"/>
                <a:t>150,00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42" name="Gefaltete Ecke 41"/>
          <p:cNvSpPr/>
          <p:nvPr/>
        </p:nvSpPr>
        <p:spPr>
          <a:xfrm>
            <a:off x="7924696" y="439694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9599601" y="465736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885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735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6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771486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Es 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/>
              <a:t>Restforderung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G1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1184</Words>
  <Application>Microsoft Office PowerPoint</Application>
  <PresentationFormat>Breitbild</PresentationFormat>
  <Paragraphs>447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73</cp:revision>
  <dcterms:created xsi:type="dcterms:W3CDTF">2023-07-24T07:26:55Z</dcterms:created>
  <dcterms:modified xsi:type="dcterms:W3CDTF">2024-05-30T10:58:54Z</dcterms:modified>
</cp:coreProperties>
</file>