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A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19" d="100"/>
          <a:sy n="119" d="100"/>
        </p:scale>
        <p:origin x="84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1428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369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481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318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82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1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160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377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21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516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387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802D8-5498-40C8-A461-B17497F2F06C}" type="datetimeFigureOut">
              <a:rPr lang="de-DE" smtClean="0"/>
              <a:t>14.03.2024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47DCA-BCDD-449B-A69D-FF7AB15979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582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Gerichtliches Mahnverfahren</a:t>
            </a:r>
            <a:endParaRPr lang="de-DE" sz="2800" dirty="0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148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724821" y="2669572"/>
            <a:ext cx="10502812" cy="2250854"/>
            <a:chOff x="724821" y="2928648"/>
            <a:chExt cx="10502812" cy="2250854"/>
          </a:xfrm>
        </p:grpSpPr>
        <p:sp>
          <p:nvSpPr>
            <p:cNvPr id="2" name="Abgerundetes Rechteck 1"/>
            <p:cNvSpPr/>
            <p:nvPr/>
          </p:nvSpPr>
          <p:spPr>
            <a:xfrm>
              <a:off x="871538" y="3246701"/>
              <a:ext cx="10356095" cy="193280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Ernie beantragt,  durch seinen Prozessbevollmächtigten Herrn von </a:t>
              </a:r>
              <a:r>
                <a:rPr lang="de-DE" sz="2400" b="1" dirty="0" err="1" smtClean="0"/>
                <a:t>Bödefeld</a:t>
              </a:r>
              <a:r>
                <a:rPr lang="de-DE" sz="2400" b="1" dirty="0" smtClean="0"/>
                <a:t>, den Erlass eines Mahnbescheides gegen Bert aus einer Zahlungsforderung über 1000,00 EUR. Sofern Widerspruch gegen den Mahnbescheid eingelegt wird, soll das Verfahren an das zuständige Prozessgericht abgegeben werden. </a:t>
              </a:r>
              <a:endParaRPr lang="de-DE" sz="2400" b="1" dirty="0"/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724821" y="2928648"/>
              <a:ext cx="1238890" cy="50035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Übung:</a:t>
              </a:r>
              <a:endPara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" name="Gefaltete Ecke 13"/>
          <p:cNvSpPr/>
          <p:nvPr/>
        </p:nvSpPr>
        <p:spPr>
          <a:xfrm rot="506242">
            <a:off x="955121" y="806188"/>
            <a:ext cx="1307835" cy="1235758"/>
          </a:xfrm>
          <a:prstGeom prst="foldedCorner">
            <a:avLst/>
          </a:prstGeom>
          <a:solidFill>
            <a:srgbClr val="E9E6A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Übung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006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5243">
            <a:off x="2346539" y="4818737"/>
            <a:ext cx="1853863" cy="1732998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Fertigen Sie bitte den Kosten-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ansatz</a:t>
            </a:r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497741">
            <a:off x="6636224" y="4703698"/>
            <a:ext cx="1853863" cy="1732998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beantworten Sie die Frage-stellungen</a:t>
            </a:r>
          </a:p>
        </p:txBody>
      </p:sp>
      <p:sp>
        <p:nvSpPr>
          <p:cNvPr id="3" name="Ellipse 2"/>
          <p:cNvSpPr/>
          <p:nvPr/>
        </p:nvSpPr>
        <p:spPr>
          <a:xfrm>
            <a:off x="73909" y="199206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1.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332921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Gerichtliches Mahnverfahren</a:t>
            </a:r>
            <a:endParaRPr lang="de-DE" sz="2800" dirty="0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149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Gefaltete Ecke 13"/>
          <p:cNvSpPr/>
          <p:nvPr/>
        </p:nvSpPr>
        <p:spPr>
          <a:xfrm rot="506242">
            <a:off x="955121" y="589475"/>
            <a:ext cx="1307835" cy="123575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 zu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Ü006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aphicFrame>
        <p:nvGraphicFramePr>
          <p:cNvPr id="15" name="Tabel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550906"/>
              </p:ext>
            </p:extLst>
          </p:nvPr>
        </p:nvGraphicFramePr>
        <p:xfrm>
          <a:off x="1469036" y="2032955"/>
          <a:ext cx="9728616" cy="4149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06639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935090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A´st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A´geg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Summe: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(bereits)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gezahlt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sind: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</a:tbl>
          </a:graphicData>
        </a:graphic>
      </p:graphicFrame>
      <p:sp>
        <p:nvSpPr>
          <p:cNvPr id="3" name="Rechteck 2"/>
          <p:cNvSpPr/>
          <p:nvPr/>
        </p:nvSpPr>
        <p:spPr>
          <a:xfrm>
            <a:off x="1528996" y="349118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426135" y="3486637"/>
            <a:ext cx="2341347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Verfahren über Erlass eines MB (0,5-fach)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5101377" y="3486638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590312" y="3486637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36,00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8638302" y="3468330"/>
            <a:ext cx="1347527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</a:t>
            </a:r>
            <a:r>
              <a:rPr lang="de-DE" dirty="0" smtClean="0">
                <a:solidFill>
                  <a:schemeClr val="tx1"/>
                </a:solidFill>
              </a:rPr>
              <a:t>oll / keine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6590311" y="4139995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36,00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6590310" y="4837044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590309" y="559529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36,00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9980147" y="3741103"/>
            <a:ext cx="1307835" cy="1235758"/>
          </a:xfrm>
          <a:prstGeom prst="foldedCorner">
            <a:avLst/>
          </a:prstGeom>
          <a:solidFill>
            <a:srgbClr val="EFA5C5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Mindest-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Gebühr!!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14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Gerichtliches Mahnverfahren</a:t>
            </a:r>
            <a:endParaRPr lang="de-DE" sz="2800" dirty="0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150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193938" y="1999160"/>
            <a:ext cx="11243318" cy="1163210"/>
            <a:chOff x="196420" y="2987626"/>
            <a:chExt cx="11024465" cy="1163210"/>
          </a:xfrm>
        </p:grpSpPr>
        <p:sp>
          <p:nvSpPr>
            <p:cNvPr id="2" name="Abgerundetes Rechteck 1"/>
            <p:cNvSpPr/>
            <p:nvPr/>
          </p:nvSpPr>
          <p:spPr>
            <a:xfrm>
              <a:off x="871539" y="2987626"/>
              <a:ext cx="10349346" cy="116321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Fälligkeit der (Verfahrens-) Gebühr tritt gem. § 6 Abs. 1 S. 1 Nr. 1 GKG mit </a:t>
              </a:r>
              <a:r>
                <a:rPr lang="de-DE" sz="2400" b="1" u="sng" dirty="0" smtClean="0"/>
                <a:t>Antragseingang</a:t>
              </a:r>
              <a:r>
                <a:rPr lang="de-DE" sz="2400" b="1" dirty="0" smtClean="0"/>
                <a:t> ( Antragstellung/Antragseinreichung) ein.</a:t>
              </a:r>
              <a:endParaRPr lang="de-DE" sz="2400" b="1" dirty="0"/>
            </a:p>
          </p:txBody>
        </p:sp>
        <p:sp>
          <p:nvSpPr>
            <p:cNvPr id="5" name="Ellipse 4"/>
            <p:cNvSpPr/>
            <p:nvPr/>
          </p:nvSpPr>
          <p:spPr>
            <a:xfrm>
              <a:off x="196420" y="3205415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 smtClean="0"/>
                <a:t>a)</a:t>
              </a:r>
              <a:endParaRPr lang="de-DE" sz="2400" dirty="0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209330" y="3301658"/>
            <a:ext cx="11227926" cy="909805"/>
            <a:chOff x="224269" y="4972180"/>
            <a:chExt cx="11227926" cy="909805"/>
          </a:xfrm>
        </p:grpSpPr>
        <p:sp>
          <p:nvSpPr>
            <p:cNvPr id="19" name="Abgerundetes Rechteck 18"/>
            <p:cNvSpPr/>
            <p:nvPr/>
          </p:nvSpPr>
          <p:spPr>
            <a:xfrm>
              <a:off x="871538" y="4972180"/>
              <a:ext cx="10580657" cy="909805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        Kostenschuldner ist der </a:t>
              </a:r>
              <a:r>
                <a:rPr lang="de-DE" sz="2400" b="1" u="sng" dirty="0" smtClean="0"/>
                <a:t>Antragsteller</a:t>
              </a:r>
              <a:r>
                <a:rPr lang="de-DE" sz="2400" b="1" dirty="0" smtClean="0"/>
                <a:t> gem. § 22 Abs. 1 S. 1 GKG.</a:t>
              </a:r>
              <a:endParaRPr lang="de-DE" sz="2400" b="1" dirty="0"/>
            </a:p>
          </p:txBody>
        </p:sp>
        <p:sp>
          <p:nvSpPr>
            <p:cNvPr id="21" name="Ellipse 20"/>
            <p:cNvSpPr/>
            <p:nvPr/>
          </p:nvSpPr>
          <p:spPr>
            <a:xfrm>
              <a:off x="224269" y="5020957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/>
                <a:t>b</a:t>
              </a:r>
              <a:r>
                <a:rPr lang="de-DE" sz="2400" dirty="0" smtClean="0"/>
                <a:t>)</a:t>
              </a:r>
              <a:endParaRPr lang="de-DE" sz="2400" dirty="0"/>
            </a:p>
          </p:txBody>
        </p:sp>
      </p:grpSp>
      <p:sp>
        <p:nvSpPr>
          <p:cNvPr id="20" name="Gefaltete Ecke 19"/>
          <p:cNvSpPr/>
          <p:nvPr/>
        </p:nvSpPr>
        <p:spPr>
          <a:xfrm rot="20987559">
            <a:off x="955121" y="589475"/>
            <a:ext cx="1307835" cy="123575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 zu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Ü006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3" name="Gruppieren 22"/>
          <p:cNvGrpSpPr/>
          <p:nvPr/>
        </p:nvGrpSpPr>
        <p:grpSpPr>
          <a:xfrm>
            <a:off x="209330" y="4320756"/>
            <a:ext cx="11214747" cy="2223498"/>
            <a:chOff x="255029" y="2959078"/>
            <a:chExt cx="11214747" cy="2223498"/>
          </a:xfrm>
        </p:grpSpPr>
        <p:sp>
          <p:nvSpPr>
            <p:cNvPr id="24" name="Abgerundetes Rechteck 23"/>
            <p:cNvSpPr/>
            <p:nvPr/>
          </p:nvSpPr>
          <p:spPr>
            <a:xfrm>
              <a:off x="904057" y="2959078"/>
              <a:ext cx="10565719" cy="222349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 smtClean="0"/>
                <a:t>Die Anforderung der „1. Gerichtskostenhälfte“ erfolgt durch maschinelle Kostennachricht gem. </a:t>
              </a:r>
            </a:p>
            <a:p>
              <a:r>
                <a:rPr lang="de-DE" sz="2000" b="1" dirty="0" smtClean="0"/>
                <a:t>§ 26 </a:t>
              </a:r>
              <a:r>
                <a:rPr lang="de-DE" sz="2000" b="1" dirty="0" err="1" smtClean="0"/>
                <a:t>KostVfg</a:t>
              </a:r>
              <a:r>
                <a:rPr lang="de-DE" sz="2000" b="1" dirty="0" smtClean="0"/>
                <a:t>. erst nach Erlass des Mahnbescheids, da gem. § 12 Abs. 3 S. 2 GKG im maschinellen Mahnverfahren für den Erlass des MB keine bzw. eine zeitverzögerte Vorauszahlungspflicht besteht (erst für den Erlass des Vollstreckungsbescheids). Sie wird gem. §§ 4 Abs. 2, 15 Abs. 1 und 26 Abs.1 + 6 </a:t>
              </a:r>
              <a:r>
                <a:rPr lang="de-DE" sz="2000" b="1" dirty="0" err="1" smtClean="0"/>
                <a:t>KostVfg.über</a:t>
              </a:r>
              <a:r>
                <a:rPr lang="de-DE" sz="2000" b="1" dirty="0" smtClean="0"/>
                <a:t> den Prozessbevollmächtigten des Antragstellers erfordert.</a:t>
              </a:r>
              <a:endParaRPr lang="de-DE" sz="2000" b="1" dirty="0"/>
            </a:p>
          </p:txBody>
        </p:sp>
        <p:sp>
          <p:nvSpPr>
            <p:cNvPr id="25" name="Ellipse 24"/>
            <p:cNvSpPr/>
            <p:nvPr/>
          </p:nvSpPr>
          <p:spPr>
            <a:xfrm>
              <a:off x="255029" y="3241368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/>
                <a:t>c</a:t>
              </a:r>
              <a:r>
                <a:rPr lang="de-DE" sz="2400" dirty="0" smtClean="0"/>
                <a:t>)</a:t>
              </a:r>
              <a:endParaRPr lang="de-DE" sz="2400" dirty="0"/>
            </a:p>
          </p:txBody>
        </p:sp>
      </p:grpSp>
      <p:sp>
        <p:nvSpPr>
          <p:cNvPr id="14" name="Gefaltete Ecke 13"/>
          <p:cNvSpPr/>
          <p:nvPr/>
        </p:nvSpPr>
        <p:spPr>
          <a:xfrm rot="506242">
            <a:off x="11351666" y="4052889"/>
            <a:ext cx="2407581" cy="2311481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Noch Fragen dazu??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06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Gerichtliches Mahnverfahren</a:t>
            </a:r>
            <a:endParaRPr lang="de-DE" sz="2800" dirty="0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151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724821" y="2669572"/>
            <a:ext cx="10502812" cy="2250854"/>
            <a:chOff x="724821" y="2928648"/>
            <a:chExt cx="10502812" cy="2250854"/>
          </a:xfrm>
        </p:grpSpPr>
        <p:sp>
          <p:nvSpPr>
            <p:cNvPr id="2" name="Abgerundetes Rechteck 1"/>
            <p:cNvSpPr/>
            <p:nvPr/>
          </p:nvSpPr>
          <p:spPr>
            <a:xfrm>
              <a:off x="871538" y="3246701"/>
              <a:ext cx="10356095" cy="193280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Erwartungsgemäß </a:t>
              </a:r>
              <a:r>
                <a:rPr lang="de-DE" sz="2400" b="1" dirty="0"/>
                <a:t>legt Bert Widerspruch gegen den Mahnbescheid ein.</a:t>
              </a:r>
            </a:p>
            <a:p>
              <a:pPr algn="ctr"/>
              <a:r>
                <a:rPr lang="de-DE" sz="2400" b="1" dirty="0"/>
                <a:t>Bitte erstellen Sie die VKR für die 2. Gerichtskostenhälfte. </a:t>
              </a:r>
            </a:p>
            <a:p>
              <a:pPr algn="ctr"/>
              <a:endParaRPr lang="de-DE" sz="2400" b="1" dirty="0"/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724821" y="2928648"/>
              <a:ext cx="1238890" cy="50035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Übung:</a:t>
              </a:r>
              <a:endPara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" name="Gefaltete Ecke 13"/>
          <p:cNvSpPr/>
          <p:nvPr/>
        </p:nvSpPr>
        <p:spPr>
          <a:xfrm rot="506242">
            <a:off x="955121" y="806188"/>
            <a:ext cx="1307835" cy="1235758"/>
          </a:xfrm>
          <a:prstGeom prst="foldedCorner">
            <a:avLst/>
          </a:prstGeom>
          <a:solidFill>
            <a:srgbClr val="E9E6AB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Übung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006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315243">
            <a:off x="2346539" y="4818737"/>
            <a:ext cx="1853863" cy="1732998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Fertigen Sie bitte den Kosten-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ansatz</a:t>
            </a:r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497741">
            <a:off x="6636224" y="4703698"/>
            <a:ext cx="1853863" cy="1732998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Beanworten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Sie die Frage-stellungen</a:t>
            </a:r>
          </a:p>
        </p:txBody>
      </p:sp>
      <p:sp>
        <p:nvSpPr>
          <p:cNvPr id="3" name="Ellipse 2"/>
          <p:cNvSpPr/>
          <p:nvPr/>
        </p:nvSpPr>
        <p:spPr>
          <a:xfrm>
            <a:off x="73909" y="1992060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/>
              <a:t>2.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422605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Gerichtliches Mahnverfahren</a:t>
            </a: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151a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Kosten im Zivilprozess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efaltete Ecke 13"/>
          <p:cNvSpPr/>
          <p:nvPr/>
        </p:nvSpPr>
        <p:spPr>
          <a:xfrm rot="506242">
            <a:off x="955121" y="589475"/>
            <a:ext cx="1307835" cy="123575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 zu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Ü006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  <p:graphicFrame>
        <p:nvGraphicFramePr>
          <p:cNvPr id="15" name="Tabel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945161"/>
              </p:ext>
            </p:extLst>
          </p:nvPr>
        </p:nvGraphicFramePr>
        <p:xfrm>
          <a:off x="1469036" y="2032955"/>
          <a:ext cx="9728616" cy="47542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8713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560161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44291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1798819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028013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8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Kläger/Beklagter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401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166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040756"/>
                  </a:ext>
                </a:extLst>
              </a:tr>
              <a:tr h="9066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FF0000"/>
                          </a:solidFill>
                          <a:effectLst/>
                        </a:rPr>
                        <a:t>(anzurechnen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solidFill>
                            <a:srgbClr val="FF0000"/>
                          </a:solidFill>
                          <a:effectLst/>
                        </a:rPr>
                        <a:t>aus</a:t>
                      </a:r>
                      <a:r>
                        <a:rPr lang="de-DE" sz="16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dem MV)</a:t>
                      </a:r>
                      <a:endParaRPr lang="de-DE" sz="16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rgbClr val="FF0000"/>
                          </a:solidFill>
                          <a:effectLst/>
                        </a:rPr>
                        <a:t>sind:</a:t>
                      </a:r>
                      <a:endParaRPr lang="de-DE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056708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Rest: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b="1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354309"/>
                  </a:ext>
                </a:extLst>
              </a:tr>
              <a:tr h="604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104929"/>
                  </a:ext>
                </a:extLst>
              </a:tr>
            </a:tbl>
          </a:graphicData>
        </a:graphic>
      </p:graphicFrame>
      <p:sp>
        <p:nvSpPr>
          <p:cNvPr id="3" name="Rechteck 2"/>
          <p:cNvSpPr/>
          <p:nvPr/>
        </p:nvSpPr>
        <p:spPr>
          <a:xfrm>
            <a:off x="1528996" y="349118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346539" y="3486637"/>
            <a:ext cx="242094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Verfahren über Erlass eines MB 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5101377" y="3486638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637745" y="3495556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36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8638302" y="3468330"/>
            <a:ext cx="1347527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oll / keine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6551688" y="4139995"/>
            <a:ext cx="874791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174,00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6670408" y="4837044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36,00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6590309" y="5595296"/>
            <a:ext cx="8747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138,00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539051" y="4139995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1210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2393077" y="4086214"/>
            <a:ext cx="242094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Verfahren über im Allgemeinen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5101377" y="4112534"/>
            <a:ext cx="714593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000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8638302" y="4103381"/>
            <a:ext cx="1347527" cy="4811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oll / keine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Gefaltete Ecke 27"/>
          <p:cNvSpPr/>
          <p:nvPr/>
        </p:nvSpPr>
        <p:spPr>
          <a:xfrm rot="21344475">
            <a:off x="9560972" y="4977417"/>
            <a:ext cx="1307835" cy="1235758"/>
          </a:xfrm>
          <a:prstGeom prst="foldedCorner">
            <a:avLst/>
          </a:prstGeom>
          <a:solidFill>
            <a:srgbClr val="EFA5C5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174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-36=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138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76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16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17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Gerichtliches Mahnverfahren</a:t>
            </a:r>
            <a:endParaRPr lang="de-DE" sz="2800" dirty="0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152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193938" y="1999160"/>
            <a:ext cx="11243318" cy="1163210"/>
            <a:chOff x="196420" y="2987626"/>
            <a:chExt cx="11024465" cy="1163210"/>
          </a:xfrm>
        </p:grpSpPr>
        <p:sp>
          <p:nvSpPr>
            <p:cNvPr id="2" name="Abgerundetes Rechteck 1"/>
            <p:cNvSpPr/>
            <p:nvPr/>
          </p:nvSpPr>
          <p:spPr>
            <a:xfrm>
              <a:off x="871539" y="2987626"/>
              <a:ext cx="10349346" cy="116321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Fälligkeit der (Verfahrens-) Gebühr tritt gem. § 6 Abs. 1 S. 1 Nr. 1 GKG mit Antragseingang ( Antragstellung/Antragseinreichung) ein.</a:t>
              </a:r>
              <a:endParaRPr lang="de-DE" sz="2400" b="1" dirty="0"/>
            </a:p>
          </p:txBody>
        </p:sp>
        <p:sp>
          <p:nvSpPr>
            <p:cNvPr id="5" name="Ellipse 4"/>
            <p:cNvSpPr/>
            <p:nvPr/>
          </p:nvSpPr>
          <p:spPr>
            <a:xfrm>
              <a:off x="196420" y="3205415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 smtClean="0"/>
                <a:t>a)</a:t>
              </a:r>
              <a:endParaRPr lang="de-DE" sz="2400" dirty="0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209330" y="3301658"/>
            <a:ext cx="11227926" cy="909805"/>
            <a:chOff x="224269" y="4972180"/>
            <a:chExt cx="11227926" cy="909805"/>
          </a:xfrm>
        </p:grpSpPr>
        <p:sp>
          <p:nvSpPr>
            <p:cNvPr id="19" name="Abgerundetes Rechteck 18"/>
            <p:cNvSpPr/>
            <p:nvPr/>
          </p:nvSpPr>
          <p:spPr>
            <a:xfrm>
              <a:off x="871538" y="4972180"/>
              <a:ext cx="10580657" cy="909805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        Kostenschuldner ist der Antragsteller gem. § 22 Abs. 1 S. 1 GKG.</a:t>
              </a:r>
              <a:endParaRPr lang="de-DE" sz="2400" b="1" dirty="0"/>
            </a:p>
          </p:txBody>
        </p:sp>
        <p:sp>
          <p:nvSpPr>
            <p:cNvPr id="21" name="Ellipse 20"/>
            <p:cNvSpPr/>
            <p:nvPr/>
          </p:nvSpPr>
          <p:spPr>
            <a:xfrm>
              <a:off x="224269" y="5020957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/>
                <a:t>b</a:t>
              </a:r>
              <a:r>
                <a:rPr lang="de-DE" sz="2400" dirty="0" smtClean="0"/>
                <a:t>)</a:t>
              </a:r>
              <a:endParaRPr lang="de-DE" sz="2400" dirty="0"/>
            </a:p>
          </p:txBody>
        </p:sp>
      </p:grpSp>
      <p:sp>
        <p:nvSpPr>
          <p:cNvPr id="20" name="Gefaltete Ecke 19"/>
          <p:cNvSpPr/>
          <p:nvPr/>
        </p:nvSpPr>
        <p:spPr>
          <a:xfrm rot="20987559">
            <a:off x="955121" y="589475"/>
            <a:ext cx="1307835" cy="123575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 zu 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Ü006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3" name="Gruppieren 22"/>
          <p:cNvGrpSpPr/>
          <p:nvPr/>
        </p:nvGrpSpPr>
        <p:grpSpPr>
          <a:xfrm>
            <a:off x="209330" y="4320756"/>
            <a:ext cx="11214747" cy="2223498"/>
            <a:chOff x="255029" y="2959078"/>
            <a:chExt cx="11214747" cy="2223498"/>
          </a:xfrm>
        </p:grpSpPr>
        <p:sp>
          <p:nvSpPr>
            <p:cNvPr id="24" name="Abgerundetes Rechteck 23"/>
            <p:cNvSpPr/>
            <p:nvPr/>
          </p:nvSpPr>
          <p:spPr>
            <a:xfrm>
              <a:off x="904057" y="2959078"/>
              <a:ext cx="10565719" cy="222349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036638" indent="0">
                <a:buNone/>
              </a:pPr>
              <a:r>
                <a:rPr lang="de-DE" sz="2400" b="1" dirty="0"/>
                <a:t>Gem. § 12 Abs. 1 S. 1 GKG ist mit Kostennachricht Muster Kost40 gem.</a:t>
              </a:r>
            </a:p>
            <a:p>
              <a:pPr marL="1036638" indent="0" algn="ctr">
                <a:buNone/>
              </a:pPr>
              <a:r>
                <a:rPr lang="de-DE" sz="2400" b="1" dirty="0"/>
                <a:t>§ 26 </a:t>
              </a:r>
              <a:r>
                <a:rPr lang="de-DE" sz="2400" b="1" dirty="0" err="1"/>
                <a:t>KostVfg</a:t>
              </a:r>
              <a:r>
                <a:rPr lang="de-DE" sz="2400" b="1" dirty="0"/>
                <a:t> eine </a:t>
              </a:r>
              <a:r>
                <a:rPr lang="de-DE" sz="2400" b="1" dirty="0" err="1"/>
                <a:t>Vorrauszahlung</a:t>
              </a:r>
              <a:r>
                <a:rPr lang="de-DE" sz="2400" b="1" dirty="0"/>
                <a:t> </a:t>
              </a:r>
              <a:r>
                <a:rPr lang="de-DE" sz="2400" b="1" dirty="0" smtClean="0"/>
                <a:t> </a:t>
              </a:r>
              <a:r>
                <a:rPr lang="de-DE" sz="2400" b="1" dirty="0"/>
                <a:t>zu fordern. Sie wird </a:t>
              </a:r>
              <a:r>
                <a:rPr lang="de-DE" sz="2400" b="1" dirty="0" smtClean="0"/>
                <a:t>gem. §§ </a:t>
              </a:r>
              <a:r>
                <a:rPr lang="de-DE" sz="2400" b="1" dirty="0"/>
                <a:t>4 Abs. 2, 15 Abs. 1 und 26 Abs. 1 + 6 </a:t>
              </a:r>
              <a:r>
                <a:rPr lang="de-DE" sz="2400" b="1" dirty="0" err="1"/>
                <a:t>KostVfg</a:t>
              </a:r>
              <a:r>
                <a:rPr lang="de-DE" sz="2400" b="1" dirty="0"/>
                <a:t> über den Prozessbevollmächtigten des Klägers erfordert.</a:t>
              </a:r>
            </a:p>
          </p:txBody>
        </p:sp>
        <p:sp>
          <p:nvSpPr>
            <p:cNvPr id="25" name="Ellipse 24"/>
            <p:cNvSpPr/>
            <p:nvPr/>
          </p:nvSpPr>
          <p:spPr>
            <a:xfrm>
              <a:off x="255029" y="3241368"/>
              <a:ext cx="775337" cy="69607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dirty="0"/>
                <a:t>c</a:t>
              </a:r>
              <a:r>
                <a:rPr lang="de-DE" sz="2400" dirty="0" smtClean="0"/>
                <a:t>)</a:t>
              </a:r>
              <a:endParaRPr lang="de-DE" sz="2400" dirty="0"/>
            </a:p>
          </p:txBody>
        </p:sp>
      </p:grpSp>
      <p:sp>
        <p:nvSpPr>
          <p:cNvPr id="14" name="Gefaltete Ecke 13"/>
          <p:cNvSpPr/>
          <p:nvPr/>
        </p:nvSpPr>
        <p:spPr>
          <a:xfrm rot="506242">
            <a:off x="9509446" y="408513"/>
            <a:ext cx="2407581" cy="2311481"/>
          </a:xfrm>
          <a:prstGeom prst="foldedCorner">
            <a:avLst/>
          </a:prstGeom>
          <a:solidFill>
            <a:srgbClr val="F0A4C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Noch Fragen dazu??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38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538</Words>
  <Application>Microsoft Office PowerPoint</Application>
  <PresentationFormat>Breitbild</PresentationFormat>
  <Paragraphs>153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11</cp:revision>
  <dcterms:created xsi:type="dcterms:W3CDTF">2023-05-30T11:24:38Z</dcterms:created>
  <dcterms:modified xsi:type="dcterms:W3CDTF">2024-03-14T09:49:26Z</dcterms:modified>
</cp:coreProperties>
</file>