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68" d="100"/>
          <a:sy n="68" d="100"/>
        </p:scale>
        <p:origin x="5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0FA2C-33F8-49ED-A93C-70DD3C0B5D53}" type="datetimeFigureOut">
              <a:rPr lang="de-DE" smtClean="0"/>
              <a:t>04.03.2023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9BF6-F481-4DCA-97DB-44C6A50A9C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7849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0FA2C-33F8-49ED-A93C-70DD3C0B5D53}" type="datetimeFigureOut">
              <a:rPr lang="de-DE" smtClean="0"/>
              <a:t>04.03.2023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9BF6-F481-4DCA-97DB-44C6A50A9C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794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0FA2C-33F8-49ED-A93C-70DD3C0B5D53}" type="datetimeFigureOut">
              <a:rPr lang="de-DE" smtClean="0"/>
              <a:t>04.03.2023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9BF6-F481-4DCA-97DB-44C6A50A9C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4828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0FA2C-33F8-49ED-A93C-70DD3C0B5D53}" type="datetimeFigureOut">
              <a:rPr lang="de-DE" smtClean="0"/>
              <a:t>04.03.2023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9BF6-F481-4DCA-97DB-44C6A50A9C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7719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0FA2C-33F8-49ED-A93C-70DD3C0B5D53}" type="datetimeFigureOut">
              <a:rPr lang="de-DE" smtClean="0"/>
              <a:t>04.03.2023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9BF6-F481-4DCA-97DB-44C6A50A9C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1841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0FA2C-33F8-49ED-A93C-70DD3C0B5D53}" type="datetimeFigureOut">
              <a:rPr lang="de-DE" smtClean="0"/>
              <a:t>04.03.2023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9BF6-F481-4DCA-97DB-44C6A50A9C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7173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0FA2C-33F8-49ED-A93C-70DD3C0B5D53}" type="datetimeFigureOut">
              <a:rPr lang="de-DE" smtClean="0"/>
              <a:t>04.03.2023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9BF6-F481-4DCA-97DB-44C6A50A9C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3055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0FA2C-33F8-49ED-A93C-70DD3C0B5D53}" type="datetimeFigureOut">
              <a:rPr lang="de-DE" smtClean="0"/>
              <a:t>04.03.2023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9BF6-F481-4DCA-97DB-44C6A50A9C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8201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0FA2C-33F8-49ED-A93C-70DD3C0B5D53}" type="datetimeFigureOut">
              <a:rPr lang="de-DE" smtClean="0"/>
              <a:t>04.03.2023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9BF6-F481-4DCA-97DB-44C6A50A9C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6190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0FA2C-33F8-49ED-A93C-70DD3C0B5D53}" type="datetimeFigureOut">
              <a:rPr lang="de-DE" smtClean="0"/>
              <a:t>04.03.2023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9BF6-F481-4DCA-97DB-44C6A50A9C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2354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0FA2C-33F8-49ED-A93C-70DD3C0B5D53}" type="datetimeFigureOut">
              <a:rPr lang="de-DE" smtClean="0"/>
              <a:t>04.03.2023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9BF6-F481-4DCA-97DB-44C6A50A9C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8171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0FA2C-33F8-49ED-A93C-70DD3C0B5D53}" type="datetimeFigureOut">
              <a:rPr lang="de-DE" smtClean="0"/>
              <a:t>04.03.2023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99BF6-F481-4DCA-97DB-44C6A50A9C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9724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>
            <a:spLocks noChangeArrowheads="1"/>
          </p:cNvSpPr>
          <p:nvPr/>
        </p:nvSpPr>
        <p:spPr bwMode="auto">
          <a:xfrm>
            <a:off x="1108686" y="147048"/>
            <a:ext cx="10020300" cy="13144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Ehe- und Familienstreitsachen:</a:t>
            </a:r>
            <a:r>
              <a:rPr kumimoji="0" lang="de-DE" alt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§§ 114 – 127 </a:t>
            </a:r>
            <a:r>
              <a:rPr kumimoji="0" lang="de-DE" altLang="de-DE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ZPO</a:t>
            </a:r>
            <a:endParaRPr kumimoji="0" lang="de-DE" alt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Angelegenheiten der freiwilligen Gerichtsbarkeit:</a:t>
            </a:r>
            <a:r>
              <a:rPr kumimoji="0" lang="de-DE" alt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§§ 76 – 78 </a:t>
            </a:r>
            <a:r>
              <a:rPr kumimoji="0" lang="de-DE" altLang="de-DE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FamFG</a:t>
            </a:r>
            <a:r>
              <a:rPr kumimoji="0" lang="de-DE" alt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mit Verweis auf die Vorschriften der </a:t>
            </a:r>
            <a:r>
              <a:rPr kumimoji="0" lang="de-DE" altLang="de-DE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ZPO</a:t>
            </a:r>
            <a:endParaRPr kumimoji="0" lang="de-DE" alt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DB-PKH-Gesetz</a:t>
            </a: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Textfeld 2"/>
          <p:cNvSpPr>
            <a:spLocks noChangeArrowheads="1"/>
          </p:cNvSpPr>
          <p:nvPr/>
        </p:nvSpPr>
        <p:spPr bwMode="auto">
          <a:xfrm>
            <a:off x="652438" y="1576387"/>
            <a:ext cx="3514725" cy="1733550"/>
          </a:xfrm>
          <a:prstGeom prst="horizontalScroll">
            <a:avLst>
              <a:gd name="adj" fmla="val 12500"/>
            </a:avLst>
          </a:prstGeom>
          <a:solidFill>
            <a:srgbClr val="C5E0B3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Voraussetzungen:</a:t>
            </a:r>
            <a:endParaRPr kumimoji="0" lang="de-DE" alt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mittellos, hinreichende Aussicht auf Erfolg,</a:t>
            </a:r>
            <a:endParaRPr kumimoji="0" lang="de-DE" alt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nicht mutwillig</a:t>
            </a: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Textfeld 3"/>
          <p:cNvSpPr>
            <a:spLocks noChangeArrowheads="1"/>
          </p:cNvSpPr>
          <p:nvPr/>
        </p:nvSpPr>
        <p:spPr bwMode="auto">
          <a:xfrm>
            <a:off x="4991100" y="1709738"/>
            <a:ext cx="3038475" cy="1466850"/>
          </a:xfrm>
          <a:prstGeom prst="roundRect">
            <a:avLst>
              <a:gd name="adj" fmla="val 16667"/>
            </a:avLst>
          </a:prstGeom>
          <a:solidFill>
            <a:srgbClr val="FFE599"/>
          </a:solidFill>
          <a:ln w="6350">
            <a:solidFill>
              <a:srgbClr val="000000"/>
            </a:solidFill>
            <a:round/>
            <a:headEnd/>
            <a:tailEnd/>
          </a:ln>
          <a:effectLst>
            <a:outerShdw dist="38100" dir="5400000" algn="t" rotWithShape="0">
              <a:srgbClr val="000000">
                <a:alpha val="39999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Antrag</a:t>
            </a:r>
            <a:r>
              <a:rPr kumimoji="0" lang="de-DE" alt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+ </a:t>
            </a:r>
            <a:r>
              <a:rPr kumimoji="0" lang="de-DE" altLang="de-DE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Erkl</a:t>
            </a:r>
            <a:r>
              <a:rPr kumimoji="0" lang="de-DE" altLang="de-DE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ä</a:t>
            </a:r>
            <a:r>
              <a:rPr kumimoji="0" lang="de-DE" altLang="de-DE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rung</a:t>
            </a:r>
            <a:r>
              <a:rPr kumimoji="0" lang="de-DE" alt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de-DE" alt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ü</a:t>
            </a:r>
            <a:r>
              <a:rPr kumimoji="0" lang="de-DE" alt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 die pers</a:t>
            </a:r>
            <a:r>
              <a:rPr kumimoji="0" lang="de-DE" alt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ö</a:t>
            </a:r>
            <a:r>
              <a:rPr kumimoji="0" lang="de-DE" alt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nlichen und wirtschaftlichen Verh</a:t>
            </a:r>
            <a:r>
              <a:rPr kumimoji="0" lang="de-DE" alt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ä</a:t>
            </a:r>
            <a:r>
              <a:rPr kumimoji="0" lang="de-DE" alt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ltnisse + </a:t>
            </a:r>
            <a:r>
              <a:rPr kumimoji="0" lang="de-DE" altLang="de-DE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Belege</a:t>
            </a: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feld 4"/>
          <p:cNvSpPr>
            <a:spLocks noChangeArrowheads="1"/>
          </p:cNvSpPr>
          <p:nvPr/>
        </p:nvSpPr>
        <p:spPr bwMode="auto">
          <a:xfrm>
            <a:off x="8853512" y="2066925"/>
            <a:ext cx="2247900" cy="752475"/>
          </a:xfrm>
          <a:prstGeom prst="roundRect">
            <a:avLst>
              <a:gd name="adj" fmla="val 16667"/>
            </a:avLst>
          </a:prstGeom>
          <a:solidFill>
            <a:srgbClr val="FFE599"/>
          </a:solidFill>
          <a:ln w="6350">
            <a:solidFill>
              <a:srgbClr val="000000"/>
            </a:solidFill>
            <a:round/>
            <a:headEnd/>
            <a:tailEnd/>
          </a:ln>
          <a:effectLst>
            <a:outerShdw dist="38100" dir="5400000" algn="t" rotWithShape="0">
              <a:srgbClr val="000000">
                <a:alpha val="39999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Gelegenheit zur Stellungnahme</a:t>
            </a: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feld 5"/>
          <p:cNvSpPr>
            <a:spLocks/>
          </p:cNvSpPr>
          <p:nvPr/>
        </p:nvSpPr>
        <p:spPr bwMode="auto">
          <a:xfrm>
            <a:off x="2662237" y="3501026"/>
            <a:ext cx="7229475" cy="1581150"/>
          </a:xfrm>
          <a:custGeom>
            <a:avLst/>
            <a:gdLst>
              <a:gd name="T0" fmla="*/ 0 w 7229475"/>
              <a:gd name="T1" fmla="*/ 1581150 h 1581150"/>
              <a:gd name="T2" fmla="*/ 395288 w 7229475"/>
              <a:gd name="T3" fmla="*/ 0 h 1581150"/>
              <a:gd name="T4" fmla="*/ 6834188 w 7229475"/>
              <a:gd name="T5" fmla="*/ 0 h 1581150"/>
              <a:gd name="T6" fmla="*/ 7229475 w 7229475"/>
              <a:gd name="T7" fmla="*/ 1581150 h 1581150"/>
              <a:gd name="T8" fmla="*/ 0 w 7229475"/>
              <a:gd name="T9" fmla="*/ 1581150 h 15811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29475"/>
              <a:gd name="T16" fmla="*/ 0 h 1581150"/>
              <a:gd name="T17" fmla="*/ 7229475 w 7229475"/>
              <a:gd name="T18" fmla="*/ 1581150 h 158115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29475" h="1581150">
                <a:moveTo>
                  <a:pt x="0" y="1581150"/>
                </a:moveTo>
                <a:lnTo>
                  <a:pt x="395288" y="0"/>
                </a:lnTo>
                <a:lnTo>
                  <a:pt x="6834188" y="0"/>
                </a:lnTo>
                <a:lnTo>
                  <a:pt x="7229475" y="1581150"/>
                </a:lnTo>
                <a:lnTo>
                  <a:pt x="0" y="1581150"/>
                </a:lnTo>
                <a:close/>
              </a:path>
            </a:pathLst>
          </a:custGeom>
          <a:solidFill>
            <a:srgbClr val="F4B083"/>
          </a:solidFill>
          <a:ln w="6350">
            <a:solidFill>
              <a:srgbClr val="000000"/>
            </a:solidFill>
            <a:miter lim="800000"/>
            <a:headEnd/>
            <a:tailEnd/>
          </a:ln>
          <a:effectLst>
            <a:outerShdw dist="38100" dir="5400000" algn="t" rotWithShape="0">
              <a:srgbClr val="000000">
                <a:alpha val="39999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Beschluss</a:t>
            </a:r>
            <a:endParaRPr kumimoji="0" lang="de-DE" alt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VKH ohne Zahlungsbestimmung</a:t>
            </a:r>
            <a:endParaRPr kumimoji="0" lang="de-DE" alt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VKH mit Zahlungsbestimmung (max. 48 Monatsraten)</a:t>
            </a:r>
            <a:endParaRPr kumimoji="0" lang="de-DE" alt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Teilbewilligung der VKH</a:t>
            </a:r>
            <a:endParaRPr kumimoji="0" lang="de-DE" alt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Zurückweisung des Antrages</a:t>
            </a: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feld 6"/>
          <p:cNvSpPr>
            <a:spLocks noChangeArrowheads="1"/>
          </p:cNvSpPr>
          <p:nvPr/>
        </p:nvSpPr>
        <p:spPr bwMode="auto">
          <a:xfrm>
            <a:off x="2519362" y="5721883"/>
            <a:ext cx="3990975" cy="781050"/>
          </a:xfrm>
          <a:prstGeom prst="flowChartAlternateProcess">
            <a:avLst/>
          </a:prstGeom>
          <a:solidFill>
            <a:srgbClr val="B4C6E7"/>
          </a:solidFill>
          <a:ln w="6350">
            <a:solidFill>
              <a:srgbClr val="000000"/>
            </a:solidFill>
            <a:miter lim="800000"/>
            <a:headEnd/>
            <a:tailEnd/>
          </a:ln>
          <a:effectLst>
            <a:outerShdw dist="38100" dir="5400000" algn="t" rotWithShape="0">
              <a:srgbClr val="000000">
                <a:alpha val="39999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Beschluss entspricht nicht dem erkl</a:t>
            </a:r>
            <a:r>
              <a:rPr kumimoji="0" lang="de-DE" alt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ä</a:t>
            </a:r>
            <a:r>
              <a:rPr kumimoji="0" lang="de-DE" alt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rten Willen </a:t>
            </a:r>
            <a:r>
              <a:rPr kumimoji="0" lang="de-DE" alt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</a:t>
            </a:r>
            <a:r>
              <a:rPr kumimoji="0" lang="de-DE" alt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Zustellen</a:t>
            </a: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feld 7"/>
          <p:cNvSpPr>
            <a:spLocks noChangeArrowheads="1"/>
          </p:cNvSpPr>
          <p:nvPr/>
        </p:nvSpPr>
        <p:spPr bwMode="auto">
          <a:xfrm>
            <a:off x="7227058" y="5805487"/>
            <a:ext cx="2708275" cy="428625"/>
          </a:xfrm>
          <a:prstGeom prst="flowChartAlternateProcess">
            <a:avLst/>
          </a:prstGeom>
          <a:solidFill>
            <a:srgbClr val="B4C6E7"/>
          </a:solidFill>
          <a:ln w="6350">
            <a:solidFill>
              <a:srgbClr val="000000"/>
            </a:solidFill>
            <a:miter lim="800000"/>
            <a:headEnd/>
            <a:tailEnd/>
          </a:ln>
          <a:effectLst>
            <a:outerShdw dist="38100" dir="5400000" algn="t" rotWithShape="0">
              <a:srgbClr val="000000">
                <a:alpha val="39999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sofortige Beschwerde </a:t>
            </a: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9" name="Gerade Verbindung mit Pfeil 8"/>
          <p:cNvCxnSpPr/>
          <p:nvPr/>
        </p:nvCxnSpPr>
        <p:spPr>
          <a:xfrm>
            <a:off x="8257589" y="2443162"/>
            <a:ext cx="41910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>
          <a:xfrm>
            <a:off x="3800475" y="5172075"/>
            <a:ext cx="9525" cy="44767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/>
          <p:nvPr/>
        </p:nvCxnSpPr>
        <p:spPr>
          <a:xfrm>
            <a:off x="6660173" y="6019800"/>
            <a:ext cx="390525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3" name="Rectangle 19"/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433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</Words>
  <Application>Microsoft Office PowerPoint</Application>
  <PresentationFormat>Breitbild</PresentationFormat>
  <Paragraphs>15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Dittrich, Katja</dc:creator>
  <cp:lastModifiedBy>Dittrich, Katja</cp:lastModifiedBy>
  <cp:revision>3</cp:revision>
  <dcterms:created xsi:type="dcterms:W3CDTF">2023-03-04T06:29:25Z</dcterms:created>
  <dcterms:modified xsi:type="dcterms:W3CDTF">2023-03-04T06:34:22Z</dcterms:modified>
</cp:coreProperties>
</file>