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5" r:id="rId7"/>
    <p:sldId id="262" r:id="rId8"/>
    <p:sldId id="266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2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819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33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6724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9285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6164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21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298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591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188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73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3416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E0244-7780-4C1F-BC29-E801BEAC8F9B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F06A1-E378-47AA-94C9-027B0EBAF8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13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988912" y="1363796"/>
            <a:ext cx="6432351" cy="6707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4" name="Abgerundetes Rechteck 3"/>
          <p:cNvSpPr/>
          <p:nvPr/>
        </p:nvSpPr>
        <p:spPr>
          <a:xfrm>
            <a:off x="1143000" y="2332079"/>
            <a:ext cx="10052114" cy="276855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im Versorgungsausgleichsgesetz (VersAusglG) geregelt</a:t>
            </a:r>
          </a:p>
          <a:p>
            <a:r>
              <a:rPr lang="de-DE"/>
              <a:t> </a:t>
            </a:r>
          </a:p>
          <a:p>
            <a:r>
              <a:rPr lang="de-DE"/>
              <a:t>VA = der Ausgleich der in der Ehezeit erworbenen Rentenanwartschaften, welche jeweils zur Hälfte zwischen den geschiedenen Ehegatten geteilt werden (§ 1 I VersAusglG)</a:t>
            </a:r>
          </a:p>
          <a:p>
            <a:r>
              <a:rPr lang="de-DE"/>
              <a:t> </a:t>
            </a:r>
          </a:p>
          <a:p>
            <a:r>
              <a:rPr lang="de-DE"/>
              <a:t>Anspruch, um dem wirtschaftlich schwächeren Ehegatten den Aufbau einer eigenständigen Versorgung im Alter oder bei verminderter Erwerbsfähigkeit zu ermöglichen </a:t>
            </a:r>
          </a:p>
          <a:p>
            <a:r>
              <a:rPr lang="de-DE"/>
              <a:t>der VA gilt unabhängig vom Güterstand, er hat nichts mit dem Unterhaltsrecht zu tun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2245714"/>
            <a:ext cx="3457239" cy="3462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Versorgungsausgleich</a:t>
            </a:r>
            <a:endParaRPr lang="de-DE" sz="2000" dirty="0"/>
          </a:p>
        </p:txBody>
      </p:sp>
      <p:sp>
        <p:nvSpPr>
          <p:cNvPr id="11" name="Gefaltete Ecke 10"/>
          <p:cNvSpPr/>
          <p:nvPr/>
        </p:nvSpPr>
        <p:spPr>
          <a:xfrm rot="248088">
            <a:off x="9531001" y="4725866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Versorgungs-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ausgleich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38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018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914400"/>
            <a:chOff x="503450" y="1688569"/>
            <a:chExt cx="8240002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83911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Helmut Krüger und Petra Krause schließen am 13.11.2020 die Ehe vor dem Standesbeamten in Berlin Mitte. Petra reicht am 12.04.2023 die Scheidung ein. Am </a:t>
              </a:r>
              <a:r>
                <a:rPr lang="de-DE" dirty="0" smtClean="0"/>
                <a:t>23.04.2023 </a:t>
              </a:r>
              <a:r>
                <a:rPr lang="de-DE" dirty="0"/>
                <a:t>wird diese Helmut zugestellt.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3.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01.11.2020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31.03.2023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375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018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914400"/>
            <a:chOff x="503450" y="1688569"/>
            <a:chExt cx="8240002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83911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Christel Jakob und Christian Jung schließen am 26.06.2001 die Ehe vor dem Standesbeamten in Berlin Steglitz. Am 07.02.2022 wird der Scheidungsantrag an Christel zugestellt.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4.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01.06.2001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31.01.2022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443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2655918" y="2327737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Und gleich noch…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5321340" y="245607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Übung…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7789849" y="3733800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37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914400"/>
            <a:chOff x="503450" y="1688569"/>
            <a:chExt cx="8240002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83911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A und B haben am 17.03.1987 geheiratet. Am 07.08.2022 geht der Antrag auf Ehescheidung von A beim zuständigen Gericht ein. Sie wird B am 17.08.2022 zugestellt.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1.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01.03.1987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31.07.2022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702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160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1479747"/>
            <a:chOff x="503450" y="1688569"/>
            <a:chExt cx="8240002" cy="1479747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140445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 smtClean="0"/>
                <a:t>C </a:t>
              </a:r>
              <a:r>
                <a:rPr lang="de-DE" dirty="0"/>
                <a:t>und D haben am 04.11.2004 geheiratet. Am 30.05.2023 geht der Antrag auf Ehescheidung von C beim zuständigen Gericht ein. Sie wird D mit Aufgabe zur Post gemäß </a:t>
              </a:r>
              <a:br>
                <a:rPr lang="de-DE" dirty="0"/>
              </a:br>
              <a:r>
                <a:rPr lang="de-DE" dirty="0"/>
                <a:t>§ 184 Abs. 2 ZPO in Polen zugestellt. Der Brief wird am </a:t>
              </a:r>
              <a:r>
                <a:rPr lang="de-DE" dirty="0" smtClean="0"/>
                <a:t>22.06.2023 </a:t>
              </a:r>
              <a:r>
                <a:rPr lang="de-DE" dirty="0"/>
                <a:t>abgesandt.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2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01.11.2004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30.06.2023</a:t>
            </a:r>
            <a:endParaRPr lang="de-DE" dirty="0"/>
          </a:p>
        </p:txBody>
      </p:sp>
      <p:sp>
        <p:nvSpPr>
          <p:cNvPr id="17" name="Gefaltete Ecke 16"/>
          <p:cNvSpPr/>
          <p:nvPr/>
        </p:nvSpPr>
        <p:spPr>
          <a:xfrm rot="341317">
            <a:off x="8142317" y="4216137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gem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§ 184 II ZPO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341317">
            <a:off x="9857458" y="4629255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…z</a:t>
            </a:r>
            <a:r>
              <a:rPr kumimoji="0" lang="de-DE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wei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 Wochen nach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sz="2000" b="1" dirty="0" err="1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</a:t>
            </a:r>
            <a:r>
              <a:rPr kumimoji="0" lang="de-DE" sz="20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ufgabe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 zur Post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358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161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1479747"/>
            <a:chOff x="503450" y="1688569"/>
            <a:chExt cx="8240002" cy="1479747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140445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E und F haben am 01.02.2015 geheiratet. Am </a:t>
              </a:r>
              <a:r>
                <a:rPr lang="de-DE" dirty="0" smtClean="0"/>
                <a:t>31.05.2023 </a:t>
              </a:r>
              <a:r>
                <a:rPr lang="de-DE" dirty="0"/>
                <a:t>geht der Antrag auf Ehescheidung von E beim zuständigen Gericht ein. Sie wird F öffentlich zugestellt. Der Aushang wird am </a:t>
              </a:r>
              <a:r>
                <a:rPr lang="de-DE" dirty="0" smtClean="0"/>
                <a:t>14.06.2023 </a:t>
              </a:r>
              <a:r>
                <a:rPr lang="de-DE" dirty="0"/>
                <a:t>an die Gerichtstafel gehangen.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3.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01.02.2015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30.06.2023</a:t>
            </a:r>
            <a:endParaRPr lang="de-DE" dirty="0"/>
          </a:p>
        </p:txBody>
      </p:sp>
      <p:sp>
        <p:nvSpPr>
          <p:cNvPr id="17" name="Gefaltete Ecke 16"/>
          <p:cNvSpPr/>
          <p:nvPr/>
        </p:nvSpPr>
        <p:spPr>
          <a:xfrm rot="341317">
            <a:off x="8142317" y="4216137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gem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. § 188 ZPO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341317">
            <a:off x="9857458" y="4629255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…ein Monat</a:t>
            </a: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 nach</a:t>
            </a:r>
            <a:r>
              <a:rPr kumimoji="0" lang="de-DE" sz="20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 Aushang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9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162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019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1479747"/>
            <a:chOff x="503450" y="1688569"/>
            <a:chExt cx="8240002" cy="1479747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140445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G und H haben am 09.10.1979 geheiratet. Am </a:t>
              </a:r>
              <a:r>
                <a:rPr lang="de-DE" dirty="0" smtClean="0"/>
                <a:t>03.01.2023 </a:t>
              </a:r>
              <a:r>
                <a:rPr lang="de-DE" dirty="0"/>
                <a:t>geht der Antrag auf Ehescheidung von G beim zuständigen Gericht ein. Am </a:t>
              </a:r>
              <a:r>
                <a:rPr lang="de-DE" dirty="0" smtClean="0"/>
                <a:t>15.01.2023 </a:t>
              </a:r>
              <a:r>
                <a:rPr lang="de-DE" dirty="0"/>
                <a:t>geht die </a:t>
              </a:r>
              <a:r>
                <a:rPr lang="de-DE" dirty="0" smtClean="0"/>
                <a:t>Gegenantragsschrift </a:t>
              </a:r>
              <a:r>
                <a:rPr lang="de-DE" dirty="0"/>
                <a:t>von H ein. Beide Antragsschriften werden zugestellt, die </a:t>
              </a:r>
              <a:r>
                <a:rPr lang="de-DE" dirty="0" smtClean="0"/>
                <a:t>Scheidungsantragschrift </a:t>
              </a:r>
              <a:r>
                <a:rPr lang="de-DE" dirty="0"/>
                <a:t>am </a:t>
              </a:r>
              <a:r>
                <a:rPr lang="de-DE" dirty="0" smtClean="0"/>
                <a:t>02.02.2023 </a:t>
              </a:r>
              <a:r>
                <a:rPr lang="de-DE" dirty="0"/>
                <a:t>und die Gegenantragsschrift am </a:t>
              </a:r>
              <a:r>
                <a:rPr lang="de-DE" dirty="0" smtClean="0"/>
                <a:t>31.01.2023. </a:t>
              </a:r>
              <a:endParaRPr lang="de-DE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4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01.10.1979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31.12.2022</a:t>
            </a:r>
            <a:endParaRPr lang="de-DE" dirty="0"/>
          </a:p>
        </p:txBody>
      </p:sp>
      <p:sp>
        <p:nvSpPr>
          <p:cNvPr id="17" name="Gefaltete Ecke 16"/>
          <p:cNvSpPr/>
          <p:nvPr/>
        </p:nvSpPr>
        <p:spPr>
          <a:xfrm rot="341317">
            <a:off x="8142317" y="4216137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cs typeface="MV Boli" panose="02000500030200090000" pitchFamily="2" charset="0"/>
              </a:rPr>
              <a:t>Bei Anträgen von beiden Eheleuten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341317">
            <a:off x="9857458" y="4629255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…gilt erste Zustellung für Berechnung</a:t>
            </a: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986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985889" y="3598371"/>
            <a:ext cx="10052114" cy="198472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ein eigener Antrag ist sinnvoll, wenn nicht sicher ist, dass die Gegenseite keinen Rückzieher macht (Achtung, wenn z. B. Vermögenszuwächse (Lottogewinn) nach Rechtshängigkeit der Scheidung beim Antragsgegner – zählt dies nicht mehr zum Zugewinn – ggf. Rücknahme der Scheidung, so dass die Vermögenszuwächse wieder zum Zugewinn gehören – mit Gegenscheidungsantrag nicht möglich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871538" y="3429000"/>
            <a:ext cx="1705852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Gegenantrag</a:t>
            </a:r>
            <a:endParaRPr lang="de-DE" sz="2000" b="1" dirty="0"/>
          </a:p>
        </p:txBody>
      </p:sp>
      <p:sp>
        <p:nvSpPr>
          <p:cNvPr id="15" name="Gefaltete Ecke 14"/>
          <p:cNvSpPr/>
          <p:nvPr/>
        </p:nvSpPr>
        <p:spPr>
          <a:xfrm rot="21272149">
            <a:off x="809670" y="1408031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Anmerkung!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50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985889" y="3598372"/>
            <a:ext cx="10052114" cy="162333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Versorgungsträger müssen eine nachvollziehbare Erläuterung der Berechnung liefern </a:t>
            </a:r>
            <a:br>
              <a:rPr lang="de-DE" dirty="0"/>
            </a:br>
            <a:r>
              <a:rPr lang="de-DE" dirty="0"/>
              <a:t>(§ 220 </a:t>
            </a:r>
            <a:r>
              <a:rPr lang="de-DE" dirty="0" err="1"/>
              <a:t>FamFG</a:t>
            </a:r>
            <a:r>
              <a:rPr lang="de-DE" dirty="0"/>
              <a:t>)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alle betroffene Versorgungsträger sind Beteiligte des Verfahren (§ 219 I Nr. 2, 3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Richter überprüft die Berechnungen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871538" y="3316240"/>
            <a:ext cx="2328862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Versorgungsträger</a:t>
            </a:r>
            <a:endParaRPr lang="de-DE" sz="2000" b="1" dirty="0"/>
          </a:p>
        </p:txBody>
      </p:sp>
      <p:sp>
        <p:nvSpPr>
          <p:cNvPr id="15" name="Gefaltete Ecke 14"/>
          <p:cNvSpPr/>
          <p:nvPr/>
        </p:nvSpPr>
        <p:spPr>
          <a:xfrm rot="21272149">
            <a:off x="9624807" y="1673757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Betrifft die Rente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272149">
            <a:off x="9705016" y="4154307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</a:t>
            </a:r>
            <a:r>
              <a:rPr lang="de-DE" sz="2400" b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immer Beteiligte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!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4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988912" y="1363796"/>
            <a:ext cx="6432351" cy="6707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4" name="Abgerundetes Rechteck 3"/>
          <p:cNvSpPr/>
          <p:nvPr/>
        </p:nvSpPr>
        <p:spPr>
          <a:xfrm>
            <a:off x="1069943" y="2332078"/>
            <a:ext cx="10052114" cy="37489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= alle Anwartschaften auf eine Versorgung, die in der Ehezeit von den Ehegatten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durch Arbeit oder Vermögen begründet oder aufrechterhalten wurde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Absicherung im Alter oder bei Invalidität dienen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auf wiederkehrende Leistungen (Rente) gerichtet sind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mögliche Anwartschaften: </a:t>
            </a:r>
          </a:p>
          <a:p>
            <a:pPr lvl="0"/>
            <a:r>
              <a:rPr lang="de-DE" dirty="0" smtClean="0"/>
              <a:t>	-gesetzliche </a:t>
            </a:r>
            <a:r>
              <a:rPr lang="de-DE" dirty="0"/>
              <a:t>Rechtenversicherung</a:t>
            </a:r>
          </a:p>
          <a:p>
            <a:pPr lvl="0"/>
            <a:r>
              <a:rPr lang="de-DE" dirty="0" smtClean="0"/>
              <a:t>	-Beamtenversicherung</a:t>
            </a:r>
            <a:endParaRPr lang="de-DE" dirty="0"/>
          </a:p>
          <a:p>
            <a:pPr lvl="0"/>
            <a:r>
              <a:rPr lang="de-DE" dirty="0" smtClean="0"/>
              <a:t>	-betriebliche </a:t>
            </a:r>
            <a:r>
              <a:rPr lang="de-DE" dirty="0"/>
              <a:t>Altersversorgung</a:t>
            </a:r>
          </a:p>
          <a:p>
            <a:pPr lvl="0"/>
            <a:r>
              <a:rPr lang="de-DE" dirty="0" smtClean="0"/>
              <a:t>	-Zusatzversorgung </a:t>
            </a:r>
            <a:r>
              <a:rPr lang="de-DE" dirty="0"/>
              <a:t>des öffentlichen Dienstes</a:t>
            </a:r>
          </a:p>
          <a:p>
            <a:pPr lvl="0"/>
            <a:r>
              <a:rPr lang="de-DE" dirty="0" smtClean="0"/>
              <a:t>	-berufsständische </a:t>
            </a:r>
            <a:r>
              <a:rPr lang="de-DE" dirty="0"/>
              <a:t>Altersversorgungen (z. B. Ärzte-, Apotheker-, Architekten-, </a:t>
            </a:r>
            <a:r>
              <a:rPr lang="de-DE" dirty="0" smtClean="0"/>
              <a:t>	 	 	Rechtsanwaltsversorgungen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private Lebensversicherung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2158935"/>
            <a:ext cx="4622006" cy="3462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Gegenstand des Versorgungsausgleichs</a:t>
            </a:r>
          </a:p>
        </p:txBody>
      </p:sp>
      <p:sp>
        <p:nvSpPr>
          <p:cNvPr id="5" name="Ellipse 4"/>
          <p:cNvSpPr/>
          <p:nvPr/>
        </p:nvSpPr>
        <p:spPr>
          <a:xfrm>
            <a:off x="6847472" y="5076908"/>
            <a:ext cx="4812506" cy="157799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/>
          </a:p>
          <a:p>
            <a:r>
              <a:rPr lang="de-DE" dirty="0" smtClean="0"/>
              <a:t>alle </a:t>
            </a:r>
            <a:r>
              <a:rPr lang="de-DE" dirty="0"/>
              <a:t>betroffene Versorgungsträger sind Beteiligte des Verfahren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219 I Nr. 2, 3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33208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4" name="Abgerundetes Rechteck 3"/>
          <p:cNvSpPr/>
          <p:nvPr/>
        </p:nvSpPr>
        <p:spPr>
          <a:xfrm>
            <a:off x="1069943" y="2084318"/>
            <a:ext cx="10052114" cy="15112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von Amts wegen (§ 137 II S. 2 </a:t>
            </a:r>
            <a:r>
              <a:rPr lang="de-DE" dirty="0" err="1"/>
              <a:t>FamFG</a:t>
            </a:r>
            <a:r>
              <a:rPr lang="de-DE" dirty="0"/>
              <a:t>) werden alle Anrechte ermittelt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die Versorgungsträger berechnen jeweils den Ausgleichswert, den Ehezeitanteil des Anrechts und ggf. den Kapitalwert – Mitteilung in einer Auskunft ans Gericht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267554" y="1866164"/>
            <a:ext cx="4833083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Durchführung des Versorgungsausgleichs </a:t>
            </a:r>
            <a:endParaRPr lang="de-DE" sz="2000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1069943" y="3547470"/>
            <a:ext cx="10052114" cy="311050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erfolgt durch Einzelausgleich eines jeden Anrechts (hin und her) – als Ausgleichswert wird jeweils der halbe Ehezeitanteil eines jeden Anrechts übertragen </a:t>
            </a:r>
          </a:p>
          <a:p>
            <a:r>
              <a:rPr lang="de-DE" dirty="0"/>
              <a:t> </a:t>
            </a:r>
          </a:p>
          <a:p>
            <a:r>
              <a:rPr lang="de-DE" u="sng" dirty="0"/>
              <a:t>Beispiel:</a:t>
            </a:r>
            <a:r>
              <a:rPr lang="de-DE" dirty="0"/>
              <a:t> Ehegatte hat während der Ehezeit einen monatlichen Rentenanspruch von 1.600,00 € </a:t>
            </a:r>
            <a:endParaRPr lang="de-DE" dirty="0" smtClean="0"/>
          </a:p>
          <a:p>
            <a:r>
              <a:rPr lang="de-DE" dirty="0"/>
              <a:t> </a:t>
            </a:r>
            <a:r>
              <a:rPr lang="de-DE" dirty="0" smtClean="0"/>
              <a:t>               </a:t>
            </a:r>
            <a:r>
              <a:rPr lang="de-DE" dirty="0" smtClean="0"/>
              <a:t>erworben</a:t>
            </a:r>
            <a:r>
              <a:rPr lang="de-DE" dirty="0"/>
              <a:t>, Ehefrau einen Rentenanspruch von monatlich 600,00 </a:t>
            </a:r>
            <a:r>
              <a:rPr lang="de-DE" dirty="0" smtClean="0"/>
              <a:t>€</a:t>
            </a:r>
          </a:p>
          <a:p>
            <a:pPr lvl="0"/>
            <a:r>
              <a:rPr lang="de-DE" dirty="0" smtClean="0"/>
              <a:t>                Ehemann</a:t>
            </a:r>
            <a:r>
              <a:rPr lang="de-DE" dirty="0"/>
              <a:t>: 1.600,00 € : 2 = 800,00 € und Ehefrau: 600,00 € : 2 = 300,00 </a:t>
            </a:r>
            <a:r>
              <a:rPr lang="de-DE" dirty="0" smtClean="0"/>
              <a:t>€</a:t>
            </a:r>
          </a:p>
          <a:p>
            <a:pPr lvl="0"/>
            <a:r>
              <a:rPr lang="de-DE" dirty="0" smtClean="0"/>
              <a:t>                Ehefrau </a:t>
            </a:r>
            <a:r>
              <a:rPr lang="de-DE" dirty="0"/>
              <a:t>erhält 800,00 € und Ehemann erhält 300,00 </a:t>
            </a:r>
            <a:r>
              <a:rPr lang="de-DE" dirty="0" smtClean="0"/>
              <a:t>€</a:t>
            </a:r>
          </a:p>
          <a:p>
            <a:pPr lvl="1"/>
            <a:r>
              <a:rPr lang="de-DE" dirty="0" smtClean="0"/>
              <a:t>       eine Verrechnung der Beträge findet nicht mehr statt</a:t>
            </a:r>
          </a:p>
          <a:p>
            <a:pPr lvl="1"/>
            <a:r>
              <a:rPr lang="de-DE" dirty="0" smtClean="0"/>
              <a:t>       jedes </a:t>
            </a:r>
            <a:r>
              <a:rPr lang="de-DE" dirty="0"/>
              <a:t>Anrecht wird hälftig geteilt</a:t>
            </a:r>
          </a:p>
          <a:p>
            <a:r>
              <a:rPr lang="de-DE" dirty="0" smtClean="0"/>
              <a:t>                im </a:t>
            </a:r>
            <a:r>
              <a:rPr lang="de-DE" dirty="0"/>
              <a:t>Beschluss erfolgt die Teilung der Rentenpunkte</a:t>
            </a:r>
          </a:p>
        </p:txBody>
      </p:sp>
      <p:sp>
        <p:nvSpPr>
          <p:cNvPr id="11" name="Gefaltete Ecke 10"/>
          <p:cNvSpPr/>
          <p:nvPr/>
        </p:nvSpPr>
        <p:spPr>
          <a:xfrm rot="210093">
            <a:off x="9595169" y="892154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137 II S. 2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78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1069943" y="2321679"/>
            <a:ext cx="10052114" cy="433629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möglich, so z. B. auf VA ganz oder teilweise verzichten</a:t>
            </a:r>
          </a:p>
          <a:p>
            <a:r>
              <a:rPr lang="de-DE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können im Vorfeld des Scheidungsverfahrens durch einen Ehevertrag oder eine Scheidungsfolgevereinbarung von den Eheleuten geschlossen werden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Vereinbarung, die vor der Scheidung getroffen wird, muss notariell beurkundet oder gerichtlich protokolliert </a:t>
            </a:r>
            <a:r>
              <a:rPr lang="de-DE" dirty="0" smtClean="0"/>
              <a:t>werden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das Familiengericht ist grundsätzlich an die Vereinbarung der Eheleute </a:t>
            </a:r>
            <a:r>
              <a:rPr lang="de-DE" dirty="0" smtClean="0"/>
              <a:t>gebunden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Gericht prüft ggf. die Vereinbarung – keine unangemessene Benachteiligung der Ehegatten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Verzicht </a:t>
            </a:r>
            <a:r>
              <a:rPr lang="de-DE" dirty="0"/>
              <a:t>auf die Durchführung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 dem Notar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 Protokoll durch Vergleich – nur wenn beide anwaltlich vertreten sind, der Richter hat jedoch zu prüfen, ob er den Vergleich gerichtlich genehmigen kann (ist der Ausgleichsberechtigte im Alter ausreichend abgesichert – dann wird der Vergleich genehmigt, wenn nicht wird der VA durchgeführt)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Tenor im Beschluss lautet: Ein Versorgungsausgleich findet nicht statt.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1925314"/>
            <a:ext cx="4833083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Vereinbarungen zum Versorgungsausgleich </a:t>
            </a:r>
          </a:p>
        </p:txBody>
      </p:sp>
    </p:spTree>
    <p:extLst>
      <p:ext uri="{BB962C8B-B14F-4D97-AF65-F5344CB8AC3E}">
        <p14:creationId xmlns:p14="http://schemas.microsoft.com/office/powerpoint/2010/main" val="420004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3009230" y="1255652"/>
            <a:ext cx="6432351" cy="51490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Ablauf einer Ehescheidung beim Familiengericht</a:t>
            </a:r>
            <a:endParaRPr lang="de-DE" sz="2400" dirty="0"/>
          </a:p>
        </p:txBody>
      </p:sp>
      <p:sp>
        <p:nvSpPr>
          <p:cNvPr id="6" name="Abgerundetes Rechteck 5"/>
          <p:cNvSpPr/>
          <p:nvPr/>
        </p:nvSpPr>
        <p:spPr>
          <a:xfrm>
            <a:off x="1069943" y="2321679"/>
            <a:ext cx="10052114" cy="198472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Ehegatten werden mit dem Formular V10 aufgefordert, Auskünfte über die erworbenen Anwartschaften zu erteilen </a:t>
            </a:r>
          </a:p>
          <a:p>
            <a:r>
              <a:rPr lang="de-DE" dirty="0"/>
              <a:t> </a:t>
            </a:r>
          </a:p>
          <a:p>
            <a:r>
              <a:rPr lang="de-DE" u="sng" dirty="0"/>
              <a:t>Auskunftspflicht: </a:t>
            </a:r>
          </a:p>
          <a:p>
            <a:pPr lvl="0"/>
            <a:r>
              <a:rPr lang="de-DE" dirty="0"/>
              <a:t>Ehegatten, Hinterbliebene und Erben (§ 4 </a:t>
            </a:r>
            <a:r>
              <a:rPr lang="de-DE" dirty="0" err="1"/>
              <a:t>VersAusglG</a:t>
            </a:r>
            <a:r>
              <a:rPr lang="de-DE" dirty="0"/>
              <a:t>)</a:t>
            </a:r>
          </a:p>
          <a:p>
            <a:pPr lvl="0"/>
            <a:r>
              <a:rPr lang="de-DE" dirty="0"/>
              <a:t>Versorgungsträger (§ 4 II </a:t>
            </a:r>
            <a:r>
              <a:rPr lang="de-DE" dirty="0" err="1"/>
              <a:t>VersAusglG</a:t>
            </a:r>
            <a:r>
              <a:rPr lang="de-DE" dirty="0"/>
              <a:t>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1925314"/>
            <a:ext cx="4833083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Vereinbarungen zum Versorgungsausgleich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1069943" y="4539373"/>
            <a:ext cx="10052114" cy="198472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für den VA ist die Ehezeit maßgeblich (§ 3 I </a:t>
            </a:r>
            <a:r>
              <a:rPr lang="de-DE" dirty="0" err="1"/>
              <a:t>VersAusglG</a:t>
            </a:r>
            <a:r>
              <a:rPr lang="de-DE" dirty="0"/>
              <a:t>) – </a:t>
            </a:r>
            <a:endParaRPr lang="de-DE" dirty="0" smtClean="0"/>
          </a:p>
          <a:p>
            <a:r>
              <a:rPr lang="de-DE" dirty="0" smtClean="0"/>
              <a:t>Berechnung</a:t>
            </a:r>
            <a:r>
              <a:rPr lang="de-DE" dirty="0"/>
              <a:t>: </a:t>
            </a:r>
          </a:p>
          <a:p>
            <a:pPr lvl="0"/>
            <a:r>
              <a:rPr lang="de-DE" dirty="0"/>
              <a:t>Beginn: 1. Tag des Monats der Eheschließung</a:t>
            </a:r>
          </a:p>
          <a:p>
            <a:pPr lvl="0"/>
            <a:r>
              <a:rPr lang="de-DE" dirty="0"/>
              <a:t>Ende: letzten Tag des Monats vor Zustellung des Scheidungsantrags an den Antragsgegner</a:t>
            </a:r>
          </a:p>
        </p:txBody>
      </p:sp>
      <p:sp>
        <p:nvSpPr>
          <p:cNvPr id="11" name="Gefaltete Ecke 10"/>
          <p:cNvSpPr/>
          <p:nvPr/>
        </p:nvSpPr>
        <p:spPr>
          <a:xfrm rot="438377">
            <a:off x="9674032" y="2170284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Formular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 10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21272149">
            <a:off x="9649235" y="4415614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Bereichnung</a:t>
            </a:r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der 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Ehezeit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033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220936" y="1834476"/>
            <a:ext cx="5470071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Versorgungsausgleichsgesetz (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VersAusglG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1224643" y="1016789"/>
            <a:ext cx="8580666" cy="78319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Ausgleich der in der Ehezeit erworbenen Rentenanwartschaften, welche jeweils zur Hälfte zwischen den geschiedenen Ehegatten geteilt werden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775733" y="2787577"/>
            <a:ext cx="3739243" cy="142821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Auskunftspflicht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für Ehegatten und Versorgungsträger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871538" y="5203386"/>
            <a:ext cx="1068705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Ehezeit: </a:t>
            </a:r>
          </a:p>
          <a:p>
            <a:r>
              <a:rPr lang="de-DE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Beginn: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1. Tag des Monats der Eheschließung</a:t>
            </a:r>
          </a:p>
          <a:p>
            <a:r>
              <a:rPr lang="de-DE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Ende: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letzte Tag des Monats vor Zustellung des Scheidungsantrags an den Antragsgegner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717166" y="2563795"/>
            <a:ext cx="3804557" cy="2017574"/>
          </a:xfrm>
          <a:prstGeom prst="flowChartDecision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 und externe Teilung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Verzicht auf VA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152a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Gefaltete Ecke 12"/>
          <p:cNvSpPr/>
          <p:nvPr/>
        </p:nvSpPr>
        <p:spPr>
          <a:xfrm rot="21272149">
            <a:off x="10039355" y="337258"/>
            <a:ext cx="1829589" cy="175681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Zusammen-fassung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3592286" y="170414"/>
            <a:ext cx="4706839" cy="51490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/>
              <a:t>Versorgungsausgleich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08157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2655918" y="2327737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Es folgt…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>
            <a:off x="5321340" y="245607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</a:t>
            </a: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Übung…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0993171">
            <a:off x="7685575" y="3011905"/>
            <a:ext cx="1808131" cy="175334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018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51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018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914400"/>
            <a:chOff x="503450" y="1688569"/>
            <a:chExt cx="8240002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83911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Paul Neumann und Inge Sauer schließen am 04.04.2004 die Ehe vor dem Standesbeamten in Berlin Mitte. Paul reicht am </a:t>
              </a:r>
              <a:r>
                <a:rPr lang="de-DE" dirty="0" smtClean="0"/>
                <a:t>10.06.2023 </a:t>
              </a:r>
              <a:r>
                <a:rPr lang="de-DE" dirty="0"/>
                <a:t>die Scheidung ein. Am </a:t>
              </a:r>
              <a:r>
                <a:rPr lang="de-DE" dirty="0" smtClean="0"/>
                <a:t>20.06.2023 </a:t>
              </a:r>
              <a:r>
                <a:rPr lang="de-DE" dirty="0"/>
                <a:t>wird diese Inge zugestellt.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 smtClean="0"/>
                <a:t>1.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01.04.2004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31.05.2023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997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>
                <a:solidFill>
                  <a:prstClr val="black"/>
                </a:solidFill>
                <a:latin typeface="Calibri" panose="020F0502020204030204"/>
              </a:rPr>
              <a:t>155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 smtClean="0">
                <a:solidFill>
                  <a:prstClr val="white"/>
                </a:solidFill>
                <a:latin typeface="Calibri" panose="020F0502020204030204"/>
              </a:rPr>
              <a:t>Versorgungsausgleich</a:t>
            </a:r>
            <a:endParaRPr kumimoji="0" lang="de-DE" sz="28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dirty="0" smtClean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018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8240002" cy="914400"/>
            <a:chOff x="503450" y="1688569"/>
            <a:chExt cx="8240002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763858"/>
              <a:ext cx="7325602" cy="83911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de-DE" dirty="0"/>
                <a:t>Ingo Jäger und Sabine Mayer schließen am 01.05.1994 die Ehe vor dem Standesbeamten in Berlin Spandau. Am 01.01.2023 wird der Scheidungsantrag an Sabine zugestellt. </a:t>
              </a:r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2</a:t>
              </a:r>
              <a:r>
                <a:rPr lang="de-DE" sz="3200" b="1" dirty="0" smtClean="0"/>
                <a:t>.</a:t>
              </a:r>
              <a:endParaRPr lang="de-DE" sz="3200" b="1" dirty="0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1967574" y="3429000"/>
            <a:ext cx="2189747" cy="4892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Beginn der Ehezeit: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1967574" y="4908747"/>
            <a:ext cx="2189747" cy="48928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Ende der Ehezeit:</a:t>
            </a:r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5422232" y="3216442"/>
            <a:ext cx="1909010" cy="9144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01.05.1994</a:t>
            </a:r>
            <a:endParaRPr lang="de-DE" dirty="0"/>
          </a:p>
        </p:txBody>
      </p:sp>
      <p:sp>
        <p:nvSpPr>
          <p:cNvPr id="16" name="Ellipse 15"/>
          <p:cNvSpPr/>
          <p:nvPr/>
        </p:nvSpPr>
        <p:spPr>
          <a:xfrm>
            <a:off x="5422232" y="4696189"/>
            <a:ext cx="1909010" cy="91440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31.12.2022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713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1292</Words>
  <Application>Microsoft Office PowerPoint</Application>
  <PresentationFormat>Breitbild</PresentationFormat>
  <Paragraphs>264</Paragraphs>
  <Slides>18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2023-08-14T08:46:30Z</dcterms:created>
  <dcterms:modified xsi:type="dcterms:W3CDTF">2023-08-17T14:16:27Z</dcterms:modified>
</cp:coreProperties>
</file>